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6" r:id="rId3"/>
    <p:sldId id="295" r:id="rId4"/>
    <p:sldId id="310" r:id="rId5"/>
    <p:sldId id="299" r:id="rId6"/>
    <p:sldId id="312" r:id="rId7"/>
    <p:sldId id="313" r:id="rId8"/>
    <p:sldId id="314" r:id="rId9"/>
    <p:sldId id="315" r:id="rId10"/>
    <p:sldId id="308" r:id="rId11"/>
    <p:sldId id="293" r:id="rId12"/>
    <p:sldId id="28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BB9AA"/>
    <a:srgbClr val="055FB4"/>
    <a:srgbClr val="1D2B32"/>
    <a:srgbClr val="FF8050"/>
    <a:srgbClr val="9CD5CB"/>
    <a:srgbClr val="FFE878"/>
    <a:srgbClr val="FFE562"/>
    <a:srgbClr val="FFE86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08" autoAdjust="0"/>
    <p:restoredTop sz="94660"/>
  </p:normalViewPr>
  <p:slideViewPr>
    <p:cSldViewPr snapToGrid="0">
      <p:cViewPr>
        <p:scale>
          <a:sx n="69" d="100"/>
          <a:sy n="69" d="100"/>
        </p:scale>
        <p:origin x="-80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0E6D-A224-4FE7-96E7-B9D73B2BA21F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D1CA-73D4-4AF3-BA21-B443727B6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EB63-945B-43EF-BC43-DFC72FC76E8A}" type="datetimeFigureOut">
              <a:rPr lang="zh-CN" altLang="en-US" smtClean="0"/>
              <a:pPr/>
              <a:t>2017/10/25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6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" Target="slide9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867"/>
            <a:ext cx="12192000" cy="6888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105" y="1950580"/>
            <a:ext cx="5882912" cy="24187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5129" y="2744251"/>
            <a:ext cx="11069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华文琥珀" panose="02010800040101010101" pitchFamily="2" charset="-122"/>
                <a:cs typeface="Times New Roman" panose="02020603050405020304" pitchFamily="18" charset="0"/>
              </a:rPr>
              <a:t>小学英语分级阅读教学、意义，内涵与途径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grpSp>
        <p:nvGrpSpPr>
          <p:cNvPr id="3" name="组合 7"/>
          <p:cNvGrpSpPr/>
          <p:nvPr/>
        </p:nvGrpSpPr>
        <p:grpSpPr>
          <a:xfrm>
            <a:off x="4185832" y="662627"/>
            <a:ext cx="5075768" cy="662207"/>
            <a:chOff x="3496781" y="315128"/>
            <a:chExt cx="5075768" cy="66220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6781" y="315128"/>
              <a:ext cx="1239402" cy="66220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333147" y="315128"/>
              <a:ext cx="1239402" cy="662207"/>
            </a:xfrm>
            <a:prstGeom prst="rect">
              <a:avLst/>
            </a:prstGeom>
          </p:spPr>
        </p:pic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546" y="4926856"/>
            <a:ext cx="2451687" cy="19746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174" y="823479"/>
            <a:ext cx="780704" cy="88279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89" y="2031275"/>
            <a:ext cx="1906924" cy="4659313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682615" y="789680"/>
          <a:ext cx="7736003" cy="5468784"/>
        </p:xfrm>
        <a:graphic>
          <a:graphicData uri="http://schemas.openxmlformats.org/drawingml/2006/table">
            <a:tbl>
              <a:tblPr/>
              <a:tblGrid>
                <a:gridCol w="1126760"/>
                <a:gridCol w="3087904"/>
                <a:gridCol w="1931222"/>
                <a:gridCol w="1590117"/>
              </a:tblGrid>
              <a:tr h="400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月份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研究内容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研究方式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计划成果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绘本材料的选择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课堂教学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Calibri"/>
                          <a:ea typeface="宋体"/>
                          <a:cs typeface="Times New Roman"/>
                        </a:rPr>
                        <a:t>分级阅读的内容定下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Calibri"/>
                          <a:ea typeface="宋体"/>
                          <a:cs typeface="Times New Roman"/>
                        </a:rPr>
                        <a:t>分级阅读的理论基础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读书交流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读书笔记心得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十一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绘本课堂教学模式探讨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课堂教学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绘本课堂教学模式初步形成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十二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Calibri"/>
                          <a:ea typeface="宋体"/>
                          <a:cs typeface="Times New Roman"/>
                        </a:rPr>
                        <a:t>思维品质内涵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沙龙研讨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经验汇总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阶段总结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专题研讨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论文写作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绘本课堂教学中培养思维品质的探讨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课堂教学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绘本课堂教学模式深入形成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四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绘本教学的策略研究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沙龙研讨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经验汇总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绘本教学中思维导图的应用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课堂教学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绘本课堂教学模式深入形成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阶段总结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latin typeface="Calibri"/>
                          <a:ea typeface="宋体"/>
                          <a:cs typeface="Times New Roman"/>
                        </a:rPr>
                        <a:t>专题研讨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latin typeface="Calibri"/>
                          <a:ea typeface="宋体"/>
                          <a:cs typeface="Times New Roman"/>
                        </a:rPr>
                        <a:t>论文写作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185832" y="662627"/>
            <a:ext cx="5075768" cy="662207"/>
            <a:chOff x="3496781" y="315128"/>
            <a:chExt cx="5075768" cy="66220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6781" y="315128"/>
              <a:ext cx="1239402" cy="66220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333147" y="315128"/>
              <a:ext cx="1239402" cy="662207"/>
            </a:xfrm>
            <a:prstGeom prst="rect">
              <a:avLst/>
            </a:prstGeom>
          </p:spPr>
        </p:pic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546" y="4926856"/>
            <a:ext cx="2451687" cy="19746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174" y="823479"/>
            <a:ext cx="780704" cy="88279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89" y="2031275"/>
            <a:ext cx="1906924" cy="4659313"/>
          </a:xfrm>
          <a:prstGeom prst="rect">
            <a:avLst/>
          </a:prstGeom>
        </p:spPr>
      </p:pic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2673926" y="193963"/>
          <a:ext cx="8340897" cy="6379326"/>
        </p:xfrm>
        <a:graphic>
          <a:graphicData uri="http://schemas.openxmlformats.org/drawingml/2006/table">
            <a:tbl>
              <a:tblPr/>
              <a:tblGrid>
                <a:gridCol w="2036619"/>
                <a:gridCol w="4890655"/>
                <a:gridCol w="1413623"/>
              </a:tblGrid>
              <a:tr h="343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200" b="1" kern="0">
                          <a:latin typeface="Calibri"/>
                          <a:ea typeface="宋体"/>
                          <a:cs typeface="宋体"/>
                        </a:rPr>
                        <a:t>项</a:t>
                      </a:r>
                      <a:r>
                        <a:rPr lang="en-US" sz="1200" b="1" kern="0">
                          <a:latin typeface="Calibri"/>
                          <a:ea typeface="宋体"/>
                          <a:cs typeface="宋体"/>
                        </a:rPr>
                        <a:t>  </a:t>
                      </a:r>
                      <a:r>
                        <a:rPr lang="zh-CN" sz="1200" b="1" kern="0">
                          <a:latin typeface="Calibri"/>
                          <a:ea typeface="宋体"/>
                          <a:cs typeface="宋体"/>
                        </a:rPr>
                        <a:t>目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200" b="1" kern="0">
                          <a:latin typeface="Calibri"/>
                          <a:ea typeface="宋体"/>
                          <a:cs typeface="宋体"/>
                        </a:rPr>
                        <a:t>责任人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活动策划与召集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制定计划、方案，工作实施措施；各部门之间的协调；督促检查各项工作的落实；负责年终考核评价等。</a:t>
                      </a:r>
                      <a:r>
                        <a:rPr lang="en-US" sz="1600" b="1" kern="0" dirty="0">
                          <a:latin typeface="Calibri"/>
                          <a:ea typeface="宋体"/>
                          <a:cs typeface="宋体"/>
                        </a:rPr>
                        <a:t>   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吕兰、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课堂教学与教师讲坛管理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组织课堂教学研究和教师主题论坛的活动策划、资料的收集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吴悦 余愿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课题研究管理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开展专题研究活动，活动的策划、资料的收集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沈金</a:t>
                      </a:r>
                      <a:r>
                        <a:rPr lang="en-US" sz="1600" b="1" kern="0">
                          <a:latin typeface="Calibri"/>
                          <a:ea typeface="宋体"/>
                          <a:cs typeface="宋体"/>
                        </a:rPr>
                        <a:t>  </a:t>
                      </a: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周舒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1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录音、录像、摄影管理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收集、转载各类有价值的课堂视频，</a:t>
                      </a:r>
                      <a:r>
                        <a:rPr lang="en-US" sz="1600" b="1" kern="0" dirty="0">
                          <a:latin typeface="Calibri"/>
                          <a:ea typeface="宋体"/>
                          <a:cs typeface="宋体"/>
                        </a:rPr>
                        <a:t>  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杨洁  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2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网站管理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老师和学生的博客、</a:t>
                      </a:r>
                      <a:r>
                        <a:rPr lang="en-US" sz="1600" b="1" kern="0">
                          <a:latin typeface="Calibri"/>
                          <a:ea typeface="宋体"/>
                          <a:cs typeface="宋体"/>
                        </a:rPr>
                        <a:t>QQ</a:t>
                      </a: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群的建立、管理，及时更新相关内容，通讯报道本室各项工作、活动动态、研究成果等宣传，及时更新博客中的“本室动态”和“新闻”；帮助解答成员对博客、信息技术上的疑问，负责录课。</a:t>
                      </a:r>
                      <a:r>
                        <a:rPr lang="en-US" sz="1600" b="1" kern="0">
                          <a:latin typeface="Calibri"/>
                          <a:ea typeface="宋体"/>
                          <a:cs typeface="宋体"/>
                        </a:rPr>
                        <a:t>          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en-US" sz="1600" b="1" kern="0" dirty="0">
                          <a:latin typeface="宋体"/>
                          <a:ea typeface="宋体"/>
                          <a:cs typeface="宋体"/>
                        </a:rPr>
                        <a:t>            </a:t>
                      </a: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周舒</a:t>
                      </a:r>
                      <a:r>
                        <a:rPr lang="en-US" sz="1600" b="1" kern="0" dirty="0">
                          <a:latin typeface="Calibri"/>
                          <a:ea typeface="宋体"/>
                          <a:cs typeface="宋体"/>
                        </a:rPr>
                        <a:t>   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1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档案资料管理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>
                          <a:latin typeface="Calibri"/>
                          <a:ea typeface="宋体"/>
                          <a:cs typeface="宋体"/>
                        </a:rPr>
                        <a:t>收集工作室开展各项活动的计划、方案、过程性资料、总结，成果等文档和电子档案等资料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375"/>
                        </a:spcAft>
                      </a:pPr>
                      <a:r>
                        <a:rPr lang="zh-CN" sz="1600" b="1" kern="0" dirty="0">
                          <a:latin typeface="Calibri"/>
                          <a:ea typeface="宋体"/>
                          <a:cs typeface="宋体"/>
                        </a:rPr>
                        <a:t>周萍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sp>
        <p:nvSpPr>
          <p:cNvPr id="22" name="文本框 1"/>
          <p:cNvSpPr txBox="1"/>
          <p:nvPr/>
        </p:nvSpPr>
        <p:spPr>
          <a:xfrm rot="21063268">
            <a:off x="2628799" y="3719781"/>
            <a:ext cx="7780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 smtClean="0">
                <a:solidFill>
                  <a:srgbClr val="394F6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  <a:sym typeface="+mn-lt"/>
              </a:rPr>
              <a:t>Thank you!</a:t>
            </a:r>
            <a:endParaRPr lang="zh-CN" altLang="en-US" sz="8000" b="1" dirty="0">
              <a:solidFill>
                <a:srgbClr val="394F6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3" name="图片 22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414671" y="771360"/>
            <a:ext cx="3542059" cy="354205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780" y="5064442"/>
            <a:ext cx="2094220" cy="182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356" y="2178794"/>
            <a:ext cx="780704" cy="882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3202"/>
            <a:ext cx="2313985" cy="3624798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2632364" y="1717966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428844" y="1035400"/>
            <a:ext cx="7324756" cy="4801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（度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全面推进小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438400" y="914403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一、分级阅读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内涵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IMG_8410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551960" y="1108363"/>
            <a:ext cx="4634345" cy="6179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356" y="2178794"/>
            <a:ext cx="780704" cy="882796"/>
          </a:xfrm>
          <a:prstGeom prst="rect">
            <a:avLst/>
          </a:prstGeom>
        </p:spPr>
      </p:pic>
      <p:sp>
        <p:nvSpPr>
          <p:cNvPr id="23" name="文本框 13"/>
          <p:cNvSpPr txBox="1"/>
          <p:nvPr/>
        </p:nvSpPr>
        <p:spPr>
          <a:xfrm>
            <a:off x="2479964" y="1814945"/>
            <a:ext cx="7315200" cy="13181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、 政策引领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、现实需求</a:t>
            </a:r>
            <a:endParaRPr lang="en-US" altLang="zh-CN" sz="28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3202"/>
            <a:ext cx="2313985" cy="3624798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2632364" y="1717966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428844" y="1035400"/>
            <a:ext cx="7324756" cy="4801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（三）额度全面推进小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438400" y="914403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一、分级阅读的背景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3314005" y="1973962"/>
            <a:ext cx="5358940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327861" y="2977415"/>
            <a:ext cx="5400504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438696" y="3995483"/>
            <a:ext cx="5248104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375492" y="2013418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Open Sans Semibold" panose="020B0706030804020204" pitchFamily="34" charset="0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Open Sans Semibold" panose="020B0706030804020204" pitchFamily="34" charset="0"/>
              </a:rPr>
              <a:t>认识上有偏差</a:t>
            </a:r>
            <a:endParaRPr lang="zh-CN" altLang="en-US" sz="3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Open Sans Semibold" panose="020B0706030804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8621" y="2994568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阅读材料匮乏</a:t>
            </a:r>
            <a:endParaRPr lang="zh-CN" altLang="en-US" sz="3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66656" y="4016365"/>
            <a:ext cx="532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r>
              <a:rPr lang="zh-CN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、教学方法缺失</a:t>
            </a:r>
            <a:endParaRPr lang="zh-CN" altLang="en-US" sz="3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0585" y="1677404"/>
            <a:ext cx="2576250" cy="4736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974" y="3262230"/>
            <a:ext cx="2313985" cy="3624798"/>
          </a:xfrm>
          <a:prstGeom prst="rect">
            <a:avLst/>
          </a:prstGeom>
        </p:spPr>
      </p:pic>
      <p:sp>
        <p:nvSpPr>
          <p:cNvPr id="21" name="标题 3"/>
          <p:cNvSpPr txBox="1">
            <a:spLocks/>
          </p:cNvSpPr>
          <p:nvPr/>
        </p:nvSpPr>
        <p:spPr>
          <a:xfrm>
            <a:off x="2359571" y="384237"/>
            <a:ext cx="7324756" cy="662554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二、目前分级阅读存在的主要问题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3438696" y="4938834"/>
            <a:ext cx="5358940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3410987" y="5839380"/>
            <a:ext cx="5358940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6"/>
          <p:cNvSpPr txBox="1"/>
          <p:nvPr/>
        </p:nvSpPr>
        <p:spPr>
          <a:xfrm>
            <a:off x="3505202" y="5027747"/>
            <a:ext cx="532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r>
              <a:rPr lang="zh-CN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、阅读评价片面</a:t>
            </a:r>
            <a:endParaRPr lang="zh-CN" altLang="en-US" sz="3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Open Sans Semibold" panose="020B0706030804020204" pitchFamily="34" charset="0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3435928" y="5914437"/>
            <a:ext cx="532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5</a:t>
            </a:r>
            <a:r>
              <a:rPr lang="zh-CN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  <a:ea typeface="方正古隶简体" panose="03000509000000000000" pitchFamily="65" charset="-122"/>
                <a:cs typeface="Open Sans Semibold" panose="020B0706030804020204" pitchFamily="34" charset="0"/>
              </a:rPr>
              <a:t>、阅读体验缺失</a:t>
            </a:r>
            <a:endParaRPr lang="zh-CN" altLang="en-US" sz="32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Open Sans Semibold" panose="020B07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9" grpId="0"/>
      <p:bldP spid="6" grpId="0"/>
      <p:bldP spid="7" grpId="0"/>
      <p:bldP spid="16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356" y="2178794"/>
            <a:ext cx="780704" cy="882796"/>
          </a:xfrm>
          <a:prstGeom prst="rect">
            <a:avLst/>
          </a:prstGeom>
        </p:spPr>
      </p:pic>
      <p:sp>
        <p:nvSpPr>
          <p:cNvPr id="23" name="文本框 13"/>
          <p:cNvSpPr txBox="1"/>
          <p:nvPr/>
        </p:nvSpPr>
        <p:spPr>
          <a:xfrm>
            <a:off x="2479964" y="1814945"/>
            <a:ext cx="73152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、在篇章布局上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、从内容设计上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、在培养学生英语素养上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zh-CN" altLang="en-US" sz="2400" b="1" dirty="0" smtClean="0"/>
              <a:t>定位  二者各有侧重，相辅相成， 分级阅读不能取代教材，而是教材的重要补充。</a:t>
            </a:r>
            <a:endParaRPr lang="en-US" altLang="zh-CN" sz="2400" b="1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3202"/>
            <a:ext cx="2313985" cy="3624798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2632364" y="1717966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428844" y="1035400"/>
            <a:ext cx="7324756" cy="4801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面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推进小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438400" y="914403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三小学教材与分级阅读读本的差异比较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356" y="2178794"/>
            <a:ext cx="780704" cy="882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3202"/>
            <a:ext cx="2313985" cy="3624798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2632364" y="1717966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428844" y="425800"/>
            <a:ext cx="7324756" cy="4801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面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推进小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438400" y="277093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四、小学生认知发展特点对分级英语阅读指导的启示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IMG_84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540702" y="38966"/>
            <a:ext cx="5491596" cy="7322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356" y="2178794"/>
            <a:ext cx="780704" cy="882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3202"/>
            <a:ext cx="2313985" cy="3624798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2632364" y="1717966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428844" y="1035400"/>
            <a:ext cx="7324756" cy="4801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面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推进小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438400" y="914403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五、英语分级阅读的理论基础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2479964" y="1814945"/>
            <a:ext cx="73152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、阅读能力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、阅读素养（阅读能力 、阅读品格）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/>
          </a:p>
          <a:p>
            <a:pPr>
              <a:lnSpc>
                <a:spcPct val="150000"/>
              </a:lnSpc>
            </a:pPr>
            <a:endParaRPr lang="en-US" altLang="zh-CN" sz="24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5527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356" y="2178794"/>
            <a:ext cx="780704" cy="882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3202"/>
            <a:ext cx="2313985" cy="3624798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2632364" y="1717966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387281" y="370382"/>
            <a:ext cx="7324756" cy="4801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面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推进小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410691" y="318658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中小学英语阅读素养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IMG_8411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2490070" y="956053"/>
            <a:ext cx="7161887" cy="537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5527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356" y="2178794"/>
            <a:ext cx="780704" cy="8827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33202"/>
            <a:ext cx="2313985" cy="3624798"/>
          </a:xfrm>
          <a:prstGeom prst="rect">
            <a:avLst/>
          </a:prstGeom>
        </p:spPr>
      </p:pic>
      <p:sp>
        <p:nvSpPr>
          <p:cNvPr id="7" name="文本框 13"/>
          <p:cNvSpPr txBox="1"/>
          <p:nvPr/>
        </p:nvSpPr>
        <p:spPr>
          <a:xfrm>
            <a:off x="2632364" y="1717966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3"/>
          <p:cNvSpPr txBox="1">
            <a:spLocks/>
          </p:cNvSpPr>
          <p:nvPr/>
        </p:nvSpPr>
        <p:spPr>
          <a:xfrm>
            <a:off x="2387281" y="370382"/>
            <a:ext cx="7324756" cy="4801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面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推进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小平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10" name="文本框 13"/>
          <p:cNvSpPr txBox="1"/>
          <p:nvPr/>
        </p:nvSpPr>
        <p:spPr>
          <a:xfrm>
            <a:off x="2410691" y="318658"/>
            <a:ext cx="85205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英语阅读素养发展理论目标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IMG_84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3812309" y="-1203038"/>
            <a:ext cx="5648037" cy="98644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518</Words>
  <Application>WPS 演示</Application>
  <PresentationFormat>自定义</PresentationFormat>
  <Paragraphs>104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吕兰</cp:lastModifiedBy>
  <cp:revision>133</cp:revision>
  <dcterms:created xsi:type="dcterms:W3CDTF">2017-02-02T09:44:00Z</dcterms:created>
  <dcterms:modified xsi:type="dcterms:W3CDTF">2017-10-25T14:30:58Z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