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3" r:id="rId6"/>
    <p:sldId id="271" r:id="rId7"/>
    <p:sldId id="261" r:id="rId8"/>
    <p:sldId id="262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C065B-F780-4398-BCEE-D288796BF781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691F5-FCFF-4991-A9D6-B9F6F5EF18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A3A84-3C26-4452-99A0-74A40F33147C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KSO_BT1"/>
          <p:cNvSpPr>
            <a:spLocks noGrp="1" noChangeArrowheads="1"/>
          </p:cNvSpPr>
          <p:nvPr>
            <p:ph type="ctrTitle"/>
          </p:nvPr>
        </p:nvSpPr>
        <p:spPr>
          <a:xfrm>
            <a:off x="666750" y="1746250"/>
            <a:ext cx="5840413" cy="889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075" name="KSO_FD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6" name="KSO_FT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7" name="KSO_FN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44EBE2-0104-486B-8B0A-B0B0C5831871}" type="slidenum">
              <a:rPr lang="zh-CN" altLang="en-US"/>
              <a:pPr/>
              <a:t>‹#›</a:t>
            </a:fld>
            <a:endParaRPr lang="en-US"/>
          </a:p>
        </p:txBody>
      </p:sp>
      <p:sp>
        <p:nvSpPr>
          <p:cNvPr id="3078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668338" y="2720975"/>
            <a:ext cx="5837237" cy="47148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90D5F-7DF8-4F51-8750-054FBC1CD541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61925"/>
            <a:ext cx="2071688" cy="6057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1925"/>
            <a:ext cx="6067425" cy="6057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F5B6A-9816-4B1E-AFAC-73DBC8762A67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176D-CEF8-44C2-9BB9-378E81962F3B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8C121-91A0-463F-9D8C-5A220F10EBDA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027113"/>
            <a:ext cx="4068763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027113"/>
            <a:ext cx="407035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60690-5CD5-4A73-8A89-209CC0296CE0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EBE1-36FF-4A80-A1B3-61A63E16408D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501ED-A263-4C4D-92B1-1993ADF5B235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33B9-BBAF-41CB-9BEB-DC8D1E0B5056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E1F61-9BC7-4F8B-AC82-5BFA1C2DDA9B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34EEC-8536-4545-A327-FCCB24BA84C3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937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图片 6"/>
          <p:cNvPicPr>
            <a:picLocks noChangeAspect="1" noChangeArrowheads="1"/>
          </p:cNvPicPr>
          <p:nvPr/>
        </p:nvPicPr>
        <p:blipFill>
          <a:blip r:embed="rId14" cstate="print"/>
          <a:srcRect b="7338"/>
          <a:stretch>
            <a:fillRect/>
          </a:stretch>
        </p:blipFill>
        <p:spPr bwMode="auto">
          <a:xfrm>
            <a:off x="0" y="4589463"/>
            <a:ext cx="9144000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en-US" smtClean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A29E5B19-9B39-424F-B101-92115787368B}" type="slidenum">
              <a:rPr lang="zh-CN" altLang="en-US" smtClean="0">
                <a:latin typeface="Arial" pitchFamily="34" charset="0"/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‹#›</a:t>
            </a:fld>
            <a:endParaRPr lang="en-US" smtClean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5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027113"/>
            <a:ext cx="8291513" cy="519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新宋体" pitchFamily="49" charset="-122"/>
          <a:ea typeface="新宋体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新宋体" pitchFamily="49" charset="-122"/>
          <a:ea typeface="新宋体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新宋体" pitchFamily="49" charset="-122"/>
          <a:ea typeface="新宋体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新宋体" pitchFamily="49" charset="-122"/>
          <a:ea typeface="新宋体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新宋体" pitchFamily="49" charset="-122"/>
          <a:ea typeface="新宋体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新宋体" pitchFamily="49" charset="-122"/>
          <a:ea typeface="新宋体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新宋体" pitchFamily="49" charset="-122"/>
          <a:ea typeface="新宋体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B9921"/>
          </a:solidFill>
          <a:latin typeface="新宋体" pitchFamily="49" charset="-122"/>
          <a:ea typeface="新宋体" pitchFamily="49" charset="-122"/>
        </a:defRPr>
      </a:lvl9pPr>
    </p:titleStyle>
    <p:bodyStyle>
      <a:lvl1pPr marL="357188" indent="-357188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Blip>
          <a:blip r:embed="rId15"/>
        </a:buBlip>
        <a:defRPr sz="2000">
          <a:solidFill>
            <a:srgbClr val="7B9921"/>
          </a:solidFill>
          <a:latin typeface="+mn-lt"/>
          <a:ea typeface="+mn-ea"/>
          <a:cs typeface="+mn-cs"/>
        </a:defRPr>
      </a:lvl1pPr>
      <a:lvl2pPr marL="357188" indent="-357188" algn="l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9EC884"/>
        </a:buClr>
        <a:buFont typeface="幼圆" pitchFamily="1" charset="-122"/>
        <a:buChar char=" "/>
        <a:defRPr sz="1600">
          <a:solidFill>
            <a:srgbClr val="7D7D7D"/>
          </a:solidFill>
          <a:latin typeface="幼圆" pitchFamily="1" charset="-122"/>
          <a:ea typeface="幼圆" pitchFamily="1" charset="-122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幼圆" pitchFamily="1" charset="-122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幼圆" pitchFamily="1" charset="-122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幼圆" pitchFamily="1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幼圆" pitchFamily="1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幼圆" pitchFamily="1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幼圆" pitchFamily="1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幼圆" pitchFamily="1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1571604" y="3286124"/>
            <a:ext cx="651512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b="1" kern="0" dirty="0" smtClean="0">
                <a:solidFill>
                  <a:srgbClr val="7B9921"/>
                </a:solidFill>
                <a:ea typeface="迷你简雪峰" charset="-122"/>
              </a:rPr>
              <a:t>我们来采访</a:t>
            </a:r>
            <a:endParaRPr lang="en-US" altLang="zh-CN" sz="6600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4400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kern="0" dirty="0" smtClean="0">
              <a:solidFill>
                <a:srgbClr val="7B9921"/>
              </a:solidFill>
              <a:ea typeface="迷你简雪峰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3643338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我们来电访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9" name="内容占位符 2"/>
          <p:cNvSpPr>
            <a:spLocks noGrp="1" noChangeArrowheads="1"/>
          </p:cNvSpPr>
          <p:nvPr/>
        </p:nvSpPr>
        <p:spPr bwMode="auto">
          <a:xfrm>
            <a:off x="214282" y="1142984"/>
            <a:ext cx="8929718" cy="131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问题的设计要注意什么？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0" name="内容占位符 2"/>
          <p:cNvSpPr>
            <a:spLocks noGrp="1" noChangeArrowheads="1"/>
          </p:cNvSpPr>
          <p:nvPr/>
        </p:nvSpPr>
        <p:spPr bwMode="auto">
          <a:xfrm>
            <a:off x="2500330" y="2357430"/>
            <a:ext cx="37861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由简单到难、</a:t>
            </a:r>
            <a:endParaRPr lang="en-US" altLang="zh-CN" sz="32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由封闭到开放</a:t>
            </a:r>
            <a:r>
              <a:rPr lang="en-US" altLang="zh-CN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en-US" altLang="zh-CN" sz="32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表述完整、</a:t>
            </a:r>
            <a:endParaRPr lang="en-US" altLang="zh-CN" sz="32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不重复、</a:t>
            </a:r>
            <a:endParaRPr lang="en-US" altLang="zh-CN" sz="32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2487" y="285728"/>
            <a:ext cx="8291513" cy="700088"/>
          </a:xfrm>
        </p:spPr>
        <p:txBody>
          <a:bodyPr/>
          <a:lstStyle/>
          <a:p>
            <a:r>
              <a:rPr lang="zh-CN" altLang="en-US" sz="4400" dirty="0" smtClean="0">
                <a:latin typeface="迷你简雪峰" pitchFamily="49" charset="-122"/>
                <a:ea typeface="迷你简雪峰" pitchFamily="49" charset="-122"/>
              </a:rPr>
              <a:t>设计采访问题</a:t>
            </a:r>
            <a:endParaRPr lang="zh-CN" altLang="en-US" sz="4400" dirty="0">
              <a:latin typeface="迷你简雪峰" pitchFamily="49" charset="-122"/>
              <a:ea typeface="迷你简雪峰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428736"/>
            <a:ext cx="8429684" cy="5192712"/>
          </a:xfrm>
        </p:spPr>
        <p:txBody>
          <a:bodyPr/>
          <a:lstStyle/>
          <a:p>
            <a:pPr algn="l"/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第一类：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喜好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经历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：你喜欢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？你觉得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怎么样？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第二类：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原因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方法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：你为什么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？你知道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吗？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</a:p>
          <a:p>
            <a:pPr algn="l"/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第三类：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建议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想法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：你对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有什么建议吗？你觉得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怎么样？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</a:p>
          <a:p>
            <a:endParaRPr lang="en-US" altLang="zh-CN" sz="2800" b="1" dirty="0" smtClean="0">
              <a:solidFill>
                <a:srgbClr val="002060"/>
              </a:solidFill>
            </a:endParaRPr>
          </a:p>
          <a:p>
            <a:endParaRPr lang="en-US" altLang="zh-CN" sz="2800" b="1" dirty="0" smtClean="0">
              <a:solidFill>
                <a:srgbClr val="002060"/>
              </a:solidFill>
            </a:endParaRPr>
          </a:p>
          <a:p>
            <a:endParaRPr lang="en-US" altLang="zh-CN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zh-CN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3643338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我们来电访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9" name="内容占位符 2"/>
          <p:cNvSpPr>
            <a:spLocks noGrp="1" noChangeArrowheads="1"/>
          </p:cNvSpPr>
          <p:nvPr/>
        </p:nvSpPr>
        <p:spPr bwMode="auto">
          <a:xfrm>
            <a:off x="0" y="1500174"/>
            <a:ext cx="450056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1.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组长组织组员填写采访表、设计采访问题。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2.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准备汇报。</a:t>
            </a: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57166"/>
            <a:ext cx="4786314" cy="636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1571604" y="3286124"/>
            <a:ext cx="651512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b="1" kern="0" dirty="0" smtClean="0">
                <a:solidFill>
                  <a:srgbClr val="7B9921"/>
                </a:solidFill>
                <a:ea typeface="迷你简雪峰" charset="-122"/>
              </a:rPr>
              <a:t>电访中</a:t>
            </a:r>
            <a:r>
              <a:rPr lang="en-US" altLang="zh-CN" sz="6600" b="1" kern="0" dirty="0" smtClean="0">
                <a:solidFill>
                  <a:srgbClr val="7B9921"/>
                </a:solidFill>
                <a:ea typeface="迷你简雪峰" charset="-122"/>
              </a:rPr>
              <a:t>……</a:t>
            </a:r>
            <a:endParaRPr lang="en-US" altLang="zh-CN" sz="6600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4400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kern="0" dirty="0" smtClean="0">
              <a:solidFill>
                <a:srgbClr val="7B9921"/>
              </a:solidFill>
              <a:ea typeface="迷你简雪峰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3643338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我们来电访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9" name="内容占位符 2"/>
          <p:cNvSpPr>
            <a:spLocks noGrp="1" noChangeArrowheads="1"/>
          </p:cNvSpPr>
          <p:nvPr/>
        </p:nvSpPr>
        <p:spPr bwMode="auto">
          <a:xfrm>
            <a:off x="500066" y="1184273"/>
            <a:ext cx="8929718" cy="131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altLang="zh-CN" sz="2800" b="1" dirty="0" smtClean="0">
              <a:solidFill>
                <a:srgbClr val="000000"/>
              </a:solidFill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电访中我们应该怎么做？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5786" y="2474609"/>
            <a:ext cx="2492990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礼貌问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候</a:t>
            </a:r>
            <a:endParaRPr lang="en-US" altLang="zh-CN" sz="36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自我介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绍</a:t>
            </a:r>
            <a:endParaRPr lang="en-US" altLang="zh-CN" sz="36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倾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听与回应</a:t>
            </a:r>
            <a:endParaRPr lang="en-US" altLang="zh-CN" sz="36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追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问</a:t>
            </a:r>
            <a:endParaRPr lang="en-US" altLang="zh-CN" sz="36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6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记录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3643338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我们来电访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9" name="内容占位符 2"/>
          <p:cNvSpPr>
            <a:spLocks noGrp="1" noChangeArrowheads="1"/>
          </p:cNvSpPr>
          <p:nvPr/>
        </p:nvSpPr>
        <p:spPr bwMode="auto">
          <a:xfrm>
            <a:off x="0" y="1500174"/>
            <a:ext cx="8929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说一说如何自我介绍。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4637" y="3071810"/>
            <a:ext cx="7981672" cy="456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我的身份信息</a:t>
            </a:r>
            <a:r>
              <a:rPr lang="en-US" altLang="zh-CN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+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我的采访原因</a:t>
            </a:r>
            <a:r>
              <a:rPr lang="en-US" altLang="zh-CN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+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itchFamily="34" charset="0"/>
                <a:ea typeface="隶书" charset="-122"/>
                <a:sym typeface="隶书" charset="-122"/>
              </a:rPr>
              <a:t>询问是否有空</a:t>
            </a:r>
            <a:endParaRPr lang="en-US" altLang="zh-CN" sz="3200" b="1" dirty="0" smtClean="0">
              <a:solidFill>
                <a:srgbClr val="FF0000"/>
              </a:solidFill>
              <a:latin typeface="Calibri" pitchFamily="34" charset="0"/>
              <a:ea typeface="隶书" charset="-122"/>
              <a:sym typeface="隶书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3643338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我们来电访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9" name="内容占位符 2"/>
          <p:cNvSpPr>
            <a:spLocks noGrp="1" noChangeArrowheads="1"/>
          </p:cNvSpPr>
          <p:nvPr/>
        </p:nvSpPr>
        <p:spPr bwMode="auto">
          <a:xfrm>
            <a:off x="0" y="2071678"/>
            <a:ext cx="8929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采访中我们还可能遇到哪些问题，如何应对？</a:t>
            </a: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ctr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3643338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我们来电访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9" name="内容占位符 2"/>
          <p:cNvSpPr>
            <a:spLocks noGrp="1" noChangeArrowheads="1"/>
          </p:cNvSpPr>
          <p:nvPr/>
        </p:nvSpPr>
        <p:spPr bwMode="auto">
          <a:xfrm>
            <a:off x="428596" y="1785926"/>
            <a:ext cx="8929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600" b="1" dirty="0" smtClean="0">
                <a:solidFill>
                  <a:srgbClr val="7030A0"/>
                </a:solidFill>
                <a:sym typeface="隶书" charset="-122"/>
              </a:rPr>
              <a:t>作业：</a:t>
            </a:r>
            <a:endParaRPr lang="en-US" altLang="zh-CN" sz="3600" b="1" dirty="0" smtClean="0">
              <a:solidFill>
                <a:srgbClr val="7030A0"/>
              </a:solidFill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6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1</a:t>
            </a:r>
            <a:r>
              <a:rPr lang="zh-CN" altLang="en-US" sz="36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、完成采访稿</a:t>
            </a:r>
            <a:endParaRPr lang="en-US" altLang="zh-CN" sz="3600" b="1" dirty="0" smtClean="0">
              <a:solidFill>
                <a:srgbClr val="7030A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6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2</a:t>
            </a:r>
            <a:r>
              <a:rPr lang="zh-CN" altLang="en-US" sz="36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、准备采访后的采访稿汇报</a:t>
            </a: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b="1" dirty="0" smtClean="0">
              <a:solidFill>
                <a:srgbClr val="7030A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b="1" dirty="0" smtClean="0">
              <a:solidFill>
                <a:srgbClr val="7030A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600" b="1" dirty="0" smtClean="0">
              <a:solidFill>
                <a:srgbClr val="7030A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2"/>
          <p:cNvSpPr>
            <a:spLocks noGrp="1" noChangeArrowheads="1"/>
          </p:cNvSpPr>
          <p:nvPr/>
        </p:nvSpPr>
        <p:spPr bwMode="auto">
          <a:xfrm>
            <a:off x="214282" y="1470025"/>
            <a:ext cx="8929718" cy="131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采</a:t>
            </a: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访活动分哪三个阶段？</a:t>
            </a:r>
            <a:endParaRPr lang="en-US" altLang="zh-CN" sz="32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71421"/>
            <a:ext cx="8229600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回</a:t>
            </a:r>
            <a:r>
              <a:rPr lang="zh-CN" altLang="en-US" sz="4400" dirty="0" smtClean="0">
                <a:ea typeface="迷你简雪峰" charset="-122"/>
              </a:rPr>
              <a:t>顾与思考</a:t>
            </a:r>
            <a:r>
              <a:rPr lang="zh-CN" altLang="en-US" sz="4400" dirty="0" smtClean="0">
                <a:ea typeface="迷你简雪峰" charset="-122"/>
              </a:rPr>
              <a:t>：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4" name="内容占位符 2"/>
          <p:cNvSpPr>
            <a:spLocks noGrp="1" noChangeArrowheads="1"/>
          </p:cNvSpPr>
          <p:nvPr/>
        </p:nvSpPr>
        <p:spPr bwMode="auto">
          <a:xfrm>
            <a:off x="214314" y="2428868"/>
            <a:ext cx="892971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altLang="zh-CN" sz="32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采访前、采访中、采访后分别要注意什么？</a:t>
            </a:r>
            <a:endParaRPr lang="zh-CN" altLang="en-US" sz="32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2"/>
          <p:cNvSpPr>
            <a:spLocks noGrp="1" noChangeArrowheads="1"/>
          </p:cNvSpPr>
          <p:nvPr/>
        </p:nvSpPr>
        <p:spPr bwMode="auto">
          <a:xfrm>
            <a:off x="642910" y="1142984"/>
            <a:ext cx="2214578" cy="460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主题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对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象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问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题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时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间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地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点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工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具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分工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71421"/>
            <a:ext cx="2500330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采访前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143240" y="71414"/>
            <a:ext cx="2500330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采</a:t>
            </a:r>
            <a:r>
              <a:rPr lang="zh-CN" altLang="en-US" sz="4400" dirty="0" smtClean="0">
                <a:ea typeface="迷你简雪峰" charset="-122"/>
              </a:rPr>
              <a:t>访中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6286512" y="71414"/>
            <a:ext cx="2500330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采访后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7" name="内容占位符 2"/>
          <p:cNvSpPr>
            <a:spLocks noGrp="1" noChangeArrowheads="1"/>
          </p:cNvSpPr>
          <p:nvPr/>
        </p:nvSpPr>
        <p:spPr bwMode="auto">
          <a:xfrm>
            <a:off x="3214678" y="1112835"/>
            <a:ext cx="4643470" cy="460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礼貌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自我介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绍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倾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听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回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应：眼神、追问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手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机、纸、笔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提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问、拍摄、记录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8" name="内容占位符 2"/>
          <p:cNvSpPr>
            <a:spLocks noGrp="1" noChangeArrowheads="1"/>
          </p:cNvSpPr>
          <p:nvPr/>
        </p:nvSpPr>
        <p:spPr bwMode="auto">
          <a:xfrm>
            <a:off x="6286512" y="1571612"/>
            <a:ext cx="221457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资料整理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总结交流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、肯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定</a:t>
            </a: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2"/>
          <p:cNvSpPr>
            <a:spLocks noGrp="1" noChangeArrowheads="1"/>
          </p:cNvSpPr>
          <p:nvPr/>
        </p:nvSpPr>
        <p:spPr bwMode="auto">
          <a:xfrm>
            <a:off x="214282" y="1470025"/>
            <a:ext cx="8929718" cy="131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采</a:t>
            </a: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访，除了面对面采访，还可以怎么采访？</a:t>
            </a:r>
            <a:endParaRPr lang="en-US" altLang="zh-CN" sz="32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71421"/>
            <a:ext cx="8229600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思考</a:t>
            </a:r>
            <a:r>
              <a:rPr lang="zh-CN" altLang="en-US" sz="4400" dirty="0" smtClean="0">
                <a:ea typeface="迷你简雪峰" charset="-122"/>
              </a:rPr>
              <a:t>：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4" name="内容占位符 2"/>
          <p:cNvSpPr>
            <a:spLocks noGrp="1" noChangeArrowheads="1"/>
          </p:cNvSpPr>
          <p:nvPr/>
        </p:nvSpPr>
        <p:spPr bwMode="auto">
          <a:xfrm>
            <a:off x="214314" y="2428868"/>
            <a:ext cx="892971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928662" y="3071810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电访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18966" y="3148612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寻访</a:t>
            </a:r>
            <a:r>
              <a:rPr lang="en-US" altLang="zh-C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……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1571604" y="3286124"/>
            <a:ext cx="651512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b="1" kern="0" dirty="0" smtClean="0">
                <a:solidFill>
                  <a:srgbClr val="7B9921"/>
                </a:solidFill>
                <a:ea typeface="迷你简雪峰" charset="-122"/>
              </a:rPr>
              <a:t>我们来电访</a:t>
            </a:r>
            <a:endParaRPr lang="en-US" altLang="zh-CN" sz="6600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4400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kern="0" dirty="0" smtClean="0">
              <a:solidFill>
                <a:srgbClr val="7B9921"/>
              </a:solidFill>
              <a:ea typeface="迷你简雪峰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1571604" y="3286124"/>
            <a:ext cx="651512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b="1" kern="0" dirty="0" smtClean="0">
                <a:solidFill>
                  <a:srgbClr val="7B9921"/>
                </a:solidFill>
                <a:ea typeface="迷你简雪峰" charset="-122"/>
              </a:rPr>
              <a:t>电访前</a:t>
            </a:r>
            <a:r>
              <a:rPr lang="en-US" altLang="zh-CN" sz="6600" b="1" kern="0" dirty="0" smtClean="0">
                <a:solidFill>
                  <a:srgbClr val="7B9921"/>
                </a:solidFill>
                <a:ea typeface="迷你简雪峰" charset="-122"/>
              </a:rPr>
              <a:t>……</a:t>
            </a:r>
            <a:endParaRPr lang="en-US" altLang="zh-CN" sz="6600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4400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kern="0" dirty="0" smtClean="0">
              <a:solidFill>
                <a:srgbClr val="7B9921"/>
              </a:solidFill>
              <a:ea typeface="迷你简雪峰" charset="-122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b="1" kern="0" dirty="0" smtClean="0">
              <a:solidFill>
                <a:srgbClr val="7B9921"/>
              </a:solidFill>
              <a:ea typeface="迷你简雪峰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2"/>
          <p:cNvSpPr>
            <a:spLocks noGrp="1" noChangeArrowheads="1"/>
          </p:cNvSpPr>
          <p:nvPr/>
        </p:nvSpPr>
        <p:spPr bwMode="auto">
          <a:xfrm>
            <a:off x="214282" y="1470025"/>
            <a:ext cx="8929718" cy="131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电</a:t>
            </a: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话号码怎么来？</a:t>
            </a:r>
            <a:endParaRPr lang="en-US" altLang="zh-CN" sz="32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71421"/>
            <a:ext cx="8229600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我们来电访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4" name="内容占位符 2"/>
          <p:cNvSpPr>
            <a:spLocks noGrp="1" noChangeArrowheads="1"/>
          </p:cNvSpPr>
          <p:nvPr/>
        </p:nvSpPr>
        <p:spPr bwMode="auto">
          <a:xfrm>
            <a:off x="214314" y="2428868"/>
            <a:ext cx="892971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altLang="zh-CN" sz="32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114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（号码百事通查询）</a:t>
            </a: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——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记录</a:t>
            </a: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——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拨打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5" name="内容占位符 2"/>
          <p:cNvSpPr>
            <a:spLocks noGrp="1" noChangeArrowheads="1"/>
          </p:cNvSpPr>
          <p:nvPr/>
        </p:nvSpPr>
        <p:spPr bwMode="auto">
          <a:xfrm>
            <a:off x="214282" y="4429132"/>
            <a:ext cx="8929718" cy="131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我们来试一试</a:t>
            </a: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……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2"/>
          <p:cNvSpPr>
            <a:spLocks noGrp="1" noChangeArrowheads="1"/>
          </p:cNvSpPr>
          <p:nvPr/>
        </p:nvSpPr>
        <p:spPr bwMode="auto">
          <a:xfrm>
            <a:off x="214282" y="1470025"/>
            <a:ext cx="8929718" cy="131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有</a:t>
            </a: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隶书" charset="-122"/>
              </a:rPr>
              <a:t>了号码，我们还要做哪些准备？</a:t>
            </a:r>
            <a:endParaRPr lang="en-US" altLang="zh-CN" sz="32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71421"/>
            <a:ext cx="8229600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我们来电访</a:t>
            </a:r>
            <a:endParaRPr lang="zh-CN" altLang="en-US" sz="4400" dirty="0">
              <a:ea typeface="迷你简雪峰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2"/>
          <p:cNvSpPr>
            <a:spLocks noGrp="1" noChangeArrowheads="1"/>
          </p:cNvSpPr>
          <p:nvPr/>
        </p:nvSpPr>
        <p:spPr bwMode="auto">
          <a:xfrm>
            <a:off x="642910" y="1142984"/>
            <a:ext cx="1285884" cy="460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800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主题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对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象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问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题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时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间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地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点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工</a:t>
            </a: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具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zh-CN" altLang="en-US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分工</a:t>
            </a: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altLang="zh-CN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r>
              <a:rPr lang="en-US" altLang="zh-CN" sz="3200" b="1" dirty="0" smtClean="0">
                <a:solidFill>
                  <a:srgbClr val="0075A2"/>
                </a:solidFill>
                <a:latin typeface="Calibri" pitchFamily="34" charset="0"/>
                <a:ea typeface="隶书" charset="-122"/>
                <a:sym typeface="隶书" charset="-122"/>
              </a:rPr>
              <a:t>   </a:t>
            </a: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200" b="1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3600" dirty="0" smtClean="0">
              <a:solidFill>
                <a:srgbClr val="0075A2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zh-CN" altLang="en-US" sz="20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ct val="70000"/>
              </a:lnSpc>
              <a:spcBef>
                <a:spcPts val="1800"/>
              </a:spcBef>
              <a:spcAft>
                <a:spcPct val="0"/>
              </a:spcAft>
              <a:buClr>
                <a:srgbClr val="A4CC2C"/>
              </a:buClr>
              <a:buSzPct val="130000"/>
              <a:buFontTx/>
              <a:buBlip>
                <a:blip r:embed="rId2"/>
              </a:buBlip>
            </a:pPr>
            <a:endParaRPr lang="zh-CN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126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71421"/>
            <a:ext cx="2500330" cy="1143001"/>
          </a:xfrm>
          <a:ln/>
        </p:spPr>
        <p:txBody>
          <a:bodyPr/>
          <a:lstStyle/>
          <a:p>
            <a:r>
              <a:rPr lang="zh-CN" altLang="en-US" sz="4400" dirty="0" smtClean="0">
                <a:ea typeface="迷你简雪峰" charset="-122"/>
              </a:rPr>
              <a:t>采访</a:t>
            </a:r>
            <a:r>
              <a:rPr lang="zh-CN" altLang="en-US" sz="4400" dirty="0" smtClean="0">
                <a:ea typeface="迷你简雪峰" charset="-122"/>
              </a:rPr>
              <a:t>前</a:t>
            </a:r>
            <a:endParaRPr lang="zh-CN" altLang="en-US" sz="4400" dirty="0">
              <a:ea typeface="迷你简雪峰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00232" y="1500174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大主题下有疑问的内容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71670" y="2143116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结合主题选择不同对</a:t>
            </a:r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象（</a:t>
            </a:r>
            <a:r>
              <a:rPr lang="en-US" altLang="zh-CN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1-3</a:t>
            </a:r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个）</a:t>
            </a:r>
            <a:endParaRPr lang="en-US" altLang="zh-CN" sz="3200" b="1" dirty="0" smtClean="0">
              <a:solidFill>
                <a:srgbClr val="7030A0"/>
              </a:solidFill>
              <a:latin typeface="Calibri" pitchFamily="34" charset="0"/>
              <a:ea typeface="隶书" charset="-122"/>
              <a:sym typeface="隶书" charset="-122"/>
            </a:endParaRPr>
          </a:p>
          <a:p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（</a:t>
            </a:r>
            <a:r>
              <a:rPr lang="en-US" altLang="zh-CN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1.</a:t>
            </a:r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小</a:t>
            </a:r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组讨</a:t>
            </a:r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论</a:t>
            </a:r>
            <a:r>
              <a:rPr lang="en-US" altLang="zh-CN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2.</a:t>
            </a:r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全班汇报）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71670" y="3844357"/>
            <a:ext cx="5143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白天（可预约）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71670" y="4915927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手机（</a:t>
            </a:r>
            <a:r>
              <a:rPr lang="en-US" altLang="zh-CN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2</a:t>
            </a:r>
            <a:r>
              <a:rPr lang="zh-CN" altLang="en-US" sz="3200" b="1" dirty="0" smtClean="0">
                <a:solidFill>
                  <a:srgbClr val="7030A0"/>
                </a:solidFill>
                <a:latin typeface="Calibri" pitchFamily="34" charset="0"/>
                <a:ea typeface="隶书" charset="-122"/>
                <a:sym typeface="隶书" charset="-122"/>
              </a:rPr>
              <a:t>录音）、纸、笔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A000120140929A30PWBG">
  <a:themeElements>
    <a:clrScheme name="A000120140929A30PWBG 1">
      <a:dk1>
        <a:srgbClr val="000000"/>
      </a:dk1>
      <a:lt1>
        <a:srgbClr val="FFFFFF"/>
      </a:lt1>
      <a:dk2>
        <a:srgbClr val="292929"/>
      </a:dk2>
      <a:lt2>
        <a:srgbClr val="E5DEDB"/>
      </a:lt2>
      <a:accent1>
        <a:srgbClr val="A4CC2C"/>
      </a:accent1>
      <a:accent2>
        <a:srgbClr val="619342"/>
      </a:accent2>
      <a:accent3>
        <a:srgbClr val="FFFFFF"/>
      </a:accent3>
      <a:accent4>
        <a:srgbClr val="000000"/>
      </a:accent4>
      <a:accent5>
        <a:srgbClr val="CFE2AC"/>
      </a:accent5>
      <a:accent6>
        <a:srgbClr val="57853B"/>
      </a:accent6>
      <a:hlink>
        <a:srgbClr val="A04E65"/>
      </a:hlink>
      <a:folHlink>
        <a:srgbClr val="437FC1"/>
      </a:folHlink>
    </a:clrScheme>
    <a:fontScheme name="A000120140929A30PWBG">
      <a:majorFont>
        <a:latin typeface="新宋体"/>
        <a:ea typeface="新宋体"/>
        <a:cs typeface=""/>
      </a:majorFont>
      <a:minorFont>
        <a:latin typeface="新宋体"/>
        <a:ea typeface="新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A000120140929A30PWBG 1">
        <a:dk1>
          <a:srgbClr val="000000"/>
        </a:dk1>
        <a:lt1>
          <a:srgbClr val="FFFFFF"/>
        </a:lt1>
        <a:dk2>
          <a:srgbClr val="292929"/>
        </a:dk2>
        <a:lt2>
          <a:srgbClr val="E5DEDB"/>
        </a:lt2>
        <a:accent1>
          <a:srgbClr val="A4CC2C"/>
        </a:accent1>
        <a:accent2>
          <a:srgbClr val="619342"/>
        </a:accent2>
        <a:accent3>
          <a:srgbClr val="FFFFFF"/>
        </a:accent3>
        <a:accent4>
          <a:srgbClr val="000000"/>
        </a:accent4>
        <a:accent5>
          <a:srgbClr val="CFE2AC"/>
        </a:accent5>
        <a:accent6>
          <a:srgbClr val="57853B"/>
        </a:accent6>
        <a:hlink>
          <a:srgbClr val="A04E65"/>
        </a:hlink>
        <a:folHlink>
          <a:srgbClr val="437FC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563</Words>
  <Application>Microsoft Office PowerPoint</Application>
  <PresentationFormat>全屏显示(4:3)</PresentationFormat>
  <Paragraphs>207</Paragraphs>
  <Slides>17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A000120140929A30PWBG</vt:lpstr>
      <vt:lpstr>幻灯片 1</vt:lpstr>
      <vt:lpstr>回顾与思考：</vt:lpstr>
      <vt:lpstr>采访前</vt:lpstr>
      <vt:lpstr>思考：</vt:lpstr>
      <vt:lpstr>幻灯片 5</vt:lpstr>
      <vt:lpstr>幻灯片 6</vt:lpstr>
      <vt:lpstr>我们来电访</vt:lpstr>
      <vt:lpstr>我们来电访</vt:lpstr>
      <vt:lpstr>采访前</vt:lpstr>
      <vt:lpstr>我们来电访</vt:lpstr>
      <vt:lpstr>设计采访问题</vt:lpstr>
      <vt:lpstr>我们来电访</vt:lpstr>
      <vt:lpstr>幻灯片 13</vt:lpstr>
      <vt:lpstr>我们来电访</vt:lpstr>
      <vt:lpstr>我们来电访</vt:lpstr>
      <vt:lpstr>我们来电访</vt:lpstr>
      <vt:lpstr>我们来电访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XTJY</cp:lastModifiedBy>
  <cp:revision>8</cp:revision>
  <dcterms:created xsi:type="dcterms:W3CDTF">2017-12-14T02:38:12Z</dcterms:created>
  <dcterms:modified xsi:type="dcterms:W3CDTF">2017-12-14T06:45:58Z</dcterms:modified>
</cp:coreProperties>
</file>