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2192000" cy="6858000"/>
  <p:notesSz cx="6858000" cy="9144000"/>
  <p:embeddedFontLst>
    <p:embeddedFont>
      <p:font typeface="方正宋黑简体" panose="02010600030101010101" charset="-122"/>
      <p:regular r:id="rId40"/>
    </p:embeddedFont>
    <p:embeddedFont>
      <p:font typeface="Calibri" panose="020F0502020204030204" pitchFamily="34" charset="0"/>
      <p:regular r:id="rId41"/>
      <p:bold r:id="rId42"/>
      <p:italic r:id="rId43"/>
      <p:boldItalic r:id="rId44"/>
    </p:embeddedFont>
    <p:embeddedFont>
      <p:font typeface="Bodoni MT Black" panose="02070A03080606020203" pitchFamily="18" charset="0"/>
      <p:bold r:id="rId45"/>
      <p:boldItalic r:id="rId46"/>
    </p:embeddedFont>
    <p:embeddedFont>
      <p:font typeface="Calibri Light" panose="020F0302020204030204" pitchFamily="34" charset="0"/>
      <p:regular r:id="rId47"/>
      <p:italic r:id="rId48"/>
    </p:embeddedFont>
    <p:embeddedFont>
      <p:font typeface="华文新魏" panose="02010800040101010101" pitchFamily="2" charset="-122"/>
      <p:regular r:id="rId49"/>
    </p:embeddedFont>
    <p:embeddedFont>
      <p:font typeface="微软雅黑" panose="020B0503020204020204" pitchFamily="34" charset="-122"/>
      <p:regular r:id="rId50"/>
      <p:bold r:id="rId51"/>
    </p:embeddedFont>
  </p:embeddedFontLst>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Calibri" panose="020F0502020204030204"/>
        <a:ea typeface="Calibri" panose="020F0502020204030204"/>
        <a:cs typeface="Calibri" panose="020F0502020204030204"/>
        <a:sym typeface="Calibri" panose="020F0502020204030204"/>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Calibri" panose="020F0502020204030204"/>
        <a:ea typeface="Calibri" panose="020F0502020204030204"/>
        <a:cs typeface="Calibri" panose="020F0502020204030204"/>
        <a:sym typeface="Calibri" panose="020F0502020204030204"/>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Calibri" panose="020F0502020204030204"/>
        <a:ea typeface="Calibri" panose="020F0502020204030204"/>
        <a:cs typeface="Calibri" panose="020F0502020204030204"/>
        <a:sym typeface="Calibri" panose="020F0502020204030204"/>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Calibri" panose="020F0502020204030204"/>
        <a:ea typeface="Calibri" panose="020F0502020204030204"/>
        <a:cs typeface="Calibri" panose="020F0502020204030204"/>
        <a:sym typeface="Calibri" panose="020F0502020204030204"/>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Calibri" panose="020F0502020204030204"/>
        <a:ea typeface="Calibri" panose="020F0502020204030204"/>
        <a:cs typeface="Calibri" panose="020F0502020204030204"/>
        <a:sym typeface="Calibri" panose="020F0502020204030204"/>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Calibri" panose="020F0502020204030204"/>
        <a:ea typeface="Calibri" panose="020F0502020204030204"/>
        <a:cs typeface="Calibri" panose="020F0502020204030204"/>
        <a:sym typeface="Calibri" panose="020F0502020204030204"/>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Calibri" panose="020F0502020204030204"/>
        <a:ea typeface="Calibri" panose="020F0502020204030204"/>
        <a:cs typeface="Calibri" panose="020F0502020204030204"/>
        <a:sym typeface="Calibri" panose="020F0502020204030204"/>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Calibri" panose="020F0502020204030204"/>
        <a:ea typeface="Calibri" panose="020F0502020204030204"/>
        <a:cs typeface="Calibri" panose="020F0502020204030204"/>
        <a:sym typeface="Calibri" panose="020F0502020204030204"/>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Calibri" panose="020F0502020204030204"/>
        <a:ea typeface="Calibri" panose="020F0502020204030204"/>
        <a:cs typeface="Calibri" panose="020F0502020204030204"/>
        <a:sym typeface="Calibri" panose="020F050202020403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xfrm>
            <a:off x="1143000" y="685800"/>
            <a:ext cx="4572000" cy="3429000"/>
          </a:xfrm>
          <a:prstGeom prst="rect">
            <a:avLst/>
          </a:prstGeom>
        </p:spPr>
        <p:txBody>
          <a:bodyPr/>
          <a:lstStyle/>
          <a:p>
            <a:endParaRPr/>
          </a:p>
        </p:txBody>
      </p:sp>
      <p:sp>
        <p:nvSpPr>
          <p:cNvPr id="53" name="Shape 5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panose="020B0604020202020204"/>
      </a:defRPr>
    </a:lvl1pPr>
    <a:lvl2pPr indent="228600" latinLnBrk="0">
      <a:spcBef>
        <a:spcPts val="400"/>
      </a:spcBef>
      <a:defRPr sz="1200">
        <a:latin typeface="+mn-lt"/>
        <a:ea typeface="+mn-ea"/>
        <a:cs typeface="+mn-cs"/>
        <a:sym typeface="Arial" panose="020B0604020202020204"/>
      </a:defRPr>
    </a:lvl2pPr>
    <a:lvl3pPr indent="457200" latinLnBrk="0">
      <a:spcBef>
        <a:spcPts val="400"/>
      </a:spcBef>
      <a:defRPr sz="1200">
        <a:latin typeface="+mn-lt"/>
        <a:ea typeface="+mn-ea"/>
        <a:cs typeface="+mn-cs"/>
        <a:sym typeface="Arial" panose="020B0604020202020204"/>
      </a:defRPr>
    </a:lvl3pPr>
    <a:lvl4pPr indent="685800" latinLnBrk="0">
      <a:spcBef>
        <a:spcPts val="400"/>
      </a:spcBef>
      <a:defRPr sz="1200">
        <a:latin typeface="+mn-lt"/>
        <a:ea typeface="+mn-ea"/>
        <a:cs typeface="+mn-cs"/>
        <a:sym typeface="Arial" panose="020B0604020202020204"/>
      </a:defRPr>
    </a:lvl4pPr>
    <a:lvl5pPr indent="914400" latinLnBrk="0">
      <a:spcBef>
        <a:spcPts val="400"/>
      </a:spcBef>
      <a:defRPr sz="1200">
        <a:latin typeface="+mn-lt"/>
        <a:ea typeface="+mn-ea"/>
        <a:cs typeface="+mn-cs"/>
        <a:sym typeface="Arial" panose="020B0604020202020204"/>
      </a:defRPr>
    </a:lvl5pPr>
    <a:lvl6pPr indent="1143000" latinLnBrk="0">
      <a:spcBef>
        <a:spcPts val="400"/>
      </a:spcBef>
      <a:defRPr sz="1200">
        <a:latin typeface="+mn-lt"/>
        <a:ea typeface="+mn-ea"/>
        <a:cs typeface="+mn-cs"/>
        <a:sym typeface="Arial" panose="020B0604020202020204"/>
      </a:defRPr>
    </a:lvl6pPr>
    <a:lvl7pPr indent="1371600" latinLnBrk="0">
      <a:spcBef>
        <a:spcPts val="400"/>
      </a:spcBef>
      <a:defRPr sz="1200">
        <a:latin typeface="+mn-lt"/>
        <a:ea typeface="+mn-ea"/>
        <a:cs typeface="+mn-cs"/>
        <a:sym typeface="Arial" panose="020B0604020202020204"/>
      </a:defRPr>
    </a:lvl7pPr>
    <a:lvl8pPr indent="1600200" latinLnBrk="0">
      <a:spcBef>
        <a:spcPts val="400"/>
      </a:spcBef>
      <a:defRPr sz="1200">
        <a:latin typeface="+mn-lt"/>
        <a:ea typeface="+mn-ea"/>
        <a:cs typeface="+mn-cs"/>
        <a:sym typeface="Arial" panose="020B0604020202020204"/>
      </a:defRPr>
    </a:lvl8pPr>
    <a:lvl9pPr indent="1828800" latinLnBrk="0">
      <a:spcBef>
        <a:spcPts val="400"/>
      </a:spcBef>
      <a:defRPr sz="1200">
        <a:latin typeface="+mn-lt"/>
        <a:ea typeface="+mn-ea"/>
        <a:cs typeface="+mn-cs"/>
        <a:sym typeface="Arial" panose="020B0604020202020204"/>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bg>
      <p:bgPr>
        <a:solidFill>
          <a:schemeClr val="accent2">
            <a:lumOff val="21960"/>
          </a:schemeClr>
        </a:solidFill>
        <a:effectLst/>
      </p:bgPr>
    </p:bg>
    <p:spTree>
      <p:nvGrpSpPr>
        <p:cNvPr id="1" name=""/>
        <p:cNvGrpSpPr/>
        <p:nvPr/>
      </p:nvGrpSpPr>
      <p:grpSpPr>
        <a:xfrm>
          <a:off x="0" y="0"/>
          <a:ext cx="0" cy="0"/>
          <a:chOff x="0" y="0"/>
          <a:chExt cx="0" cy="0"/>
        </a:xfrm>
      </p:grpSpPr>
      <p:pic>
        <p:nvPicPr>
          <p:cNvPr id="18" name="image.png" descr="image.png"/>
          <p:cNvPicPr>
            <a:picLocks noChangeAspect="1"/>
          </p:cNvPicPr>
          <p:nvPr/>
        </p:nvPicPr>
        <p:blipFill>
          <a:blip r:embed="rId2"/>
          <a:stretch>
            <a:fillRect/>
          </a:stretch>
        </p:blipFill>
        <p:spPr>
          <a:xfrm>
            <a:off x="0" y="0"/>
            <a:ext cx="12192000" cy="6858000"/>
          </a:xfrm>
          <a:prstGeom prst="rect">
            <a:avLst/>
          </a:prstGeom>
          <a:ln w="12700">
            <a:miter lim="400000"/>
            <a:headEnd/>
            <a:tailEnd/>
          </a:ln>
        </p:spPr>
      </p:pic>
      <p:sp>
        <p:nvSpPr>
          <p:cNvPr id="19"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pic>
        <p:nvPicPr>
          <p:cNvPr id="26" name="image.png" descr="image.png"/>
          <p:cNvPicPr>
            <a:picLocks noChangeAspect="1"/>
          </p:cNvPicPr>
          <p:nvPr/>
        </p:nvPicPr>
        <p:blipFill>
          <a:blip r:embed="rId2"/>
          <a:stretch>
            <a:fillRect/>
          </a:stretch>
        </p:blipFill>
        <p:spPr>
          <a:xfrm>
            <a:off x="0" y="0"/>
            <a:ext cx="12192000" cy="6858000"/>
          </a:xfrm>
          <a:prstGeom prst="rect">
            <a:avLst/>
          </a:prstGeom>
          <a:ln w="12700">
            <a:miter lim="400000"/>
            <a:headEnd/>
            <a:tailEnd/>
          </a:ln>
        </p:spPr>
      </p:pic>
      <p:sp>
        <p:nvSpPr>
          <p:cNvPr id="27"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bg>
      <p:bgPr>
        <a:solidFill>
          <a:srgbClr val="FFC100"/>
        </a:solidFill>
        <a:effectLst/>
      </p:bgPr>
    </p:bg>
    <p:spTree>
      <p:nvGrpSpPr>
        <p:cNvPr id="1" name=""/>
        <p:cNvGrpSpPr/>
        <p:nvPr/>
      </p:nvGrpSpPr>
      <p:grpSpPr>
        <a:xfrm>
          <a:off x="0" y="0"/>
          <a:ext cx="0" cy="0"/>
          <a:chOff x="0" y="0"/>
          <a:chExt cx="0" cy="0"/>
        </a:xfrm>
      </p:grpSpPr>
      <p:sp>
        <p:nvSpPr>
          <p:cNvPr id="34" name="三角形"/>
          <p:cNvSpPr/>
          <p:nvPr/>
        </p:nvSpPr>
        <p:spPr>
          <a:xfrm>
            <a:off x="1523999" y="0"/>
            <a:ext cx="5143502"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miter lim="400000"/>
          </a:ln>
        </p:spPr>
        <p:txBody>
          <a:bodyPr lIns="45719" rIns="45719" anchor="ctr"/>
          <a:lstStyle/>
          <a:p>
            <a:pPr algn="ctr" defTabSz="685800">
              <a:defRPr sz="1200">
                <a:solidFill>
                  <a:srgbClr val="FFFFFF"/>
                </a:solidFill>
                <a:latin typeface="+mn-lt"/>
                <a:ea typeface="+mn-ea"/>
                <a:cs typeface="+mn-cs"/>
                <a:sym typeface="Arial" panose="020B0604020202020204"/>
              </a:defRPr>
            </a:pPr>
            <a:endParaRPr/>
          </a:p>
        </p:txBody>
      </p:sp>
      <p:grpSp>
        <p:nvGrpSpPr>
          <p:cNvPr id="37" name="成组"/>
          <p:cNvGrpSpPr/>
          <p:nvPr/>
        </p:nvGrpSpPr>
        <p:grpSpPr>
          <a:xfrm>
            <a:off x="3042204" y="2417253"/>
            <a:ext cx="2142017" cy="2174306"/>
            <a:chOff x="0" y="0"/>
            <a:chExt cx="2142016" cy="2174304"/>
          </a:xfrm>
        </p:grpSpPr>
        <p:sp>
          <p:nvSpPr>
            <p:cNvPr id="35" name="形状"/>
            <p:cNvSpPr/>
            <p:nvPr/>
          </p:nvSpPr>
          <p:spPr>
            <a:xfrm rot="12381667">
              <a:off x="283607" y="264033"/>
              <a:ext cx="1574802" cy="1646239"/>
            </a:xfrm>
            <a:custGeom>
              <a:avLst/>
              <a:gdLst/>
              <a:ahLst/>
              <a:cxnLst>
                <a:cxn ang="0">
                  <a:pos x="wd2" y="hd2"/>
                </a:cxn>
                <a:cxn ang="5400000">
                  <a:pos x="wd2" y="hd2"/>
                </a:cxn>
                <a:cxn ang="10800000">
                  <a:pos x="wd2" y="hd2"/>
                </a:cxn>
                <a:cxn ang="16200000">
                  <a:pos x="wd2" y="hd2"/>
                </a:cxn>
              </a:cxnLst>
              <a:rect l="0" t="0" r="r" b="b"/>
              <a:pathLst>
                <a:path w="21600" h="21600" extrusionOk="0">
                  <a:moveTo>
                    <a:pt x="10793" y="21600"/>
                  </a:moveTo>
                  <a:lnTo>
                    <a:pt x="0" y="21600"/>
                  </a:lnTo>
                  <a:lnTo>
                    <a:pt x="0" y="10906"/>
                  </a:lnTo>
                  <a:lnTo>
                    <a:pt x="18" y="10732"/>
                  </a:lnTo>
                  <a:lnTo>
                    <a:pt x="14" y="10694"/>
                  </a:lnTo>
                  <a:cubicBezTo>
                    <a:pt x="14" y="4788"/>
                    <a:pt x="4846" y="0"/>
                    <a:pt x="10807" y="0"/>
                  </a:cubicBezTo>
                  <a:lnTo>
                    <a:pt x="21600" y="0"/>
                  </a:lnTo>
                  <a:lnTo>
                    <a:pt x="21600" y="10694"/>
                  </a:lnTo>
                  <a:lnTo>
                    <a:pt x="21582" y="10868"/>
                  </a:lnTo>
                  <a:lnTo>
                    <a:pt x="21586" y="10906"/>
                  </a:lnTo>
                  <a:cubicBezTo>
                    <a:pt x="21586" y="16812"/>
                    <a:pt x="16754" y="21600"/>
                    <a:pt x="10793" y="21600"/>
                  </a:cubicBezTo>
                  <a:close/>
                </a:path>
              </a:pathLst>
            </a:custGeom>
            <a:solidFill>
              <a:srgbClr val="FFC100"/>
            </a:solidFill>
            <a:ln w="12700" cap="flat">
              <a:solidFill>
                <a:srgbClr val="FFC100"/>
              </a:solidFill>
              <a:prstDash val="solid"/>
              <a:miter lim="800000"/>
            </a:ln>
            <a:effectLst/>
          </p:spPr>
          <p:txBody>
            <a:bodyPr wrap="square" lIns="45719" tIns="45719" rIns="45719" bIns="45719" numCol="1" anchor="ctr">
              <a:noAutofit/>
            </a:bodyPr>
            <a:lstStyle/>
            <a:p>
              <a:pPr algn="ctr" defTabSz="685800">
                <a:defRPr sz="1200">
                  <a:solidFill>
                    <a:srgbClr val="FFFFFF"/>
                  </a:solidFill>
                  <a:latin typeface="+mn-lt"/>
                  <a:ea typeface="+mn-ea"/>
                  <a:cs typeface="+mn-cs"/>
                  <a:sym typeface="Arial" panose="020B0604020202020204"/>
                </a:defRPr>
              </a:pPr>
              <a:endParaRPr/>
            </a:p>
          </p:txBody>
        </p:sp>
        <p:sp>
          <p:nvSpPr>
            <p:cNvPr id="36" name="形状"/>
            <p:cNvSpPr/>
            <p:nvPr/>
          </p:nvSpPr>
          <p:spPr>
            <a:xfrm rot="12381667">
              <a:off x="475460" y="456241"/>
              <a:ext cx="1218625" cy="1273552"/>
            </a:xfrm>
            <a:custGeom>
              <a:avLst/>
              <a:gdLst/>
              <a:ahLst/>
              <a:cxnLst>
                <a:cxn ang="0">
                  <a:pos x="wd2" y="hd2"/>
                </a:cxn>
                <a:cxn ang="5400000">
                  <a:pos x="wd2" y="hd2"/>
                </a:cxn>
                <a:cxn ang="10800000">
                  <a:pos x="wd2" y="hd2"/>
                </a:cxn>
                <a:cxn ang="16200000">
                  <a:pos x="wd2" y="hd2"/>
                </a:cxn>
              </a:cxnLst>
              <a:rect l="0" t="0" r="r" b="b"/>
              <a:pathLst>
                <a:path w="21600" h="21600" extrusionOk="0">
                  <a:moveTo>
                    <a:pt x="10793" y="21600"/>
                  </a:moveTo>
                  <a:lnTo>
                    <a:pt x="0" y="21600"/>
                  </a:lnTo>
                  <a:lnTo>
                    <a:pt x="0" y="10906"/>
                  </a:lnTo>
                  <a:lnTo>
                    <a:pt x="18" y="10732"/>
                  </a:lnTo>
                  <a:lnTo>
                    <a:pt x="14" y="10694"/>
                  </a:lnTo>
                  <a:cubicBezTo>
                    <a:pt x="14" y="4788"/>
                    <a:pt x="4846" y="0"/>
                    <a:pt x="10807" y="0"/>
                  </a:cubicBezTo>
                  <a:lnTo>
                    <a:pt x="21600" y="0"/>
                  </a:lnTo>
                  <a:lnTo>
                    <a:pt x="21600" y="10694"/>
                  </a:lnTo>
                  <a:lnTo>
                    <a:pt x="21582" y="10868"/>
                  </a:lnTo>
                  <a:lnTo>
                    <a:pt x="21586" y="10906"/>
                  </a:lnTo>
                  <a:cubicBezTo>
                    <a:pt x="21586" y="16812"/>
                    <a:pt x="16754" y="21600"/>
                    <a:pt x="10793" y="21600"/>
                  </a:cubicBezTo>
                  <a:close/>
                </a:path>
              </a:pathLst>
            </a:custGeom>
            <a:solidFill>
              <a:srgbClr val="FFFFFF"/>
            </a:solidFill>
            <a:ln w="12700" cap="flat">
              <a:solidFill>
                <a:srgbClr val="FFC100"/>
              </a:solidFill>
              <a:prstDash val="solid"/>
              <a:miter lim="800000"/>
            </a:ln>
            <a:effectLst/>
          </p:spPr>
          <p:txBody>
            <a:bodyPr wrap="square" lIns="45719" tIns="45719" rIns="45719" bIns="45719" numCol="1" anchor="ctr">
              <a:noAutofit/>
            </a:bodyPr>
            <a:lstStyle/>
            <a:p>
              <a:pPr algn="ctr" defTabSz="685800">
                <a:defRPr sz="1200">
                  <a:solidFill>
                    <a:srgbClr val="FFFFFF"/>
                  </a:solidFill>
                  <a:latin typeface="+mn-lt"/>
                  <a:ea typeface="+mn-ea"/>
                  <a:cs typeface="+mn-cs"/>
                  <a:sym typeface="Arial" panose="020B0604020202020204"/>
                </a:defRPr>
              </a:pPr>
              <a:endParaRPr/>
            </a:p>
          </p:txBody>
        </p:sp>
      </p:grpSp>
      <p:sp>
        <p:nvSpPr>
          <p:cNvPr id="38" name="幻灯片编号"/>
          <p:cNvSpPr txBox="1">
            <a:spLocks noGrp="1"/>
          </p:cNvSpPr>
          <p:nvPr>
            <p:ph type="sldNum" sz="quarter" idx="2"/>
          </p:nvPr>
        </p:nvSpPr>
        <p:spPr>
          <a:xfrm>
            <a:off x="9765694" y="6406785"/>
            <a:ext cx="273657" cy="264255"/>
          </a:xfrm>
          <a:prstGeom prst="rect">
            <a:avLst/>
          </a:prstGeom>
        </p:spPr>
        <p:txBody>
          <a:bodyPr/>
          <a:lstStyle>
            <a:lvl1pPr defTabSz="685800">
              <a:defRPr>
                <a:solidFill>
                  <a:srgbClr val="404040"/>
                </a:solidFill>
                <a:latin typeface="+mn-lt"/>
                <a:ea typeface="+mn-ea"/>
                <a:cs typeface="+mn-cs"/>
                <a:sym typeface="Arial" panose="020B0604020202020204"/>
              </a:defRPr>
            </a:lvl1pPr>
          </a:lstStyle>
          <a:p>
            <a:fld id="{86CB4B4D-7CA3-9044-876B-883B54F8677D}" type="slidenum">
              <a:r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pic>
        <p:nvPicPr>
          <p:cNvPr id="45" name="image.png" descr="image.png"/>
          <p:cNvPicPr>
            <a:picLocks noChangeAspect="1"/>
          </p:cNvPicPr>
          <p:nvPr/>
        </p:nvPicPr>
        <p:blipFill>
          <a:blip r:embed="rId2"/>
          <a:stretch>
            <a:fillRect/>
          </a:stretch>
        </p:blipFill>
        <p:spPr>
          <a:xfrm>
            <a:off x="0" y="0"/>
            <a:ext cx="12192000" cy="6858000"/>
          </a:xfrm>
          <a:prstGeom prst="rect">
            <a:avLst/>
          </a:prstGeom>
          <a:ln w="12700">
            <a:miter lim="400000"/>
            <a:headEnd/>
            <a:tailEnd/>
          </a:ln>
        </p:spPr>
      </p:pic>
      <p:sp>
        <p:nvSpPr>
          <p:cNvPr id="46"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609600" y="92074"/>
            <a:ext cx="10972800" cy="1508127"/>
          </a:xfrm>
          <a:prstGeom prst="rect">
            <a:avLst/>
          </a:prstGeom>
          <a:ln w="12700">
            <a:miter lim="400000"/>
          </a:ln>
        </p:spPr>
        <p:txBody>
          <a:bodyPr lIns="45719" rIns="45719" anchor="ctr"/>
          <a:lstStyle/>
          <a:p>
            <a:r>
              <a:t>标题文本</a:t>
            </a:r>
          </a:p>
        </p:txBody>
      </p:sp>
      <p:sp>
        <p:nvSpPr>
          <p:cNvPr id="3" name="正文级别 1…"/>
          <p:cNvSpPr txBox="1">
            <a:spLocks noGrp="1"/>
          </p:cNvSpPr>
          <p:nvPr>
            <p:ph type="body" idx="1"/>
          </p:nvPr>
        </p:nvSpPr>
        <p:spPr>
          <a:xfrm>
            <a:off x="609600" y="1600200"/>
            <a:ext cx="10972800" cy="5257800"/>
          </a:xfrm>
          <a:prstGeom prst="rect">
            <a:avLst/>
          </a:prstGeom>
          <a:ln w="12700">
            <a:miter lim="400000"/>
          </a:ln>
        </p:spPr>
        <p:txBody>
          <a:bodyPr lIns="45719" rIns="45719"/>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98989"/>
                </a:solidFill>
              </a:defRPr>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914400" marR="0" indent="-91440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a:ea typeface="Calibri Light"/>
          <a:cs typeface="Calibri Light"/>
          <a:sym typeface="Calibri Light"/>
        </a:defRPr>
      </a:lvl1pPr>
      <a:lvl2pPr marL="914400" marR="0" indent="-91440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a:ea typeface="Calibri Light"/>
          <a:cs typeface="Calibri Light"/>
          <a:sym typeface="Calibri Light"/>
        </a:defRPr>
      </a:lvl2pPr>
      <a:lvl3pPr marL="914400" marR="0" indent="-91440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a:ea typeface="Calibri Light"/>
          <a:cs typeface="Calibri Light"/>
          <a:sym typeface="Calibri Light"/>
        </a:defRPr>
      </a:lvl3pPr>
      <a:lvl4pPr marL="914400" marR="0" indent="-91440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a:ea typeface="Calibri Light"/>
          <a:cs typeface="Calibri Light"/>
          <a:sym typeface="Calibri Light"/>
        </a:defRPr>
      </a:lvl4pPr>
      <a:lvl5pPr marL="914400" marR="0" indent="-91440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a:ea typeface="Calibri Light"/>
          <a:cs typeface="Calibri Light"/>
          <a:sym typeface="Calibri Light"/>
        </a:defRPr>
      </a:lvl5pPr>
      <a:lvl6pPr marL="914400" marR="0" indent="-45720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a:ea typeface="Calibri Light"/>
          <a:cs typeface="Calibri Light"/>
          <a:sym typeface="Calibri Light"/>
        </a:defRPr>
      </a:lvl6pPr>
      <a:lvl7pPr marL="91440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a:ea typeface="Calibri Light"/>
          <a:cs typeface="Calibri Light"/>
          <a:sym typeface="Calibri Light"/>
        </a:defRPr>
      </a:lvl7pPr>
      <a:lvl8pPr marL="914400" marR="0" indent="45720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a:ea typeface="Calibri Light"/>
          <a:cs typeface="Calibri Light"/>
          <a:sym typeface="Calibri Light"/>
        </a:defRPr>
      </a:lvl8pPr>
      <a:lvl9pPr marL="914400" marR="0" indent="91440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Calibri" panose="020F0502020204030204"/>
          <a:ea typeface="Calibri" panose="020F0502020204030204"/>
          <a:cs typeface="Calibri" panose="020F0502020204030204"/>
          <a:sym typeface="Calibri" panose="020F0502020204030204"/>
        </a:defRPr>
      </a:lvl1pPr>
      <a:lvl2pPr marL="723900" marR="0" indent="-2667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Calibri" panose="020F0502020204030204"/>
          <a:ea typeface="Calibri" panose="020F0502020204030204"/>
          <a:cs typeface="Calibri" panose="020F0502020204030204"/>
          <a:sym typeface="Calibri" panose="020F0502020204030204"/>
        </a:defRPr>
      </a:lvl2pPr>
      <a:lvl3pPr marL="1234440" marR="0" indent="-32004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Calibri" panose="020F0502020204030204"/>
          <a:ea typeface="Calibri" panose="020F0502020204030204"/>
          <a:cs typeface="Calibri" panose="020F0502020204030204"/>
          <a:sym typeface="Calibri" panose="020F0502020204030204"/>
        </a:defRPr>
      </a:lvl3pPr>
      <a:lvl4pPr marL="1727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Calibri" panose="020F0502020204030204"/>
          <a:ea typeface="Calibri" panose="020F0502020204030204"/>
          <a:cs typeface="Calibri" panose="020F0502020204030204"/>
          <a:sym typeface="Calibri" panose="020F0502020204030204"/>
        </a:defRPr>
      </a:lvl4pPr>
      <a:lvl5pPr marL="21844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Calibri" panose="020F0502020204030204"/>
          <a:ea typeface="Calibri" panose="020F0502020204030204"/>
          <a:cs typeface="Calibri" panose="020F0502020204030204"/>
          <a:sym typeface="Calibri" panose="020F0502020204030204"/>
        </a:defRPr>
      </a:lvl5pPr>
      <a:lvl6pPr marL="2641600" marR="0" indent="-355600" algn="l" defTabSz="914400" rtl="0" latinLnBrk="0">
        <a:lnSpc>
          <a:spcPct val="90000"/>
        </a:lnSpc>
        <a:spcBef>
          <a:spcPts val="1000"/>
        </a:spcBef>
        <a:spcAft>
          <a:spcPts val="0"/>
        </a:spcAft>
        <a:buClrTx/>
        <a:buSzPct val="100000"/>
        <a:buFont typeface="Arial" panose="020B0604020202020204"/>
        <a:defRPr sz="2800" b="0" i="0" u="none" strike="noStrike" cap="none" spc="0" baseline="0">
          <a:ln>
            <a:noFill/>
          </a:ln>
          <a:solidFill>
            <a:srgbClr val="000000"/>
          </a:solidFill>
          <a:uFillTx/>
          <a:latin typeface="Calibri" panose="020F0502020204030204"/>
          <a:ea typeface="Calibri" panose="020F0502020204030204"/>
          <a:cs typeface="Calibri" panose="020F0502020204030204"/>
          <a:sym typeface="Calibri" panose="020F0502020204030204"/>
        </a:defRPr>
      </a:lvl6pPr>
      <a:lvl7pPr marL="3098800" marR="0" indent="-355600" algn="l" defTabSz="914400" rtl="0" latinLnBrk="0">
        <a:lnSpc>
          <a:spcPct val="90000"/>
        </a:lnSpc>
        <a:spcBef>
          <a:spcPts val="1000"/>
        </a:spcBef>
        <a:spcAft>
          <a:spcPts val="0"/>
        </a:spcAft>
        <a:buClrTx/>
        <a:buSzPct val="100000"/>
        <a:buFont typeface="Arial" panose="020B0604020202020204"/>
        <a:defRPr sz="2800" b="0" i="0" u="none" strike="noStrike" cap="none" spc="0" baseline="0">
          <a:ln>
            <a:noFill/>
          </a:ln>
          <a:solidFill>
            <a:srgbClr val="000000"/>
          </a:solidFill>
          <a:uFillTx/>
          <a:latin typeface="Calibri" panose="020F0502020204030204"/>
          <a:ea typeface="Calibri" panose="020F0502020204030204"/>
          <a:cs typeface="Calibri" panose="020F0502020204030204"/>
          <a:sym typeface="Calibri" panose="020F0502020204030204"/>
        </a:defRPr>
      </a:lvl7pPr>
      <a:lvl8pPr marL="3556000" marR="0" indent="-355600" algn="l" defTabSz="914400" rtl="0" latinLnBrk="0">
        <a:lnSpc>
          <a:spcPct val="90000"/>
        </a:lnSpc>
        <a:spcBef>
          <a:spcPts val="1000"/>
        </a:spcBef>
        <a:spcAft>
          <a:spcPts val="0"/>
        </a:spcAft>
        <a:buClrTx/>
        <a:buSzPct val="100000"/>
        <a:buFont typeface="Arial" panose="020B0604020202020204"/>
        <a:defRPr sz="2800" b="0" i="0" u="none" strike="noStrike" cap="none" spc="0" baseline="0">
          <a:ln>
            <a:noFill/>
          </a:ln>
          <a:solidFill>
            <a:srgbClr val="000000"/>
          </a:solidFill>
          <a:uFillTx/>
          <a:latin typeface="Calibri" panose="020F0502020204030204"/>
          <a:ea typeface="Calibri" panose="020F0502020204030204"/>
          <a:cs typeface="Calibri" panose="020F0502020204030204"/>
          <a:sym typeface="Calibri" panose="020F0502020204030204"/>
        </a:defRPr>
      </a:lvl8pPr>
      <a:lvl9pPr marL="4013200" marR="0" indent="-355600" algn="l" defTabSz="914400" rtl="0" latinLnBrk="0">
        <a:lnSpc>
          <a:spcPct val="90000"/>
        </a:lnSpc>
        <a:spcBef>
          <a:spcPts val="1000"/>
        </a:spcBef>
        <a:spcAft>
          <a:spcPts val="0"/>
        </a:spcAft>
        <a:buClrTx/>
        <a:buSzPct val="100000"/>
        <a:buFont typeface="Arial" panose="020B0604020202020204"/>
        <a:defRPr sz="2800" b="0" i="0" u="none" strike="noStrike" cap="none" spc="0" baseline="0">
          <a:ln>
            <a:noFill/>
          </a:ln>
          <a:solidFill>
            <a:srgbClr val="000000"/>
          </a:solidFill>
          <a:uFillTx/>
          <a:latin typeface="Calibri" panose="020F0502020204030204"/>
          <a:ea typeface="Calibri" panose="020F0502020204030204"/>
          <a:cs typeface="Calibri" panose="020F0502020204030204"/>
          <a:sym typeface="Calibri" panose="020F0502020204030204"/>
        </a:defRPr>
      </a:lvl9pPr>
    </p:bodyStyle>
    <p:otherStyle>
      <a:lvl1pPr marL="0" marR="0" indent="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1pPr>
      <a:lvl2pPr marL="0" marR="0" indent="45720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2pPr>
      <a:lvl3pPr marL="0" marR="0" indent="91440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3pPr>
      <a:lvl4pPr marL="0" marR="0" indent="137160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4pPr>
      <a:lvl5pPr marL="0" marR="0" indent="182880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5pPr>
      <a:lvl6pPr marL="0" marR="0" indent="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6pPr>
      <a:lvl7pPr marL="0" marR="0" indent="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7pPr>
      <a:lvl8pPr marL="0" marR="0" indent="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8pPr>
      <a:lvl9pPr marL="0" marR="0" indent="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Calibri" panose="020F0502020204030204"/>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
        <p:cNvGrpSpPr/>
        <p:nvPr/>
      </p:nvGrpSpPr>
      <p:grpSpPr>
        <a:xfrm>
          <a:off x="0" y="0"/>
          <a:ext cx="0" cy="0"/>
          <a:chOff x="0" y="0"/>
          <a:chExt cx="0" cy="0"/>
        </a:xfrm>
      </p:grpSpPr>
      <p:sp>
        <p:nvSpPr>
          <p:cNvPr id="56" name="武进星辰实验学校      沙云"/>
          <p:cNvSpPr txBox="1"/>
          <p:nvPr/>
        </p:nvSpPr>
        <p:spPr>
          <a:xfrm>
            <a:off x="3882898" y="3897630"/>
            <a:ext cx="4426205" cy="472440"/>
          </a:xfrm>
          <a:prstGeom prst="rect">
            <a:avLst/>
          </a:prstGeom>
          <a:ln w="12700">
            <a:miter lim="400000"/>
          </a:ln>
        </p:spPr>
        <p:txBody>
          <a:bodyPr wrap="none" lIns="45719" rIns="45719">
            <a:spAutoFit/>
          </a:bodyPr>
          <a:lstStyle>
            <a:lvl1pPr>
              <a:defRPr sz="3000">
                <a:latin typeface="Adobe 黑体 Std R"/>
                <a:ea typeface="Adobe 黑体 Std R"/>
                <a:cs typeface="Adobe 黑体 Std R"/>
                <a:sym typeface="Adobe 黑体 Std R"/>
              </a:defRPr>
            </a:lvl1pPr>
          </a:lstStyle>
          <a:p>
            <a:r>
              <a:t>武进星辰实验学校      沙云</a:t>
            </a:r>
          </a:p>
        </p:txBody>
      </p:sp>
      <p:sp>
        <p:nvSpPr>
          <p:cNvPr id="57" name="2018年9月"/>
          <p:cNvSpPr txBox="1"/>
          <p:nvPr/>
        </p:nvSpPr>
        <p:spPr>
          <a:xfrm>
            <a:off x="7847330" y="4913630"/>
            <a:ext cx="1160746" cy="408940"/>
          </a:xfrm>
          <a:prstGeom prst="rect">
            <a:avLst/>
          </a:prstGeom>
          <a:ln w="12700">
            <a:miter lim="400000"/>
          </a:ln>
        </p:spPr>
        <p:txBody>
          <a:bodyPr wrap="none" lIns="45719" rIns="45719">
            <a:spAutoFit/>
          </a:bodyPr>
          <a:lstStyle/>
          <a:p>
            <a:r>
              <a:t>2018年9月</a:t>
            </a:r>
          </a:p>
        </p:txBody>
      </p:sp>
      <p:grpSp>
        <p:nvGrpSpPr>
          <p:cNvPr id="62" name="成组"/>
          <p:cNvGrpSpPr/>
          <p:nvPr/>
        </p:nvGrpSpPr>
        <p:grpSpPr>
          <a:xfrm>
            <a:off x="3018700" y="5574030"/>
            <a:ext cx="5849800" cy="963445"/>
            <a:chOff x="0" y="0"/>
            <a:chExt cx="5849798" cy="963443"/>
          </a:xfrm>
        </p:grpSpPr>
        <p:sp>
          <p:nvSpPr>
            <p:cNvPr id="58" name="矩形"/>
            <p:cNvSpPr/>
            <p:nvPr/>
          </p:nvSpPr>
          <p:spPr>
            <a:xfrm>
              <a:off x="0" y="0"/>
              <a:ext cx="1501494" cy="963444"/>
            </a:xfrm>
            <a:prstGeom prst="rect">
              <a:avLst/>
            </a:prstGeom>
            <a:solidFill>
              <a:schemeClr val="accent3">
                <a:lumOff val="11470"/>
              </a:schemeClr>
            </a:solidFill>
            <a:ln w="12700" cap="flat">
              <a:noFill/>
              <a:miter lim="400000"/>
            </a:ln>
            <a:effectLst/>
          </p:spPr>
          <p:txBody>
            <a:bodyPr wrap="square" lIns="45719" tIns="45719" rIns="45719" bIns="45719" numCol="1" anchor="t">
              <a:noAutofit/>
            </a:bodyPr>
            <a:lstStyle/>
            <a:p>
              <a:endParaRPr/>
            </a:p>
          </p:txBody>
        </p:sp>
        <p:sp>
          <p:nvSpPr>
            <p:cNvPr id="59" name="矩形"/>
            <p:cNvSpPr/>
            <p:nvPr/>
          </p:nvSpPr>
          <p:spPr>
            <a:xfrm>
              <a:off x="1498480" y="0"/>
              <a:ext cx="1501495" cy="963444"/>
            </a:xfrm>
            <a:prstGeom prst="rect">
              <a:avLst/>
            </a:prstGeom>
            <a:solidFill>
              <a:schemeClr val="accent6">
                <a:lumOff val="9460"/>
              </a:schemeClr>
            </a:solidFill>
            <a:ln w="12700" cap="flat">
              <a:noFill/>
              <a:miter lim="400000"/>
            </a:ln>
            <a:effectLst/>
          </p:spPr>
          <p:txBody>
            <a:bodyPr wrap="square" lIns="45719" tIns="45719" rIns="45719" bIns="45719" numCol="1" anchor="t">
              <a:noAutofit/>
            </a:bodyPr>
            <a:lstStyle/>
            <a:p>
              <a:endParaRPr/>
            </a:p>
          </p:txBody>
        </p:sp>
        <p:sp>
          <p:nvSpPr>
            <p:cNvPr id="60" name="矩形"/>
            <p:cNvSpPr/>
            <p:nvPr/>
          </p:nvSpPr>
          <p:spPr>
            <a:xfrm>
              <a:off x="4348305" y="0"/>
              <a:ext cx="1501494" cy="963444"/>
            </a:xfrm>
            <a:prstGeom prst="rect">
              <a:avLst/>
            </a:prstGeom>
            <a:solidFill>
              <a:schemeClr val="accent4">
                <a:lumOff val="24313"/>
              </a:schemeClr>
            </a:solidFill>
            <a:ln w="12700" cap="flat">
              <a:noFill/>
              <a:miter lim="400000"/>
            </a:ln>
            <a:effectLst/>
          </p:spPr>
          <p:txBody>
            <a:bodyPr wrap="square" lIns="45719" tIns="45719" rIns="45719" bIns="45719" numCol="1" anchor="t">
              <a:noAutofit/>
            </a:bodyPr>
            <a:lstStyle/>
            <a:p>
              <a:endParaRPr/>
            </a:p>
          </p:txBody>
        </p:sp>
        <p:sp>
          <p:nvSpPr>
            <p:cNvPr id="61" name="矩形"/>
            <p:cNvSpPr/>
            <p:nvPr/>
          </p:nvSpPr>
          <p:spPr>
            <a:xfrm>
              <a:off x="2912897" y="0"/>
              <a:ext cx="1501495" cy="963444"/>
            </a:xfrm>
            <a:prstGeom prst="rect">
              <a:avLst/>
            </a:prstGeom>
            <a:solidFill>
              <a:schemeClr val="accent5">
                <a:lumOff val="23235"/>
              </a:schemeClr>
            </a:solidFill>
            <a:ln w="12700" cap="flat">
              <a:noFill/>
              <a:miter lim="400000"/>
            </a:ln>
            <a:effectLst/>
          </p:spPr>
          <p:txBody>
            <a:bodyPr wrap="square" lIns="45719" tIns="45719" rIns="45719" bIns="45719" numCol="1" anchor="t">
              <a:noAutofit/>
            </a:bodyPr>
            <a:lstStyle/>
            <a:p>
              <a:endParaRPr/>
            </a:p>
          </p:txBody>
        </p:sp>
      </p:grpSp>
      <p:sp>
        <p:nvSpPr>
          <p:cNvPr id="63" name="中学生英语教学衔接"/>
          <p:cNvSpPr txBox="1"/>
          <p:nvPr/>
        </p:nvSpPr>
        <p:spPr>
          <a:xfrm>
            <a:off x="1531620" y="1496060"/>
            <a:ext cx="9678670" cy="1014730"/>
          </a:xfrm>
          <a:prstGeom prst="rect">
            <a:avLst/>
          </a:prstGeom>
          <a:ln w="12700">
            <a:miter lim="400000"/>
          </a:ln>
        </p:spPr>
        <p:txBody>
          <a:bodyPr wrap="square" lIns="45719" rIns="45719">
            <a:spAutoFit/>
          </a:bodyPr>
          <a:lstStyle>
            <a:lvl1pPr>
              <a:defRPr sz="4800">
                <a:latin typeface="Adobe 黑体 Std R"/>
                <a:ea typeface="Adobe 黑体 Std R"/>
                <a:cs typeface="Adobe 黑体 Std R"/>
                <a:sym typeface="Adobe 黑体 Std R"/>
              </a:defRPr>
            </a:lvl1pPr>
          </a:lstStyle>
          <a:p>
            <a:r>
              <a:rPr sz="6000"/>
              <a:t>中学生英语教学衔接</a:t>
            </a:r>
            <a:r>
              <a:rPr lang="zh-CN" sz="6000"/>
              <a:t>探讨</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
        <p:cNvGrpSpPr/>
        <p:nvPr/>
      </p:nvGrpSpPr>
      <p:grpSpPr>
        <a:xfrm>
          <a:off x="0" y="0"/>
          <a:ext cx="0" cy="0"/>
          <a:chOff x="0" y="0"/>
          <a:chExt cx="0" cy="0"/>
        </a:xfrm>
      </p:grpSpPr>
      <p:sp>
        <p:nvSpPr>
          <p:cNvPr id="185" name="2、中小学教师缺乏交流的平台"/>
          <p:cNvSpPr txBox="1"/>
          <p:nvPr/>
        </p:nvSpPr>
        <p:spPr>
          <a:xfrm>
            <a:off x="4018912" y="976524"/>
            <a:ext cx="5613361" cy="662941"/>
          </a:xfrm>
          <a:prstGeom prst="rect">
            <a:avLst/>
          </a:prstGeom>
          <a:ln w="12700">
            <a:miter lim="400000"/>
          </a:ln>
        </p:spPr>
        <p:txBody>
          <a:bodyPr wrap="none" lIns="45719" rIns="45719">
            <a:spAutoFit/>
          </a:bodyPr>
          <a:lstStyle/>
          <a:p>
            <a:pPr algn="ctr">
              <a:defRPr sz="3200" b="1">
                <a:latin typeface="+mn-lt"/>
                <a:ea typeface="+mn-ea"/>
                <a:cs typeface="+mn-cs"/>
                <a:sym typeface="Arial" panose="020B0604020202020204"/>
              </a:defRPr>
            </a:pPr>
            <a:r>
              <a:t>2</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、中小学教师缺乏交流的平台</a:t>
            </a:r>
          </a:p>
        </p:txBody>
      </p:sp>
      <p:sp>
        <p:nvSpPr>
          <p:cNvPr id="186" name="矩形"/>
          <p:cNvSpPr/>
          <p:nvPr/>
        </p:nvSpPr>
        <p:spPr>
          <a:xfrm>
            <a:off x="0" y="314325"/>
            <a:ext cx="228600" cy="685800"/>
          </a:xfrm>
          <a:prstGeom prst="rect">
            <a:avLst/>
          </a:prstGeom>
          <a:solidFill>
            <a:srgbClr val="595959"/>
          </a:solidFill>
          <a:ln w="12700">
            <a:miter lim="400000"/>
          </a:ln>
        </p:spPr>
        <p:txBody>
          <a:bodyPr lIns="45719" rIns="45719" anchor="ct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187" name="二、成因分析："/>
          <p:cNvSpPr txBox="1"/>
          <p:nvPr/>
        </p:nvSpPr>
        <p:spPr>
          <a:xfrm>
            <a:off x="751205" y="325754"/>
            <a:ext cx="2948941" cy="662941"/>
          </a:xfrm>
          <a:prstGeom prst="rect">
            <a:avLst/>
          </a:prstGeom>
          <a:ln w="12700">
            <a:miter lim="400000"/>
          </a:ln>
        </p:spPr>
        <p:txBody>
          <a:bodyPr wrap="none" lIns="45719" rIns="45719">
            <a:spAutoFit/>
          </a:bodyPr>
          <a:lstStyle>
            <a:lvl1pPr algn="ctr">
              <a:defRPr sz="32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a:latin typeface="+mn-lt"/>
                <a:ea typeface="+mn-ea"/>
                <a:cs typeface="+mn-cs"/>
                <a:sym typeface="Arial" panose="020B0604020202020204"/>
              </a:defRPr>
            </a:pP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二、成因分析：</a:t>
            </a:r>
          </a:p>
        </p:txBody>
      </p:sp>
      <p:grpSp>
        <p:nvGrpSpPr>
          <p:cNvPr id="194" name="成组"/>
          <p:cNvGrpSpPr/>
          <p:nvPr/>
        </p:nvGrpSpPr>
        <p:grpSpPr>
          <a:xfrm>
            <a:off x="4756150" y="2225208"/>
            <a:ext cx="6231803" cy="2109178"/>
            <a:chOff x="0" y="0"/>
            <a:chExt cx="6231802" cy="2109177"/>
          </a:xfrm>
        </p:grpSpPr>
        <p:sp>
          <p:nvSpPr>
            <p:cNvPr id="188" name="中小学校校园相对独立"/>
            <p:cNvSpPr txBox="1"/>
            <p:nvPr/>
          </p:nvSpPr>
          <p:spPr>
            <a:xfrm>
              <a:off x="404812" y="0"/>
              <a:ext cx="4913026" cy="1217081"/>
            </a:xfrm>
            <a:prstGeom prst="rect">
              <a:avLst/>
            </a:prstGeom>
            <a:noFill/>
            <a:ln w="12700" cap="flat">
              <a:noFill/>
              <a:miter lim="400000"/>
            </a:ln>
            <a:effectLst/>
          </p:spPr>
          <p:txBody>
            <a:bodyPr wrap="square" lIns="45719" tIns="45719" rIns="45719" bIns="45719" numCol="1" anchor="t">
              <a:spAutoFit/>
            </a:bodyPr>
            <a:lstStyle>
              <a:lvl1pPr>
                <a:spcBef>
                  <a:spcPts val="700"/>
                </a:spcBef>
                <a:defRPr sz="32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b="1">
                  <a:latin typeface="+mn-lt"/>
                  <a:ea typeface="+mn-ea"/>
                  <a:cs typeface="+mn-cs"/>
                  <a:sym typeface="Arial" panose="020B0604020202020204"/>
                </a:defRPr>
              </a:pP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中小学校校园相对独立</a:t>
              </a:r>
            </a:p>
          </p:txBody>
        </p:sp>
        <p:sp>
          <p:nvSpPr>
            <p:cNvPr id="189" name="圆形"/>
            <p:cNvSpPr/>
            <p:nvPr/>
          </p:nvSpPr>
          <p:spPr>
            <a:xfrm>
              <a:off x="0" y="183538"/>
              <a:ext cx="228600" cy="228601"/>
            </a:xfrm>
            <a:prstGeom prst="ellipse">
              <a:avLst/>
            </a:prstGeom>
            <a:solidFill>
              <a:srgbClr val="A1BD70"/>
            </a:solidFill>
            <a:ln w="12700" cap="flat">
              <a:noFill/>
              <a:miter lim="400000"/>
            </a:ln>
            <a:effectLst/>
          </p:spPr>
          <p:txBody>
            <a:bodyPr wrap="square" lIns="45719" tIns="45719" rIns="45719" bIns="45719" numCol="1" anchor="ctr">
              <a:noAutofit/>
            </a:bodyP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190" name="圆形"/>
            <p:cNvSpPr/>
            <p:nvPr/>
          </p:nvSpPr>
          <p:spPr>
            <a:xfrm>
              <a:off x="0" y="1032851"/>
              <a:ext cx="228600" cy="228601"/>
            </a:xfrm>
            <a:prstGeom prst="ellipse">
              <a:avLst/>
            </a:prstGeom>
            <a:solidFill>
              <a:srgbClr val="F58D76"/>
            </a:solidFill>
            <a:ln w="12700" cap="flat">
              <a:noFill/>
              <a:miter lim="400000"/>
            </a:ln>
            <a:effectLst/>
          </p:spPr>
          <p:txBody>
            <a:bodyPr wrap="square" lIns="45719" tIns="45719" rIns="45719" bIns="45719" numCol="1" anchor="ctr">
              <a:noAutofit/>
            </a:bodyP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191" name="圆形"/>
            <p:cNvSpPr/>
            <p:nvPr/>
          </p:nvSpPr>
          <p:spPr>
            <a:xfrm>
              <a:off x="0" y="1880576"/>
              <a:ext cx="228600" cy="228601"/>
            </a:xfrm>
            <a:prstGeom prst="ellipse">
              <a:avLst/>
            </a:prstGeom>
            <a:solidFill>
              <a:srgbClr val="FFE079"/>
            </a:solidFill>
            <a:ln w="12700" cap="flat">
              <a:noFill/>
              <a:miter lim="400000"/>
            </a:ln>
            <a:effectLst/>
          </p:spPr>
          <p:txBody>
            <a:bodyPr wrap="square" lIns="45719" tIns="45719" rIns="45719" bIns="45719" numCol="1" anchor="ctr">
              <a:noAutofit/>
            </a:bodyP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192" name="中小学校教师缺乏面对面的沟通"/>
            <p:cNvSpPr txBox="1"/>
            <p:nvPr/>
          </p:nvSpPr>
          <p:spPr>
            <a:xfrm>
              <a:off x="438061" y="898924"/>
              <a:ext cx="5793741" cy="662941"/>
            </a:xfrm>
            <a:prstGeom prst="rect">
              <a:avLst/>
            </a:prstGeom>
            <a:noFill/>
            <a:ln w="12700" cap="flat">
              <a:noFill/>
              <a:miter lim="400000"/>
            </a:ln>
            <a:effectLst/>
          </p:spPr>
          <p:txBody>
            <a:bodyPr wrap="none" lIns="45719" tIns="45719" rIns="45719" bIns="45719" numCol="1" anchor="t">
              <a:spAutoFit/>
            </a:bodyPr>
            <a:lstStyle>
              <a:lvl1pPr>
                <a:spcBef>
                  <a:spcPts val="700"/>
                </a:spcBef>
                <a:defRPr sz="32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b="1">
                  <a:latin typeface="+mn-lt"/>
                  <a:ea typeface="+mn-ea"/>
                  <a:cs typeface="+mn-cs"/>
                  <a:sym typeface="Arial" panose="020B0604020202020204"/>
                </a:defRPr>
              </a:pP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中小学校教师缺乏面对面的沟通</a:t>
              </a:r>
            </a:p>
          </p:txBody>
        </p:sp>
      </p:grpSp>
      <p:sp>
        <p:nvSpPr>
          <p:cNvPr id="195" name="形状"/>
          <p:cNvSpPr/>
          <p:nvPr/>
        </p:nvSpPr>
        <p:spPr>
          <a:xfrm>
            <a:off x="891491" y="1339850"/>
            <a:ext cx="2182289" cy="2409707"/>
          </a:xfrm>
          <a:custGeom>
            <a:avLst/>
            <a:gdLst/>
            <a:ahLst/>
            <a:cxnLst>
              <a:cxn ang="0">
                <a:pos x="wd2" y="hd2"/>
              </a:cxn>
              <a:cxn ang="5400000">
                <a:pos x="wd2" y="hd2"/>
              </a:cxn>
              <a:cxn ang="10800000">
                <a:pos x="wd2" y="hd2"/>
              </a:cxn>
              <a:cxn ang="16200000">
                <a:pos x="wd2" y="hd2"/>
              </a:cxn>
            </a:cxnLst>
            <a:rect l="0" t="0" r="r" b="b"/>
            <a:pathLst>
              <a:path w="21600" h="21600" extrusionOk="0">
                <a:moveTo>
                  <a:pt x="12981" y="17162"/>
                </a:moveTo>
                <a:cubicBezTo>
                  <a:pt x="16666" y="16268"/>
                  <a:pt x="19229" y="13242"/>
                  <a:pt x="19229" y="9786"/>
                </a:cubicBezTo>
                <a:cubicBezTo>
                  <a:pt x="19229" y="5567"/>
                  <a:pt x="15455" y="2148"/>
                  <a:pt x="10800" y="2148"/>
                </a:cubicBezTo>
                <a:cubicBezTo>
                  <a:pt x="6144" y="2148"/>
                  <a:pt x="2371" y="5567"/>
                  <a:pt x="2371" y="9786"/>
                </a:cubicBezTo>
                <a:lnTo>
                  <a:pt x="0" y="9786"/>
                </a:lnTo>
                <a:cubicBezTo>
                  <a:pt x="0" y="4381"/>
                  <a:pt x="4835" y="0"/>
                  <a:pt x="10800" y="0"/>
                </a:cubicBezTo>
                <a:cubicBezTo>
                  <a:pt x="16764" y="0"/>
                  <a:pt x="21600" y="4381"/>
                  <a:pt x="21600" y="9786"/>
                </a:cubicBezTo>
                <a:cubicBezTo>
                  <a:pt x="21600" y="14215"/>
                  <a:pt x="18316" y="18091"/>
                  <a:pt x="13595" y="19237"/>
                </a:cubicBezTo>
                <a:lnTo>
                  <a:pt x="14294" y="21600"/>
                </a:lnTo>
                <a:lnTo>
                  <a:pt x="9534" y="19112"/>
                </a:lnTo>
                <a:lnTo>
                  <a:pt x="12282" y="14799"/>
                </a:lnTo>
                <a:lnTo>
                  <a:pt x="12981" y="17162"/>
                </a:lnTo>
                <a:close/>
              </a:path>
            </a:pathLst>
          </a:custGeom>
          <a:solidFill>
            <a:srgbClr val="A1BD70"/>
          </a:solidFill>
          <a:ln w="12700">
            <a:solidFill>
              <a:srgbClr val="FFFFFF"/>
            </a:solidFill>
          </a:ln>
        </p:spPr>
        <p:txBody>
          <a:bodyPr lIns="45719" rIns="45719"/>
          <a:lstStyle/>
          <a:p>
            <a:endParaRPr/>
          </a:p>
        </p:txBody>
      </p:sp>
      <p:sp>
        <p:nvSpPr>
          <p:cNvPr id="196" name="（1"/>
          <p:cNvSpPr txBox="1"/>
          <p:nvPr/>
        </p:nvSpPr>
        <p:spPr>
          <a:xfrm>
            <a:off x="1183349" y="1937284"/>
            <a:ext cx="1212655" cy="911861"/>
          </a:xfrm>
          <a:prstGeom prst="rect">
            <a:avLst/>
          </a:prstGeom>
          <a:ln w="12700">
            <a:miter lim="400000"/>
          </a:ln>
        </p:spPr>
        <p:txBody>
          <a:bodyPr lIns="30480" tIns="30480" rIns="30480" bIns="30480" anchor="ctr">
            <a:spAutoFit/>
          </a:bodyPr>
          <a:lstStyle>
            <a:lvl1pPr algn="ctr">
              <a:lnSpc>
                <a:spcPct val="90000"/>
              </a:lnSpc>
              <a:spcBef>
                <a:spcPts val="2000"/>
              </a:spcBef>
              <a:defRPr sz="4800" b="1">
                <a:solidFill>
                  <a:srgbClr val="A1BD7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（1</a:t>
            </a:r>
          </a:p>
        </p:txBody>
      </p:sp>
      <p:sp>
        <p:nvSpPr>
          <p:cNvPr id="197" name="形状"/>
          <p:cNvSpPr/>
          <p:nvPr/>
        </p:nvSpPr>
        <p:spPr>
          <a:xfrm>
            <a:off x="745770" y="2914089"/>
            <a:ext cx="1721887" cy="2089984"/>
          </a:xfrm>
          <a:custGeom>
            <a:avLst/>
            <a:gdLst/>
            <a:ahLst/>
            <a:cxnLst>
              <a:cxn ang="0">
                <a:pos x="wd2" y="hd2"/>
              </a:cxn>
              <a:cxn ang="5400000">
                <a:pos x="wd2" y="hd2"/>
              </a:cxn>
              <a:cxn ang="10800000">
                <a:pos x="wd2" y="hd2"/>
              </a:cxn>
              <a:cxn ang="16200000">
                <a:pos x="wd2" y="hd2"/>
              </a:cxn>
            </a:cxnLst>
            <a:rect l="0" t="0" r="r" b="b"/>
            <a:pathLst>
              <a:path w="21600" h="21600" extrusionOk="0">
                <a:moveTo>
                  <a:pt x="5147" y="16483"/>
                </a:moveTo>
                <a:cubicBezTo>
                  <a:pt x="6048" y="16683"/>
                  <a:pt x="6978" y="16784"/>
                  <a:pt x="7912" y="16784"/>
                </a:cubicBezTo>
                <a:cubicBezTo>
                  <a:pt x="13812" y="16784"/>
                  <a:pt x="18595" y="12841"/>
                  <a:pt x="18595" y="7978"/>
                </a:cubicBezTo>
                <a:cubicBezTo>
                  <a:pt x="18595" y="5642"/>
                  <a:pt x="17468" y="3403"/>
                  <a:pt x="15466" y="1751"/>
                </a:cubicBezTo>
                <a:lnTo>
                  <a:pt x="17590" y="0"/>
                </a:lnTo>
                <a:cubicBezTo>
                  <a:pt x="20158" y="2115"/>
                  <a:pt x="21599" y="4985"/>
                  <a:pt x="21600" y="7977"/>
                </a:cubicBezTo>
                <a:cubicBezTo>
                  <a:pt x="21600" y="14209"/>
                  <a:pt x="15471" y="19261"/>
                  <a:pt x="7912" y="19261"/>
                </a:cubicBezTo>
                <a:cubicBezTo>
                  <a:pt x="6716" y="19261"/>
                  <a:pt x="5525" y="19131"/>
                  <a:pt x="4369" y="18875"/>
                </a:cubicBezTo>
                <a:lnTo>
                  <a:pt x="3483" y="21600"/>
                </a:lnTo>
                <a:lnTo>
                  <a:pt x="0" y="16629"/>
                </a:lnTo>
                <a:lnTo>
                  <a:pt x="6033" y="13759"/>
                </a:lnTo>
                <a:lnTo>
                  <a:pt x="5147" y="16483"/>
                </a:lnTo>
                <a:close/>
              </a:path>
            </a:pathLst>
          </a:custGeom>
          <a:solidFill>
            <a:srgbClr val="F58D76"/>
          </a:solidFill>
          <a:ln w="12700">
            <a:solidFill>
              <a:srgbClr val="FFFFFF"/>
            </a:solidFill>
          </a:ln>
        </p:spPr>
        <p:txBody>
          <a:bodyPr lIns="45719" rIns="45719"/>
          <a:lstStyle/>
          <a:p>
            <a:endParaRPr/>
          </a:p>
        </p:txBody>
      </p:sp>
      <p:sp>
        <p:nvSpPr>
          <p:cNvPr id="198" name="（2"/>
          <p:cNvSpPr txBox="1"/>
          <p:nvPr/>
        </p:nvSpPr>
        <p:spPr>
          <a:xfrm>
            <a:off x="770185" y="3237157"/>
            <a:ext cx="1212656" cy="911861"/>
          </a:xfrm>
          <a:prstGeom prst="rect">
            <a:avLst/>
          </a:prstGeom>
          <a:ln w="12700">
            <a:miter lim="400000"/>
          </a:ln>
        </p:spPr>
        <p:txBody>
          <a:bodyPr lIns="30480" tIns="30480" rIns="30480" bIns="30480" anchor="ctr">
            <a:spAutoFit/>
          </a:bodyPr>
          <a:lstStyle>
            <a:lvl1pPr algn="ctr">
              <a:lnSpc>
                <a:spcPct val="90000"/>
              </a:lnSpc>
              <a:spcBef>
                <a:spcPts val="2000"/>
              </a:spcBef>
              <a:defRPr sz="4800" b="1">
                <a:solidFill>
                  <a:srgbClr val="F58D7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（2</a:t>
            </a:r>
          </a:p>
        </p:txBody>
      </p:sp>
      <p:sp>
        <p:nvSpPr>
          <p:cNvPr id="199" name="形状"/>
          <p:cNvSpPr/>
          <p:nvPr/>
        </p:nvSpPr>
        <p:spPr>
          <a:xfrm>
            <a:off x="1651711" y="4151405"/>
            <a:ext cx="1325728" cy="443632"/>
          </a:xfrm>
          <a:custGeom>
            <a:avLst/>
            <a:gdLst/>
            <a:ahLst/>
            <a:cxnLst>
              <a:cxn ang="0">
                <a:pos x="wd2" y="hd2"/>
              </a:cxn>
              <a:cxn ang="5400000">
                <a:pos x="wd2" y="hd2"/>
              </a:cxn>
              <a:cxn ang="10800000">
                <a:pos x="wd2" y="hd2"/>
              </a:cxn>
              <a:cxn ang="16200000">
                <a:pos x="wd2" y="hd2"/>
              </a:cxn>
            </a:cxnLst>
            <a:rect l="0" t="0" r="r" b="b"/>
            <a:pathLst>
              <a:path w="21600" h="21596" extrusionOk="0">
                <a:moveTo>
                  <a:pt x="2749" y="21596"/>
                </a:moveTo>
                <a:cubicBezTo>
                  <a:pt x="4885" y="15215"/>
                  <a:pt x="7781" y="11629"/>
                  <a:pt x="10799" y="11629"/>
                </a:cubicBezTo>
                <a:cubicBezTo>
                  <a:pt x="13819" y="11625"/>
                  <a:pt x="16715" y="15215"/>
                  <a:pt x="18851" y="21596"/>
                </a:cubicBezTo>
                <a:lnTo>
                  <a:pt x="21600" y="13375"/>
                </a:lnTo>
                <a:cubicBezTo>
                  <a:pt x="18736" y="4808"/>
                  <a:pt x="14851" y="0"/>
                  <a:pt x="10801" y="0"/>
                </a:cubicBezTo>
                <a:cubicBezTo>
                  <a:pt x="6749" y="-4"/>
                  <a:pt x="2864" y="4808"/>
                  <a:pt x="0" y="13375"/>
                </a:cubicBezTo>
                <a:lnTo>
                  <a:pt x="2749" y="21596"/>
                </a:lnTo>
                <a:close/>
              </a:path>
            </a:pathLst>
          </a:custGeom>
          <a:solidFill>
            <a:srgbClr val="FFE079"/>
          </a:solidFill>
          <a:ln w="12700">
            <a:solidFill>
              <a:srgbClr val="FFFFFF"/>
            </a:solidFill>
          </a:ln>
        </p:spPr>
        <p:txBody>
          <a:bodyPr lIns="45719" rIns="45719"/>
          <a:lstStyle/>
          <a:p>
            <a:endParaRPr/>
          </a:p>
        </p:txBody>
      </p:sp>
      <p:sp>
        <p:nvSpPr>
          <p:cNvPr id="200" name="（3"/>
          <p:cNvSpPr txBox="1"/>
          <p:nvPr/>
        </p:nvSpPr>
        <p:spPr>
          <a:xfrm>
            <a:off x="1267886" y="4396603"/>
            <a:ext cx="1429499" cy="1120141"/>
          </a:xfrm>
          <a:prstGeom prst="rect">
            <a:avLst/>
          </a:prstGeom>
          <a:ln w="12700">
            <a:miter lim="400000"/>
          </a:ln>
        </p:spPr>
        <p:txBody>
          <a:bodyPr lIns="45719" rIns="45719" anchor="ctr">
            <a:spAutoFit/>
          </a:bodyPr>
          <a:lstStyle>
            <a:lvl1pPr algn="ctr">
              <a:lnSpc>
                <a:spcPct val="90000"/>
              </a:lnSpc>
              <a:spcBef>
                <a:spcPts val="3000"/>
              </a:spcBef>
              <a:defRPr sz="5800" b="1">
                <a:solidFill>
                  <a:srgbClr val="FFDD6C"/>
                </a:solidFill>
              </a:defRPr>
            </a:lvl1pPr>
          </a:lstStyle>
          <a:p>
            <a:r>
              <a:t>（3</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Off val="18921"/>
          </a:schemeClr>
        </a:solidFill>
        <a:effectLst/>
      </p:bgPr>
    </p:bg>
    <p:spTree>
      <p:nvGrpSpPr>
        <p:cNvPr id="1" name=""/>
        <p:cNvGrpSpPr/>
        <p:nvPr/>
      </p:nvGrpSpPr>
      <p:grpSpPr>
        <a:xfrm>
          <a:off x="0" y="0"/>
          <a:ext cx="0" cy="0"/>
          <a:chOff x="0" y="0"/>
          <a:chExt cx="0" cy="0"/>
        </a:xfrm>
      </p:grpSpPr>
      <p:grpSp>
        <p:nvGrpSpPr>
          <p:cNvPr id="205" name="成组"/>
          <p:cNvGrpSpPr/>
          <p:nvPr/>
        </p:nvGrpSpPr>
        <p:grpSpPr>
          <a:xfrm>
            <a:off x="692150" y="1887674"/>
            <a:ext cx="4062413" cy="2042681"/>
            <a:chOff x="0" y="0"/>
            <a:chExt cx="4062412" cy="2042679"/>
          </a:xfrm>
        </p:grpSpPr>
        <p:sp>
          <p:nvSpPr>
            <p:cNvPr id="202" name="Shape 69"/>
            <p:cNvSpPr/>
            <p:nvPr/>
          </p:nvSpPr>
          <p:spPr>
            <a:xfrm>
              <a:off x="1207088" y="1496898"/>
              <a:ext cx="1683590" cy="545782"/>
            </a:xfrm>
            <a:custGeom>
              <a:avLst/>
              <a:gdLst/>
              <a:ahLst/>
              <a:cxnLst>
                <a:cxn ang="0">
                  <a:pos x="wd2" y="hd2"/>
                </a:cxn>
                <a:cxn ang="5400000">
                  <a:pos x="wd2" y="hd2"/>
                </a:cxn>
                <a:cxn ang="10800000">
                  <a:pos x="wd2" y="hd2"/>
                </a:cxn>
                <a:cxn ang="16200000">
                  <a:pos x="wd2" y="hd2"/>
                </a:cxn>
              </a:cxnLst>
              <a:rect l="0" t="0" r="r" b="b"/>
              <a:pathLst>
                <a:path w="21600" h="20741" extrusionOk="0">
                  <a:moveTo>
                    <a:pt x="0" y="1755"/>
                  </a:moveTo>
                  <a:lnTo>
                    <a:pt x="1043" y="0"/>
                  </a:lnTo>
                  <a:cubicBezTo>
                    <a:pt x="2906" y="9714"/>
                    <a:pt x="6262" y="16093"/>
                    <a:pt x="10019" y="17059"/>
                  </a:cubicBezTo>
                  <a:cubicBezTo>
                    <a:pt x="13776" y="18026"/>
                    <a:pt x="17454" y="13457"/>
                    <a:pt x="19854" y="4840"/>
                  </a:cubicBezTo>
                  <a:lnTo>
                    <a:pt x="19165" y="3682"/>
                  </a:lnTo>
                  <a:lnTo>
                    <a:pt x="21501" y="877"/>
                  </a:lnTo>
                  <a:lnTo>
                    <a:pt x="21600" y="7778"/>
                  </a:lnTo>
                  <a:lnTo>
                    <a:pt x="20911" y="6619"/>
                  </a:lnTo>
                  <a:cubicBezTo>
                    <a:pt x="18291" y="16352"/>
                    <a:pt x="14210" y="21600"/>
                    <a:pt x="10020" y="20625"/>
                  </a:cubicBezTo>
                  <a:cubicBezTo>
                    <a:pt x="5830" y="19651"/>
                    <a:pt x="2076" y="12581"/>
                    <a:pt x="0" y="1755"/>
                  </a:cubicBezTo>
                  <a:lnTo>
                    <a:pt x="0" y="1755"/>
                  </a:lnTo>
                  <a:close/>
                </a:path>
              </a:pathLst>
            </a:custGeom>
            <a:solidFill>
              <a:schemeClr val="accent3">
                <a:lumOff val="11470"/>
              </a:schemeClr>
            </a:solidFill>
            <a:ln w="12700" cap="flat">
              <a:noFill/>
              <a:miter lim="400000"/>
            </a:ln>
            <a:effectLst/>
          </p:spPr>
          <p:txBody>
            <a:bodyPr wrap="square" lIns="45719" tIns="45719" rIns="45719" bIns="45719" numCol="1" anchor="t">
              <a:noAutofit/>
            </a:bodyPr>
            <a:lstStyle/>
            <a:p>
              <a:endParaRPr/>
            </a:p>
          </p:txBody>
        </p:sp>
        <p:sp>
          <p:nvSpPr>
            <p:cNvPr id="203" name="Freeform 68"/>
            <p:cNvSpPr/>
            <p:nvPr/>
          </p:nvSpPr>
          <p:spPr>
            <a:xfrm>
              <a:off x="0" y="0"/>
              <a:ext cx="1652589" cy="1363663"/>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1587"/>
                    <a:pt x="188" y="1038"/>
                    <a:pt x="522" y="633"/>
                  </a:cubicBezTo>
                  <a:cubicBezTo>
                    <a:pt x="856" y="228"/>
                    <a:pt x="1309" y="0"/>
                    <a:pt x="1782" y="0"/>
                  </a:cubicBezTo>
                  <a:lnTo>
                    <a:pt x="19818" y="0"/>
                  </a:lnTo>
                  <a:cubicBezTo>
                    <a:pt x="20291" y="0"/>
                    <a:pt x="20744" y="228"/>
                    <a:pt x="21078" y="633"/>
                  </a:cubicBezTo>
                  <a:cubicBezTo>
                    <a:pt x="21412" y="1038"/>
                    <a:pt x="21600" y="1587"/>
                    <a:pt x="21600" y="2160"/>
                  </a:cubicBezTo>
                  <a:cubicBezTo>
                    <a:pt x="21600" y="7920"/>
                    <a:pt x="21600" y="13680"/>
                    <a:pt x="21600" y="19440"/>
                  </a:cubicBezTo>
                  <a:cubicBezTo>
                    <a:pt x="21600" y="20013"/>
                    <a:pt x="21412" y="20562"/>
                    <a:pt x="21078" y="20967"/>
                  </a:cubicBezTo>
                  <a:cubicBezTo>
                    <a:pt x="20744" y="21372"/>
                    <a:pt x="20291" y="21600"/>
                    <a:pt x="19818" y="21600"/>
                  </a:cubicBezTo>
                  <a:lnTo>
                    <a:pt x="1782" y="21600"/>
                  </a:lnTo>
                  <a:cubicBezTo>
                    <a:pt x="1309" y="21600"/>
                    <a:pt x="856" y="21372"/>
                    <a:pt x="522" y="20967"/>
                  </a:cubicBezTo>
                  <a:cubicBezTo>
                    <a:pt x="188" y="20562"/>
                    <a:pt x="0" y="20013"/>
                    <a:pt x="0" y="19440"/>
                  </a:cubicBezTo>
                  <a:lnTo>
                    <a:pt x="0" y="2160"/>
                  </a:lnTo>
                  <a:close/>
                </a:path>
              </a:pathLst>
            </a:custGeom>
            <a:noFill/>
            <a:ln w="12700" cap="flat">
              <a:solidFill>
                <a:srgbClr val="929000"/>
              </a:solidFill>
              <a:prstDash val="solid"/>
              <a:round/>
            </a:ln>
            <a:effectLst/>
          </p:spPr>
          <p:txBody>
            <a:bodyPr wrap="square" lIns="45719" tIns="45719" rIns="45719" bIns="45719" numCol="1" anchor="t">
              <a:noAutofit/>
            </a:bodyPr>
            <a:lstStyle/>
            <a:p>
              <a:endParaRPr/>
            </a:p>
          </p:txBody>
        </p:sp>
        <p:sp>
          <p:nvSpPr>
            <p:cNvPr id="204" name="Freeform 71"/>
            <p:cNvSpPr/>
            <p:nvPr/>
          </p:nvSpPr>
          <p:spPr>
            <a:xfrm>
              <a:off x="2408237" y="0"/>
              <a:ext cx="1654176" cy="1363663"/>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1587"/>
                    <a:pt x="188" y="1038"/>
                    <a:pt x="522" y="633"/>
                  </a:cubicBezTo>
                  <a:cubicBezTo>
                    <a:pt x="856" y="228"/>
                    <a:pt x="1309" y="0"/>
                    <a:pt x="1782" y="0"/>
                  </a:cubicBezTo>
                  <a:lnTo>
                    <a:pt x="19818" y="0"/>
                  </a:lnTo>
                  <a:cubicBezTo>
                    <a:pt x="20291" y="0"/>
                    <a:pt x="20744" y="228"/>
                    <a:pt x="21078" y="633"/>
                  </a:cubicBezTo>
                  <a:cubicBezTo>
                    <a:pt x="21412" y="1038"/>
                    <a:pt x="21600" y="1587"/>
                    <a:pt x="21600" y="2160"/>
                  </a:cubicBezTo>
                  <a:cubicBezTo>
                    <a:pt x="21600" y="7920"/>
                    <a:pt x="21600" y="13680"/>
                    <a:pt x="21600" y="19440"/>
                  </a:cubicBezTo>
                  <a:cubicBezTo>
                    <a:pt x="21600" y="20013"/>
                    <a:pt x="21412" y="20562"/>
                    <a:pt x="21078" y="20967"/>
                  </a:cubicBezTo>
                  <a:cubicBezTo>
                    <a:pt x="20744" y="21372"/>
                    <a:pt x="20291" y="21600"/>
                    <a:pt x="19818" y="21600"/>
                  </a:cubicBezTo>
                  <a:lnTo>
                    <a:pt x="1782" y="21600"/>
                  </a:lnTo>
                  <a:cubicBezTo>
                    <a:pt x="1309" y="21600"/>
                    <a:pt x="856" y="21372"/>
                    <a:pt x="522" y="20967"/>
                  </a:cubicBezTo>
                  <a:cubicBezTo>
                    <a:pt x="188" y="20562"/>
                    <a:pt x="0" y="20013"/>
                    <a:pt x="0" y="19440"/>
                  </a:cubicBezTo>
                  <a:lnTo>
                    <a:pt x="0" y="2160"/>
                  </a:lnTo>
                  <a:close/>
                </a:path>
              </a:pathLst>
            </a:custGeom>
            <a:noFill/>
            <a:ln w="12700" cap="flat">
              <a:solidFill>
                <a:srgbClr val="929000"/>
              </a:solidFill>
              <a:prstDash val="solid"/>
              <a:miter lim="800000"/>
            </a:ln>
            <a:effectLst/>
          </p:spPr>
          <p:txBody>
            <a:bodyPr wrap="square" lIns="45719" tIns="45719" rIns="45719" bIns="45719" numCol="1" anchor="t">
              <a:noAutofit/>
            </a:bodyPr>
            <a:lstStyle/>
            <a:p>
              <a:pPr defTabSz="1420495">
                <a:lnSpc>
                  <a:spcPct val="90000"/>
                </a:lnSpc>
                <a:spcBef>
                  <a:spcPts val="300"/>
                </a:spcBef>
                <a:defRPr sz="3200">
                  <a:solidFill>
                    <a:srgbClr val="0E5A8B"/>
                  </a:solidFill>
                  <a:latin typeface="+mn-lt"/>
                  <a:ea typeface="+mn-ea"/>
                  <a:cs typeface="+mn-cs"/>
                  <a:sym typeface="Arial" panose="020B0604020202020204"/>
                </a:defRPr>
              </a:pPr>
              <a:endParaRPr/>
            </a:p>
          </p:txBody>
        </p:sp>
      </p:grpSp>
      <p:grpSp>
        <p:nvGrpSpPr>
          <p:cNvPr id="209" name="成组"/>
          <p:cNvGrpSpPr/>
          <p:nvPr/>
        </p:nvGrpSpPr>
        <p:grpSpPr>
          <a:xfrm>
            <a:off x="6224587" y="1862138"/>
            <a:ext cx="3803652" cy="2093753"/>
            <a:chOff x="0" y="0"/>
            <a:chExt cx="3803650" cy="2093752"/>
          </a:xfrm>
        </p:grpSpPr>
        <p:sp>
          <p:nvSpPr>
            <p:cNvPr id="206" name="Shape 69"/>
            <p:cNvSpPr/>
            <p:nvPr/>
          </p:nvSpPr>
          <p:spPr>
            <a:xfrm>
              <a:off x="1211850" y="1547971"/>
              <a:ext cx="1683590" cy="545782"/>
            </a:xfrm>
            <a:custGeom>
              <a:avLst/>
              <a:gdLst/>
              <a:ahLst/>
              <a:cxnLst>
                <a:cxn ang="0">
                  <a:pos x="wd2" y="hd2"/>
                </a:cxn>
                <a:cxn ang="5400000">
                  <a:pos x="wd2" y="hd2"/>
                </a:cxn>
                <a:cxn ang="10800000">
                  <a:pos x="wd2" y="hd2"/>
                </a:cxn>
                <a:cxn ang="16200000">
                  <a:pos x="wd2" y="hd2"/>
                </a:cxn>
              </a:cxnLst>
              <a:rect l="0" t="0" r="r" b="b"/>
              <a:pathLst>
                <a:path w="21600" h="20741" extrusionOk="0">
                  <a:moveTo>
                    <a:pt x="0" y="1755"/>
                  </a:moveTo>
                  <a:lnTo>
                    <a:pt x="1043" y="0"/>
                  </a:lnTo>
                  <a:cubicBezTo>
                    <a:pt x="2906" y="9714"/>
                    <a:pt x="6262" y="16093"/>
                    <a:pt x="10019" y="17059"/>
                  </a:cubicBezTo>
                  <a:cubicBezTo>
                    <a:pt x="13776" y="18026"/>
                    <a:pt x="17454" y="13457"/>
                    <a:pt x="19854" y="4840"/>
                  </a:cubicBezTo>
                  <a:lnTo>
                    <a:pt x="19165" y="3682"/>
                  </a:lnTo>
                  <a:lnTo>
                    <a:pt x="21501" y="877"/>
                  </a:lnTo>
                  <a:lnTo>
                    <a:pt x="21600" y="7778"/>
                  </a:lnTo>
                  <a:lnTo>
                    <a:pt x="20911" y="6619"/>
                  </a:lnTo>
                  <a:cubicBezTo>
                    <a:pt x="18291" y="16352"/>
                    <a:pt x="14210" y="21600"/>
                    <a:pt x="10020" y="20625"/>
                  </a:cubicBezTo>
                  <a:cubicBezTo>
                    <a:pt x="5830" y="19651"/>
                    <a:pt x="2076" y="12581"/>
                    <a:pt x="0" y="1755"/>
                  </a:cubicBezTo>
                  <a:lnTo>
                    <a:pt x="0" y="1755"/>
                  </a:lnTo>
                  <a:close/>
                </a:path>
              </a:pathLst>
            </a:custGeom>
            <a:solidFill>
              <a:schemeClr val="accent3"/>
            </a:solidFill>
            <a:ln w="12700" cap="flat">
              <a:noFill/>
              <a:miter lim="400000"/>
            </a:ln>
            <a:effectLst/>
          </p:spPr>
          <p:txBody>
            <a:bodyPr wrap="square" lIns="45719" tIns="45719" rIns="45719" bIns="45719" numCol="1" anchor="t">
              <a:noAutofit/>
            </a:bodyPr>
            <a:lstStyle/>
            <a:p>
              <a:endParaRPr/>
            </a:p>
          </p:txBody>
        </p:sp>
        <p:sp>
          <p:nvSpPr>
            <p:cNvPr id="207" name="Freeform 68"/>
            <p:cNvSpPr/>
            <p:nvPr/>
          </p:nvSpPr>
          <p:spPr>
            <a:xfrm>
              <a:off x="2151062" y="0"/>
              <a:ext cx="1652589" cy="1363663"/>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1587"/>
                    <a:pt x="188" y="1038"/>
                    <a:pt x="522" y="633"/>
                  </a:cubicBezTo>
                  <a:cubicBezTo>
                    <a:pt x="856" y="228"/>
                    <a:pt x="1309" y="0"/>
                    <a:pt x="1782" y="0"/>
                  </a:cubicBezTo>
                  <a:lnTo>
                    <a:pt x="19818" y="0"/>
                  </a:lnTo>
                  <a:cubicBezTo>
                    <a:pt x="20291" y="0"/>
                    <a:pt x="20744" y="228"/>
                    <a:pt x="21078" y="633"/>
                  </a:cubicBezTo>
                  <a:cubicBezTo>
                    <a:pt x="21412" y="1038"/>
                    <a:pt x="21600" y="1587"/>
                    <a:pt x="21600" y="2160"/>
                  </a:cubicBezTo>
                  <a:cubicBezTo>
                    <a:pt x="21600" y="7920"/>
                    <a:pt x="21600" y="13680"/>
                    <a:pt x="21600" y="19440"/>
                  </a:cubicBezTo>
                  <a:cubicBezTo>
                    <a:pt x="21600" y="20013"/>
                    <a:pt x="21412" y="20562"/>
                    <a:pt x="21078" y="20967"/>
                  </a:cubicBezTo>
                  <a:cubicBezTo>
                    <a:pt x="20744" y="21372"/>
                    <a:pt x="20291" y="21600"/>
                    <a:pt x="19818" y="21600"/>
                  </a:cubicBezTo>
                  <a:lnTo>
                    <a:pt x="1782" y="21600"/>
                  </a:lnTo>
                  <a:cubicBezTo>
                    <a:pt x="1309" y="21600"/>
                    <a:pt x="856" y="21372"/>
                    <a:pt x="522" y="20967"/>
                  </a:cubicBezTo>
                  <a:cubicBezTo>
                    <a:pt x="188" y="20562"/>
                    <a:pt x="0" y="20013"/>
                    <a:pt x="0" y="19440"/>
                  </a:cubicBezTo>
                  <a:lnTo>
                    <a:pt x="0" y="2160"/>
                  </a:lnTo>
                  <a:close/>
                </a:path>
              </a:pathLst>
            </a:custGeom>
            <a:noFill/>
            <a:ln w="12700" cap="flat">
              <a:solidFill>
                <a:srgbClr val="929000"/>
              </a:solidFill>
              <a:prstDash val="solid"/>
              <a:round/>
            </a:ln>
            <a:effectLst/>
          </p:spPr>
          <p:txBody>
            <a:bodyPr wrap="square" lIns="45719" tIns="45719" rIns="45719" bIns="45719" numCol="1" anchor="t">
              <a:noAutofit/>
            </a:bodyPr>
            <a:lstStyle/>
            <a:p>
              <a:endParaRPr/>
            </a:p>
          </p:txBody>
        </p:sp>
        <p:sp>
          <p:nvSpPr>
            <p:cNvPr id="208" name="Freeform 71"/>
            <p:cNvSpPr/>
            <p:nvPr/>
          </p:nvSpPr>
          <p:spPr>
            <a:xfrm>
              <a:off x="0" y="0"/>
              <a:ext cx="1654175" cy="1363663"/>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1587"/>
                    <a:pt x="188" y="1038"/>
                    <a:pt x="522" y="633"/>
                  </a:cubicBezTo>
                  <a:cubicBezTo>
                    <a:pt x="856" y="228"/>
                    <a:pt x="1309" y="0"/>
                    <a:pt x="1782" y="0"/>
                  </a:cubicBezTo>
                  <a:lnTo>
                    <a:pt x="19818" y="0"/>
                  </a:lnTo>
                  <a:cubicBezTo>
                    <a:pt x="20291" y="0"/>
                    <a:pt x="20744" y="228"/>
                    <a:pt x="21078" y="633"/>
                  </a:cubicBezTo>
                  <a:cubicBezTo>
                    <a:pt x="21412" y="1038"/>
                    <a:pt x="21600" y="1587"/>
                    <a:pt x="21600" y="2160"/>
                  </a:cubicBezTo>
                  <a:cubicBezTo>
                    <a:pt x="21600" y="7920"/>
                    <a:pt x="21600" y="13680"/>
                    <a:pt x="21600" y="19440"/>
                  </a:cubicBezTo>
                  <a:cubicBezTo>
                    <a:pt x="21600" y="20013"/>
                    <a:pt x="21412" y="20562"/>
                    <a:pt x="21078" y="20967"/>
                  </a:cubicBezTo>
                  <a:cubicBezTo>
                    <a:pt x="20744" y="21372"/>
                    <a:pt x="20291" y="21600"/>
                    <a:pt x="19818" y="21600"/>
                  </a:cubicBezTo>
                  <a:lnTo>
                    <a:pt x="1782" y="21600"/>
                  </a:lnTo>
                  <a:cubicBezTo>
                    <a:pt x="1309" y="21600"/>
                    <a:pt x="856" y="21372"/>
                    <a:pt x="522" y="20967"/>
                  </a:cubicBezTo>
                  <a:cubicBezTo>
                    <a:pt x="188" y="20562"/>
                    <a:pt x="0" y="20013"/>
                    <a:pt x="0" y="19440"/>
                  </a:cubicBezTo>
                  <a:lnTo>
                    <a:pt x="0" y="2160"/>
                  </a:lnTo>
                  <a:close/>
                </a:path>
              </a:pathLst>
            </a:custGeom>
            <a:noFill/>
            <a:ln w="12700" cap="flat">
              <a:solidFill>
                <a:srgbClr val="929000"/>
              </a:solidFill>
              <a:prstDash val="solid"/>
              <a:miter lim="800000"/>
            </a:ln>
            <a:effectLst/>
          </p:spPr>
          <p:txBody>
            <a:bodyPr wrap="square" lIns="45719" tIns="45719" rIns="45719" bIns="45719" numCol="1" anchor="t">
              <a:noAutofit/>
            </a:bodyPr>
            <a:lstStyle/>
            <a:p>
              <a:pPr defTabSz="1420495">
                <a:lnSpc>
                  <a:spcPct val="90000"/>
                </a:lnSpc>
                <a:spcBef>
                  <a:spcPts val="300"/>
                </a:spcBef>
                <a:defRPr sz="3200">
                  <a:solidFill>
                    <a:srgbClr val="0E5A8B"/>
                  </a:solidFill>
                  <a:latin typeface="+mn-lt"/>
                  <a:ea typeface="+mn-ea"/>
                  <a:cs typeface="+mn-cs"/>
                  <a:sym typeface="Arial" panose="020B0604020202020204"/>
                </a:defRPr>
              </a:pPr>
              <a:endParaRPr/>
            </a:p>
          </p:txBody>
        </p:sp>
      </p:grpSp>
      <p:grpSp>
        <p:nvGrpSpPr>
          <p:cNvPr id="212" name="3、教学内容的差异"/>
          <p:cNvGrpSpPr/>
          <p:nvPr/>
        </p:nvGrpSpPr>
        <p:grpSpPr>
          <a:xfrm>
            <a:off x="3389649" y="671829"/>
            <a:ext cx="3733762" cy="815342"/>
            <a:chOff x="0" y="0"/>
            <a:chExt cx="3733760" cy="815340"/>
          </a:xfrm>
        </p:grpSpPr>
        <p:sp>
          <p:nvSpPr>
            <p:cNvPr id="211" name="3、教学内容的差异"/>
            <p:cNvSpPr txBox="1"/>
            <p:nvPr/>
          </p:nvSpPr>
          <p:spPr>
            <a:xfrm>
              <a:off x="38099" y="38099"/>
              <a:ext cx="3657562" cy="739142"/>
            </a:xfrm>
            <a:prstGeom prst="rect">
              <a:avLst/>
            </a:prstGeom>
            <a:noFill/>
            <a:ln>
              <a:noFill/>
            </a:ln>
            <a:effectLst/>
          </p:spPr>
          <p:txBody>
            <a:bodyPr wrap="none" lIns="45719" tIns="45719" rIns="45719" bIns="45719" numCol="1" anchor="t">
              <a:spAutoFit/>
            </a:bodyPr>
            <a:lstStyle/>
            <a:p>
              <a:pPr algn="ctr">
                <a:defRPr sz="3200">
                  <a:latin typeface="+mn-lt"/>
                  <a:ea typeface="+mn-ea"/>
                  <a:cs typeface="+mn-cs"/>
                  <a:sym typeface="Arial" panose="020B0604020202020204"/>
                </a:defRPr>
              </a:pPr>
              <a:r>
                <a:t>3</a:t>
              </a: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、教学内容的差异</a:t>
              </a:r>
            </a:p>
          </p:txBody>
        </p:sp>
        <p:pic>
          <p:nvPicPr>
            <p:cNvPr id="210" name="3、教学内容的差异" descr="3、教学内容的差异"/>
            <p:cNvPicPr/>
            <p:nvPr/>
          </p:nvPicPr>
          <p:blipFill>
            <a:blip r:embed="rId2"/>
            <a:stretch>
              <a:fillRect/>
            </a:stretch>
          </p:blipFill>
          <p:spPr>
            <a:xfrm>
              <a:off x="0" y="-1"/>
              <a:ext cx="3733761" cy="815342"/>
            </a:xfrm>
            <a:prstGeom prst="rect">
              <a:avLst/>
            </a:prstGeom>
            <a:effectLst/>
          </p:spPr>
        </p:pic>
      </p:grpSp>
      <p:sp>
        <p:nvSpPr>
          <p:cNvPr id="213" name="听说"/>
          <p:cNvSpPr txBox="1"/>
          <p:nvPr/>
        </p:nvSpPr>
        <p:spPr>
          <a:xfrm>
            <a:off x="1040130" y="2132330"/>
            <a:ext cx="916940" cy="662940"/>
          </a:xfrm>
          <a:prstGeom prst="rect">
            <a:avLst/>
          </a:prstGeom>
          <a:ln w="12700">
            <a:miter lim="400000"/>
          </a:ln>
        </p:spPr>
        <p:txBody>
          <a:bodyPr wrap="none" lIns="45719" rIns="45719">
            <a:spAutoFit/>
          </a:bodyPr>
          <a:lstStyle>
            <a:lvl1pPr marL="342900" indent="-342900">
              <a:spcBef>
                <a:spcPts val="700"/>
              </a:spcBef>
              <a:defRPr sz="3200">
                <a:latin typeface="Times New Roman" panose="02020603050405020304"/>
                <a:ea typeface="Times New Roman" panose="02020603050405020304"/>
                <a:cs typeface="Times New Roman" panose="02020603050405020304"/>
                <a:sym typeface="Times New Roman" panose="02020603050405020304"/>
              </a:defRPr>
            </a:lvl1pPr>
          </a:lstStyle>
          <a:p>
            <a:pPr>
              <a:defRPr b="1"/>
            </a:pPr>
            <a:r>
              <a:rPr b="0"/>
              <a:t>听说</a:t>
            </a:r>
          </a:p>
        </p:txBody>
      </p:sp>
      <p:sp>
        <p:nvSpPr>
          <p:cNvPr id="214" name="读写"/>
          <p:cNvSpPr txBox="1"/>
          <p:nvPr/>
        </p:nvSpPr>
        <p:spPr>
          <a:xfrm>
            <a:off x="3546792" y="2132330"/>
            <a:ext cx="916941" cy="662940"/>
          </a:xfrm>
          <a:prstGeom prst="rect">
            <a:avLst/>
          </a:prstGeom>
          <a:ln w="12700">
            <a:miter lim="400000"/>
          </a:ln>
        </p:spPr>
        <p:txBody>
          <a:bodyPr wrap="none" lIns="45719" rIns="45719">
            <a:spAutoFit/>
          </a:bodyPr>
          <a:lstStyle>
            <a:lvl1pPr>
              <a:defRPr sz="3200">
                <a:latin typeface="Times New Roman" panose="02020603050405020304"/>
                <a:ea typeface="Times New Roman" panose="02020603050405020304"/>
                <a:cs typeface="Times New Roman" panose="02020603050405020304"/>
                <a:sym typeface="Times New Roman" panose="02020603050405020304"/>
              </a:defRPr>
            </a:lvl1pPr>
          </a:lstStyle>
          <a:p>
            <a:r>
              <a:t>读写</a:t>
            </a:r>
          </a:p>
        </p:txBody>
      </p:sp>
      <p:sp>
        <p:nvSpPr>
          <p:cNvPr id="215" name="简单"/>
          <p:cNvSpPr txBox="1"/>
          <p:nvPr/>
        </p:nvSpPr>
        <p:spPr>
          <a:xfrm>
            <a:off x="6666230" y="2138679"/>
            <a:ext cx="891540" cy="650241"/>
          </a:xfrm>
          <a:prstGeom prst="rect">
            <a:avLst/>
          </a:prstGeom>
          <a:ln w="12700">
            <a:miter lim="400000"/>
          </a:ln>
        </p:spPr>
        <p:txBody>
          <a:bodyPr wrap="none" lIns="45719" rIns="45719">
            <a:spAutoFit/>
          </a:bodyPr>
          <a:lstStyle>
            <a:lvl1pPr>
              <a:defRPr sz="3100">
                <a:latin typeface="Times New Roman" panose="02020603050405020304"/>
                <a:ea typeface="Times New Roman" panose="02020603050405020304"/>
                <a:cs typeface="Times New Roman" panose="02020603050405020304"/>
                <a:sym typeface="Times New Roman" panose="02020603050405020304"/>
              </a:defRPr>
            </a:lvl1pPr>
          </a:lstStyle>
          <a:p>
            <a:r>
              <a:t>简单</a:t>
            </a:r>
          </a:p>
        </p:txBody>
      </p:sp>
      <p:sp>
        <p:nvSpPr>
          <p:cNvPr id="216" name="复杂"/>
          <p:cNvSpPr txBox="1"/>
          <p:nvPr/>
        </p:nvSpPr>
        <p:spPr>
          <a:xfrm>
            <a:off x="8850630" y="2132330"/>
            <a:ext cx="916940" cy="662940"/>
          </a:xfrm>
          <a:prstGeom prst="rect">
            <a:avLst/>
          </a:prstGeom>
          <a:ln w="12700">
            <a:miter lim="400000"/>
          </a:ln>
        </p:spPr>
        <p:txBody>
          <a:bodyPr wrap="none" lIns="45719" rIns="45719">
            <a:spAutoFit/>
          </a:bodyPr>
          <a:lstStyle>
            <a:lvl1pPr>
              <a:defRPr sz="3200">
                <a:latin typeface="Times New Roman" panose="02020603050405020304"/>
                <a:ea typeface="Times New Roman" panose="02020603050405020304"/>
                <a:cs typeface="Times New Roman" panose="02020603050405020304"/>
                <a:sym typeface="Times New Roman" panose="02020603050405020304"/>
              </a:defRPr>
            </a:lvl1pPr>
          </a:lstStyle>
          <a:p>
            <a:r>
              <a:t>复杂</a:t>
            </a:r>
          </a:p>
        </p:txBody>
      </p:sp>
      <p:grpSp>
        <p:nvGrpSpPr>
          <p:cNvPr id="222" name="成组"/>
          <p:cNvGrpSpPr/>
          <p:nvPr/>
        </p:nvGrpSpPr>
        <p:grpSpPr>
          <a:xfrm>
            <a:off x="1375410" y="4495686"/>
            <a:ext cx="7762240" cy="2042680"/>
            <a:chOff x="0" y="0"/>
            <a:chExt cx="7762239" cy="2042679"/>
          </a:xfrm>
        </p:grpSpPr>
        <p:sp>
          <p:nvSpPr>
            <p:cNvPr id="217" name="Shape 69"/>
            <p:cNvSpPr/>
            <p:nvPr/>
          </p:nvSpPr>
          <p:spPr>
            <a:xfrm>
              <a:off x="3218451" y="1496898"/>
              <a:ext cx="1683589" cy="545782"/>
            </a:xfrm>
            <a:custGeom>
              <a:avLst/>
              <a:gdLst/>
              <a:ahLst/>
              <a:cxnLst>
                <a:cxn ang="0">
                  <a:pos x="wd2" y="hd2"/>
                </a:cxn>
                <a:cxn ang="5400000">
                  <a:pos x="wd2" y="hd2"/>
                </a:cxn>
                <a:cxn ang="10800000">
                  <a:pos x="wd2" y="hd2"/>
                </a:cxn>
                <a:cxn ang="16200000">
                  <a:pos x="wd2" y="hd2"/>
                </a:cxn>
              </a:cxnLst>
              <a:rect l="0" t="0" r="r" b="b"/>
              <a:pathLst>
                <a:path w="21600" h="20741" extrusionOk="0">
                  <a:moveTo>
                    <a:pt x="0" y="1755"/>
                  </a:moveTo>
                  <a:lnTo>
                    <a:pt x="1043" y="0"/>
                  </a:lnTo>
                  <a:cubicBezTo>
                    <a:pt x="2906" y="9714"/>
                    <a:pt x="6262" y="16093"/>
                    <a:pt x="10019" y="17059"/>
                  </a:cubicBezTo>
                  <a:cubicBezTo>
                    <a:pt x="13776" y="18026"/>
                    <a:pt x="17454" y="13457"/>
                    <a:pt x="19854" y="4840"/>
                  </a:cubicBezTo>
                  <a:lnTo>
                    <a:pt x="19165" y="3682"/>
                  </a:lnTo>
                  <a:lnTo>
                    <a:pt x="21501" y="877"/>
                  </a:lnTo>
                  <a:lnTo>
                    <a:pt x="21600" y="7778"/>
                  </a:lnTo>
                  <a:lnTo>
                    <a:pt x="20911" y="6619"/>
                  </a:lnTo>
                  <a:cubicBezTo>
                    <a:pt x="18291" y="16352"/>
                    <a:pt x="14210" y="21600"/>
                    <a:pt x="10020" y="20625"/>
                  </a:cubicBezTo>
                  <a:cubicBezTo>
                    <a:pt x="5830" y="19651"/>
                    <a:pt x="2076" y="12581"/>
                    <a:pt x="0" y="1755"/>
                  </a:cubicBezTo>
                  <a:lnTo>
                    <a:pt x="0" y="1755"/>
                  </a:lnTo>
                  <a:close/>
                </a:path>
              </a:pathLst>
            </a:custGeom>
            <a:solidFill>
              <a:schemeClr val="accent3"/>
            </a:solidFill>
            <a:ln w="12700" cap="flat">
              <a:noFill/>
              <a:miter lim="400000"/>
            </a:ln>
            <a:effectLst/>
          </p:spPr>
          <p:txBody>
            <a:bodyPr wrap="square" lIns="45719" tIns="45719" rIns="45719" bIns="45719" numCol="1" anchor="t">
              <a:noAutofit/>
            </a:bodyPr>
            <a:lstStyle/>
            <a:p>
              <a:endParaRPr/>
            </a:p>
          </p:txBody>
        </p:sp>
        <p:sp>
          <p:nvSpPr>
            <p:cNvPr id="218" name="Freeform 68"/>
            <p:cNvSpPr/>
            <p:nvPr/>
          </p:nvSpPr>
          <p:spPr>
            <a:xfrm>
              <a:off x="0" y="0"/>
              <a:ext cx="3790951" cy="1363663"/>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1587"/>
                    <a:pt x="188" y="1038"/>
                    <a:pt x="522" y="633"/>
                  </a:cubicBezTo>
                  <a:cubicBezTo>
                    <a:pt x="856" y="228"/>
                    <a:pt x="1309" y="0"/>
                    <a:pt x="1782" y="0"/>
                  </a:cubicBezTo>
                  <a:lnTo>
                    <a:pt x="19818" y="0"/>
                  </a:lnTo>
                  <a:cubicBezTo>
                    <a:pt x="20291" y="0"/>
                    <a:pt x="20744" y="228"/>
                    <a:pt x="21078" y="633"/>
                  </a:cubicBezTo>
                  <a:cubicBezTo>
                    <a:pt x="21412" y="1038"/>
                    <a:pt x="21600" y="1587"/>
                    <a:pt x="21600" y="2160"/>
                  </a:cubicBezTo>
                  <a:cubicBezTo>
                    <a:pt x="21600" y="7920"/>
                    <a:pt x="21600" y="13680"/>
                    <a:pt x="21600" y="19440"/>
                  </a:cubicBezTo>
                  <a:cubicBezTo>
                    <a:pt x="21600" y="20013"/>
                    <a:pt x="21412" y="20562"/>
                    <a:pt x="21078" y="20967"/>
                  </a:cubicBezTo>
                  <a:cubicBezTo>
                    <a:pt x="20744" y="21372"/>
                    <a:pt x="20291" y="21600"/>
                    <a:pt x="19818" y="21600"/>
                  </a:cubicBezTo>
                  <a:lnTo>
                    <a:pt x="1782" y="21600"/>
                  </a:lnTo>
                  <a:cubicBezTo>
                    <a:pt x="1309" y="21600"/>
                    <a:pt x="856" y="21372"/>
                    <a:pt x="522" y="20967"/>
                  </a:cubicBezTo>
                  <a:cubicBezTo>
                    <a:pt x="188" y="20562"/>
                    <a:pt x="0" y="20013"/>
                    <a:pt x="0" y="19440"/>
                  </a:cubicBezTo>
                  <a:lnTo>
                    <a:pt x="0" y="2160"/>
                  </a:lnTo>
                  <a:close/>
                </a:path>
              </a:pathLst>
            </a:custGeom>
            <a:noFill/>
            <a:ln w="12700" cap="flat">
              <a:solidFill>
                <a:srgbClr val="929000"/>
              </a:solidFill>
              <a:prstDash val="solid"/>
              <a:round/>
            </a:ln>
            <a:effectLst/>
          </p:spPr>
          <p:txBody>
            <a:bodyPr wrap="square" lIns="45719" tIns="45719" rIns="45719" bIns="45719" numCol="1" anchor="t">
              <a:noAutofit/>
            </a:bodyPr>
            <a:lstStyle/>
            <a:p>
              <a:endParaRPr/>
            </a:p>
          </p:txBody>
        </p:sp>
        <p:sp>
          <p:nvSpPr>
            <p:cNvPr id="219" name="Freeform 71"/>
            <p:cNvSpPr/>
            <p:nvPr/>
          </p:nvSpPr>
          <p:spPr>
            <a:xfrm>
              <a:off x="4419600" y="0"/>
              <a:ext cx="3342640" cy="1363663"/>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1587"/>
                    <a:pt x="188" y="1038"/>
                    <a:pt x="522" y="633"/>
                  </a:cubicBezTo>
                  <a:cubicBezTo>
                    <a:pt x="856" y="228"/>
                    <a:pt x="1309" y="0"/>
                    <a:pt x="1782" y="0"/>
                  </a:cubicBezTo>
                  <a:lnTo>
                    <a:pt x="19818" y="0"/>
                  </a:lnTo>
                  <a:cubicBezTo>
                    <a:pt x="20291" y="0"/>
                    <a:pt x="20744" y="228"/>
                    <a:pt x="21078" y="633"/>
                  </a:cubicBezTo>
                  <a:cubicBezTo>
                    <a:pt x="21412" y="1038"/>
                    <a:pt x="21600" y="1587"/>
                    <a:pt x="21600" y="2160"/>
                  </a:cubicBezTo>
                  <a:cubicBezTo>
                    <a:pt x="21600" y="7920"/>
                    <a:pt x="21600" y="13680"/>
                    <a:pt x="21600" y="19440"/>
                  </a:cubicBezTo>
                  <a:cubicBezTo>
                    <a:pt x="21600" y="20013"/>
                    <a:pt x="21412" y="20562"/>
                    <a:pt x="21078" y="20967"/>
                  </a:cubicBezTo>
                  <a:cubicBezTo>
                    <a:pt x="20744" y="21372"/>
                    <a:pt x="20291" y="21600"/>
                    <a:pt x="19818" y="21600"/>
                  </a:cubicBezTo>
                  <a:lnTo>
                    <a:pt x="1782" y="21600"/>
                  </a:lnTo>
                  <a:cubicBezTo>
                    <a:pt x="1309" y="21600"/>
                    <a:pt x="856" y="21372"/>
                    <a:pt x="522" y="20967"/>
                  </a:cubicBezTo>
                  <a:cubicBezTo>
                    <a:pt x="188" y="20562"/>
                    <a:pt x="0" y="20013"/>
                    <a:pt x="0" y="19440"/>
                  </a:cubicBezTo>
                  <a:lnTo>
                    <a:pt x="0" y="2160"/>
                  </a:lnTo>
                  <a:close/>
                </a:path>
              </a:pathLst>
            </a:custGeom>
            <a:noFill/>
            <a:ln w="12700" cap="flat">
              <a:solidFill>
                <a:srgbClr val="929000"/>
              </a:solidFill>
              <a:prstDash val="solid"/>
              <a:miter lim="800000"/>
            </a:ln>
            <a:effectLst/>
          </p:spPr>
          <p:txBody>
            <a:bodyPr wrap="square" lIns="45719" tIns="45719" rIns="45719" bIns="45719" numCol="1" anchor="t">
              <a:noAutofit/>
            </a:bodyPr>
            <a:lstStyle/>
            <a:p>
              <a:pPr defTabSz="1420495">
                <a:lnSpc>
                  <a:spcPct val="90000"/>
                </a:lnSpc>
                <a:spcBef>
                  <a:spcPts val="300"/>
                </a:spcBef>
                <a:defRPr sz="3200">
                  <a:solidFill>
                    <a:srgbClr val="0E5A8B"/>
                  </a:solidFill>
                  <a:latin typeface="+mn-lt"/>
                  <a:ea typeface="+mn-ea"/>
                  <a:cs typeface="+mn-cs"/>
                  <a:sym typeface="Arial" panose="020B0604020202020204"/>
                </a:defRPr>
              </a:pPr>
              <a:endParaRPr/>
            </a:p>
          </p:txBody>
        </p:sp>
        <p:sp>
          <p:nvSpPr>
            <p:cNvPr id="220" name="感性认识类的知识"/>
            <p:cNvSpPr txBox="1"/>
            <p:nvPr/>
          </p:nvSpPr>
          <p:spPr>
            <a:xfrm>
              <a:off x="217805" y="350360"/>
              <a:ext cx="3355341" cy="662941"/>
            </a:xfrm>
            <a:prstGeom prst="rect">
              <a:avLst/>
            </a:prstGeom>
            <a:noFill/>
            <a:ln w="12700" cap="flat">
              <a:noFill/>
              <a:miter lim="400000"/>
            </a:ln>
            <a:effectLst/>
          </p:spPr>
          <p:txBody>
            <a:bodyPr wrap="none" lIns="45719" tIns="45719" rIns="45719" bIns="45719" numCol="1" anchor="t">
              <a:spAutoFit/>
            </a:bodyPr>
            <a:lstStyle>
              <a:lvl1pPr marL="342900" indent="-342900">
                <a:spcBef>
                  <a:spcPts val="700"/>
                </a:spcBef>
                <a:defRPr sz="32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b="1">
                  <a:latin typeface="+mn-lt"/>
                  <a:ea typeface="+mn-ea"/>
                  <a:cs typeface="+mn-cs"/>
                  <a:sym typeface="Arial" panose="020B0604020202020204"/>
                </a:defRPr>
              </a:pP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感性认识类的知识</a:t>
              </a:r>
            </a:p>
          </p:txBody>
        </p:sp>
        <p:sp>
          <p:nvSpPr>
            <p:cNvPr id="221" name="理性思考的内容"/>
            <p:cNvSpPr txBox="1"/>
            <p:nvPr/>
          </p:nvSpPr>
          <p:spPr>
            <a:xfrm>
              <a:off x="4616450" y="350360"/>
              <a:ext cx="2948941" cy="662941"/>
            </a:xfrm>
            <a:prstGeom prst="rect">
              <a:avLst/>
            </a:prstGeom>
            <a:noFill/>
            <a:ln w="12700" cap="flat">
              <a:noFill/>
              <a:miter lim="400000"/>
            </a:ln>
            <a:effectLst/>
          </p:spPr>
          <p:txBody>
            <a:bodyPr wrap="none" lIns="45719" tIns="45719" rIns="45719" bIns="45719" numCol="1" anchor="t">
              <a:spAutoFit/>
            </a:bodyPr>
            <a:lstStyle>
              <a:lvl1pPr marL="342900" indent="-342900">
                <a:spcBef>
                  <a:spcPts val="700"/>
                </a:spcBef>
                <a:defRPr sz="32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b="1">
                  <a:latin typeface="+mn-lt"/>
                  <a:ea typeface="+mn-ea"/>
                  <a:cs typeface="+mn-cs"/>
                  <a:sym typeface="Arial" panose="020B0604020202020204"/>
                </a:defRPr>
              </a:pP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理性思考的内容</a:t>
              </a:r>
            </a:p>
          </p:txBody>
        </p:sp>
      </p:gr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6" name="小学英语教学主要是培养学生听说能力，课程多强调趣味性，以简单的跟读、英文儿歌以及日常简单对话为主，教师一般从启蒙知识开始，通过听和直观感受积累，让学生学习一些最简单的词汇和句子，和较少的语法知识，要求也相当低。进入初中，学生从语言的积累阶段迅速进入了语言的扩展和应用阶段，内容变得复杂、抽象，难度很快增大，教学要求从听说为主，过渡到听说领先、读写跟上的阶段。与小学相比，中学的教学要求有着阶梯式差异，难免会使学生产生畏难情绪，失去学习兴趣和自信心。"/>
          <p:cNvGrpSpPr/>
          <p:nvPr/>
        </p:nvGrpSpPr>
        <p:grpSpPr>
          <a:xfrm>
            <a:off x="875665" y="765175"/>
            <a:ext cx="8853805" cy="5363845"/>
            <a:chOff x="-271145" y="-355600"/>
            <a:chExt cx="8584794" cy="5595618"/>
          </a:xfrm>
        </p:grpSpPr>
        <p:sp>
          <p:nvSpPr>
            <p:cNvPr id="225" name="小学英语教学主要是培养学生听说能力，课程多强调趣味性，以简单的跟读、英文儿歌以及日常简单对话为主，教师一般从启蒙知识开始，通过听和直观感受积累，让学生学习一些最简单的词汇和句子，和较少的语法知识，要求也相当低。进入初中，学生从语言的积累阶段迅速进入了语言的扩展和应用阶段，内容变得复杂、抽象，难度很快增大，教学要求从听说为主，过渡到听说领先、读写跟上的阶段。与小学相比，中学的教学要求有着阶梯式差异，难免会使学生产生畏难情绪，失去学习兴趣和自信心。"/>
            <p:cNvSpPr txBox="1"/>
            <p:nvPr/>
          </p:nvSpPr>
          <p:spPr>
            <a:xfrm>
              <a:off x="50800" y="50800"/>
              <a:ext cx="8262849" cy="4538366"/>
            </a:xfrm>
            <a:prstGeom prst="rect">
              <a:avLst/>
            </a:prstGeom>
            <a:noFill/>
            <a:ln>
              <a:noFill/>
            </a:ln>
            <a:effectLst/>
          </p:spPr>
          <p:txBody>
            <a:bodyPr wrap="square" lIns="45719" tIns="45719" rIns="45719" bIns="45719" numCol="1" anchor="t">
              <a:spAutoFit/>
            </a:bodyPr>
            <a:lstStyle/>
            <a:p>
              <a:pPr marL="342900" indent="-342900">
                <a:lnSpc>
                  <a:spcPct val="90000"/>
                </a:lnSpc>
                <a:spcBef>
                  <a:spcPts val="600"/>
                </a:spcBef>
                <a:buSzPct val="100000"/>
                <a:buChar char="•"/>
                <a:defRPr sz="2800" b="1">
                  <a:latin typeface="+mn-lt"/>
                  <a:ea typeface="+mn-ea"/>
                  <a:cs typeface="+mn-cs"/>
                  <a:sym typeface="Arial" panose="020B0604020202020204"/>
                </a:defRPr>
              </a:pP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小学英语教学主要是培养学生听说能力，课程多强调</a:t>
              </a:r>
              <a:r>
                <a:rPr b="0">
                  <a:solidFill>
                    <a:schemeClr val="accent2"/>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趣味性</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，以简单的跟读、英文儿歌以及日常简单对话为主，教师一般从启蒙知识开始，通过听和</a:t>
              </a:r>
              <a:r>
                <a:rPr b="0">
                  <a:solidFill>
                    <a:schemeClr val="accent2"/>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直观</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感受积累，让学生学习一些最简单的词汇和句子，和较少的语法知识，要求也相当低。进入初中，学生从语言的积累阶段迅速进入了语言的扩展和应用阶段，内容变得</a:t>
              </a:r>
              <a:r>
                <a:rPr b="0">
                  <a:solidFill>
                    <a:schemeClr val="accent2">
                      <a:lumOff val="10980"/>
                    </a:scheme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复杂、抽象</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，难度很快增大，教学要求从听说为主，过渡到听说领先、读写跟上的阶段。与小学相比，中学的教学要求有着阶梯式差异，难免会使学生产生畏难情绪，失去学习兴趣和自信心。</a:t>
              </a:r>
            </a:p>
          </p:txBody>
        </p:sp>
        <p:pic>
          <p:nvPicPr>
            <p:cNvPr id="224" name="小学英语教学主要是培养学生听说能力，课程多强调趣味性，以简单的跟读、英文儿歌以及日常简单对话为主，教师一般从启蒙知识开始，通过听和直观感受积累，让学生学习一些最简单的词汇和句子，和较少的语法知识，要求也相当低。进入初中，学生从语言的积累阶段迅速进入了语言的扩展和应用阶段，内容变得复杂、抽象，难度很快增大，教学要求从听说为主，过渡到听说领先、读写跟上的阶段。与小学相比，中学的教学要求有着阶梯式差异，难免会使学生产生畏难情绪，失去学习兴趣和自信心。" descr="小学英语教学主要是培养学生听说能力，课程多强调趣味性，以简单的跟读、英文儿歌以及日常简单对话为主，教师一般从启蒙知识开始，通过听和直观感受积累，让学生学习一些最简单的词汇和句子，和较少的语法知识，要求也相当低。进入初中，学生从语言的积累阶段迅速进入了语言的扩展和应用阶段，内容变得复杂、抽象，难度很快增大，教学要求从听说为主，过渡到听说领先、读写跟上的阶段。与小学相比，中学的教学要求有着阶梯式差异，难免会使学生产生畏难情绪，失去学习兴趣和自信心。"/>
            <p:cNvPicPr/>
            <p:nvPr/>
          </p:nvPicPr>
          <p:blipFill>
            <a:blip r:embed="rId2"/>
            <a:stretch>
              <a:fillRect/>
            </a:stretch>
          </p:blipFill>
          <p:spPr>
            <a:xfrm>
              <a:off x="-271145" y="-355600"/>
              <a:ext cx="8584563" cy="5595618"/>
            </a:xfrm>
            <a:prstGeom prst="rect">
              <a:avLst/>
            </a:prstGeom>
            <a:effectLst/>
          </p:spPr>
        </p:pic>
      </p:gr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矩形"/>
          <p:cNvSpPr/>
          <p:nvPr/>
        </p:nvSpPr>
        <p:spPr>
          <a:xfrm>
            <a:off x="228600" y="339725"/>
            <a:ext cx="228600" cy="685800"/>
          </a:xfrm>
          <a:prstGeom prst="rect">
            <a:avLst/>
          </a:prstGeom>
          <a:solidFill>
            <a:srgbClr val="595959"/>
          </a:solidFill>
          <a:ln w="12700">
            <a:miter lim="400000"/>
          </a:ln>
        </p:spPr>
        <p:txBody>
          <a:bodyPr lIns="45719" rIns="45719" anchor="ct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229" name="3、教学方法的差异"/>
          <p:cNvSpPr txBox="1"/>
          <p:nvPr/>
        </p:nvSpPr>
        <p:spPr>
          <a:xfrm>
            <a:off x="748049" y="351154"/>
            <a:ext cx="3581362" cy="662941"/>
          </a:xfrm>
          <a:prstGeom prst="rect">
            <a:avLst/>
          </a:prstGeom>
          <a:ln w="12700">
            <a:miter lim="400000"/>
          </a:ln>
        </p:spPr>
        <p:txBody>
          <a:bodyPr wrap="none" lIns="45719" rIns="45719">
            <a:spAutoFit/>
          </a:bodyPr>
          <a:lstStyle/>
          <a:p>
            <a:pPr algn="ctr">
              <a:defRPr sz="3200" b="1">
                <a:latin typeface="+mn-lt"/>
                <a:ea typeface="+mn-ea"/>
                <a:cs typeface="+mn-cs"/>
                <a:sym typeface="Arial" panose="020B0604020202020204"/>
              </a:defRPr>
            </a:pPr>
            <a:r>
              <a:t>3</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、教学方法的差异</a:t>
            </a:r>
          </a:p>
        </p:txBody>
      </p:sp>
      <p:grpSp>
        <p:nvGrpSpPr>
          <p:cNvPr id="239" name="成组"/>
          <p:cNvGrpSpPr/>
          <p:nvPr/>
        </p:nvGrpSpPr>
        <p:grpSpPr>
          <a:xfrm>
            <a:off x="3237229" y="2118756"/>
            <a:ext cx="4790441" cy="3114914"/>
            <a:chOff x="0" y="0"/>
            <a:chExt cx="4790439" cy="3114912"/>
          </a:xfrm>
        </p:grpSpPr>
        <p:pic>
          <p:nvPicPr>
            <p:cNvPr id="230" name="image.png" descr="image.png"/>
            <p:cNvPicPr>
              <a:picLocks noChangeAspect="1"/>
            </p:cNvPicPr>
            <p:nvPr/>
          </p:nvPicPr>
          <p:blipFill>
            <a:blip r:embed="rId2"/>
            <a:stretch>
              <a:fillRect/>
            </a:stretch>
          </p:blipFill>
          <p:spPr>
            <a:xfrm>
              <a:off x="1294532" y="0"/>
              <a:ext cx="2406362" cy="532925"/>
            </a:xfrm>
            <a:prstGeom prst="rect">
              <a:avLst/>
            </a:prstGeom>
            <a:ln w="12700" cap="flat">
              <a:noFill/>
              <a:miter lim="400000"/>
              <a:headEnd/>
              <a:tailEnd/>
            </a:ln>
            <a:effectLst/>
          </p:spPr>
        </p:pic>
        <p:sp>
          <p:nvSpPr>
            <p:cNvPr id="231" name="单一"/>
            <p:cNvSpPr txBox="1"/>
            <p:nvPr/>
          </p:nvSpPr>
          <p:spPr>
            <a:xfrm>
              <a:off x="3797300" y="17542"/>
              <a:ext cx="916940" cy="497840"/>
            </a:xfrm>
            <a:prstGeom prst="rect">
              <a:avLst/>
            </a:prstGeom>
            <a:noFill/>
            <a:ln w="12700" cap="flat">
              <a:noFill/>
              <a:miter lim="400000"/>
            </a:ln>
            <a:effectLst/>
          </p:spPr>
          <p:txBody>
            <a:bodyPr wrap="none" lIns="45719" tIns="45719" rIns="45719" bIns="45719" numCol="1" anchor="t">
              <a:spAutoFit/>
            </a:bodyPr>
            <a:lstStyle>
              <a:lvl1pPr>
                <a:defRPr sz="3200">
                  <a:latin typeface="Adobe 黑体 Std R"/>
                  <a:ea typeface="Adobe 黑体 Std R"/>
                  <a:cs typeface="Adobe 黑体 Std R"/>
                  <a:sym typeface="Adobe 黑体 Std R"/>
                </a:defRPr>
              </a:lvl1pPr>
            </a:lstStyle>
            <a:p>
              <a:r>
                <a:t>单一</a:t>
              </a:r>
            </a:p>
          </p:txBody>
        </p:sp>
        <p:sp>
          <p:nvSpPr>
            <p:cNvPr id="232" name="多样"/>
            <p:cNvSpPr txBox="1"/>
            <p:nvPr/>
          </p:nvSpPr>
          <p:spPr>
            <a:xfrm>
              <a:off x="0" y="17542"/>
              <a:ext cx="916940" cy="497840"/>
            </a:xfrm>
            <a:prstGeom prst="rect">
              <a:avLst/>
            </a:prstGeom>
            <a:noFill/>
            <a:ln w="12700" cap="flat">
              <a:noFill/>
              <a:miter lim="400000"/>
            </a:ln>
            <a:effectLst/>
          </p:spPr>
          <p:txBody>
            <a:bodyPr wrap="none" lIns="45719" tIns="45719" rIns="45719" bIns="45719" numCol="1" anchor="t">
              <a:spAutoFit/>
            </a:bodyPr>
            <a:lstStyle>
              <a:lvl1pPr>
                <a:defRPr sz="3200">
                  <a:latin typeface="Adobe 黑体 Std R"/>
                  <a:ea typeface="Adobe 黑体 Std R"/>
                  <a:cs typeface="Adobe 黑体 Std R"/>
                  <a:sym typeface="Adobe 黑体 Std R"/>
                </a:defRPr>
              </a:lvl1pPr>
            </a:lstStyle>
            <a:p>
              <a:r>
                <a:t>多样</a:t>
              </a:r>
            </a:p>
          </p:txBody>
        </p:sp>
        <p:sp>
          <p:nvSpPr>
            <p:cNvPr id="233" name="直观"/>
            <p:cNvSpPr txBox="1"/>
            <p:nvPr/>
          </p:nvSpPr>
          <p:spPr>
            <a:xfrm>
              <a:off x="25400" y="2642473"/>
              <a:ext cx="866140" cy="472440"/>
            </a:xfrm>
            <a:prstGeom prst="rect">
              <a:avLst/>
            </a:prstGeom>
            <a:noFill/>
            <a:ln w="12700" cap="flat">
              <a:noFill/>
              <a:miter lim="400000"/>
            </a:ln>
            <a:effectLst/>
          </p:spPr>
          <p:txBody>
            <a:bodyPr wrap="none" lIns="45719" tIns="45719" rIns="45719" bIns="45719" numCol="1" anchor="t">
              <a:spAutoFit/>
            </a:bodyPr>
            <a:lstStyle>
              <a:lvl1pPr>
                <a:defRPr sz="3000">
                  <a:latin typeface="Adobe 黑体 Std R"/>
                  <a:ea typeface="Adobe 黑体 Std R"/>
                  <a:cs typeface="Adobe 黑体 Std R"/>
                  <a:sym typeface="Adobe 黑体 Std R"/>
                </a:defRPr>
              </a:lvl1pPr>
            </a:lstStyle>
            <a:p>
              <a:r>
                <a:t>直观</a:t>
              </a:r>
            </a:p>
          </p:txBody>
        </p:sp>
        <p:sp>
          <p:nvSpPr>
            <p:cNvPr id="234" name="趣味"/>
            <p:cNvSpPr txBox="1"/>
            <p:nvPr/>
          </p:nvSpPr>
          <p:spPr>
            <a:xfrm>
              <a:off x="25400" y="1259720"/>
              <a:ext cx="866140" cy="472441"/>
            </a:xfrm>
            <a:prstGeom prst="rect">
              <a:avLst/>
            </a:prstGeom>
            <a:noFill/>
            <a:ln w="12700" cap="flat">
              <a:noFill/>
              <a:miter lim="400000"/>
            </a:ln>
            <a:effectLst/>
          </p:spPr>
          <p:txBody>
            <a:bodyPr wrap="none" lIns="45719" tIns="45719" rIns="45719" bIns="45719" numCol="1" anchor="t">
              <a:spAutoFit/>
            </a:bodyPr>
            <a:lstStyle>
              <a:lvl1pPr>
                <a:defRPr sz="3000">
                  <a:latin typeface="Adobe 黑体 Std R"/>
                  <a:ea typeface="Adobe 黑体 Std R"/>
                  <a:cs typeface="Adobe 黑体 Std R"/>
                  <a:sym typeface="Adobe 黑体 Std R"/>
                </a:defRPr>
              </a:lvl1pPr>
            </a:lstStyle>
            <a:p>
              <a:r>
                <a:t>趣味</a:t>
              </a:r>
            </a:p>
          </p:txBody>
        </p:sp>
        <p:sp>
          <p:nvSpPr>
            <p:cNvPr id="235" name="严谨"/>
            <p:cNvSpPr txBox="1"/>
            <p:nvPr/>
          </p:nvSpPr>
          <p:spPr>
            <a:xfrm>
              <a:off x="3822700" y="1259720"/>
              <a:ext cx="866140" cy="472441"/>
            </a:xfrm>
            <a:prstGeom prst="rect">
              <a:avLst/>
            </a:prstGeom>
            <a:noFill/>
            <a:ln w="12700" cap="flat">
              <a:noFill/>
              <a:miter lim="400000"/>
            </a:ln>
            <a:effectLst/>
          </p:spPr>
          <p:txBody>
            <a:bodyPr wrap="none" lIns="45719" tIns="45719" rIns="45719" bIns="45719" numCol="1" anchor="t">
              <a:spAutoFit/>
            </a:bodyPr>
            <a:lstStyle>
              <a:lvl1pPr>
                <a:defRPr sz="3000">
                  <a:latin typeface="Adobe 黑体 Std R"/>
                  <a:ea typeface="Adobe 黑体 Std R"/>
                  <a:cs typeface="Adobe 黑体 Std R"/>
                  <a:sym typeface="Adobe 黑体 Std R"/>
                </a:defRPr>
              </a:lvl1pPr>
            </a:lstStyle>
            <a:p>
              <a:r>
                <a:t>严谨</a:t>
              </a:r>
            </a:p>
          </p:txBody>
        </p:sp>
        <p:sp>
          <p:nvSpPr>
            <p:cNvPr id="236" name="抽象"/>
            <p:cNvSpPr txBox="1"/>
            <p:nvPr/>
          </p:nvSpPr>
          <p:spPr>
            <a:xfrm>
              <a:off x="3924300" y="2476499"/>
              <a:ext cx="866140" cy="472440"/>
            </a:xfrm>
            <a:prstGeom prst="rect">
              <a:avLst/>
            </a:prstGeom>
            <a:noFill/>
            <a:ln w="12700" cap="flat">
              <a:noFill/>
              <a:miter lim="400000"/>
            </a:ln>
            <a:effectLst/>
          </p:spPr>
          <p:txBody>
            <a:bodyPr wrap="none" lIns="45719" tIns="45719" rIns="45719" bIns="45719" numCol="1" anchor="t">
              <a:spAutoFit/>
            </a:bodyPr>
            <a:lstStyle>
              <a:lvl1pPr>
                <a:defRPr sz="3000">
                  <a:latin typeface="Adobe 黑体 Std R"/>
                  <a:ea typeface="Adobe 黑体 Std R"/>
                  <a:cs typeface="Adobe 黑体 Std R"/>
                  <a:sym typeface="Adobe 黑体 Std R"/>
                </a:defRPr>
              </a:lvl1pPr>
            </a:lstStyle>
            <a:p>
              <a:r>
                <a:t>抽象</a:t>
              </a:r>
            </a:p>
          </p:txBody>
        </p:sp>
        <p:pic>
          <p:nvPicPr>
            <p:cNvPr id="237" name="image.png" descr="image.png"/>
            <p:cNvPicPr>
              <a:picLocks noChangeAspect="1"/>
            </p:cNvPicPr>
            <p:nvPr/>
          </p:nvPicPr>
          <p:blipFill>
            <a:blip r:embed="rId2"/>
            <a:stretch>
              <a:fillRect/>
            </a:stretch>
          </p:blipFill>
          <p:spPr>
            <a:xfrm>
              <a:off x="1421532" y="1197728"/>
              <a:ext cx="2406362" cy="532925"/>
            </a:xfrm>
            <a:prstGeom prst="rect">
              <a:avLst/>
            </a:prstGeom>
            <a:ln w="12700" cap="flat">
              <a:noFill/>
              <a:miter lim="400000"/>
              <a:headEnd/>
              <a:tailEnd/>
            </a:ln>
            <a:effectLst/>
          </p:spPr>
        </p:pic>
        <p:pic>
          <p:nvPicPr>
            <p:cNvPr id="238" name="image.png" descr="image.png"/>
            <p:cNvPicPr>
              <a:picLocks noChangeAspect="1"/>
            </p:cNvPicPr>
            <p:nvPr/>
          </p:nvPicPr>
          <p:blipFill>
            <a:blip r:embed="rId2"/>
            <a:stretch>
              <a:fillRect/>
            </a:stretch>
          </p:blipFill>
          <p:spPr>
            <a:xfrm>
              <a:off x="1421532" y="2413000"/>
              <a:ext cx="2406362" cy="532925"/>
            </a:xfrm>
            <a:prstGeom prst="rect">
              <a:avLst/>
            </a:prstGeom>
            <a:ln w="12700" cap="flat">
              <a:noFill/>
              <a:miter lim="400000"/>
              <a:headEnd/>
              <a:tailEnd/>
            </a:ln>
            <a:effectLst/>
          </p:spPr>
        </p:pic>
      </p:gr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3" name="在小学，英语教师基本上是采用直观法组织教学活动，比较注重英语课堂教学的趣味性、新颖性、注重学生课堂的参与程度，对学生更注重听说能力的培养。小学生通过感知语言材料就可以完成学习任务。而到了初中之后，语言学习的内容越来越多，学生除了感知材料外，还必须理解语言材料。这就要求学生学会理性思维的方法。教学方法的差异使刚刚进入初中的学生适应不了从感性思维向理性思维的转化"/>
          <p:cNvGrpSpPr/>
          <p:nvPr/>
        </p:nvGrpSpPr>
        <p:grpSpPr>
          <a:xfrm>
            <a:off x="973975" y="888263"/>
            <a:ext cx="8364450" cy="5495290"/>
            <a:chOff x="0" y="0"/>
            <a:chExt cx="8364448" cy="5495289"/>
          </a:xfrm>
        </p:grpSpPr>
        <p:sp>
          <p:nvSpPr>
            <p:cNvPr id="242" name="在小学，英语教师基本上是采用直观法组织教学活动，比较注重英语课堂教学的趣味性、新颖性、注重学生课堂的参与程度，对学生更注重听说能力的培养。小学生通过感知语言材料就可以完成学习任务。而到了初中之后，语言学习的内容越来越多，学生除了感知材料外，还必须理解语言材料。这就要求学生学会理性思维的方法。教学方法的差异使刚刚进入初中的学生适应不了从感性思维向理性思维的转化"/>
            <p:cNvSpPr txBox="1"/>
            <p:nvPr/>
          </p:nvSpPr>
          <p:spPr>
            <a:xfrm>
              <a:off x="50800" y="50800"/>
              <a:ext cx="8262849" cy="5393690"/>
            </a:xfrm>
            <a:prstGeom prst="rect">
              <a:avLst/>
            </a:prstGeom>
            <a:noFill/>
            <a:ln>
              <a:noFill/>
            </a:ln>
            <a:effectLst/>
          </p:spPr>
          <p:txBody>
            <a:bodyPr wrap="square" lIns="45719" tIns="45719" rIns="45719" bIns="45719" numCol="1" anchor="t">
              <a:spAutoFit/>
            </a:bodyPr>
            <a:lstStyle/>
            <a:p>
              <a:pPr marL="342900" indent="-342900">
                <a:lnSpc>
                  <a:spcPct val="90000"/>
                </a:lnSpc>
                <a:spcBef>
                  <a:spcPts val="700"/>
                </a:spcBef>
                <a:buSzPct val="100000"/>
                <a:buChar char="•"/>
                <a:defRPr sz="3200" b="1">
                  <a:latin typeface="+mn-lt"/>
                  <a:ea typeface="+mn-ea"/>
                  <a:cs typeface="+mn-cs"/>
                  <a:sym typeface="Arial" panose="020B0604020202020204"/>
                </a:defRPr>
              </a:pP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在小学，英语教师基本上是采用</a:t>
              </a:r>
              <a:r>
                <a:rPr b="0">
                  <a:solidFill>
                    <a:schemeClr val="accent2"/>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直观法</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组织教学活动，比较注重英语课堂教学的</a:t>
              </a:r>
              <a:r>
                <a:rPr b="0">
                  <a:solidFill>
                    <a:schemeClr val="accent2">
                      <a:lumOff val="10980"/>
                    </a:scheme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趣味性、新颖性</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、注重学生课堂的</a:t>
              </a:r>
              <a:r>
                <a:rPr b="0">
                  <a:solidFill>
                    <a:schemeClr val="accent2">
                      <a:lumOff val="10980"/>
                    </a:scheme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参与程度</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，对学生更</a:t>
              </a:r>
              <a:r>
                <a:rPr b="0">
                  <a:solidFill>
                    <a:schemeClr val="accent2">
                      <a:lumOff val="10980"/>
                    </a:scheme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注重听说</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能力的培养。小学生通过感知语言材料就可以完成学习任务。而到了初中之后，语言学习的内容越来越多，学生除了感知材料外，还必须</a:t>
              </a:r>
              <a:r>
                <a:rPr b="0">
                  <a:solidFill>
                    <a:srgbClr val="FF93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理解</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语言材料。这就要求学生学会</a:t>
              </a:r>
              <a:r>
                <a:rPr b="0">
                  <a:solidFill>
                    <a:schemeClr val="accent2">
                      <a:lumOff val="10980"/>
                    </a:scheme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理性思维的方法</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。教学方法的差异使刚刚进入初中的学生适应不了从感性思维向理性思维的转化</a:t>
              </a:r>
            </a:p>
          </p:txBody>
        </p:sp>
        <p:pic>
          <p:nvPicPr>
            <p:cNvPr id="241" name="在小学，英语教师基本上是采用直观法组织教学活动，比较注重英语课堂教学的趣味性、新颖性、注重学生课堂的参与程度，对学生更注重听说能力的培养。小学生通过感知语言材料就可以完成学习任务。而到了初中之后，语言学习的内容越来越多，学生除了感知材料外，还必须理解语言材料。这就要求学生学会理性思维的方法。教学方法的差异使刚刚进入初中的学生适应不了从感性思维向理性思维的转化" descr="在小学，英语教师基本上是采用直观法组织教学活动，比较注重英语课堂教学的趣味性、新颖性、注重学生课堂的参与程度，对学生更注重听说能力的培养。小学生通过感知语言材料就可以完成学习任务。而到了初中之后，语言学习的内容越来越多，学生除了感知材料外，还必须理解语言材料。这就要求学生学会理性思维的方法。教学方法的差异使刚刚进入初中的学生适应不了从感性思维向理性思维的转化"/>
            <p:cNvPicPr/>
            <p:nvPr/>
          </p:nvPicPr>
          <p:blipFill>
            <a:blip r:embed="rId2"/>
            <a:stretch>
              <a:fillRect/>
            </a:stretch>
          </p:blipFill>
          <p:spPr>
            <a:xfrm>
              <a:off x="0" y="-1"/>
              <a:ext cx="8364449" cy="5495291"/>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7" name="与中学生相比，小学生心理障碍小，不怕羞，不怕出错，敢于开口。而且小学生好奇心强，好动、好玩。在教学中教师经常利用游戏、唱歌、模仿等形式学习英语正好适应了小学生的年龄特点，学生的学习积极性比较高。而当他们步入中学后，随着年龄的增长，中学生的心理负担加重，害羞感加强。英语课程标准中“学唱英文歌曲”等趣味性英语教学方式也基本没有了，“培养小学生的好奇心、兴趣、爱好”朝着培养中学生“初步学习英语的信心”转化。这无形中增加了学生学习的负担。"/>
          <p:cNvGrpSpPr/>
          <p:nvPr/>
        </p:nvGrpSpPr>
        <p:grpSpPr>
          <a:xfrm>
            <a:off x="1864360" y="1191895"/>
            <a:ext cx="8475345" cy="5216525"/>
            <a:chOff x="0" y="-167922"/>
            <a:chExt cx="8425421" cy="5346829"/>
          </a:xfrm>
        </p:grpSpPr>
        <p:sp>
          <p:nvSpPr>
            <p:cNvPr id="246" name="与中学生相比，小学生心理障碍小，不怕羞，不怕出错，敢于开口。而且小学生好奇心强，好动、好玩。在教学中教师经常利用游戏、唱歌、模仿等形式学习英语正好适应了小学生的年龄特点，学生的学习积极性比较高。而当他们步入中学后，随着年龄的增长，中学生的心理负担加重，害羞感加强。英语课程标准中“学唱英文歌曲”等趣味性英语教学方式也基本没有了，“培养小学生的好奇心、兴趣、爱好”朝着培养中学生“初步学习英语的信心”转化。这无形中增加了学生学习的负担。"/>
            <p:cNvSpPr txBox="1"/>
            <p:nvPr/>
          </p:nvSpPr>
          <p:spPr>
            <a:xfrm>
              <a:off x="50800" y="50799"/>
              <a:ext cx="8262849" cy="4351011"/>
            </a:xfrm>
            <a:prstGeom prst="rect">
              <a:avLst/>
            </a:prstGeom>
            <a:noFill/>
            <a:ln>
              <a:noFill/>
            </a:ln>
            <a:effectLst/>
          </p:spPr>
          <p:txBody>
            <a:bodyPr wrap="square" lIns="45719" tIns="45719" rIns="45719" bIns="45719" numCol="1" anchor="t">
              <a:spAutoFit/>
            </a:bodyPr>
            <a:lstStyle/>
            <a:p>
              <a:pPr marL="342900" indent="-342900">
                <a:spcBef>
                  <a:spcPts val="600"/>
                </a:spcBef>
                <a:defRPr sz="2700" b="1">
                  <a:latin typeface="Times New Roman" panose="02020603050405020304"/>
                  <a:ea typeface="Times New Roman" panose="02020603050405020304"/>
                  <a:cs typeface="Times New Roman" panose="02020603050405020304"/>
                  <a:sym typeface="Times New Roman" panose="02020603050405020304"/>
                </a:defRPr>
              </a:pPr>
              <a:r>
                <a:t>       </a:t>
              </a:r>
              <a:r>
                <a:rPr b="0"/>
                <a:t>与中学生相比，小学生心理障碍小，不怕羞，不怕出错，敢于开口。而且小学生好奇心强，好动、好玩。在教学中教师经常利用游戏、唱歌、模仿等形式学习英语正好适应了小学生的年龄特点，学生的学习积极性比较高。而当他们步入中学后，随着年龄的增长，中学生的心理负担加重，害羞感加强。英语课程标准中</a:t>
              </a:r>
              <a:r>
                <a:t>“</a:t>
              </a:r>
              <a:r>
                <a:rPr b="0"/>
                <a:t>学唱英文歌曲</a:t>
              </a:r>
              <a:r>
                <a:t>”</a:t>
              </a:r>
              <a:r>
                <a:rPr b="0"/>
                <a:t>等趣味性英语教学方式也基本没有了，</a:t>
              </a:r>
              <a:r>
                <a:t>“</a:t>
              </a:r>
              <a:r>
                <a:rPr b="0"/>
                <a:t>培养小学生的好奇心、兴趣、爱好</a:t>
              </a:r>
              <a:r>
                <a:t>”</a:t>
              </a:r>
              <a:r>
                <a:rPr b="0"/>
                <a:t>朝着培养中学生</a:t>
              </a:r>
              <a:r>
                <a:t>“</a:t>
              </a:r>
              <a:r>
                <a:rPr b="0"/>
                <a:t>初步学习英语的信心</a:t>
              </a:r>
              <a:r>
                <a:t>”</a:t>
              </a:r>
              <a:r>
                <a:rPr b="0"/>
                <a:t>转化。这无形中增加了学生学习的负担。 </a:t>
              </a:r>
            </a:p>
          </p:txBody>
        </p:sp>
        <p:pic>
          <p:nvPicPr>
            <p:cNvPr id="245" name="与中学生相比，小学生心理障碍小，不怕羞，不怕出错，敢于开口。而且小学生好奇心强，好动、好玩。在教学中教师经常利用游戏、唱歌、模仿等形式学习英语正好适应了小学生的年龄特点，学生的学习积极性比较高。而当他们步入中学后，随着年龄的增长，中学生的心理负担加重，害羞感加强。英语课程标准中“学唱英文歌曲”等趣味性英语教学方式也基本没有了，“培养小学生的好奇心、兴趣、爱好”朝着培养中学生“初步学习英语的信心”转化。这无形中增加了学生学习的负担。" descr="与中学生相比，小学生心理障碍小，不怕羞，不怕出错，敢于开口。而且小学生好奇心强，好动、好玩。在教学中教师经常利用游戏、唱歌、模仿等形式学习英语正好适应了小学生的年龄特点，学生的学习积极性比较高。而当他们步入中学后，随着年龄的增长，中学生的心理负担加重，害羞感加强。英语课程标准中“学唱英文歌曲”等趣味性英语教学方式也基本没有了，“培养小学生的好奇心、兴趣、爱好”朝着培养中学生“初步学习英语的信心”转化。这无形中增加了学生学习的负担。"/>
            <p:cNvPicPr/>
            <p:nvPr/>
          </p:nvPicPr>
          <p:blipFill>
            <a:blip r:embed="rId2"/>
            <a:stretch>
              <a:fillRect/>
            </a:stretch>
          </p:blipFill>
          <p:spPr>
            <a:xfrm>
              <a:off x="0" y="-167922"/>
              <a:ext cx="8425421" cy="5346829"/>
            </a:xfrm>
            <a:prstGeom prst="rect">
              <a:avLst/>
            </a:prstGeom>
            <a:effectLst/>
          </p:spPr>
        </p:pic>
      </p:grpSp>
      <p:sp>
        <p:nvSpPr>
          <p:cNvPr id="248" name="椭圆形"/>
          <p:cNvSpPr/>
          <p:nvPr/>
        </p:nvSpPr>
        <p:spPr>
          <a:xfrm>
            <a:off x="865253" y="365752"/>
            <a:ext cx="3881796" cy="989916"/>
          </a:xfrm>
          <a:prstGeom prst="ellipse">
            <a:avLst/>
          </a:prstGeom>
          <a:solidFill>
            <a:srgbClr val="F2F2F2">
              <a:alpha val="6654"/>
            </a:srgbClr>
          </a:solidFill>
          <a:ln w="25400">
            <a:solidFill>
              <a:srgbClr val="C0C0C0">
                <a:alpha val="13257"/>
              </a:srgbClr>
            </a:solidFill>
          </a:ln>
        </p:spPr>
        <p:txBody>
          <a:bodyPr lIns="45719" rIns="45719" anchor="ctr"/>
          <a:lstStyle/>
          <a:p>
            <a:endParaRPr/>
          </a:p>
        </p:txBody>
      </p:sp>
      <p:sp>
        <p:nvSpPr>
          <p:cNvPr id="249" name="4、心理特点的差异"/>
          <p:cNvSpPr txBox="1"/>
          <p:nvPr/>
        </p:nvSpPr>
        <p:spPr>
          <a:xfrm>
            <a:off x="852554" y="529239"/>
            <a:ext cx="3907195" cy="662941"/>
          </a:xfrm>
          <a:prstGeom prst="rect">
            <a:avLst/>
          </a:prstGeom>
          <a:ln w="12700">
            <a:miter lim="400000"/>
          </a:ln>
        </p:spPr>
        <p:txBody>
          <a:bodyPr lIns="45719" rIns="45719">
            <a:spAutoFit/>
          </a:bodyPr>
          <a:lstStyle/>
          <a:p>
            <a:pPr algn="ctr">
              <a:defRPr sz="3200" b="1">
                <a:solidFill>
                  <a:schemeClr val="accent3">
                    <a:satOff val="-6368"/>
                    <a:lumOff val="-10818"/>
                  </a:schemeClr>
                </a:solidFill>
                <a:latin typeface="+mn-lt"/>
                <a:ea typeface="+mn-ea"/>
                <a:cs typeface="+mn-cs"/>
                <a:sym typeface="Arial" panose="020B0604020202020204"/>
              </a:defRPr>
            </a:pPr>
            <a:r>
              <a:t>4</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、心理特点的差异</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文本"/>
          <p:cNvSpPr txBox="1"/>
          <p:nvPr/>
        </p:nvSpPr>
        <p:spPr>
          <a:xfrm>
            <a:off x="5529262" y="2691129"/>
            <a:ext cx="5080001" cy="764541"/>
          </a:xfrm>
          <a:prstGeom prst="rect">
            <a:avLst/>
          </a:prstGeom>
          <a:ln w="12700">
            <a:miter lim="400000"/>
          </a:ln>
        </p:spPr>
        <p:txBody>
          <a:bodyPr lIns="45719" rIns="45719" anchor="ctr">
            <a:spAutoFit/>
          </a:bodyPr>
          <a:lstStyle>
            <a:lvl1pPr>
              <a:defRPr sz="4400" b="1" i="1">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  </a:t>
            </a:r>
          </a:p>
        </p:txBody>
      </p:sp>
      <p:sp>
        <p:nvSpPr>
          <p:cNvPr id="252" name="线条"/>
          <p:cNvSpPr/>
          <p:nvPr/>
        </p:nvSpPr>
        <p:spPr>
          <a:xfrm>
            <a:off x="5905499" y="3427412"/>
            <a:ext cx="4897439" cy="23814"/>
          </a:xfrm>
          <a:prstGeom prst="line">
            <a:avLst/>
          </a:prstGeom>
          <a:ln w="12700">
            <a:solidFill>
              <a:srgbClr val="000000"/>
            </a:solidFill>
            <a:miter/>
          </a:ln>
        </p:spPr>
        <p:txBody>
          <a:bodyPr lIns="45719" rIns="45719"/>
          <a:lstStyle/>
          <a:p>
            <a:endParaRPr/>
          </a:p>
        </p:txBody>
      </p:sp>
      <p:grpSp>
        <p:nvGrpSpPr>
          <p:cNvPr id="255" name="成组"/>
          <p:cNvGrpSpPr/>
          <p:nvPr/>
        </p:nvGrpSpPr>
        <p:grpSpPr>
          <a:xfrm>
            <a:off x="2293937" y="1741011"/>
            <a:ext cx="2478088" cy="3126741"/>
            <a:chOff x="0" y="0"/>
            <a:chExt cx="2478087" cy="3126739"/>
          </a:xfrm>
        </p:grpSpPr>
        <p:sp>
          <p:nvSpPr>
            <p:cNvPr id="253" name="圆形"/>
            <p:cNvSpPr/>
            <p:nvPr/>
          </p:nvSpPr>
          <p:spPr>
            <a:xfrm>
              <a:off x="0" y="324326"/>
              <a:ext cx="2478088" cy="2478088"/>
            </a:xfrm>
            <a:prstGeom prst="ellipse">
              <a:avLst/>
            </a:prstGeom>
            <a:solidFill>
              <a:srgbClr val="FFFFFF">
                <a:alpha val="78038"/>
              </a:srgbClr>
            </a:solidFill>
            <a:ln w="12700" cap="flat">
              <a:noFill/>
              <a:miter lim="400000"/>
            </a:ln>
            <a:effectLst/>
          </p:spPr>
          <p:txBody>
            <a:bodyPr wrap="square" lIns="45719" tIns="45719" rIns="45719" bIns="45719" numCol="1" anchor="ctr">
              <a:noAutofit/>
            </a:bodyPr>
            <a:lstStyle/>
            <a:p>
              <a:pPr algn="ctr">
                <a:defRPr sz="19900" b="1">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p>
          </p:txBody>
        </p:sp>
        <p:sp>
          <p:nvSpPr>
            <p:cNvPr id="254" name="2"/>
            <p:cNvSpPr txBox="1"/>
            <p:nvPr/>
          </p:nvSpPr>
          <p:spPr>
            <a:xfrm>
              <a:off x="362879" y="0"/>
              <a:ext cx="1752330" cy="3126741"/>
            </a:xfrm>
            <a:prstGeom prst="rect">
              <a:avLst/>
            </a:prstGeom>
            <a:noFill/>
            <a:ln w="12700" cap="flat">
              <a:noFill/>
              <a:miter lim="400000"/>
            </a:ln>
            <a:effectLst/>
          </p:spPr>
          <p:txBody>
            <a:bodyPr wrap="square" lIns="45719" tIns="45719" rIns="45719" bIns="45719" numCol="1" anchor="ctr">
              <a:spAutoFit/>
            </a:bodyPr>
            <a:lstStyle>
              <a:lvl1pPr algn="ctr">
                <a:defRPr sz="19900" b="1">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2</a:t>
              </a:r>
            </a:p>
          </p:txBody>
        </p:sp>
      </p:grpSp>
      <p:sp>
        <p:nvSpPr>
          <p:cNvPr id="256" name="中小学英语教学…"/>
          <p:cNvSpPr txBox="1"/>
          <p:nvPr/>
        </p:nvSpPr>
        <p:spPr>
          <a:xfrm>
            <a:off x="5883592" y="2703734"/>
            <a:ext cx="4676141" cy="1471169"/>
          </a:xfrm>
          <a:prstGeom prst="rect">
            <a:avLst/>
          </a:prstGeom>
          <a:ln w="12700">
            <a:miter lim="400000"/>
          </a:ln>
        </p:spPr>
        <p:txBody>
          <a:bodyPr wrap="none" lIns="45719" rIns="45719">
            <a:spAutoFit/>
          </a:bodyPr>
          <a:lstStyle/>
          <a:p>
            <a:pPr marL="342900" indent="-342900" algn="ctr">
              <a:spcBef>
                <a:spcPts val="800"/>
              </a:spcBef>
              <a:defRPr sz="3600" b="1">
                <a:solidFill>
                  <a:schemeClr val="accent5">
                    <a:lumOff val="11617"/>
                  </a:schemeClr>
                </a:solidFill>
                <a:effectLst>
                  <a:outerShdw blurRad="12700" dist="25400" dir="2700000" rotWithShape="0">
                    <a:srgbClr val="000000"/>
                  </a:outerShdw>
                </a:effectLst>
                <a:latin typeface="Times New Roman" panose="02020603050405020304"/>
                <a:ea typeface="Times New Roman" panose="02020603050405020304"/>
                <a:cs typeface="Times New Roman" panose="02020603050405020304"/>
                <a:sym typeface="Times New Roman" panose="02020603050405020304"/>
              </a:defRPr>
            </a:pPr>
            <a:r>
              <a:t>中小学英语教学</a:t>
            </a:r>
          </a:p>
          <a:p>
            <a:pPr marL="342900" indent="-342900" algn="ctr">
              <a:spcBef>
                <a:spcPts val="800"/>
              </a:spcBef>
              <a:defRPr sz="3600" b="1">
                <a:solidFill>
                  <a:schemeClr val="accent5">
                    <a:lumOff val="11617"/>
                  </a:schemeClr>
                </a:solidFill>
                <a:effectLst>
                  <a:outerShdw blurRad="12700" dist="25400" dir="2700000" rotWithShape="0">
                    <a:srgbClr val="000000"/>
                  </a:outerShdw>
                </a:effectLst>
                <a:latin typeface="Times New Roman" panose="02020603050405020304"/>
                <a:ea typeface="Times New Roman" panose="02020603050405020304"/>
                <a:cs typeface="Times New Roman" panose="02020603050405020304"/>
                <a:sym typeface="Times New Roman" panose="02020603050405020304"/>
              </a:defRPr>
            </a:pPr>
            <a:r>
              <a:t>有效衔接的策略和方法</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Off val="21960"/>
          </a:schemeClr>
        </a:solidFill>
        <a:effectLst/>
      </p:bgPr>
    </p:bg>
    <p:spTree>
      <p:nvGrpSpPr>
        <p:cNvPr id="1" name=""/>
        <p:cNvGrpSpPr/>
        <p:nvPr/>
      </p:nvGrpSpPr>
      <p:grpSpPr>
        <a:xfrm>
          <a:off x="0" y="0"/>
          <a:ext cx="0" cy="0"/>
          <a:chOff x="0" y="0"/>
          <a:chExt cx="0" cy="0"/>
        </a:xfrm>
      </p:grpSpPr>
      <p:sp>
        <p:nvSpPr>
          <p:cNvPr id="258" name="“立——动——行” 衔接模式"/>
          <p:cNvSpPr txBox="1">
            <a:spLocks noGrp="1"/>
          </p:cNvSpPr>
          <p:nvPr>
            <p:ph type="title" idx="4294967295"/>
          </p:nvPr>
        </p:nvSpPr>
        <p:spPr>
          <a:xfrm>
            <a:off x="3789362" y="142875"/>
            <a:ext cx="6804026" cy="1585913"/>
          </a:xfrm>
          <a:prstGeom prst="rect">
            <a:avLst/>
          </a:prstGeom>
        </p:spPr>
        <p:txBody>
          <a:bodyPr anchor="b">
            <a:normAutofit/>
          </a:bodyPr>
          <a:lstStyle/>
          <a:p>
            <a:pPr marL="0" indent="0" defTabSz="685800">
              <a:lnSpc>
                <a:spcPct val="120000"/>
              </a:lnSpc>
              <a:defRPr sz="4000" b="1">
                <a:solidFill>
                  <a:srgbClr val="404040"/>
                </a:solidFill>
                <a:latin typeface="+mn-lt"/>
                <a:ea typeface="+mn-ea"/>
                <a:cs typeface="+mn-cs"/>
                <a:sym typeface="Arial" panose="020B0604020202020204"/>
              </a:defRPr>
            </a:pPr>
            <a:r>
              <a:t>“</a:t>
            </a:r>
            <a:r>
              <a:rPr>
                <a:latin typeface="微软雅黑" panose="020B0503020204020204" charset="-122"/>
                <a:ea typeface="微软雅黑" panose="020B0503020204020204" charset="-122"/>
                <a:cs typeface="微软雅黑" panose="020B0503020204020204" charset="-122"/>
                <a:sym typeface="微软雅黑" panose="020B0503020204020204" charset="-122"/>
              </a:rPr>
              <a:t>立</a:t>
            </a:r>
            <a:r>
              <a:t>——</a:t>
            </a:r>
            <a:r>
              <a:rPr>
                <a:latin typeface="微软雅黑" panose="020B0503020204020204" charset="-122"/>
                <a:ea typeface="微软雅黑" panose="020B0503020204020204" charset="-122"/>
                <a:cs typeface="微软雅黑" panose="020B0503020204020204" charset="-122"/>
                <a:sym typeface="微软雅黑" panose="020B0503020204020204" charset="-122"/>
              </a:rPr>
              <a:t>动</a:t>
            </a:r>
            <a:r>
              <a:t>——</a:t>
            </a:r>
            <a:r>
              <a:rPr>
                <a:latin typeface="微软雅黑" panose="020B0503020204020204" charset="-122"/>
                <a:ea typeface="微软雅黑" panose="020B0503020204020204" charset="-122"/>
                <a:cs typeface="微软雅黑" panose="020B0503020204020204" charset="-122"/>
                <a:sym typeface="微软雅黑" panose="020B0503020204020204" charset="-122"/>
              </a:rPr>
              <a:t>行</a:t>
            </a:r>
            <a:r>
              <a:t>” </a:t>
            </a:r>
            <a:r>
              <a:rPr>
                <a:latin typeface="微软雅黑" panose="020B0503020204020204" charset="-122"/>
                <a:ea typeface="微软雅黑" panose="020B0503020204020204" charset="-122"/>
                <a:cs typeface="微软雅黑" panose="020B0503020204020204" charset="-122"/>
                <a:sym typeface="微软雅黑" panose="020B0503020204020204" charset="-122"/>
              </a:rPr>
              <a:t>衔接模式</a:t>
            </a:r>
          </a:p>
        </p:txBody>
      </p:sp>
      <p:sp>
        <p:nvSpPr>
          <p:cNvPr id="259" name="主线一：夯实语音基础，使学生能自学并记忆单词，让学生能够“立”起来，站稳衔接地带。"/>
          <p:cNvSpPr txBox="1">
            <a:spLocks noGrp="1"/>
          </p:cNvSpPr>
          <p:nvPr>
            <p:ph type="body" sz="quarter" idx="4294967295"/>
          </p:nvPr>
        </p:nvSpPr>
        <p:spPr>
          <a:xfrm>
            <a:off x="5170487" y="2038350"/>
            <a:ext cx="5421313" cy="2571751"/>
          </a:xfrm>
          <a:prstGeom prst="rect">
            <a:avLst/>
          </a:prstGeom>
        </p:spPr>
        <p:txBody>
          <a:bodyPr>
            <a:normAutofit/>
          </a:bodyPr>
          <a:lstStyle/>
          <a:p>
            <a:pPr marL="0" indent="0" defTabSz="685800">
              <a:lnSpc>
                <a:spcPct val="120000"/>
              </a:lnSpc>
              <a:spcBef>
                <a:spcPts val="0"/>
              </a:spcBef>
              <a:buSzTx/>
              <a:buFontTx/>
              <a:buNone/>
              <a:defRPr sz="3000" b="1">
                <a:solidFill>
                  <a:srgbClr val="404040"/>
                </a:solidFill>
                <a:latin typeface="+mn-lt"/>
                <a:ea typeface="+mn-ea"/>
                <a:cs typeface="+mn-cs"/>
                <a:sym typeface="Arial" panose="020B0604020202020204"/>
              </a:defRPr>
            </a:pPr>
            <a:r>
              <a:rPr>
                <a:latin typeface="微软雅黑" panose="020B0503020204020204" charset="-122"/>
                <a:ea typeface="微软雅黑" panose="020B0503020204020204" charset="-122"/>
                <a:cs typeface="微软雅黑" panose="020B0503020204020204" charset="-122"/>
                <a:sym typeface="微软雅黑" panose="020B0503020204020204" charset="-122"/>
              </a:rPr>
              <a:t>主线一：夯实语音基础，使学生能自学并记忆单词，让学生能够</a:t>
            </a:r>
            <a:r>
              <a:t>“</a:t>
            </a:r>
            <a:r>
              <a:rPr>
                <a:latin typeface="微软雅黑" panose="020B0503020204020204" charset="-122"/>
                <a:ea typeface="微软雅黑" panose="020B0503020204020204" charset="-122"/>
                <a:cs typeface="微软雅黑" panose="020B0503020204020204" charset="-122"/>
                <a:sym typeface="微软雅黑" panose="020B0503020204020204" charset="-122"/>
              </a:rPr>
              <a:t>立</a:t>
            </a:r>
            <a:r>
              <a:t>”</a:t>
            </a:r>
            <a:r>
              <a:rPr>
                <a:latin typeface="微软雅黑" panose="020B0503020204020204" charset="-122"/>
                <a:ea typeface="微软雅黑" panose="020B0503020204020204" charset="-122"/>
                <a:cs typeface="微软雅黑" panose="020B0503020204020204" charset="-122"/>
                <a:sym typeface="微软雅黑" panose="020B0503020204020204" charset="-122"/>
              </a:rPr>
              <a:t>起来，站稳衔接地带。</a:t>
            </a:r>
          </a:p>
        </p:txBody>
      </p:sp>
      <p:sp>
        <p:nvSpPr>
          <p:cNvPr id="260" name="1"/>
          <p:cNvSpPr txBox="1"/>
          <p:nvPr/>
        </p:nvSpPr>
        <p:spPr>
          <a:xfrm>
            <a:off x="3468687" y="2982163"/>
            <a:ext cx="1270001" cy="893674"/>
          </a:xfrm>
          <a:prstGeom prst="rect">
            <a:avLst/>
          </a:prstGeom>
          <a:ln w="12700">
            <a:miter lim="400000"/>
          </a:ln>
        </p:spPr>
        <p:txBody>
          <a:bodyPr lIns="45719" rIns="45719" anchor="ctr">
            <a:spAutoFit/>
          </a:bodyPr>
          <a:lstStyle>
            <a:lvl1pPr algn="ctr" defTabSz="685800">
              <a:lnSpc>
                <a:spcPct val="110000"/>
              </a:lnSpc>
              <a:defRPr sz="5600">
                <a:solidFill>
                  <a:srgbClr val="404040"/>
                </a:solidFill>
                <a:latin typeface="+mn-lt"/>
                <a:ea typeface="+mn-ea"/>
                <a:cs typeface="+mn-cs"/>
                <a:sym typeface="Arial" panose="020B0604020202020204"/>
              </a:defRPr>
            </a:lvl1pPr>
          </a:lstStyle>
          <a:p>
            <a:r>
              <a:t>1</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 name="语音教学是外语教学的第一关，没有正确的语音、语调就无法进行交流，所以应该教会学生正确、规范的发音、辨音、拼音的能力，掌握读音规则，进而识记大量单词，达到中学教学要求。"/>
          <p:cNvGrpSpPr/>
          <p:nvPr/>
        </p:nvGrpSpPr>
        <p:grpSpPr>
          <a:xfrm>
            <a:off x="1683385" y="1876425"/>
            <a:ext cx="8510905" cy="3105150"/>
            <a:chOff x="0" y="-122555"/>
            <a:chExt cx="8510903" cy="3288029"/>
          </a:xfrm>
        </p:grpSpPr>
        <p:sp>
          <p:nvSpPr>
            <p:cNvPr id="263" name="语音教学是外语教学的第一关，没有正确的语音、语调就无法进行交流，所以应该教会学生正确、规范的发音、辨音、拼音的能力，掌握读音规则，进而识记大量单词，达到中学教学要求。"/>
            <p:cNvSpPr txBox="1"/>
            <p:nvPr/>
          </p:nvSpPr>
          <p:spPr>
            <a:xfrm>
              <a:off x="50800" y="50800"/>
              <a:ext cx="8262849" cy="2702370"/>
            </a:xfrm>
            <a:prstGeom prst="rect">
              <a:avLst/>
            </a:prstGeom>
            <a:noFill/>
            <a:ln>
              <a:noFill/>
            </a:ln>
            <a:effectLst/>
          </p:spPr>
          <p:txBody>
            <a:bodyPr wrap="square" lIns="45719" tIns="45719" rIns="45719" bIns="45719" numCol="1" anchor="t">
              <a:spAutoFit/>
            </a:bodyPr>
            <a:lstStyle/>
            <a:p>
              <a:pPr marL="342900" indent="-342900" algn="just">
                <a:spcBef>
                  <a:spcPts val="700"/>
                </a:spcBef>
                <a:defRPr sz="3200" b="1">
                  <a:latin typeface="+mn-lt"/>
                  <a:ea typeface="+mn-ea"/>
                  <a:cs typeface="+mn-cs"/>
                  <a:sym typeface="Arial" panose="020B0604020202020204"/>
                </a:defRPr>
              </a:pPr>
              <a:r>
                <a:t>    </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语音教学是外语教学的第一关，没有正确的语音、语调就无法进行交流，所以应该教会学生正确、规范的发音、辨音、拼音的能力，掌握读音规则，进而识记大量单词，达到中学教学要求。</a:t>
              </a:r>
            </a:p>
          </p:txBody>
        </p:sp>
        <p:pic>
          <p:nvPicPr>
            <p:cNvPr id="262" name="语音教学是外语教学的第一关，没有正确的语音、语调就无法进行交流，所以应该教会学生正确、规范的发音、辨音、拼音的能力，掌握读音规则，进而识记大量单词，达到中学教学要求。" descr="语音教学是外语教学的第一关，没有正确的语音、语调就无法进行交流，所以应该教会学生正确、规范的发音、辨音、拼音的能力，掌握读音规则，进而识记大量单词，达到中学教学要求。"/>
            <p:cNvPicPr/>
            <p:nvPr/>
          </p:nvPicPr>
          <p:blipFill>
            <a:blip r:embed="rId2"/>
            <a:stretch>
              <a:fillRect/>
            </a:stretch>
          </p:blipFill>
          <p:spPr>
            <a:xfrm>
              <a:off x="0" y="-122555"/>
              <a:ext cx="8510903" cy="3288029"/>
            </a:xfrm>
            <a:prstGeom prst="rect">
              <a:avLst/>
            </a:prstGeom>
            <a:effectLst/>
          </p:spPr>
        </p:pic>
      </p:grpSp>
      <p:sp>
        <p:nvSpPr>
          <p:cNvPr id="265" name="椭圆形"/>
          <p:cNvSpPr/>
          <p:nvPr/>
        </p:nvSpPr>
        <p:spPr>
          <a:xfrm>
            <a:off x="865253" y="365752"/>
            <a:ext cx="3881796" cy="989916"/>
          </a:xfrm>
          <a:prstGeom prst="ellipse">
            <a:avLst/>
          </a:prstGeom>
          <a:solidFill>
            <a:srgbClr val="F2F2F2">
              <a:alpha val="6654"/>
            </a:srgbClr>
          </a:solidFill>
          <a:ln w="25400">
            <a:solidFill>
              <a:srgbClr val="C0C0C0">
                <a:alpha val="13257"/>
              </a:srgbClr>
            </a:solidFill>
          </a:ln>
        </p:spPr>
        <p:txBody>
          <a:bodyPr lIns="45719" rIns="45719" anchor="ctr"/>
          <a:lstStyle/>
          <a:p>
            <a:endParaRPr/>
          </a:p>
        </p:txBody>
      </p:sp>
      <p:sp>
        <p:nvSpPr>
          <p:cNvPr id="266" name="强化语音训练"/>
          <p:cNvSpPr txBox="1"/>
          <p:nvPr/>
        </p:nvSpPr>
        <p:spPr>
          <a:xfrm>
            <a:off x="852554" y="529239"/>
            <a:ext cx="3907195" cy="662941"/>
          </a:xfrm>
          <a:prstGeom prst="rect">
            <a:avLst/>
          </a:prstGeom>
          <a:ln w="12700">
            <a:miter lim="400000"/>
          </a:ln>
        </p:spPr>
        <p:txBody>
          <a:bodyPr lIns="45719" rIns="45719">
            <a:spAutoFit/>
          </a:bodyPr>
          <a:lstStyle/>
          <a:p>
            <a:pPr algn="ctr">
              <a:defRPr sz="3200" b="1">
                <a:solidFill>
                  <a:schemeClr val="accent3">
                    <a:satOff val="-6368"/>
                    <a:lumOff val="-10818"/>
                  </a:schemeClr>
                </a:solidFill>
                <a:latin typeface="+mn-lt"/>
                <a:ea typeface="+mn-ea"/>
                <a:cs typeface="+mn-cs"/>
                <a:sym typeface="Arial" panose="020B0604020202020204"/>
              </a:defRPr>
            </a:pPr>
            <a:r>
              <a:t> </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强化语音训练</a:t>
            </a: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圆形"/>
          <p:cNvSpPr/>
          <p:nvPr/>
        </p:nvSpPr>
        <p:spPr>
          <a:xfrm>
            <a:off x="1174667" y="1876343"/>
            <a:ext cx="3227348" cy="3224172"/>
          </a:xfrm>
          <a:prstGeom prst="ellipse">
            <a:avLst/>
          </a:prstGeom>
          <a:solidFill>
            <a:schemeClr val="accent4">
              <a:lumOff val="24313"/>
            </a:schemeClr>
          </a:solidFill>
          <a:ln w="12700">
            <a:miter lim="400000"/>
          </a:ln>
        </p:spPr>
        <p:txBody>
          <a:bodyPr lIns="45719" rIns="45719" anchor="ctr"/>
          <a:lstStyle/>
          <a:p>
            <a:endParaRPr/>
          </a:p>
        </p:txBody>
      </p:sp>
      <p:sp>
        <p:nvSpPr>
          <p:cNvPr id="269" name="语音衔接教学步骤"/>
          <p:cNvSpPr txBox="1"/>
          <p:nvPr/>
        </p:nvSpPr>
        <p:spPr>
          <a:xfrm>
            <a:off x="1647825" y="2618581"/>
            <a:ext cx="2282825" cy="1739901"/>
          </a:xfrm>
          <a:prstGeom prst="rect">
            <a:avLst/>
          </a:prstGeom>
          <a:ln w="12700">
            <a:miter lim="400000"/>
          </a:ln>
        </p:spPr>
        <p:txBody>
          <a:bodyPr lIns="45719" rIns="45719" anchor="ctr">
            <a:spAutoFit/>
          </a:bodyPr>
          <a:lstStyle>
            <a:lvl1pPr algn="ctr" defTabSz="685800">
              <a:lnSpc>
                <a:spcPct val="120000"/>
              </a:lnSpc>
              <a:defRPr sz="4200">
                <a:solidFill>
                  <a:srgbClr val="FFFFFF"/>
                </a:solidFill>
                <a:latin typeface="Times New Roman" panose="02020603050405020304"/>
                <a:ea typeface="Times New Roman" panose="02020603050405020304"/>
                <a:cs typeface="Times New Roman" panose="02020603050405020304"/>
                <a:sym typeface="Times New Roman" panose="02020603050405020304"/>
              </a:defRPr>
            </a:lvl1pPr>
          </a:lstStyle>
          <a:p>
            <a:pPr>
              <a:defRPr b="1"/>
            </a:pPr>
            <a:r>
              <a:rPr b="0"/>
              <a:t>语音衔接教学步骤</a:t>
            </a:r>
          </a:p>
        </p:txBody>
      </p:sp>
      <p:grpSp>
        <p:nvGrpSpPr>
          <p:cNvPr id="274" name="成组"/>
          <p:cNvGrpSpPr/>
          <p:nvPr/>
        </p:nvGrpSpPr>
        <p:grpSpPr>
          <a:xfrm>
            <a:off x="5160937" y="1301725"/>
            <a:ext cx="976301" cy="976301"/>
            <a:chOff x="-24" y="-24"/>
            <a:chExt cx="976300" cy="976300"/>
          </a:xfrm>
        </p:grpSpPr>
        <p:sp>
          <p:nvSpPr>
            <p:cNvPr id="270" name="圆形"/>
            <p:cNvSpPr/>
            <p:nvPr/>
          </p:nvSpPr>
          <p:spPr>
            <a:xfrm>
              <a:off x="-25" y="-25"/>
              <a:ext cx="976301" cy="976301"/>
            </a:xfrm>
            <a:prstGeom prst="ellipse">
              <a:avLst/>
            </a:prstGeom>
            <a:solidFill>
              <a:srgbClr val="FFFFFF">
                <a:alpha val="69018"/>
              </a:srgbClr>
            </a:solidFill>
            <a:ln w="12700" cap="flat">
              <a:solidFill>
                <a:srgbClr val="EB5F52"/>
              </a:solidFill>
              <a:prstDash val="solid"/>
              <a:bevel/>
            </a:ln>
            <a:effectLst/>
          </p:spPr>
          <p:txBody>
            <a:bodyPr wrap="square" lIns="45719" tIns="45719" rIns="45719" bIns="45719" numCol="1" anchor="ctr">
              <a:noAutofit/>
            </a:bodyPr>
            <a:lstStyle/>
            <a:p>
              <a:endParaRPr/>
            </a:p>
          </p:txBody>
        </p:sp>
        <p:grpSp>
          <p:nvGrpSpPr>
            <p:cNvPr id="273" name="成组"/>
            <p:cNvGrpSpPr/>
            <p:nvPr/>
          </p:nvGrpSpPr>
          <p:grpSpPr>
            <a:xfrm>
              <a:off x="93641" y="93642"/>
              <a:ext cx="788950" cy="788948"/>
              <a:chOff x="0" y="0"/>
              <a:chExt cx="788948" cy="788946"/>
            </a:xfrm>
          </p:grpSpPr>
          <p:sp>
            <p:nvSpPr>
              <p:cNvPr id="271" name="圆形"/>
              <p:cNvSpPr/>
              <p:nvPr/>
            </p:nvSpPr>
            <p:spPr>
              <a:xfrm>
                <a:off x="0" y="0"/>
                <a:ext cx="788949" cy="788947"/>
              </a:xfrm>
              <a:prstGeom prst="ellipse">
                <a:avLst/>
              </a:prstGeom>
              <a:noFill/>
              <a:ln w="12700" cap="flat">
                <a:solidFill>
                  <a:srgbClr val="EB5F52"/>
                </a:solidFill>
                <a:prstDash val="solid"/>
                <a:bevel/>
              </a:ln>
              <a:effectLst/>
            </p:spPr>
            <p:txBody>
              <a:bodyPr wrap="square" lIns="45719" tIns="45719" rIns="45719" bIns="45719" numCol="1" anchor="ctr">
                <a:noAutofit/>
              </a:bodyPr>
              <a:lstStyle/>
              <a:p>
                <a:endParaRPr/>
              </a:p>
            </p:txBody>
          </p:sp>
          <p:sp>
            <p:nvSpPr>
              <p:cNvPr id="272" name="1"/>
              <p:cNvSpPr txBox="1"/>
              <p:nvPr/>
            </p:nvSpPr>
            <p:spPr>
              <a:xfrm>
                <a:off x="115584" y="26212"/>
                <a:ext cx="557859" cy="736601"/>
              </a:xfrm>
              <a:prstGeom prst="rect">
                <a:avLst/>
              </a:prstGeom>
              <a:noFill/>
              <a:ln w="12700" cap="flat">
                <a:noFill/>
                <a:miter lim="400000"/>
              </a:ln>
              <a:effectLst/>
            </p:spPr>
            <p:txBody>
              <a:bodyPr wrap="square" lIns="0" tIns="0" rIns="0" bIns="0" numCol="1" anchor="ctr">
                <a:spAutoFit/>
              </a:bodyPr>
              <a:lstStyle>
                <a:lvl1pPr algn="ctr">
                  <a:defRPr sz="4800" b="1">
                    <a:latin typeface="Bodoni MT Black"/>
                    <a:ea typeface="Bodoni MT Black"/>
                    <a:cs typeface="Bodoni MT Black"/>
                    <a:sym typeface="Bodoni MT Black"/>
                  </a:defRPr>
                </a:lvl1pPr>
              </a:lstStyle>
              <a:p>
                <a:r>
                  <a:t>1</a:t>
                </a:r>
              </a:p>
            </p:txBody>
          </p:sp>
        </p:grpSp>
      </p:grpSp>
      <p:sp>
        <p:nvSpPr>
          <p:cNvPr id="275" name="线条"/>
          <p:cNvSpPr/>
          <p:nvPr/>
        </p:nvSpPr>
        <p:spPr>
          <a:xfrm>
            <a:off x="4784725" y="1790700"/>
            <a:ext cx="376238" cy="0"/>
          </a:xfrm>
          <a:prstGeom prst="line">
            <a:avLst/>
          </a:prstGeom>
          <a:ln w="6350">
            <a:solidFill>
              <a:srgbClr val="000000"/>
            </a:solidFill>
          </a:ln>
        </p:spPr>
        <p:txBody>
          <a:bodyPr lIns="45719" rIns="45719"/>
          <a:lstStyle/>
          <a:p>
            <a:endParaRPr/>
          </a:p>
        </p:txBody>
      </p:sp>
      <p:sp>
        <p:nvSpPr>
          <p:cNvPr id="276" name="线条"/>
          <p:cNvSpPr/>
          <p:nvPr/>
        </p:nvSpPr>
        <p:spPr>
          <a:xfrm>
            <a:off x="4784725" y="2981325"/>
            <a:ext cx="376238" cy="0"/>
          </a:xfrm>
          <a:prstGeom prst="line">
            <a:avLst/>
          </a:prstGeom>
          <a:ln w="6350">
            <a:solidFill>
              <a:srgbClr val="000000"/>
            </a:solidFill>
          </a:ln>
        </p:spPr>
        <p:txBody>
          <a:bodyPr lIns="45719" rIns="45719"/>
          <a:lstStyle/>
          <a:p>
            <a:endParaRPr/>
          </a:p>
        </p:txBody>
      </p:sp>
      <p:sp>
        <p:nvSpPr>
          <p:cNvPr id="277" name="线条"/>
          <p:cNvSpPr/>
          <p:nvPr/>
        </p:nvSpPr>
        <p:spPr>
          <a:xfrm>
            <a:off x="4784725" y="3979450"/>
            <a:ext cx="376238" cy="1"/>
          </a:xfrm>
          <a:prstGeom prst="line">
            <a:avLst/>
          </a:prstGeom>
          <a:ln w="6350">
            <a:solidFill>
              <a:srgbClr val="000000"/>
            </a:solidFill>
          </a:ln>
        </p:spPr>
        <p:txBody>
          <a:bodyPr lIns="45719" rIns="45719"/>
          <a:lstStyle/>
          <a:p>
            <a:endParaRPr/>
          </a:p>
        </p:txBody>
      </p:sp>
      <p:sp>
        <p:nvSpPr>
          <p:cNvPr id="278" name="线条"/>
          <p:cNvSpPr/>
          <p:nvPr/>
        </p:nvSpPr>
        <p:spPr>
          <a:xfrm flipH="1">
            <a:off x="4783137" y="1790699"/>
            <a:ext cx="1588" cy="3311527"/>
          </a:xfrm>
          <a:prstGeom prst="line">
            <a:avLst/>
          </a:prstGeom>
          <a:ln w="6350">
            <a:solidFill>
              <a:srgbClr val="000000"/>
            </a:solidFill>
          </a:ln>
        </p:spPr>
        <p:txBody>
          <a:bodyPr lIns="45719" rIns="45719"/>
          <a:lstStyle/>
          <a:p>
            <a:endParaRPr/>
          </a:p>
        </p:txBody>
      </p:sp>
      <p:sp>
        <p:nvSpPr>
          <p:cNvPr id="279" name="线条"/>
          <p:cNvSpPr/>
          <p:nvPr/>
        </p:nvSpPr>
        <p:spPr>
          <a:xfrm>
            <a:off x="4418012" y="3489325"/>
            <a:ext cx="376238" cy="0"/>
          </a:xfrm>
          <a:prstGeom prst="line">
            <a:avLst/>
          </a:prstGeom>
          <a:ln w="6350">
            <a:solidFill>
              <a:srgbClr val="000000"/>
            </a:solidFill>
          </a:ln>
        </p:spPr>
        <p:txBody>
          <a:bodyPr lIns="45719" rIns="45719"/>
          <a:lstStyle/>
          <a:p>
            <a:endParaRPr/>
          </a:p>
        </p:txBody>
      </p:sp>
      <p:sp>
        <p:nvSpPr>
          <p:cNvPr id="280" name="认读音标及字母"/>
          <p:cNvSpPr txBox="1"/>
          <p:nvPr/>
        </p:nvSpPr>
        <p:spPr>
          <a:xfrm>
            <a:off x="6229350" y="1497012"/>
            <a:ext cx="3836988" cy="726439"/>
          </a:xfrm>
          <a:prstGeom prst="rect">
            <a:avLst/>
          </a:prstGeom>
          <a:ln w="12700">
            <a:miter lim="400000"/>
          </a:ln>
        </p:spPr>
        <p:txBody>
          <a:bodyPr lIns="45718" tIns="45718" rIns="45718" bIns="45718">
            <a:spAutoFit/>
          </a:bodyPr>
          <a:lstStyle>
            <a:lvl1pPr defTabSz="685800">
              <a:lnSpc>
                <a:spcPct val="120000"/>
              </a:lnSpc>
              <a:spcBef>
                <a:spcPts val="700"/>
              </a:spcBef>
              <a:defRPr sz="3600">
                <a:latin typeface="Times New Roman" panose="02020603050405020304"/>
                <a:ea typeface="Times New Roman" panose="02020603050405020304"/>
                <a:cs typeface="Times New Roman" panose="02020603050405020304"/>
                <a:sym typeface="Times New Roman" panose="02020603050405020304"/>
              </a:defRPr>
            </a:lvl1pPr>
          </a:lstStyle>
          <a:p>
            <a:pPr>
              <a:defRPr b="1"/>
            </a:pPr>
            <a:r>
              <a:rPr b="0"/>
              <a:t>认读音标及字母</a:t>
            </a:r>
          </a:p>
        </p:txBody>
      </p:sp>
      <p:sp>
        <p:nvSpPr>
          <p:cNvPr id="281" name="了解字母及字母组合发音规则"/>
          <p:cNvSpPr txBox="1"/>
          <p:nvPr/>
        </p:nvSpPr>
        <p:spPr>
          <a:xfrm>
            <a:off x="6216649" y="2300605"/>
            <a:ext cx="5424439" cy="1361439"/>
          </a:xfrm>
          <a:prstGeom prst="rect">
            <a:avLst/>
          </a:prstGeom>
          <a:ln w="12700">
            <a:miter lim="400000"/>
          </a:ln>
        </p:spPr>
        <p:txBody>
          <a:bodyPr lIns="45718" tIns="45718" rIns="45718" bIns="45718">
            <a:spAutoFit/>
          </a:bodyPr>
          <a:lstStyle>
            <a:lvl1pPr>
              <a:defRPr sz="3600">
                <a:latin typeface="Times New Roman" panose="02020603050405020304"/>
                <a:ea typeface="Times New Roman" panose="02020603050405020304"/>
                <a:cs typeface="Times New Roman" panose="02020603050405020304"/>
                <a:sym typeface="Times New Roman" panose="02020603050405020304"/>
              </a:defRPr>
            </a:lvl1pPr>
          </a:lstStyle>
          <a:p>
            <a:pPr>
              <a:defRPr b="1"/>
            </a:pPr>
            <a:r>
              <a:rPr b="0"/>
              <a:t>了解字母及字母组合发音规则</a:t>
            </a:r>
          </a:p>
        </p:txBody>
      </p:sp>
      <p:sp>
        <p:nvSpPr>
          <p:cNvPr id="282" name="熟练拼读音标单词"/>
          <p:cNvSpPr txBox="1"/>
          <p:nvPr/>
        </p:nvSpPr>
        <p:spPr>
          <a:xfrm>
            <a:off x="6229350" y="3684362"/>
            <a:ext cx="3836988" cy="1244733"/>
          </a:xfrm>
          <a:prstGeom prst="rect">
            <a:avLst/>
          </a:prstGeom>
          <a:ln w="12700">
            <a:miter lim="400000"/>
          </a:ln>
        </p:spPr>
        <p:txBody>
          <a:bodyPr lIns="45718" tIns="45718" rIns="45718" bIns="45718">
            <a:spAutoFit/>
          </a:bodyPr>
          <a:lstStyle>
            <a:lvl1pPr defTabSz="685800">
              <a:lnSpc>
                <a:spcPct val="120000"/>
              </a:lnSpc>
              <a:spcBef>
                <a:spcPts val="700"/>
              </a:spcBef>
              <a:defRPr sz="3600">
                <a:latin typeface="Times New Roman" panose="02020603050405020304"/>
                <a:ea typeface="Times New Roman" panose="02020603050405020304"/>
                <a:cs typeface="Times New Roman" panose="02020603050405020304"/>
                <a:sym typeface="Times New Roman" panose="02020603050405020304"/>
              </a:defRPr>
            </a:lvl1pPr>
          </a:lstStyle>
          <a:p>
            <a:pPr>
              <a:defRPr b="1"/>
            </a:pPr>
            <a:r>
              <a:rPr b="0"/>
              <a:t>熟练拼读音标单词</a:t>
            </a:r>
            <a:endParaRPr>
              <a:solidFill>
                <a:srgbClr val="A4326D"/>
              </a:solidFill>
            </a:endParaRPr>
          </a:p>
        </p:txBody>
      </p:sp>
      <p:sp>
        <p:nvSpPr>
          <p:cNvPr id="283" name="线条"/>
          <p:cNvSpPr/>
          <p:nvPr/>
        </p:nvSpPr>
        <p:spPr>
          <a:xfrm>
            <a:off x="4784725" y="5109750"/>
            <a:ext cx="376238" cy="1"/>
          </a:xfrm>
          <a:prstGeom prst="line">
            <a:avLst/>
          </a:prstGeom>
          <a:ln w="6350">
            <a:solidFill>
              <a:srgbClr val="000000"/>
            </a:solidFill>
          </a:ln>
        </p:spPr>
        <p:txBody>
          <a:bodyPr lIns="45719" rIns="45719"/>
          <a:lstStyle/>
          <a:p>
            <a:endParaRPr/>
          </a:p>
        </p:txBody>
      </p:sp>
      <p:sp>
        <p:nvSpPr>
          <p:cNvPr id="284" name="训练利用音标快速记单词的能力"/>
          <p:cNvSpPr txBox="1"/>
          <p:nvPr/>
        </p:nvSpPr>
        <p:spPr>
          <a:xfrm>
            <a:off x="6153150" y="4545012"/>
            <a:ext cx="5145038" cy="1361439"/>
          </a:xfrm>
          <a:prstGeom prst="rect">
            <a:avLst/>
          </a:prstGeom>
          <a:ln w="12700">
            <a:miter lim="400000"/>
          </a:ln>
        </p:spPr>
        <p:txBody>
          <a:bodyPr lIns="45718" tIns="45718" rIns="45718" bIns="45718">
            <a:spAutoFit/>
          </a:bodyPr>
          <a:lstStyle>
            <a:lvl1pPr defTabSz="685800">
              <a:spcBef>
                <a:spcPts val="700"/>
              </a:spcBef>
              <a:defRPr sz="3600">
                <a:latin typeface="Times New Roman" panose="02020603050405020304"/>
                <a:ea typeface="Times New Roman" panose="02020603050405020304"/>
                <a:cs typeface="Times New Roman" panose="02020603050405020304"/>
                <a:sym typeface="Times New Roman" panose="02020603050405020304"/>
              </a:defRPr>
            </a:lvl1pPr>
          </a:lstStyle>
          <a:p>
            <a:pPr>
              <a:defRPr b="1"/>
            </a:pPr>
            <a:r>
              <a:rPr b="0"/>
              <a:t>训练利用音标快速记单词的能力</a:t>
            </a:r>
          </a:p>
        </p:txBody>
      </p:sp>
      <p:grpSp>
        <p:nvGrpSpPr>
          <p:cNvPr id="289" name="成组"/>
          <p:cNvGrpSpPr/>
          <p:nvPr/>
        </p:nvGrpSpPr>
        <p:grpSpPr>
          <a:xfrm>
            <a:off x="5165847" y="4613669"/>
            <a:ext cx="976302" cy="976301"/>
            <a:chOff x="-24" y="-24"/>
            <a:chExt cx="976300" cy="976300"/>
          </a:xfrm>
        </p:grpSpPr>
        <p:sp>
          <p:nvSpPr>
            <p:cNvPr id="285" name="圆形"/>
            <p:cNvSpPr/>
            <p:nvPr/>
          </p:nvSpPr>
          <p:spPr>
            <a:xfrm>
              <a:off x="-25" y="-25"/>
              <a:ext cx="976301" cy="976301"/>
            </a:xfrm>
            <a:prstGeom prst="ellipse">
              <a:avLst/>
            </a:prstGeom>
            <a:solidFill>
              <a:srgbClr val="FFFFFF">
                <a:alpha val="69018"/>
              </a:srgbClr>
            </a:solidFill>
            <a:ln w="12700" cap="flat">
              <a:solidFill>
                <a:srgbClr val="EB5F52"/>
              </a:solidFill>
              <a:prstDash val="solid"/>
              <a:bevel/>
            </a:ln>
            <a:effectLst/>
          </p:spPr>
          <p:txBody>
            <a:bodyPr wrap="square" lIns="45719" tIns="45719" rIns="45719" bIns="45719" numCol="1" anchor="ctr">
              <a:noAutofit/>
            </a:bodyPr>
            <a:lstStyle/>
            <a:p>
              <a:endParaRPr/>
            </a:p>
          </p:txBody>
        </p:sp>
        <p:grpSp>
          <p:nvGrpSpPr>
            <p:cNvPr id="288" name="成组"/>
            <p:cNvGrpSpPr/>
            <p:nvPr/>
          </p:nvGrpSpPr>
          <p:grpSpPr>
            <a:xfrm>
              <a:off x="93641" y="93642"/>
              <a:ext cx="788950" cy="788948"/>
              <a:chOff x="0" y="0"/>
              <a:chExt cx="788948" cy="788946"/>
            </a:xfrm>
          </p:grpSpPr>
          <p:sp>
            <p:nvSpPr>
              <p:cNvPr id="286" name="圆形"/>
              <p:cNvSpPr/>
              <p:nvPr/>
            </p:nvSpPr>
            <p:spPr>
              <a:xfrm>
                <a:off x="0" y="0"/>
                <a:ext cx="788949" cy="788947"/>
              </a:xfrm>
              <a:prstGeom prst="ellipse">
                <a:avLst/>
              </a:prstGeom>
              <a:noFill/>
              <a:ln w="12700" cap="flat">
                <a:solidFill>
                  <a:srgbClr val="EB5F52"/>
                </a:solidFill>
                <a:prstDash val="solid"/>
                <a:bevel/>
              </a:ln>
              <a:effectLst/>
            </p:spPr>
            <p:txBody>
              <a:bodyPr wrap="square" lIns="45719" tIns="45719" rIns="45719" bIns="45719" numCol="1" anchor="ctr">
                <a:noAutofit/>
              </a:bodyPr>
              <a:lstStyle/>
              <a:p>
                <a:endParaRPr/>
              </a:p>
            </p:txBody>
          </p:sp>
          <p:sp>
            <p:nvSpPr>
              <p:cNvPr id="287" name="4"/>
              <p:cNvSpPr txBox="1"/>
              <p:nvPr/>
            </p:nvSpPr>
            <p:spPr>
              <a:xfrm>
                <a:off x="115584" y="26212"/>
                <a:ext cx="557859" cy="736601"/>
              </a:xfrm>
              <a:prstGeom prst="rect">
                <a:avLst/>
              </a:prstGeom>
              <a:noFill/>
              <a:ln w="12700" cap="flat">
                <a:noFill/>
                <a:miter lim="400000"/>
              </a:ln>
              <a:effectLst/>
            </p:spPr>
            <p:txBody>
              <a:bodyPr wrap="square" lIns="0" tIns="0" rIns="0" bIns="0" numCol="1" anchor="ctr">
                <a:spAutoFit/>
              </a:bodyPr>
              <a:lstStyle>
                <a:lvl1pPr algn="ctr">
                  <a:defRPr sz="4800" b="1">
                    <a:latin typeface="Bodoni MT Black"/>
                    <a:ea typeface="Bodoni MT Black"/>
                    <a:cs typeface="Bodoni MT Black"/>
                    <a:sym typeface="Bodoni MT Black"/>
                  </a:defRPr>
                </a:lvl1pPr>
              </a:lstStyle>
              <a:p>
                <a:r>
                  <a:t>4</a:t>
                </a:r>
              </a:p>
            </p:txBody>
          </p:sp>
        </p:grpSp>
      </p:grpSp>
      <p:grpSp>
        <p:nvGrpSpPr>
          <p:cNvPr id="294" name="成组"/>
          <p:cNvGrpSpPr/>
          <p:nvPr/>
        </p:nvGrpSpPr>
        <p:grpSpPr>
          <a:xfrm>
            <a:off x="5165847" y="3491300"/>
            <a:ext cx="976302" cy="976301"/>
            <a:chOff x="-24" y="-24"/>
            <a:chExt cx="976300" cy="976300"/>
          </a:xfrm>
        </p:grpSpPr>
        <p:sp>
          <p:nvSpPr>
            <p:cNvPr id="290" name="圆形"/>
            <p:cNvSpPr/>
            <p:nvPr/>
          </p:nvSpPr>
          <p:spPr>
            <a:xfrm>
              <a:off x="-25" y="-25"/>
              <a:ext cx="976301" cy="976301"/>
            </a:xfrm>
            <a:prstGeom prst="ellipse">
              <a:avLst/>
            </a:prstGeom>
            <a:solidFill>
              <a:srgbClr val="FFFFFF">
                <a:alpha val="69018"/>
              </a:srgbClr>
            </a:solidFill>
            <a:ln w="12700" cap="flat">
              <a:solidFill>
                <a:srgbClr val="EB5F52"/>
              </a:solidFill>
              <a:prstDash val="solid"/>
              <a:bevel/>
            </a:ln>
            <a:effectLst/>
          </p:spPr>
          <p:txBody>
            <a:bodyPr wrap="square" lIns="45719" tIns="45719" rIns="45719" bIns="45719" numCol="1" anchor="ctr">
              <a:noAutofit/>
            </a:bodyPr>
            <a:lstStyle/>
            <a:p>
              <a:endParaRPr/>
            </a:p>
          </p:txBody>
        </p:sp>
        <p:grpSp>
          <p:nvGrpSpPr>
            <p:cNvPr id="293" name="成组"/>
            <p:cNvGrpSpPr/>
            <p:nvPr/>
          </p:nvGrpSpPr>
          <p:grpSpPr>
            <a:xfrm>
              <a:off x="93641" y="93642"/>
              <a:ext cx="788950" cy="788948"/>
              <a:chOff x="0" y="0"/>
              <a:chExt cx="788948" cy="788946"/>
            </a:xfrm>
          </p:grpSpPr>
          <p:sp>
            <p:nvSpPr>
              <p:cNvPr id="291" name="圆形"/>
              <p:cNvSpPr/>
              <p:nvPr/>
            </p:nvSpPr>
            <p:spPr>
              <a:xfrm>
                <a:off x="0" y="0"/>
                <a:ext cx="788949" cy="788947"/>
              </a:xfrm>
              <a:prstGeom prst="ellipse">
                <a:avLst/>
              </a:prstGeom>
              <a:noFill/>
              <a:ln w="12700" cap="flat">
                <a:solidFill>
                  <a:srgbClr val="EB5F52"/>
                </a:solidFill>
                <a:prstDash val="solid"/>
                <a:bevel/>
              </a:ln>
              <a:effectLst/>
            </p:spPr>
            <p:txBody>
              <a:bodyPr wrap="square" lIns="45719" tIns="45719" rIns="45719" bIns="45719" numCol="1" anchor="ctr">
                <a:noAutofit/>
              </a:bodyPr>
              <a:lstStyle/>
              <a:p>
                <a:endParaRPr/>
              </a:p>
            </p:txBody>
          </p:sp>
          <p:sp>
            <p:nvSpPr>
              <p:cNvPr id="292" name="3"/>
              <p:cNvSpPr txBox="1"/>
              <p:nvPr/>
            </p:nvSpPr>
            <p:spPr>
              <a:xfrm>
                <a:off x="115584" y="26212"/>
                <a:ext cx="557859" cy="736601"/>
              </a:xfrm>
              <a:prstGeom prst="rect">
                <a:avLst/>
              </a:prstGeom>
              <a:noFill/>
              <a:ln w="12700" cap="flat">
                <a:noFill/>
                <a:miter lim="400000"/>
              </a:ln>
              <a:effectLst/>
            </p:spPr>
            <p:txBody>
              <a:bodyPr wrap="square" lIns="0" tIns="0" rIns="0" bIns="0" numCol="1" anchor="ctr">
                <a:spAutoFit/>
              </a:bodyPr>
              <a:lstStyle>
                <a:lvl1pPr algn="ctr">
                  <a:defRPr sz="4800" b="1">
                    <a:latin typeface="Bodoni MT Black"/>
                    <a:ea typeface="Bodoni MT Black"/>
                    <a:cs typeface="Bodoni MT Black"/>
                    <a:sym typeface="Bodoni MT Black"/>
                  </a:defRPr>
                </a:lvl1pPr>
              </a:lstStyle>
              <a:p>
                <a:r>
                  <a:t>3</a:t>
                </a:r>
              </a:p>
            </p:txBody>
          </p:sp>
        </p:grpSp>
      </p:grpSp>
      <p:grpSp>
        <p:nvGrpSpPr>
          <p:cNvPr id="299" name="成组"/>
          <p:cNvGrpSpPr/>
          <p:nvPr/>
        </p:nvGrpSpPr>
        <p:grpSpPr>
          <a:xfrm>
            <a:off x="5165847" y="2368930"/>
            <a:ext cx="976302" cy="976301"/>
            <a:chOff x="-24" y="-24"/>
            <a:chExt cx="976300" cy="976300"/>
          </a:xfrm>
        </p:grpSpPr>
        <p:sp>
          <p:nvSpPr>
            <p:cNvPr id="295" name="圆形"/>
            <p:cNvSpPr/>
            <p:nvPr/>
          </p:nvSpPr>
          <p:spPr>
            <a:xfrm>
              <a:off x="-25" y="-25"/>
              <a:ext cx="976301" cy="976301"/>
            </a:xfrm>
            <a:prstGeom prst="ellipse">
              <a:avLst/>
            </a:prstGeom>
            <a:solidFill>
              <a:srgbClr val="FFFFFF">
                <a:alpha val="69018"/>
              </a:srgbClr>
            </a:solidFill>
            <a:ln w="12700" cap="flat">
              <a:solidFill>
                <a:srgbClr val="EB5F52"/>
              </a:solidFill>
              <a:prstDash val="solid"/>
              <a:bevel/>
            </a:ln>
            <a:effectLst/>
          </p:spPr>
          <p:txBody>
            <a:bodyPr wrap="square" lIns="45719" tIns="45719" rIns="45719" bIns="45719" numCol="1" anchor="ctr">
              <a:noAutofit/>
            </a:bodyPr>
            <a:lstStyle/>
            <a:p>
              <a:endParaRPr/>
            </a:p>
          </p:txBody>
        </p:sp>
        <p:grpSp>
          <p:nvGrpSpPr>
            <p:cNvPr id="298" name="成组"/>
            <p:cNvGrpSpPr/>
            <p:nvPr/>
          </p:nvGrpSpPr>
          <p:grpSpPr>
            <a:xfrm>
              <a:off x="93641" y="93642"/>
              <a:ext cx="788950" cy="788948"/>
              <a:chOff x="0" y="0"/>
              <a:chExt cx="788948" cy="788946"/>
            </a:xfrm>
          </p:grpSpPr>
          <p:sp>
            <p:nvSpPr>
              <p:cNvPr id="296" name="圆形"/>
              <p:cNvSpPr/>
              <p:nvPr/>
            </p:nvSpPr>
            <p:spPr>
              <a:xfrm>
                <a:off x="0" y="0"/>
                <a:ext cx="788949" cy="788947"/>
              </a:xfrm>
              <a:prstGeom prst="ellipse">
                <a:avLst/>
              </a:prstGeom>
              <a:noFill/>
              <a:ln w="12700" cap="flat">
                <a:solidFill>
                  <a:srgbClr val="EB5F52"/>
                </a:solidFill>
                <a:prstDash val="solid"/>
                <a:bevel/>
              </a:ln>
              <a:effectLst/>
            </p:spPr>
            <p:txBody>
              <a:bodyPr wrap="square" lIns="45719" tIns="45719" rIns="45719" bIns="45719" numCol="1" anchor="ctr">
                <a:noAutofit/>
              </a:bodyPr>
              <a:lstStyle/>
              <a:p>
                <a:endParaRPr/>
              </a:p>
            </p:txBody>
          </p:sp>
          <p:sp>
            <p:nvSpPr>
              <p:cNvPr id="297" name="2"/>
              <p:cNvSpPr txBox="1"/>
              <p:nvPr/>
            </p:nvSpPr>
            <p:spPr>
              <a:xfrm>
                <a:off x="115584" y="26212"/>
                <a:ext cx="557859" cy="736601"/>
              </a:xfrm>
              <a:prstGeom prst="rect">
                <a:avLst/>
              </a:prstGeom>
              <a:noFill/>
              <a:ln w="12700" cap="flat">
                <a:noFill/>
                <a:miter lim="400000"/>
              </a:ln>
              <a:effectLst/>
            </p:spPr>
            <p:txBody>
              <a:bodyPr wrap="square" lIns="0" tIns="0" rIns="0" bIns="0" numCol="1" anchor="ctr">
                <a:spAutoFit/>
              </a:bodyPr>
              <a:lstStyle>
                <a:lvl1pPr algn="ctr">
                  <a:defRPr sz="4800" b="1">
                    <a:latin typeface="Bodoni MT Black"/>
                    <a:ea typeface="Bodoni MT Black"/>
                    <a:cs typeface="Bodoni MT Black"/>
                    <a:sym typeface="Bodoni MT Black"/>
                  </a:defRPr>
                </a:lvl1pPr>
              </a:lstStyle>
              <a:p>
                <a:r>
                  <a:t>2</a:t>
                </a:r>
              </a:p>
            </p:txBody>
          </p:sp>
        </p:grpSp>
      </p:gr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1" nodeType="afterEffect">
                                  <p:stCondLst>
                                    <p:cond delay="600"/>
                                  </p:stCondLst>
                                  <p:iterate>
                                    <p:tmAbs val="0"/>
                                  </p:iterate>
                                  <p:childTnLst>
                                    <p:set>
                                      <p:cBhvr>
                                        <p:cTn id="6" dur="indefinite" fill="hold"/>
                                        <p:tgtEl>
                                          <p:spTgt spid="280"/>
                                        </p:tgtEl>
                                        <p:attrNameLst>
                                          <p:attrName>style.visibility</p:attrName>
                                        </p:attrNameLst>
                                      </p:cBhvr>
                                      <p:to>
                                        <p:strVal val="visible"/>
                                      </p:to>
                                    </p:set>
                                    <p:anim calcmode="lin" valueType="num">
                                      <p:cBhvr>
                                        <p:cTn id="7" dur="500" fill="hold"/>
                                        <p:tgtEl>
                                          <p:spTgt spid="280"/>
                                        </p:tgtEl>
                                        <p:attrNameLst>
                                          <p:attrName>ppt_w</p:attrName>
                                        </p:attrNameLst>
                                      </p:cBhvr>
                                      <p:tavLst>
                                        <p:tav tm="0">
                                          <p:val>
                                            <p:strVal val="4*#ppt_w"/>
                                          </p:val>
                                        </p:tav>
                                        <p:tav tm="100000">
                                          <p:val>
                                            <p:strVal val="#ppt_w"/>
                                          </p:val>
                                        </p:tav>
                                      </p:tavLst>
                                    </p:anim>
                                    <p:anim calcmode="lin" valueType="num">
                                      <p:cBhvr>
                                        <p:cTn id="8" dur="500" fill="hold"/>
                                        <p:tgtEl>
                                          <p:spTgt spid="280"/>
                                        </p:tgtEl>
                                        <p:attrNameLst>
                                          <p:attrName>ppt_h</p:attrName>
                                        </p:attrNameLst>
                                      </p:cBhvr>
                                      <p:tavLst>
                                        <p:tav tm="0">
                                          <p:val>
                                            <p:strVal val="4*#ppt_h"/>
                                          </p:val>
                                        </p:tav>
                                        <p:tav tm="100000">
                                          <p:val>
                                            <p:strVal val="#ppt_h"/>
                                          </p:val>
                                        </p:tav>
                                      </p:tavLst>
                                    </p:anim>
                                  </p:childTnLst>
                                </p:cTn>
                              </p:par>
                            </p:childTnLst>
                          </p:cTn>
                        </p:par>
                        <p:par>
                          <p:cTn id="9" fill="hold">
                            <p:stCondLst>
                              <p:cond delay="1100"/>
                            </p:stCondLst>
                            <p:childTnLst>
                              <p:par>
                                <p:cTn id="10" presetID="23" presetClass="entr" presetSubtype="32" fill="hold" grpId="2" nodeType="afterEffect">
                                  <p:stCondLst>
                                    <p:cond delay="600"/>
                                  </p:stCondLst>
                                  <p:iterate>
                                    <p:tmAbs val="0"/>
                                  </p:iterate>
                                  <p:childTnLst>
                                    <p:set>
                                      <p:cBhvr>
                                        <p:cTn id="11" dur="indefinite" fill="hold"/>
                                        <p:tgtEl>
                                          <p:spTgt spid="281"/>
                                        </p:tgtEl>
                                        <p:attrNameLst>
                                          <p:attrName>style.visibility</p:attrName>
                                        </p:attrNameLst>
                                      </p:cBhvr>
                                      <p:to>
                                        <p:strVal val="visible"/>
                                      </p:to>
                                    </p:set>
                                    <p:anim calcmode="lin" valueType="num">
                                      <p:cBhvr>
                                        <p:cTn id="12" dur="500" fill="hold"/>
                                        <p:tgtEl>
                                          <p:spTgt spid="281"/>
                                        </p:tgtEl>
                                        <p:attrNameLst>
                                          <p:attrName>ppt_w</p:attrName>
                                        </p:attrNameLst>
                                      </p:cBhvr>
                                      <p:tavLst>
                                        <p:tav tm="0">
                                          <p:val>
                                            <p:strVal val="4*#ppt_w"/>
                                          </p:val>
                                        </p:tav>
                                        <p:tav tm="100000">
                                          <p:val>
                                            <p:strVal val="#ppt_w"/>
                                          </p:val>
                                        </p:tav>
                                      </p:tavLst>
                                    </p:anim>
                                    <p:anim calcmode="lin" valueType="num">
                                      <p:cBhvr>
                                        <p:cTn id="13" dur="500" fill="hold"/>
                                        <p:tgtEl>
                                          <p:spTgt spid="281"/>
                                        </p:tgtEl>
                                        <p:attrNameLst>
                                          <p:attrName>ppt_h</p:attrName>
                                        </p:attrNameLst>
                                      </p:cBhvr>
                                      <p:tavLst>
                                        <p:tav tm="0">
                                          <p:val>
                                            <p:strVal val="4*#ppt_h"/>
                                          </p:val>
                                        </p:tav>
                                        <p:tav tm="100000">
                                          <p:val>
                                            <p:strVal val="#ppt_h"/>
                                          </p:val>
                                        </p:tav>
                                      </p:tavLst>
                                    </p:anim>
                                  </p:childTnLst>
                                </p:cTn>
                              </p:par>
                            </p:childTnLst>
                          </p:cTn>
                        </p:par>
                        <p:par>
                          <p:cTn id="14" fill="hold">
                            <p:stCondLst>
                              <p:cond delay="2200"/>
                            </p:stCondLst>
                            <p:childTnLst>
                              <p:par>
                                <p:cTn id="15" presetID="23" presetClass="entr" presetSubtype="32" fill="hold" grpId="3" nodeType="afterEffect">
                                  <p:stCondLst>
                                    <p:cond delay="600"/>
                                  </p:stCondLst>
                                  <p:iterate>
                                    <p:tmAbs val="0"/>
                                  </p:iterate>
                                  <p:childTnLst>
                                    <p:set>
                                      <p:cBhvr>
                                        <p:cTn id="16" dur="indefinite" fill="hold"/>
                                        <p:tgtEl>
                                          <p:spTgt spid="282"/>
                                        </p:tgtEl>
                                        <p:attrNameLst>
                                          <p:attrName>style.visibility</p:attrName>
                                        </p:attrNameLst>
                                      </p:cBhvr>
                                      <p:to>
                                        <p:strVal val="visible"/>
                                      </p:to>
                                    </p:set>
                                    <p:anim calcmode="lin" valueType="num">
                                      <p:cBhvr>
                                        <p:cTn id="17" dur="500" fill="hold"/>
                                        <p:tgtEl>
                                          <p:spTgt spid="282"/>
                                        </p:tgtEl>
                                        <p:attrNameLst>
                                          <p:attrName>ppt_w</p:attrName>
                                        </p:attrNameLst>
                                      </p:cBhvr>
                                      <p:tavLst>
                                        <p:tav tm="0">
                                          <p:val>
                                            <p:strVal val="4*#ppt_w"/>
                                          </p:val>
                                        </p:tav>
                                        <p:tav tm="100000">
                                          <p:val>
                                            <p:strVal val="#ppt_w"/>
                                          </p:val>
                                        </p:tav>
                                      </p:tavLst>
                                    </p:anim>
                                    <p:anim calcmode="lin" valueType="num">
                                      <p:cBhvr>
                                        <p:cTn id="18" dur="500" fill="hold"/>
                                        <p:tgtEl>
                                          <p:spTgt spid="282"/>
                                        </p:tgtEl>
                                        <p:attrNameLst>
                                          <p:attrName>ppt_h</p:attrName>
                                        </p:attrNameLst>
                                      </p:cBhvr>
                                      <p:tavLst>
                                        <p:tav tm="0">
                                          <p:val>
                                            <p:strVal val="4*#ppt_h"/>
                                          </p:val>
                                        </p:tav>
                                        <p:tav tm="100000">
                                          <p:val>
                                            <p:strVal val="#ppt_h"/>
                                          </p:val>
                                        </p:tav>
                                      </p:tavLst>
                                    </p:anim>
                                  </p:childTnLst>
                                </p:cTn>
                              </p:par>
                            </p:childTnLst>
                          </p:cTn>
                        </p:par>
                        <p:par>
                          <p:cTn id="19" fill="hold">
                            <p:stCondLst>
                              <p:cond delay="3300"/>
                            </p:stCondLst>
                            <p:childTnLst>
                              <p:par>
                                <p:cTn id="20" presetID="23" presetClass="entr" presetSubtype="32" fill="hold" grpId="4" nodeType="afterEffect">
                                  <p:stCondLst>
                                    <p:cond delay="600"/>
                                  </p:stCondLst>
                                  <p:iterate>
                                    <p:tmAbs val="0"/>
                                  </p:iterate>
                                  <p:childTnLst>
                                    <p:set>
                                      <p:cBhvr>
                                        <p:cTn id="21" dur="indefinite" fill="hold"/>
                                        <p:tgtEl>
                                          <p:spTgt spid="284"/>
                                        </p:tgtEl>
                                        <p:attrNameLst>
                                          <p:attrName>style.visibility</p:attrName>
                                        </p:attrNameLst>
                                      </p:cBhvr>
                                      <p:to>
                                        <p:strVal val="visible"/>
                                      </p:to>
                                    </p:set>
                                    <p:anim calcmode="lin" valueType="num">
                                      <p:cBhvr>
                                        <p:cTn id="22" dur="500" fill="hold"/>
                                        <p:tgtEl>
                                          <p:spTgt spid="284"/>
                                        </p:tgtEl>
                                        <p:attrNameLst>
                                          <p:attrName>ppt_w</p:attrName>
                                        </p:attrNameLst>
                                      </p:cBhvr>
                                      <p:tavLst>
                                        <p:tav tm="0">
                                          <p:val>
                                            <p:strVal val="4*#ppt_w"/>
                                          </p:val>
                                        </p:tav>
                                        <p:tav tm="100000">
                                          <p:val>
                                            <p:strVal val="#ppt_w"/>
                                          </p:val>
                                        </p:tav>
                                      </p:tavLst>
                                    </p:anim>
                                    <p:anim calcmode="lin" valueType="num">
                                      <p:cBhvr>
                                        <p:cTn id="23" dur="500" fill="hold"/>
                                        <p:tgtEl>
                                          <p:spTgt spid="28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1" animBg="1" advAuto="0"/>
      <p:bldP spid="281" grpId="2" animBg="1" advAuto="0"/>
      <p:bldP spid="282" grpId="3" animBg="1" advAuto="0"/>
      <p:bldP spid="284" grpId="4"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英语课程标准》采用国际通用的分级方式，将英语课程目标按照能力水平设为九个级别，规定了各个年级结束时应达到的基本要求。…"/>
          <p:cNvGrpSpPr/>
          <p:nvPr/>
        </p:nvGrpSpPr>
        <p:grpSpPr>
          <a:xfrm>
            <a:off x="1304175" y="1626616"/>
            <a:ext cx="8364450" cy="4671568"/>
            <a:chOff x="0" y="0"/>
            <a:chExt cx="8364448" cy="4671566"/>
          </a:xfrm>
        </p:grpSpPr>
        <p:sp>
          <p:nvSpPr>
            <p:cNvPr id="66" name="《英语课程标准》采用国际通用的分级方式，将英语课程目标按照能力水平设为九个级别，规定了各个年级结束时应达到的基本要求。…"/>
            <p:cNvSpPr txBox="1"/>
            <p:nvPr/>
          </p:nvSpPr>
          <p:spPr>
            <a:xfrm>
              <a:off x="50800" y="50799"/>
              <a:ext cx="8262849" cy="4569968"/>
            </a:xfrm>
            <a:prstGeom prst="rect">
              <a:avLst/>
            </a:prstGeom>
            <a:noFill/>
            <a:ln>
              <a:noFill/>
            </a:ln>
            <a:effectLst/>
          </p:spPr>
          <p:txBody>
            <a:bodyPr wrap="square" lIns="45719" tIns="45719" rIns="45719" bIns="45719" numCol="1" anchor="t">
              <a:spAutoFit/>
            </a:bodyPr>
            <a:lstStyle/>
            <a:p>
              <a:pPr marL="342900" indent="-342900" algn="just">
                <a:lnSpc>
                  <a:spcPct val="120000"/>
                </a:lnSpc>
                <a:spcBef>
                  <a:spcPts val="800"/>
                </a:spcBef>
                <a:defRPr sz="2800">
                  <a:solidFill>
                    <a:srgbClr val="FFFFFF"/>
                  </a:solidFill>
                  <a:latin typeface="Adobe 黑体 Std R"/>
                  <a:ea typeface="Adobe 黑体 Std R"/>
                  <a:cs typeface="Adobe 黑体 Std R"/>
                  <a:sym typeface="Adobe 黑体 Std R"/>
                </a:defRPr>
              </a:pPr>
              <a:r>
                <a:t>    </a:t>
              </a:r>
              <a:r>
                <a:rPr>
                  <a:solidFill>
                    <a:srgbClr val="000000"/>
                  </a:solidFill>
                </a:rPr>
                <a:t>《英语课程标准》采用国际通用的分级方式，将英语课程目标按照能力水平设为九个级别，规定了各个年级结束时应达到的基本要求。</a:t>
              </a:r>
            </a:p>
            <a:p>
              <a:pPr marL="342900" indent="-342900" algn="just">
                <a:lnSpc>
                  <a:spcPct val="120000"/>
                </a:lnSpc>
                <a:spcBef>
                  <a:spcPts val="800"/>
                </a:spcBef>
                <a:defRPr sz="2800">
                  <a:latin typeface="Adobe 黑体 Std R"/>
                  <a:ea typeface="Adobe 黑体 Std R"/>
                  <a:cs typeface="Adobe 黑体 Std R"/>
                  <a:sym typeface="Adobe 黑体 Std R"/>
                </a:defRPr>
              </a:pPr>
              <a:r>
                <a:t>      这体现国家英语课程标准的阶段性和整体性，使得小学、初中、高中各个阶段的英语教学能够一以贯之、顺利过渡。</a:t>
              </a:r>
            </a:p>
          </p:txBody>
        </p:sp>
        <p:pic>
          <p:nvPicPr>
            <p:cNvPr id="65" name="《英语课程标准》采用国际通用的分级方式，将英语课程目标按照能力水平设为九个级别，规定了各个年级结束时应达到的基本要求。…" descr="《英语课程标准》采用国际通用的分级方式，将英语课程目标按照能力水平设为九个级别，规定了各个年级结束时应达到的基本要求。…"/>
            <p:cNvPicPr/>
            <p:nvPr/>
          </p:nvPicPr>
          <p:blipFill>
            <a:blip r:embed="rId2"/>
            <a:stretch>
              <a:fillRect/>
            </a:stretch>
          </p:blipFill>
          <p:spPr>
            <a:xfrm>
              <a:off x="0" y="-1"/>
              <a:ext cx="8364449" cy="4671568"/>
            </a:xfrm>
            <a:prstGeom prst="rect">
              <a:avLst/>
            </a:prstGeom>
            <a:effectLst/>
          </p:spPr>
        </p:pic>
      </p:grpSp>
      <p:sp>
        <p:nvSpPr>
          <p:cNvPr id="68" name="椭圆形"/>
          <p:cNvSpPr/>
          <p:nvPr/>
        </p:nvSpPr>
        <p:spPr>
          <a:xfrm>
            <a:off x="611253" y="365752"/>
            <a:ext cx="1765559" cy="1601699"/>
          </a:xfrm>
          <a:prstGeom prst="ellipse">
            <a:avLst/>
          </a:prstGeom>
          <a:solidFill>
            <a:srgbClr val="F2F2F2">
              <a:alpha val="50195"/>
            </a:srgbClr>
          </a:solidFill>
          <a:ln w="25400">
            <a:solidFill>
              <a:srgbClr val="C0C0C0"/>
            </a:solidFill>
          </a:ln>
        </p:spPr>
        <p:txBody>
          <a:bodyPr lIns="45719" rIns="45719" anchor="ctr"/>
          <a:lstStyle/>
          <a:p>
            <a:endParaRPr/>
          </a:p>
        </p:txBody>
      </p:sp>
      <p:grpSp>
        <p:nvGrpSpPr>
          <p:cNvPr id="71" name="成组"/>
          <p:cNvGrpSpPr/>
          <p:nvPr/>
        </p:nvGrpSpPr>
        <p:grpSpPr>
          <a:xfrm>
            <a:off x="550017" y="-79674"/>
            <a:ext cx="1888031" cy="2025379"/>
            <a:chOff x="0" y="0"/>
            <a:chExt cx="1888029" cy="2025378"/>
          </a:xfrm>
        </p:grpSpPr>
        <p:sp>
          <p:nvSpPr>
            <p:cNvPr id="69" name="理想状态"/>
            <p:cNvSpPr txBox="1"/>
            <p:nvPr/>
          </p:nvSpPr>
          <p:spPr>
            <a:xfrm>
              <a:off x="0" y="0"/>
              <a:ext cx="1888030" cy="1279031"/>
            </a:xfrm>
            <a:prstGeom prst="rect">
              <a:avLst/>
            </a:prstGeom>
            <a:noFill/>
            <a:ln w="12700" cap="flat">
              <a:noFill/>
              <a:miter lim="400000"/>
            </a:ln>
            <a:effectLst/>
          </p:spPr>
          <p:txBody>
            <a:bodyPr wrap="square" lIns="0" tIns="0" rIns="0" bIns="0" numCol="1" anchor="ctr">
              <a:noAutofit/>
            </a:bodyPr>
            <a:lstStyle/>
            <a:p>
              <a:pPr algn="ctr">
                <a:defRPr sz="4800" b="1">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latin typeface="Bodoni MT Black"/>
                <a:ea typeface="Bodoni MT Black"/>
                <a:cs typeface="Bodoni MT Black"/>
                <a:sym typeface="Bodoni MT Black"/>
              </a:endParaRPr>
            </a:p>
            <a:p>
              <a:pPr algn="ctr">
                <a:defRPr sz="2900" b="1">
                  <a:latin typeface="Bodoni MT Black"/>
                  <a:ea typeface="Bodoni MT Black"/>
                  <a:cs typeface="Bodoni MT Black"/>
                  <a:sym typeface="Bodoni MT Black"/>
                </a:defRPr>
              </a:pPr>
              <a:r>
                <a:t>理想状态</a:t>
              </a:r>
            </a:p>
          </p:txBody>
        </p:sp>
        <p:sp>
          <p:nvSpPr>
            <p:cNvPr id="70" name="形状"/>
            <p:cNvSpPr/>
            <p:nvPr/>
          </p:nvSpPr>
          <p:spPr>
            <a:xfrm>
              <a:off x="81666" y="1321501"/>
              <a:ext cx="1724698" cy="703878"/>
            </a:xfrm>
            <a:custGeom>
              <a:avLst/>
              <a:gdLst/>
              <a:ahLst/>
              <a:cxnLst>
                <a:cxn ang="0">
                  <a:pos x="wd2" y="hd2"/>
                </a:cxn>
                <a:cxn ang="5400000">
                  <a:pos x="wd2" y="hd2"/>
                </a:cxn>
                <a:cxn ang="10800000">
                  <a:pos x="wd2" y="hd2"/>
                </a:cxn>
                <a:cxn ang="16200000">
                  <a:pos x="wd2" y="hd2"/>
                </a:cxn>
              </a:cxnLst>
              <a:rect l="0" t="0" r="r" b="b"/>
              <a:pathLst>
                <a:path w="21600" h="21600" extrusionOk="0">
                  <a:moveTo>
                    <a:pt x="16856" y="0"/>
                  </a:moveTo>
                  <a:cubicBezTo>
                    <a:pt x="15801" y="5682"/>
                    <a:pt x="13426" y="9351"/>
                    <a:pt x="10800" y="9351"/>
                  </a:cubicBezTo>
                  <a:cubicBezTo>
                    <a:pt x="8174" y="9351"/>
                    <a:pt x="5799" y="5682"/>
                    <a:pt x="4744" y="0"/>
                  </a:cubicBezTo>
                  <a:lnTo>
                    <a:pt x="0" y="4926"/>
                  </a:lnTo>
                  <a:cubicBezTo>
                    <a:pt x="1881" y="15058"/>
                    <a:pt x="6119" y="21600"/>
                    <a:pt x="10800" y="21600"/>
                  </a:cubicBezTo>
                  <a:cubicBezTo>
                    <a:pt x="15481" y="21600"/>
                    <a:pt x="19719" y="15058"/>
                    <a:pt x="21600" y="4926"/>
                  </a:cubicBezTo>
                  <a:lnTo>
                    <a:pt x="16856" y="0"/>
                  </a:lnTo>
                  <a:close/>
                </a:path>
              </a:pathLst>
            </a:custGeom>
            <a:solidFill>
              <a:schemeClr val="accent3">
                <a:satOff val="-6368"/>
                <a:lumOff val="-10818"/>
                <a:alpha val="83981"/>
              </a:schemeClr>
            </a:solidFill>
            <a:ln w="12700" cap="flat">
              <a:noFill/>
              <a:miter lim="400000"/>
            </a:ln>
            <a:effectLst/>
          </p:spPr>
          <p:txBody>
            <a:bodyPr wrap="square" lIns="45719" tIns="45719" rIns="45719" bIns="45719" numCol="1" anchor="ctr">
              <a:noAutofit/>
            </a:bodyPr>
            <a:lstStyle/>
            <a:p>
              <a:endParaRPr/>
            </a:p>
          </p:txBody>
        </p:sp>
      </p:gr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圆形"/>
          <p:cNvSpPr/>
          <p:nvPr/>
        </p:nvSpPr>
        <p:spPr>
          <a:xfrm>
            <a:off x="1174667" y="1876343"/>
            <a:ext cx="3227348" cy="3224172"/>
          </a:xfrm>
          <a:prstGeom prst="ellipse">
            <a:avLst/>
          </a:prstGeom>
          <a:solidFill>
            <a:schemeClr val="accent4">
              <a:lumOff val="24313"/>
            </a:schemeClr>
          </a:solidFill>
          <a:ln w="12700">
            <a:miter lim="400000"/>
          </a:ln>
        </p:spPr>
        <p:txBody>
          <a:bodyPr lIns="45719" rIns="45719" anchor="ctr"/>
          <a:lstStyle/>
          <a:p>
            <a:endParaRPr/>
          </a:p>
        </p:txBody>
      </p:sp>
      <p:sp>
        <p:nvSpPr>
          <p:cNvPr id="302" name="语音教学建议"/>
          <p:cNvSpPr txBox="1"/>
          <p:nvPr/>
        </p:nvSpPr>
        <p:spPr>
          <a:xfrm>
            <a:off x="1312313" y="2608421"/>
            <a:ext cx="2952057" cy="1963421"/>
          </a:xfrm>
          <a:prstGeom prst="rect">
            <a:avLst/>
          </a:prstGeom>
          <a:ln w="12700">
            <a:miter lim="400000"/>
          </a:ln>
        </p:spPr>
        <p:txBody>
          <a:bodyPr lIns="45719" rIns="45719" anchor="ctr">
            <a:spAutoFit/>
          </a:bodyPr>
          <a:lstStyle>
            <a:lvl1pPr algn="ctr" defTabSz="685800">
              <a:lnSpc>
                <a:spcPct val="120000"/>
              </a:lnSpc>
              <a:defRPr sz="4800" b="1">
                <a:solidFill>
                  <a:srgbClr val="FFFFFF"/>
                </a:solidFill>
                <a:latin typeface="华文新魏" panose="02010800040101010101" charset="-122"/>
                <a:ea typeface="华文新魏" panose="02010800040101010101" charset="-122"/>
                <a:cs typeface="华文新魏" panose="02010800040101010101" charset="-122"/>
                <a:sym typeface="华文新魏" panose="02010800040101010101" charset="-122"/>
              </a:defRPr>
            </a:lvl1pPr>
          </a:lstStyle>
          <a:p>
            <a:pPr>
              <a:defRPr>
                <a:latin typeface="+mn-lt"/>
                <a:ea typeface="+mn-ea"/>
                <a:cs typeface="+mn-cs"/>
                <a:sym typeface="Arial" panose="020B0604020202020204"/>
              </a:defRPr>
            </a:pPr>
            <a:r>
              <a:rPr>
                <a:latin typeface="华文新魏" panose="02010800040101010101" charset="-122"/>
                <a:ea typeface="华文新魏" panose="02010800040101010101" charset="-122"/>
                <a:cs typeface="华文新魏" panose="02010800040101010101" charset="-122"/>
                <a:sym typeface="华文新魏" panose="02010800040101010101" charset="-122"/>
              </a:rPr>
              <a:t>语音教学建议</a:t>
            </a:r>
          </a:p>
        </p:txBody>
      </p:sp>
      <p:grpSp>
        <p:nvGrpSpPr>
          <p:cNvPr id="307" name="成组"/>
          <p:cNvGrpSpPr/>
          <p:nvPr/>
        </p:nvGrpSpPr>
        <p:grpSpPr>
          <a:xfrm>
            <a:off x="5160937" y="1301725"/>
            <a:ext cx="976301" cy="976301"/>
            <a:chOff x="-24" y="-24"/>
            <a:chExt cx="976300" cy="976300"/>
          </a:xfrm>
        </p:grpSpPr>
        <p:sp>
          <p:nvSpPr>
            <p:cNvPr id="303" name="圆形"/>
            <p:cNvSpPr/>
            <p:nvPr/>
          </p:nvSpPr>
          <p:spPr>
            <a:xfrm>
              <a:off x="-25" y="-25"/>
              <a:ext cx="976301" cy="976301"/>
            </a:xfrm>
            <a:prstGeom prst="ellipse">
              <a:avLst/>
            </a:prstGeom>
            <a:solidFill>
              <a:srgbClr val="FFFFFF">
                <a:alpha val="69018"/>
              </a:srgbClr>
            </a:solidFill>
            <a:ln w="12700" cap="flat">
              <a:solidFill>
                <a:srgbClr val="EB5F52"/>
              </a:solidFill>
              <a:prstDash val="solid"/>
              <a:bevel/>
            </a:ln>
            <a:effectLst/>
          </p:spPr>
          <p:txBody>
            <a:bodyPr wrap="square" lIns="45719" tIns="45719" rIns="45719" bIns="45719" numCol="1" anchor="ctr">
              <a:noAutofit/>
            </a:bodyPr>
            <a:lstStyle/>
            <a:p>
              <a:endParaRPr/>
            </a:p>
          </p:txBody>
        </p:sp>
        <p:grpSp>
          <p:nvGrpSpPr>
            <p:cNvPr id="306" name="成组"/>
            <p:cNvGrpSpPr/>
            <p:nvPr/>
          </p:nvGrpSpPr>
          <p:grpSpPr>
            <a:xfrm>
              <a:off x="93641" y="93642"/>
              <a:ext cx="788950" cy="788948"/>
              <a:chOff x="0" y="0"/>
              <a:chExt cx="788948" cy="788946"/>
            </a:xfrm>
          </p:grpSpPr>
          <p:sp>
            <p:nvSpPr>
              <p:cNvPr id="304" name="圆形"/>
              <p:cNvSpPr/>
              <p:nvPr/>
            </p:nvSpPr>
            <p:spPr>
              <a:xfrm>
                <a:off x="0" y="0"/>
                <a:ext cx="788949" cy="788947"/>
              </a:xfrm>
              <a:prstGeom prst="ellipse">
                <a:avLst/>
              </a:prstGeom>
              <a:noFill/>
              <a:ln w="12700" cap="flat">
                <a:solidFill>
                  <a:srgbClr val="EB5F52"/>
                </a:solidFill>
                <a:prstDash val="solid"/>
                <a:bevel/>
              </a:ln>
              <a:effectLst/>
            </p:spPr>
            <p:txBody>
              <a:bodyPr wrap="square" lIns="45719" tIns="45719" rIns="45719" bIns="45719" numCol="1" anchor="ctr">
                <a:noAutofit/>
              </a:bodyPr>
              <a:lstStyle/>
              <a:p>
                <a:endParaRPr/>
              </a:p>
            </p:txBody>
          </p:sp>
          <p:sp>
            <p:nvSpPr>
              <p:cNvPr id="305" name="1"/>
              <p:cNvSpPr txBox="1"/>
              <p:nvPr/>
            </p:nvSpPr>
            <p:spPr>
              <a:xfrm>
                <a:off x="115584" y="26212"/>
                <a:ext cx="557859" cy="736601"/>
              </a:xfrm>
              <a:prstGeom prst="rect">
                <a:avLst/>
              </a:prstGeom>
              <a:noFill/>
              <a:ln w="12700" cap="flat">
                <a:noFill/>
                <a:miter lim="400000"/>
              </a:ln>
              <a:effectLst/>
            </p:spPr>
            <p:txBody>
              <a:bodyPr wrap="square" lIns="0" tIns="0" rIns="0" bIns="0" numCol="1" anchor="ctr">
                <a:spAutoFit/>
              </a:bodyPr>
              <a:lstStyle>
                <a:lvl1pPr algn="ctr">
                  <a:defRPr sz="4800" b="1">
                    <a:latin typeface="Bodoni MT Black"/>
                    <a:ea typeface="Bodoni MT Black"/>
                    <a:cs typeface="Bodoni MT Black"/>
                    <a:sym typeface="Bodoni MT Black"/>
                  </a:defRPr>
                </a:lvl1pPr>
              </a:lstStyle>
              <a:p>
                <a:r>
                  <a:t>1</a:t>
                </a:r>
              </a:p>
            </p:txBody>
          </p:sp>
        </p:grpSp>
      </p:grpSp>
      <p:sp>
        <p:nvSpPr>
          <p:cNvPr id="308" name="线条"/>
          <p:cNvSpPr/>
          <p:nvPr/>
        </p:nvSpPr>
        <p:spPr>
          <a:xfrm>
            <a:off x="4784725" y="1790700"/>
            <a:ext cx="376238" cy="0"/>
          </a:xfrm>
          <a:prstGeom prst="line">
            <a:avLst/>
          </a:prstGeom>
          <a:ln w="6350">
            <a:solidFill>
              <a:srgbClr val="000000"/>
            </a:solidFill>
          </a:ln>
        </p:spPr>
        <p:txBody>
          <a:bodyPr lIns="45719" rIns="45719"/>
          <a:lstStyle/>
          <a:p>
            <a:endParaRPr/>
          </a:p>
        </p:txBody>
      </p:sp>
      <p:sp>
        <p:nvSpPr>
          <p:cNvPr id="309" name="线条"/>
          <p:cNvSpPr/>
          <p:nvPr/>
        </p:nvSpPr>
        <p:spPr>
          <a:xfrm>
            <a:off x="4784725" y="2981325"/>
            <a:ext cx="376238" cy="0"/>
          </a:xfrm>
          <a:prstGeom prst="line">
            <a:avLst/>
          </a:prstGeom>
          <a:ln w="6350">
            <a:solidFill>
              <a:srgbClr val="000000"/>
            </a:solidFill>
          </a:ln>
        </p:spPr>
        <p:txBody>
          <a:bodyPr lIns="45719" rIns="45719"/>
          <a:lstStyle/>
          <a:p>
            <a:endParaRPr/>
          </a:p>
        </p:txBody>
      </p:sp>
      <p:sp>
        <p:nvSpPr>
          <p:cNvPr id="310" name="线条"/>
          <p:cNvSpPr/>
          <p:nvPr/>
        </p:nvSpPr>
        <p:spPr>
          <a:xfrm>
            <a:off x="4784725" y="3979450"/>
            <a:ext cx="376238" cy="1"/>
          </a:xfrm>
          <a:prstGeom prst="line">
            <a:avLst/>
          </a:prstGeom>
          <a:ln w="6350">
            <a:solidFill>
              <a:srgbClr val="000000"/>
            </a:solidFill>
          </a:ln>
        </p:spPr>
        <p:txBody>
          <a:bodyPr lIns="45719" rIns="45719"/>
          <a:lstStyle/>
          <a:p>
            <a:endParaRPr/>
          </a:p>
        </p:txBody>
      </p:sp>
      <p:sp>
        <p:nvSpPr>
          <p:cNvPr id="311" name="线条"/>
          <p:cNvSpPr/>
          <p:nvPr/>
        </p:nvSpPr>
        <p:spPr>
          <a:xfrm flipH="1">
            <a:off x="4783137" y="1790699"/>
            <a:ext cx="1588" cy="3311527"/>
          </a:xfrm>
          <a:prstGeom prst="line">
            <a:avLst/>
          </a:prstGeom>
          <a:ln w="6350">
            <a:solidFill>
              <a:srgbClr val="000000"/>
            </a:solidFill>
          </a:ln>
        </p:spPr>
        <p:txBody>
          <a:bodyPr lIns="45719" rIns="45719"/>
          <a:lstStyle/>
          <a:p>
            <a:endParaRPr/>
          </a:p>
        </p:txBody>
      </p:sp>
      <p:sp>
        <p:nvSpPr>
          <p:cNvPr id="312" name="线条"/>
          <p:cNvSpPr/>
          <p:nvPr/>
        </p:nvSpPr>
        <p:spPr>
          <a:xfrm>
            <a:off x="4418012" y="3489325"/>
            <a:ext cx="376238" cy="0"/>
          </a:xfrm>
          <a:prstGeom prst="line">
            <a:avLst/>
          </a:prstGeom>
          <a:ln w="6350">
            <a:solidFill>
              <a:srgbClr val="000000"/>
            </a:solidFill>
          </a:ln>
        </p:spPr>
        <p:txBody>
          <a:bodyPr lIns="45719" rIns="45719"/>
          <a:lstStyle/>
          <a:p>
            <a:endParaRPr/>
          </a:p>
        </p:txBody>
      </p:sp>
      <p:sp>
        <p:nvSpPr>
          <p:cNvPr id="313" name="趣味教学，摆脱枯燥"/>
          <p:cNvSpPr txBox="1"/>
          <p:nvPr/>
        </p:nvSpPr>
        <p:spPr>
          <a:xfrm>
            <a:off x="6229350" y="1497012"/>
            <a:ext cx="4357787" cy="699135"/>
          </a:xfrm>
          <a:prstGeom prst="rect">
            <a:avLst/>
          </a:prstGeom>
          <a:ln w="12700">
            <a:miter lim="400000"/>
          </a:ln>
        </p:spPr>
        <p:txBody>
          <a:bodyPr lIns="45718" tIns="45718" rIns="45718" bIns="45718">
            <a:spAutoFit/>
          </a:bodyPr>
          <a:lstStyle>
            <a:lvl1pPr defTabSz="685800">
              <a:lnSpc>
                <a:spcPct val="120000"/>
              </a:lnSpc>
              <a:spcBef>
                <a:spcPts val="700"/>
              </a:spcBef>
              <a:defRPr sz="3300">
                <a:latin typeface="Times New Roman" panose="02020603050405020304"/>
                <a:ea typeface="Times New Roman" panose="02020603050405020304"/>
                <a:cs typeface="Times New Roman" panose="02020603050405020304"/>
                <a:sym typeface="Times New Roman" panose="02020603050405020304"/>
              </a:defRPr>
            </a:lvl1pPr>
          </a:lstStyle>
          <a:p>
            <a:pPr fontAlgn="auto"/>
            <a:r>
              <a:rPr lang="zh-CN" altLang="en-US" b="1">
                <a:solidFill>
                  <a:schemeClr val="tx1"/>
                </a:solidFill>
                <a:sym typeface="+mn-ea"/>
              </a:rPr>
              <a:t>趣味教学，摆脱枯燥</a:t>
            </a:r>
            <a:r>
              <a:rPr lang="zh-CN" altLang="en-US" b="1">
                <a:solidFill>
                  <a:srgbClr val="A4326D"/>
                </a:solidFill>
                <a:sym typeface="+mn-ea"/>
              </a:rPr>
              <a:t>。</a:t>
            </a:r>
            <a:endParaRPr b="0"/>
          </a:p>
        </p:txBody>
      </p:sp>
      <p:sp>
        <p:nvSpPr>
          <p:cNvPr id="314" name="穿插新课教学，语音知识需温故而知新"/>
          <p:cNvSpPr txBox="1"/>
          <p:nvPr/>
        </p:nvSpPr>
        <p:spPr>
          <a:xfrm>
            <a:off x="6178550" y="2237105"/>
            <a:ext cx="5424438" cy="1105535"/>
          </a:xfrm>
          <a:prstGeom prst="rect">
            <a:avLst/>
          </a:prstGeom>
          <a:ln w="12700">
            <a:miter lim="400000"/>
          </a:ln>
        </p:spPr>
        <p:txBody>
          <a:bodyPr lIns="45718" tIns="45718" rIns="45718" bIns="45718">
            <a:spAutoFit/>
          </a:bodyPr>
          <a:lstStyle>
            <a:lvl1pPr defTabSz="685800">
              <a:spcBef>
                <a:spcPts val="700"/>
              </a:spcBef>
              <a:defRPr sz="3300">
                <a:latin typeface="Times New Roman" panose="02020603050405020304"/>
                <a:ea typeface="Times New Roman" panose="02020603050405020304"/>
                <a:cs typeface="Times New Roman" panose="02020603050405020304"/>
                <a:sym typeface="Times New Roman" panose="02020603050405020304"/>
              </a:defRPr>
            </a:lvl1pPr>
          </a:lstStyle>
          <a:p>
            <a:pPr>
              <a:defRPr b="1"/>
            </a:pPr>
            <a:r>
              <a:rPr>
                <a:solidFill>
                  <a:schemeClr val="tx1"/>
                </a:solidFill>
              </a:rPr>
              <a:t>穿插新课教学，语音知识需温故而知新</a:t>
            </a:r>
          </a:p>
        </p:txBody>
      </p:sp>
      <p:sp>
        <p:nvSpPr>
          <p:cNvPr id="315" name="熟练拼读音标单词"/>
          <p:cNvSpPr txBox="1"/>
          <p:nvPr/>
        </p:nvSpPr>
        <p:spPr>
          <a:xfrm>
            <a:off x="6229350" y="3684270"/>
            <a:ext cx="5847715" cy="699135"/>
          </a:xfrm>
          <a:prstGeom prst="rect">
            <a:avLst/>
          </a:prstGeom>
          <a:ln w="12700">
            <a:miter lim="400000"/>
          </a:ln>
        </p:spPr>
        <p:txBody>
          <a:bodyPr wrap="square" lIns="45718" tIns="45718" rIns="45718" bIns="45718">
            <a:spAutoFit/>
          </a:bodyPr>
          <a:lstStyle>
            <a:lvl1pPr defTabSz="685800">
              <a:lnSpc>
                <a:spcPct val="120000"/>
              </a:lnSpc>
              <a:spcBef>
                <a:spcPts val="700"/>
              </a:spcBef>
              <a:defRPr sz="3300">
                <a:latin typeface="Times New Roman" panose="02020603050405020304"/>
                <a:ea typeface="Times New Roman" panose="02020603050405020304"/>
                <a:cs typeface="Times New Roman" panose="02020603050405020304"/>
                <a:sym typeface="Times New Roman" panose="02020603050405020304"/>
              </a:defRPr>
            </a:lvl1pPr>
          </a:lstStyle>
          <a:p>
            <a:pPr>
              <a:defRPr b="1"/>
            </a:pPr>
            <a:r>
              <a:rPr lang="zh-CN" altLang="en-US">
                <a:solidFill>
                  <a:schemeClr val="tx1"/>
                </a:solidFill>
                <a:sym typeface="+mn-ea"/>
              </a:rPr>
              <a:t>利用学生资源进行语音教学。</a:t>
            </a:r>
          </a:p>
        </p:txBody>
      </p:sp>
      <p:sp>
        <p:nvSpPr>
          <p:cNvPr id="316" name="线条"/>
          <p:cNvSpPr/>
          <p:nvPr/>
        </p:nvSpPr>
        <p:spPr>
          <a:xfrm>
            <a:off x="4784725" y="5109750"/>
            <a:ext cx="376238" cy="1"/>
          </a:xfrm>
          <a:prstGeom prst="line">
            <a:avLst/>
          </a:prstGeom>
          <a:ln w="6350">
            <a:solidFill>
              <a:srgbClr val="000000"/>
            </a:solidFill>
          </a:ln>
        </p:spPr>
        <p:txBody>
          <a:bodyPr lIns="45719" rIns="45719"/>
          <a:lstStyle/>
          <a:p>
            <a:endParaRPr/>
          </a:p>
        </p:txBody>
      </p:sp>
      <p:sp>
        <p:nvSpPr>
          <p:cNvPr id="317" name="训练利用音标快速记单词的能力"/>
          <p:cNvSpPr txBox="1"/>
          <p:nvPr/>
        </p:nvSpPr>
        <p:spPr>
          <a:xfrm>
            <a:off x="6136640" y="4572317"/>
            <a:ext cx="5145038" cy="597535"/>
          </a:xfrm>
          <a:prstGeom prst="rect">
            <a:avLst/>
          </a:prstGeom>
          <a:ln w="12700">
            <a:miter lim="400000"/>
          </a:ln>
        </p:spPr>
        <p:txBody>
          <a:bodyPr lIns="45718" tIns="45718" rIns="45718" bIns="45718">
            <a:spAutoFit/>
          </a:bodyPr>
          <a:lstStyle>
            <a:lvl1pPr defTabSz="685800">
              <a:spcBef>
                <a:spcPts val="700"/>
              </a:spcBef>
              <a:defRPr sz="3300">
                <a:latin typeface="Times New Roman" panose="02020603050405020304"/>
                <a:ea typeface="Times New Roman" panose="02020603050405020304"/>
                <a:cs typeface="Times New Roman" panose="02020603050405020304"/>
                <a:sym typeface="Times New Roman" panose="02020603050405020304"/>
              </a:defRPr>
            </a:lvl1pPr>
          </a:lstStyle>
          <a:p>
            <a:pPr fontAlgn="auto"/>
            <a:r>
              <a:rPr lang="zh-CN" altLang="en-US" b="1">
                <a:solidFill>
                  <a:schemeClr val="tx1"/>
                </a:solidFill>
                <a:sym typeface="+mn-ea"/>
              </a:rPr>
              <a:t>充分利用多媒体资源</a:t>
            </a:r>
          </a:p>
        </p:txBody>
      </p:sp>
      <p:grpSp>
        <p:nvGrpSpPr>
          <p:cNvPr id="322" name="成组"/>
          <p:cNvGrpSpPr/>
          <p:nvPr/>
        </p:nvGrpSpPr>
        <p:grpSpPr>
          <a:xfrm>
            <a:off x="5165847" y="4613669"/>
            <a:ext cx="976301" cy="976301"/>
            <a:chOff x="-24" y="-24"/>
            <a:chExt cx="976300" cy="976300"/>
          </a:xfrm>
        </p:grpSpPr>
        <p:sp>
          <p:nvSpPr>
            <p:cNvPr id="318" name="圆形"/>
            <p:cNvSpPr/>
            <p:nvPr/>
          </p:nvSpPr>
          <p:spPr>
            <a:xfrm>
              <a:off x="-25" y="-25"/>
              <a:ext cx="976301" cy="976301"/>
            </a:xfrm>
            <a:prstGeom prst="ellipse">
              <a:avLst/>
            </a:prstGeom>
            <a:solidFill>
              <a:srgbClr val="FFFFFF">
                <a:alpha val="69018"/>
              </a:srgbClr>
            </a:solidFill>
            <a:ln w="12700" cap="flat">
              <a:solidFill>
                <a:srgbClr val="EB5F52"/>
              </a:solidFill>
              <a:prstDash val="solid"/>
              <a:bevel/>
            </a:ln>
            <a:effectLst/>
          </p:spPr>
          <p:txBody>
            <a:bodyPr wrap="square" lIns="45719" tIns="45719" rIns="45719" bIns="45719" numCol="1" anchor="ctr">
              <a:noAutofit/>
            </a:bodyPr>
            <a:lstStyle/>
            <a:p>
              <a:endParaRPr/>
            </a:p>
          </p:txBody>
        </p:sp>
        <p:grpSp>
          <p:nvGrpSpPr>
            <p:cNvPr id="321" name="成组"/>
            <p:cNvGrpSpPr/>
            <p:nvPr/>
          </p:nvGrpSpPr>
          <p:grpSpPr>
            <a:xfrm>
              <a:off x="93641" y="93642"/>
              <a:ext cx="788950" cy="788948"/>
              <a:chOff x="0" y="0"/>
              <a:chExt cx="788948" cy="788946"/>
            </a:xfrm>
          </p:grpSpPr>
          <p:sp>
            <p:nvSpPr>
              <p:cNvPr id="319" name="圆形"/>
              <p:cNvSpPr/>
              <p:nvPr/>
            </p:nvSpPr>
            <p:spPr>
              <a:xfrm>
                <a:off x="0" y="0"/>
                <a:ext cx="788949" cy="788947"/>
              </a:xfrm>
              <a:prstGeom prst="ellipse">
                <a:avLst/>
              </a:prstGeom>
              <a:noFill/>
              <a:ln w="12700" cap="flat">
                <a:solidFill>
                  <a:srgbClr val="EB5F52"/>
                </a:solidFill>
                <a:prstDash val="solid"/>
                <a:bevel/>
              </a:ln>
              <a:effectLst/>
            </p:spPr>
            <p:txBody>
              <a:bodyPr wrap="square" lIns="45719" tIns="45719" rIns="45719" bIns="45719" numCol="1" anchor="ctr">
                <a:noAutofit/>
              </a:bodyPr>
              <a:lstStyle/>
              <a:p>
                <a:endParaRPr/>
              </a:p>
            </p:txBody>
          </p:sp>
          <p:sp>
            <p:nvSpPr>
              <p:cNvPr id="320" name="4"/>
              <p:cNvSpPr txBox="1"/>
              <p:nvPr/>
            </p:nvSpPr>
            <p:spPr>
              <a:xfrm>
                <a:off x="115584" y="26212"/>
                <a:ext cx="557859" cy="736601"/>
              </a:xfrm>
              <a:prstGeom prst="rect">
                <a:avLst/>
              </a:prstGeom>
              <a:noFill/>
              <a:ln w="12700" cap="flat">
                <a:noFill/>
                <a:miter lim="400000"/>
              </a:ln>
              <a:effectLst/>
            </p:spPr>
            <p:txBody>
              <a:bodyPr wrap="square" lIns="0" tIns="0" rIns="0" bIns="0" numCol="1" anchor="ctr">
                <a:spAutoFit/>
              </a:bodyPr>
              <a:lstStyle>
                <a:lvl1pPr algn="ctr">
                  <a:defRPr sz="4800" b="1">
                    <a:latin typeface="Bodoni MT Black"/>
                    <a:ea typeface="Bodoni MT Black"/>
                    <a:cs typeface="Bodoni MT Black"/>
                    <a:sym typeface="Bodoni MT Black"/>
                  </a:defRPr>
                </a:lvl1pPr>
              </a:lstStyle>
              <a:p>
                <a:r>
                  <a:t>4</a:t>
                </a:r>
              </a:p>
            </p:txBody>
          </p:sp>
        </p:grpSp>
      </p:grpSp>
      <p:grpSp>
        <p:nvGrpSpPr>
          <p:cNvPr id="327" name="成组"/>
          <p:cNvGrpSpPr/>
          <p:nvPr/>
        </p:nvGrpSpPr>
        <p:grpSpPr>
          <a:xfrm>
            <a:off x="5165847" y="3491300"/>
            <a:ext cx="976301" cy="976301"/>
            <a:chOff x="-24" y="-24"/>
            <a:chExt cx="976300" cy="976300"/>
          </a:xfrm>
        </p:grpSpPr>
        <p:sp>
          <p:nvSpPr>
            <p:cNvPr id="323" name="圆形"/>
            <p:cNvSpPr/>
            <p:nvPr/>
          </p:nvSpPr>
          <p:spPr>
            <a:xfrm>
              <a:off x="-25" y="-25"/>
              <a:ext cx="976301" cy="976301"/>
            </a:xfrm>
            <a:prstGeom prst="ellipse">
              <a:avLst/>
            </a:prstGeom>
            <a:solidFill>
              <a:srgbClr val="FFFFFF">
                <a:alpha val="69018"/>
              </a:srgbClr>
            </a:solidFill>
            <a:ln w="12700" cap="flat">
              <a:solidFill>
                <a:srgbClr val="EB5F52"/>
              </a:solidFill>
              <a:prstDash val="solid"/>
              <a:bevel/>
            </a:ln>
            <a:effectLst/>
          </p:spPr>
          <p:txBody>
            <a:bodyPr wrap="square" lIns="45719" tIns="45719" rIns="45719" bIns="45719" numCol="1" anchor="ctr">
              <a:noAutofit/>
            </a:bodyPr>
            <a:lstStyle/>
            <a:p>
              <a:endParaRPr/>
            </a:p>
          </p:txBody>
        </p:sp>
        <p:grpSp>
          <p:nvGrpSpPr>
            <p:cNvPr id="326" name="成组"/>
            <p:cNvGrpSpPr/>
            <p:nvPr/>
          </p:nvGrpSpPr>
          <p:grpSpPr>
            <a:xfrm>
              <a:off x="93641" y="93642"/>
              <a:ext cx="788950" cy="788948"/>
              <a:chOff x="0" y="0"/>
              <a:chExt cx="788948" cy="788946"/>
            </a:xfrm>
          </p:grpSpPr>
          <p:sp>
            <p:nvSpPr>
              <p:cNvPr id="324" name="圆形"/>
              <p:cNvSpPr/>
              <p:nvPr/>
            </p:nvSpPr>
            <p:spPr>
              <a:xfrm>
                <a:off x="0" y="0"/>
                <a:ext cx="788949" cy="788947"/>
              </a:xfrm>
              <a:prstGeom prst="ellipse">
                <a:avLst/>
              </a:prstGeom>
              <a:noFill/>
              <a:ln w="12700" cap="flat">
                <a:solidFill>
                  <a:srgbClr val="EB5F52"/>
                </a:solidFill>
                <a:prstDash val="solid"/>
                <a:bevel/>
              </a:ln>
              <a:effectLst/>
            </p:spPr>
            <p:txBody>
              <a:bodyPr wrap="square" lIns="45719" tIns="45719" rIns="45719" bIns="45719" numCol="1" anchor="ctr">
                <a:noAutofit/>
              </a:bodyPr>
              <a:lstStyle/>
              <a:p>
                <a:endParaRPr/>
              </a:p>
            </p:txBody>
          </p:sp>
          <p:sp>
            <p:nvSpPr>
              <p:cNvPr id="325" name="3"/>
              <p:cNvSpPr txBox="1"/>
              <p:nvPr/>
            </p:nvSpPr>
            <p:spPr>
              <a:xfrm>
                <a:off x="115584" y="26212"/>
                <a:ext cx="557859" cy="736601"/>
              </a:xfrm>
              <a:prstGeom prst="rect">
                <a:avLst/>
              </a:prstGeom>
              <a:noFill/>
              <a:ln w="12700" cap="flat">
                <a:noFill/>
                <a:miter lim="400000"/>
              </a:ln>
              <a:effectLst/>
            </p:spPr>
            <p:txBody>
              <a:bodyPr wrap="square" lIns="0" tIns="0" rIns="0" bIns="0" numCol="1" anchor="ctr">
                <a:spAutoFit/>
              </a:bodyPr>
              <a:lstStyle>
                <a:lvl1pPr algn="ctr">
                  <a:defRPr sz="4800" b="1">
                    <a:latin typeface="Bodoni MT Black"/>
                    <a:ea typeface="Bodoni MT Black"/>
                    <a:cs typeface="Bodoni MT Black"/>
                    <a:sym typeface="Bodoni MT Black"/>
                  </a:defRPr>
                </a:lvl1pPr>
              </a:lstStyle>
              <a:p>
                <a:r>
                  <a:t>3</a:t>
                </a:r>
              </a:p>
            </p:txBody>
          </p:sp>
        </p:grpSp>
      </p:grpSp>
      <p:grpSp>
        <p:nvGrpSpPr>
          <p:cNvPr id="332" name="成组"/>
          <p:cNvGrpSpPr/>
          <p:nvPr/>
        </p:nvGrpSpPr>
        <p:grpSpPr>
          <a:xfrm>
            <a:off x="5165847" y="2368930"/>
            <a:ext cx="976301" cy="976301"/>
            <a:chOff x="-24" y="-24"/>
            <a:chExt cx="976300" cy="976300"/>
          </a:xfrm>
        </p:grpSpPr>
        <p:sp>
          <p:nvSpPr>
            <p:cNvPr id="328" name="圆形"/>
            <p:cNvSpPr/>
            <p:nvPr/>
          </p:nvSpPr>
          <p:spPr>
            <a:xfrm>
              <a:off x="-25" y="-25"/>
              <a:ext cx="976301" cy="976301"/>
            </a:xfrm>
            <a:prstGeom prst="ellipse">
              <a:avLst/>
            </a:prstGeom>
            <a:solidFill>
              <a:srgbClr val="FFFFFF">
                <a:alpha val="69018"/>
              </a:srgbClr>
            </a:solidFill>
            <a:ln w="12700" cap="flat">
              <a:solidFill>
                <a:srgbClr val="EB5F52"/>
              </a:solidFill>
              <a:prstDash val="solid"/>
              <a:bevel/>
            </a:ln>
            <a:effectLst/>
          </p:spPr>
          <p:txBody>
            <a:bodyPr wrap="square" lIns="45719" tIns="45719" rIns="45719" bIns="45719" numCol="1" anchor="ctr">
              <a:noAutofit/>
            </a:bodyPr>
            <a:lstStyle/>
            <a:p>
              <a:endParaRPr/>
            </a:p>
          </p:txBody>
        </p:sp>
        <p:grpSp>
          <p:nvGrpSpPr>
            <p:cNvPr id="331" name="成组"/>
            <p:cNvGrpSpPr/>
            <p:nvPr/>
          </p:nvGrpSpPr>
          <p:grpSpPr>
            <a:xfrm>
              <a:off x="93641" y="93642"/>
              <a:ext cx="788950" cy="788948"/>
              <a:chOff x="0" y="0"/>
              <a:chExt cx="788948" cy="788946"/>
            </a:xfrm>
          </p:grpSpPr>
          <p:sp>
            <p:nvSpPr>
              <p:cNvPr id="329" name="圆形"/>
              <p:cNvSpPr/>
              <p:nvPr/>
            </p:nvSpPr>
            <p:spPr>
              <a:xfrm>
                <a:off x="0" y="0"/>
                <a:ext cx="788949" cy="788947"/>
              </a:xfrm>
              <a:prstGeom prst="ellipse">
                <a:avLst/>
              </a:prstGeom>
              <a:noFill/>
              <a:ln w="12700" cap="flat">
                <a:solidFill>
                  <a:srgbClr val="EB5F52"/>
                </a:solidFill>
                <a:prstDash val="solid"/>
                <a:bevel/>
              </a:ln>
              <a:effectLst/>
            </p:spPr>
            <p:txBody>
              <a:bodyPr wrap="square" lIns="45719" tIns="45719" rIns="45719" bIns="45719" numCol="1" anchor="ctr">
                <a:noAutofit/>
              </a:bodyPr>
              <a:lstStyle/>
              <a:p>
                <a:endParaRPr/>
              </a:p>
            </p:txBody>
          </p:sp>
          <p:sp>
            <p:nvSpPr>
              <p:cNvPr id="330" name="2"/>
              <p:cNvSpPr txBox="1"/>
              <p:nvPr/>
            </p:nvSpPr>
            <p:spPr>
              <a:xfrm>
                <a:off x="115584" y="26212"/>
                <a:ext cx="557859" cy="736601"/>
              </a:xfrm>
              <a:prstGeom prst="rect">
                <a:avLst/>
              </a:prstGeom>
              <a:noFill/>
              <a:ln w="12700" cap="flat">
                <a:noFill/>
                <a:miter lim="400000"/>
              </a:ln>
              <a:effectLst/>
            </p:spPr>
            <p:txBody>
              <a:bodyPr wrap="square" lIns="0" tIns="0" rIns="0" bIns="0" numCol="1" anchor="ctr">
                <a:spAutoFit/>
              </a:bodyPr>
              <a:lstStyle>
                <a:lvl1pPr algn="ctr">
                  <a:defRPr sz="4800" b="1">
                    <a:latin typeface="Bodoni MT Black"/>
                    <a:ea typeface="Bodoni MT Black"/>
                    <a:cs typeface="Bodoni MT Black"/>
                    <a:sym typeface="Bodoni MT Black"/>
                  </a:defRPr>
                </a:lvl1pPr>
              </a:lstStyle>
              <a:p>
                <a:r>
                  <a:t>2</a:t>
                </a:r>
              </a:p>
            </p:txBody>
          </p:sp>
        </p:gr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dissolv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1" nodeType="afterEffect">
                                  <p:stCondLst>
                                    <p:cond delay="600"/>
                                  </p:stCondLst>
                                  <p:iterate>
                                    <p:tmAbs val="0"/>
                                  </p:iterate>
                                  <p:childTnLst>
                                    <p:set>
                                      <p:cBhvr>
                                        <p:cTn id="6" dur="indefinite" fill="hold"/>
                                        <p:tgtEl>
                                          <p:spTgt spid="313"/>
                                        </p:tgtEl>
                                        <p:attrNameLst>
                                          <p:attrName>style.visibility</p:attrName>
                                        </p:attrNameLst>
                                      </p:cBhvr>
                                      <p:to>
                                        <p:strVal val="visible"/>
                                      </p:to>
                                    </p:set>
                                    <p:anim calcmode="lin" valueType="num">
                                      <p:cBhvr>
                                        <p:cTn id="7" dur="500" fill="hold"/>
                                        <p:tgtEl>
                                          <p:spTgt spid="313"/>
                                        </p:tgtEl>
                                        <p:attrNameLst>
                                          <p:attrName>ppt_w</p:attrName>
                                        </p:attrNameLst>
                                      </p:cBhvr>
                                      <p:tavLst>
                                        <p:tav tm="0">
                                          <p:val>
                                            <p:strVal val="4*#ppt_w"/>
                                          </p:val>
                                        </p:tav>
                                        <p:tav tm="100000">
                                          <p:val>
                                            <p:strVal val="#ppt_w"/>
                                          </p:val>
                                        </p:tav>
                                      </p:tavLst>
                                    </p:anim>
                                    <p:anim calcmode="lin" valueType="num">
                                      <p:cBhvr>
                                        <p:cTn id="8" dur="500" fill="hold"/>
                                        <p:tgtEl>
                                          <p:spTgt spid="313"/>
                                        </p:tgtEl>
                                        <p:attrNameLst>
                                          <p:attrName>ppt_h</p:attrName>
                                        </p:attrNameLst>
                                      </p:cBhvr>
                                      <p:tavLst>
                                        <p:tav tm="0">
                                          <p:val>
                                            <p:strVal val="4*#ppt_h"/>
                                          </p:val>
                                        </p:tav>
                                        <p:tav tm="100000">
                                          <p:val>
                                            <p:strVal val="#ppt_h"/>
                                          </p:val>
                                        </p:tav>
                                      </p:tavLst>
                                    </p:anim>
                                  </p:childTnLst>
                                </p:cTn>
                              </p:par>
                            </p:childTnLst>
                          </p:cTn>
                        </p:par>
                        <p:par>
                          <p:cTn id="9" fill="hold">
                            <p:stCondLst>
                              <p:cond delay="1100"/>
                            </p:stCondLst>
                            <p:childTnLst>
                              <p:par>
                                <p:cTn id="10" presetID="23" presetClass="entr" presetSubtype="32" fill="hold" grpId="2" nodeType="afterEffect">
                                  <p:stCondLst>
                                    <p:cond delay="600"/>
                                  </p:stCondLst>
                                  <p:iterate>
                                    <p:tmAbs val="0"/>
                                  </p:iterate>
                                  <p:childTnLst>
                                    <p:set>
                                      <p:cBhvr>
                                        <p:cTn id="11" dur="indefinite" fill="hold"/>
                                        <p:tgtEl>
                                          <p:spTgt spid="314"/>
                                        </p:tgtEl>
                                        <p:attrNameLst>
                                          <p:attrName>style.visibility</p:attrName>
                                        </p:attrNameLst>
                                      </p:cBhvr>
                                      <p:to>
                                        <p:strVal val="visible"/>
                                      </p:to>
                                    </p:set>
                                    <p:anim calcmode="lin" valueType="num">
                                      <p:cBhvr>
                                        <p:cTn id="12" dur="500" fill="hold"/>
                                        <p:tgtEl>
                                          <p:spTgt spid="314"/>
                                        </p:tgtEl>
                                        <p:attrNameLst>
                                          <p:attrName>ppt_w</p:attrName>
                                        </p:attrNameLst>
                                      </p:cBhvr>
                                      <p:tavLst>
                                        <p:tav tm="0">
                                          <p:val>
                                            <p:strVal val="4*#ppt_w"/>
                                          </p:val>
                                        </p:tav>
                                        <p:tav tm="100000">
                                          <p:val>
                                            <p:strVal val="#ppt_w"/>
                                          </p:val>
                                        </p:tav>
                                      </p:tavLst>
                                    </p:anim>
                                    <p:anim calcmode="lin" valueType="num">
                                      <p:cBhvr>
                                        <p:cTn id="13" dur="500" fill="hold"/>
                                        <p:tgtEl>
                                          <p:spTgt spid="314"/>
                                        </p:tgtEl>
                                        <p:attrNameLst>
                                          <p:attrName>ppt_h</p:attrName>
                                        </p:attrNameLst>
                                      </p:cBhvr>
                                      <p:tavLst>
                                        <p:tav tm="0">
                                          <p:val>
                                            <p:strVal val="4*#ppt_h"/>
                                          </p:val>
                                        </p:tav>
                                        <p:tav tm="100000">
                                          <p:val>
                                            <p:strVal val="#ppt_h"/>
                                          </p:val>
                                        </p:tav>
                                      </p:tavLst>
                                    </p:anim>
                                  </p:childTnLst>
                                </p:cTn>
                              </p:par>
                            </p:childTnLst>
                          </p:cTn>
                        </p:par>
                        <p:par>
                          <p:cTn id="14" fill="hold">
                            <p:stCondLst>
                              <p:cond delay="2200"/>
                            </p:stCondLst>
                            <p:childTnLst>
                              <p:par>
                                <p:cTn id="15" presetID="23" presetClass="entr" presetSubtype="32" fill="hold" grpId="3" nodeType="afterEffect">
                                  <p:stCondLst>
                                    <p:cond delay="600"/>
                                  </p:stCondLst>
                                  <p:iterate>
                                    <p:tmAbs val="0"/>
                                  </p:iterate>
                                  <p:childTnLst>
                                    <p:set>
                                      <p:cBhvr>
                                        <p:cTn id="16" dur="indefinite" fill="hold"/>
                                        <p:tgtEl>
                                          <p:spTgt spid="315"/>
                                        </p:tgtEl>
                                        <p:attrNameLst>
                                          <p:attrName>style.visibility</p:attrName>
                                        </p:attrNameLst>
                                      </p:cBhvr>
                                      <p:to>
                                        <p:strVal val="visible"/>
                                      </p:to>
                                    </p:set>
                                    <p:anim calcmode="lin" valueType="num">
                                      <p:cBhvr>
                                        <p:cTn id="17" dur="500" fill="hold"/>
                                        <p:tgtEl>
                                          <p:spTgt spid="315"/>
                                        </p:tgtEl>
                                        <p:attrNameLst>
                                          <p:attrName>ppt_w</p:attrName>
                                        </p:attrNameLst>
                                      </p:cBhvr>
                                      <p:tavLst>
                                        <p:tav tm="0">
                                          <p:val>
                                            <p:strVal val="4*#ppt_w"/>
                                          </p:val>
                                        </p:tav>
                                        <p:tav tm="100000">
                                          <p:val>
                                            <p:strVal val="#ppt_w"/>
                                          </p:val>
                                        </p:tav>
                                      </p:tavLst>
                                    </p:anim>
                                    <p:anim calcmode="lin" valueType="num">
                                      <p:cBhvr>
                                        <p:cTn id="18" dur="500" fill="hold"/>
                                        <p:tgtEl>
                                          <p:spTgt spid="315"/>
                                        </p:tgtEl>
                                        <p:attrNameLst>
                                          <p:attrName>ppt_h</p:attrName>
                                        </p:attrNameLst>
                                      </p:cBhvr>
                                      <p:tavLst>
                                        <p:tav tm="0">
                                          <p:val>
                                            <p:strVal val="4*#ppt_h"/>
                                          </p:val>
                                        </p:tav>
                                        <p:tav tm="100000">
                                          <p:val>
                                            <p:strVal val="#ppt_h"/>
                                          </p:val>
                                        </p:tav>
                                      </p:tavLst>
                                    </p:anim>
                                  </p:childTnLst>
                                </p:cTn>
                              </p:par>
                            </p:childTnLst>
                          </p:cTn>
                        </p:par>
                        <p:par>
                          <p:cTn id="19" fill="hold">
                            <p:stCondLst>
                              <p:cond delay="3300"/>
                            </p:stCondLst>
                            <p:childTnLst>
                              <p:par>
                                <p:cTn id="20" presetID="23" presetClass="entr" presetSubtype="32" fill="hold" grpId="4" nodeType="afterEffect">
                                  <p:stCondLst>
                                    <p:cond delay="600"/>
                                  </p:stCondLst>
                                  <p:iterate>
                                    <p:tmAbs val="0"/>
                                  </p:iterate>
                                  <p:childTnLst>
                                    <p:set>
                                      <p:cBhvr>
                                        <p:cTn id="21" dur="indefinite" fill="hold"/>
                                        <p:tgtEl>
                                          <p:spTgt spid="317"/>
                                        </p:tgtEl>
                                        <p:attrNameLst>
                                          <p:attrName>style.visibility</p:attrName>
                                        </p:attrNameLst>
                                      </p:cBhvr>
                                      <p:to>
                                        <p:strVal val="visible"/>
                                      </p:to>
                                    </p:set>
                                    <p:anim calcmode="lin" valueType="num">
                                      <p:cBhvr>
                                        <p:cTn id="22" dur="500" fill="hold"/>
                                        <p:tgtEl>
                                          <p:spTgt spid="317"/>
                                        </p:tgtEl>
                                        <p:attrNameLst>
                                          <p:attrName>ppt_w</p:attrName>
                                        </p:attrNameLst>
                                      </p:cBhvr>
                                      <p:tavLst>
                                        <p:tav tm="0">
                                          <p:val>
                                            <p:strVal val="4*#ppt_w"/>
                                          </p:val>
                                        </p:tav>
                                        <p:tav tm="100000">
                                          <p:val>
                                            <p:strVal val="#ppt_w"/>
                                          </p:val>
                                        </p:tav>
                                      </p:tavLst>
                                    </p:anim>
                                    <p:anim calcmode="lin" valueType="num">
                                      <p:cBhvr>
                                        <p:cTn id="23" dur="500" fill="hold"/>
                                        <p:tgtEl>
                                          <p:spTgt spid="31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1" animBg="1" advAuto="0"/>
      <p:bldP spid="314" grpId="2" animBg="1" advAuto="0"/>
      <p:bldP spid="315" grpId="3" animBg="1" advAuto="0"/>
      <p:bldP spid="317" grpId="4"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
        <p:cNvGrpSpPr/>
        <p:nvPr/>
      </p:nvGrpSpPr>
      <p:grpSpPr>
        <a:xfrm>
          <a:off x="0" y="0"/>
          <a:ext cx="0" cy="0"/>
          <a:chOff x="0" y="0"/>
          <a:chExt cx="0" cy="0"/>
        </a:xfrm>
      </p:grpSpPr>
      <p:sp>
        <p:nvSpPr>
          <p:cNvPr id="334" name="矩形"/>
          <p:cNvSpPr/>
          <p:nvPr/>
        </p:nvSpPr>
        <p:spPr>
          <a:xfrm>
            <a:off x="0" y="314325"/>
            <a:ext cx="228600" cy="685800"/>
          </a:xfrm>
          <a:prstGeom prst="rect">
            <a:avLst/>
          </a:prstGeom>
          <a:solidFill>
            <a:srgbClr val="595959"/>
          </a:solidFill>
          <a:ln w="12700">
            <a:miter lim="400000"/>
          </a:ln>
        </p:spPr>
        <p:txBody>
          <a:bodyPr lIns="45719" rIns="45719" anchor="ct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pic>
        <p:nvPicPr>
          <p:cNvPr id="335" name="微信图片_201809131915447" descr="微信图片_201809131915447"/>
          <p:cNvPicPr/>
          <p:nvPr/>
        </p:nvPicPr>
        <p:blipFill>
          <a:blip r:embed="rId2"/>
          <a:stretch>
            <a:fillRect/>
          </a:stretch>
        </p:blipFill>
        <p:spPr>
          <a:xfrm>
            <a:off x="954087" y="-458995"/>
            <a:ext cx="3579317" cy="8050627"/>
          </a:xfrm>
          <a:prstGeom prst="rect">
            <a:avLst/>
          </a:prstGeom>
          <a:ln w="12700">
            <a:miter lim="400000"/>
            <a:headEnd/>
            <a:tailEnd/>
          </a:ln>
        </p:spPr>
      </p:pic>
      <p:pic>
        <p:nvPicPr>
          <p:cNvPr id="336" name="image.png" descr="image.png"/>
          <p:cNvPicPr>
            <a:picLocks noChangeAspect="1"/>
          </p:cNvPicPr>
          <p:nvPr/>
        </p:nvPicPr>
        <p:blipFill>
          <a:blip r:embed="rId3"/>
          <a:stretch>
            <a:fillRect/>
          </a:stretch>
        </p:blipFill>
        <p:spPr>
          <a:xfrm>
            <a:off x="6512412" y="-561819"/>
            <a:ext cx="4076173" cy="8256275"/>
          </a:xfrm>
          <a:prstGeom prst="rect">
            <a:avLst/>
          </a:prstGeom>
          <a:ln w="12700">
            <a:miter lim="400000"/>
            <a:headEnd/>
            <a:tailEnd/>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dissolv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Off val="21960"/>
          </a:schemeClr>
        </a:solidFill>
        <a:effectLst/>
      </p:bgPr>
    </p:bg>
    <p:spTree>
      <p:nvGrpSpPr>
        <p:cNvPr id="1" name=""/>
        <p:cNvGrpSpPr/>
        <p:nvPr/>
      </p:nvGrpSpPr>
      <p:grpSpPr>
        <a:xfrm>
          <a:off x="0" y="0"/>
          <a:ext cx="0" cy="0"/>
          <a:chOff x="0" y="0"/>
          <a:chExt cx="0" cy="0"/>
        </a:xfrm>
      </p:grpSpPr>
      <p:sp>
        <p:nvSpPr>
          <p:cNvPr id="338" name="“立——动——行” 衔接模式"/>
          <p:cNvSpPr txBox="1">
            <a:spLocks noGrp="1"/>
          </p:cNvSpPr>
          <p:nvPr>
            <p:ph type="title" idx="4294967295"/>
          </p:nvPr>
        </p:nvSpPr>
        <p:spPr>
          <a:xfrm>
            <a:off x="3789362" y="142875"/>
            <a:ext cx="6804026" cy="1585913"/>
          </a:xfrm>
          <a:prstGeom prst="rect">
            <a:avLst/>
          </a:prstGeom>
        </p:spPr>
        <p:txBody>
          <a:bodyPr anchor="b">
            <a:normAutofit/>
          </a:bodyPr>
          <a:lstStyle/>
          <a:p>
            <a:pPr marL="0" indent="0" defTabSz="685800">
              <a:lnSpc>
                <a:spcPct val="120000"/>
              </a:lnSpc>
              <a:defRPr sz="4000" b="1">
                <a:solidFill>
                  <a:srgbClr val="404040"/>
                </a:solidFill>
                <a:latin typeface="+mn-lt"/>
                <a:ea typeface="+mn-ea"/>
                <a:cs typeface="+mn-cs"/>
                <a:sym typeface="Arial" panose="020B0604020202020204"/>
              </a:defRPr>
            </a:pPr>
            <a:r>
              <a:t>“</a:t>
            </a:r>
            <a:r>
              <a:rPr>
                <a:latin typeface="微软雅黑" panose="020B0503020204020204" charset="-122"/>
                <a:ea typeface="微软雅黑" panose="020B0503020204020204" charset="-122"/>
                <a:cs typeface="微软雅黑" panose="020B0503020204020204" charset="-122"/>
                <a:sym typeface="微软雅黑" panose="020B0503020204020204" charset="-122"/>
              </a:rPr>
              <a:t>立</a:t>
            </a:r>
            <a:r>
              <a:t>——</a:t>
            </a:r>
            <a:r>
              <a:rPr>
                <a:latin typeface="微软雅黑" panose="020B0503020204020204" charset="-122"/>
                <a:ea typeface="微软雅黑" panose="020B0503020204020204" charset="-122"/>
                <a:cs typeface="微软雅黑" panose="020B0503020204020204" charset="-122"/>
                <a:sym typeface="微软雅黑" panose="020B0503020204020204" charset="-122"/>
              </a:rPr>
              <a:t>动</a:t>
            </a:r>
            <a:r>
              <a:t>——</a:t>
            </a:r>
            <a:r>
              <a:rPr>
                <a:latin typeface="微软雅黑" panose="020B0503020204020204" charset="-122"/>
                <a:ea typeface="微软雅黑" panose="020B0503020204020204" charset="-122"/>
                <a:cs typeface="微软雅黑" panose="020B0503020204020204" charset="-122"/>
                <a:sym typeface="微软雅黑" panose="020B0503020204020204" charset="-122"/>
              </a:rPr>
              <a:t>行</a:t>
            </a:r>
            <a:r>
              <a:t>” </a:t>
            </a:r>
            <a:r>
              <a:rPr>
                <a:latin typeface="微软雅黑" panose="020B0503020204020204" charset="-122"/>
                <a:ea typeface="微软雅黑" panose="020B0503020204020204" charset="-122"/>
                <a:cs typeface="微软雅黑" panose="020B0503020204020204" charset="-122"/>
                <a:sym typeface="微软雅黑" panose="020B0503020204020204" charset="-122"/>
              </a:rPr>
              <a:t>衔接模式</a:t>
            </a:r>
          </a:p>
        </p:txBody>
      </p:sp>
      <p:sp>
        <p:nvSpPr>
          <p:cNvPr id="339" name="主线二：激发学生的学习兴趣，扩充学生的词汇量，注重学生口头表达能力的培养。使学生能够动起来，越过衔接地带。"/>
          <p:cNvSpPr txBox="1">
            <a:spLocks noGrp="1"/>
          </p:cNvSpPr>
          <p:nvPr>
            <p:ph type="body" sz="quarter" idx="4294967295"/>
          </p:nvPr>
        </p:nvSpPr>
        <p:spPr>
          <a:xfrm>
            <a:off x="5170487" y="2038350"/>
            <a:ext cx="5421313" cy="2571751"/>
          </a:xfrm>
          <a:prstGeom prst="rect">
            <a:avLst/>
          </a:prstGeom>
        </p:spPr>
        <p:txBody>
          <a:bodyPr>
            <a:normAutofit fontScale="92500"/>
          </a:bodyPr>
          <a:lstStyle>
            <a:lvl1pPr marL="0" indent="0" defTabSz="685800">
              <a:lnSpc>
                <a:spcPct val="120000"/>
              </a:lnSpc>
              <a:spcBef>
                <a:spcPts val="0"/>
              </a:spcBef>
              <a:buSzTx/>
              <a:buFontTx/>
              <a:buNone/>
              <a:defRPr sz="3000" b="1">
                <a:solidFill>
                  <a:srgbClr val="40404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defRPr>
                <a:latin typeface="+mn-lt"/>
                <a:ea typeface="+mn-ea"/>
                <a:cs typeface="+mn-cs"/>
                <a:sym typeface="Arial" panose="020B0604020202020204"/>
              </a:defRPr>
            </a:pPr>
            <a:r>
              <a:rPr>
                <a:latin typeface="微软雅黑" panose="020B0503020204020204" charset="-122"/>
                <a:ea typeface="微软雅黑" panose="020B0503020204020204" charset="-122"/>
                <a:cs typeface="微软雅黑" panose="020B0503020204020204" charset="-122"/>
                <a:sym typeface="微软雅黑" panose="020B0503020204020204" charset="-122"/>
              </a:rPr>
              <a:t>主线二：激发学生的学习兴趣，扩充学生的词汇量</a:t>
            </a:r>
            <a:r>
              <a:rPr lang="en-US">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atin typeface="微软雅黑" panose="020B0503020204020204" charset="-122"/>
                <a:ea typeface="微软雅黑" panose="020B0503020204020204" charset="-122"/>
                <a:cs typeface="微软雅黑" panose="020B0503020204020204" charset="-122"/>
                <a:sym typeface="微软雅黑" panose="020B0503020204020204" charset="-122"/>
              </a:rPr>
              <a:t>搭建语法框架</a:t>
            </a:r>
            <a:r>
              <a:rPr>
                <a:latin typeface="微软雅黑" panose="020B0503020204020204" charset="-122"/>
                <a:ea typeface="微软雅黑" panose="020B0503020204020204" charset="-122"/>
                <a:cs typeface="微软雅黑" panose="020B0503020204020204" charset="-122"/>
                <a:sym typeface="微软雅黑" panose="020B0503020204020204" charset="-122"/>
              </a:rPr>
              <a:t>，注重学生口头表达能力的培养。使学生能够动起来，越过衔接地带。</a:t>
            </a:r>
          </a:p>
        </p:txBody>
      </p:sp>
      <p:sp>
        <p:nvSpPr>
          <p:cNvPr id="340" name="2"/>
          <p:cNvSpPr txBox="1"/>
          <p:nvPr/>
        </p:nvSpPr>
        <p:spPr>
          <a:xfrm>
            <a:off x="3468687" y="2982163"/>
            <a:ext cx="1270001" cy="893674"/>
          </a:xfrm>
          <a:prstGeom prst="rect">
            <a:avLst/>
          </a:prstGeom>
          <a:ln w="12700">
            <a:miter lim="400000"/>
          </a:ln>
        </p:spPr>
        <p:txBody>
          <a:bodyPr lIns="45719" rIns="45719" anchor="ctr">
            <a:spAutoFit/>
          </a:bodyPr>
          <a:lstStyle>
            <a:lvl1pPr algn="ctr" defTabSz="685800">
              <a:lnSpc>
                <a:spcPct val="110000"/>
              </a:lnSpc>
              <a:defRPr sz="5600">
                <a:solidFill>
                  <a:srgbClr val="404040"/>
                </a:solidFill>
                <a:latin typeface="+mn-lt"/>
                <a:ea typeface="+mn-ea"/>
                <a:cs typeface="+mn-cs"/>
                <a:sym typeface="Arial" panose="020B0604020202020204"/>
              </a:defRPr>
            </a:lvl1pPr>
          </a:lstStyle>
          <a:p>
            <a:r>
              <a:t>2</a:t>
            </a: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4" name="应采用多种形式进行词汇和语块教学。如：①提供基本的语块结构，引导学生分析和归纳语法规则；②找出语言材料中的语块，提供相应语境进行操练和实践；③利用头脑风暴和思维导图建立词汇联系；④用翻译法进行词汇教学；⑤鼓励在阅读中自主寻找、发现语块；⑥英语释义：使用同义词、反义词、旧词解释新词等；⑦语境中理解词汇或语块意义；⑧通过口头表达运用话题相关词汇和语块；⑨通过话题写作练习运用话题核心词汇和语块；⑩通过语句、语段听写强化词汇和语块的记忆和运用。"/>
          <p:cNvGrpSpPr/>
          <p:nvPr/>
        </p:nvGrpSpPr>
        <p:grpSpPr>
          <a:xfrm>
            <a:off x="1075575" y="318471"/>
            <a:ext cx="8878303" cy="6221058"/>
            <a:chOff x="0" y="0"/>
            <a:chExt cx="8878302" cy="6221056"/>
          </a:xfrm>
        </p:grpSpPr>
        <p:sp>
          <p:nvSpPr>
            <p:cNvPr id="343" name="应采用多种形式进行词汇和语块教学。如：①提供基本的语块结构，引导学生分析和归纳语法规则；②找出语言材料中的语块，提供相应语境进行操练和实践；③利用头脑风暴和思维导图建立词汇联系；④用翻译法进行词汇教学；⑤鼓励在阅读中自主寻找、发现语块；⑥英语释义：使用同义词、反义词、旧词解释新词等；⑦语境中理解词汇或语块意义；⑧通过口头表达运用话题相关词汇和语块；⑨通过话题写作练习运用话题核心词汇和语块；⑩通过语句、语段听写强化词汇和语块的记忆和运用。"/>
            <p:cNvSpPr txBox="1"/>
            <p:nvPr/>
          </p:nvSpPr>
          <p:spPr>
            <a:xfrm>
              <a:off x="50800" y="50799"/>
              <a:ext cx="8776703" cy="6119458"/>
            </a:xfrm>
            <a:prstGeom prst="rect">
              <a:avLst/>
            </a:prstGeom>
            <a:noFill/>
            <a:ln>
              <a:noFill/>
            </a:ln>
            <a:effectLst/>
          </p:spPr>
          <p:txBody>
            <a:bodyPr wrap="square" lIns="45719" tIns="45719" rIns="45719" bIns="45719" numCol="1" anchor="t">
              <a:spAutoFit/>
            </a:bodyPr>
            <a:lstStyle/>
            <a:p>
              <a:pPr marL="342900" indent="-342900">
                <a:lnSpc>
                  <a:spcPct val="125000"/>
                </a:lnSpc>
                <a:spcBef>
                  <a:spcPts val="700"/>
                </a:spcBef>
                <a:defRPr sz="2700">
                  <a:latin typeface="Times New Roman" panose="02020603050405020304"/>
                  <a:ea typeface="Times New Roman" panose="02020603050405020304"/>
                  <a:cs typeface="Times New Roman" panose="02020603050405020304"/>
                  <a:sym typeface="Times New Roman" panose="02020603050405020304"/>
                </a:defRPr>
              </a:pPr>
              <a:r>
                <a:t>          应采用多种形式进行词汇和语块教学。如：</a:t>
              </a:r>
              <a:r>
                <a:rPr b="1"/>
                <a:t>①</a:t>
              </a:r>
              <a:r>
                <a:t>提供基本的语块结构，引导学生分析和归纳语法规则；</a:t>
              </a:r>
              <a:r>
                <a:rPr b="1"/>
                <a:t>②</a:t>
              </a:r>
              <a:r>
                <a:t>找出语言材料中的语块，提供相应语境进行操练和实践；</a:t>
              </a:r>
              <a:r>
                <a:rPr b="1"/>
                <a:t>③</a:t>
              </a:r>
              <a:r>
                <a:t>利用头脑风暴和思维导图建立词汇联系；</a:t>
              </a:r>
              <a:r>
                <a:rPr b="1"/>
                <a:t>④</a:t>
              </a:r>
              <a:r>
                <a:t>用翻译法进行词汇教学；</a:t>
              </a:r>
              <a:r>
                <a:rPr b="1"/>
                <a:t>⑤</a:t>
              </a:r>
              <a:r>
                <a:t>鼓励在阅读中自主寻找、发现语块；</a:t>
              </a:r>
              <a:r>
                <a:rPr b="1"/>
                <a:t>⑥</a:t>
              </a:r>
              <a:r>
                <a:t>英语释义：使用同义词、反义词、旧词解释新词等；</a:t>
              </a:r>
              <a:r>
                <a:rPr b="1"/>
                <a:t>⑦</a:t>
              </a:r>
              <a:r>
                <a:t>语境中理解词汇或语块意义；</a:t>
              </a:r>
              <a:r>
                <a:rPr b="1"/>
                <a:t>⑧</a:t>
              </a:r>
              <a:r>
                <a:t>通过口头表达运用话题相关词汇和语块；</a:t>
              </a:r>
              <a:r>
                <a:rPr b="1"/>
                <a:t>⑨</a:t>
              </a:r>
              <a:r>
                <a:t>通过话题写作练习运用话题核心词汇和语块；</a:t>
              </a:r>
              <a:r>
                <a:rPr b="1"/>
                <a:t>⑩</a:t>
              </a:r>
              <a:r>
                <a:t>通过语句、语段听写强化词汇</a:t>
              </a: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和语块的记忆和运用。 </a:t>
              </a:r>
            </a:p>
          </p:txBody>
        </p:sp>
        <p:pic>
          <p:nvPicPr>
            <p:cNvPr id="342" name="应采用多种形式进行词汇和语块教学。如：①提供基本的语块结构，引导学生分析和归纳语法规则；②找出语言材料中的语块，提供相应语境进行操练和实践；③利用头脑风暴和思维导图建立词汇联系；④用翻译法进行词汇教学；⑤鼓励在阅读中自主寻找、发现语块；⑥英语释义：使用同义词、反义词、旧词解释新词等；⑦语境中理解词汇或语块意义；⑧通过口头表达运用话题相关词汇和语块；⑨通过话题写作练习运用话题核心词汇和语块；⑩通过语句、语段听写强化词汇和语块的记忆和运用。" descr="应采用多种形式进行词汇和语块教学。如：①提供基本的语块结构，引导学生分析和归纳语法规则；②找出语言材料中的语块，提供相应语境进行操练和实践；③利用头脑风暴和思维导图建立词汇联系；④用翻译法进行词汇教学；⑤鼓励在阅读中自主寻找、发现语块；⑥英语释义：使用同义词、反义词、旧词解释新词等；⑦语境中理解词汇或语块意义；⑧通过口头表达运用话题相关词汇和语块；⑨通过话题写作练习运用话题核心词汇和语块；⑩通过语句、语段听写强化词汇和语块的记忆和运用。"/>
            <p:cNvPicPr/>
            <p:nvPr/>
          </p:nvPicPr>
          <p:blipFill>
            <a:blip r:embed="rId2"/>
            <a:stretch>
              <a:fillRect/>
            </a:stretch>
          </p:blipFill>
          <p:spPr>
            <a:xfrm>
              <a:off x="-1" y="-1"/>
              <a:ext cx="8878304" cy="6221058"/>
            </a:xfrm>
            <a:prstGeom prst="rect">
              <a:avLst/>
            </a:prstGeom>
            <a:effectLst/>
          </p:spPr>
        </p:pic>
      </p:gr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 name="尽量全英教学，做好听说训练的衔接。为了使学生尽快适应初中以讲英语为主的课堂教学，教师应归纳、总结、选编一些课堂用语，印发给学生，供他们练习、运用。…"/>
          <p:cNvGrpSpPr/>
          <p:nvPr/>
        </p:nvGrpSpPr>
        <p:grpSpPr>
          <a:xfrm>
            <a:off x="1012075" y="1287482"/>
            <a:ext cx="8364450" cy="4499381"/>
            <a:chOff x="0" y="0"/>
            <a:chExt cx="8364448" cy="4499379"/>
          </a:xfrm>
        </p:grpSpPr>
        <p:sp>
          <p:nvSpPr>
            <p:cNvPr id="347" name="尽量全英教学，做好听说训练的衔接。为了使学生尽快适应初中以讲英语为主的课堂教学，教师应归纳、总结、选编一些课堂用语，印发给学生，供他们练习、运用。…"/>
            <p:cNvSpPr txBox="1"/>
            <p:nvPr/>
          </p:nvSpPr>
          <p:spPr>
            <a:xfrm>
              <a:off x="50800" y="50799"/>
              <a:ext cx="8262849" cy="4397781"/>
            </a:xfrm>
            <a:prstGeom prst="rect">
              <a:avLst/>
            </a:prstGeom>
            <a:noFill/>
            <a:ln>
              <a:noFill/>
            </a:ln>
            <a:effectLst/>
          </p:spPr>
          <p:txBody>
            <a:bodyPr wrap="square" lIns="45719" tIns="45719" rIns="45719" bIns="45719" numCol="1" anchor="t">
              <a:spAutoFit/>
            </a:bodyPr>
            <a:lstStyle/>
            <a:p>
              <a:pPr marL="342900" indent="-342900">
                <a:spcBef>
                  <a:spcPts val="700"/>
                </a:spcBef>
                <a:buSzPct val="100000"/>
                <a:buChar char="•"/>
                <a:defRPr sz="3300" b="1">
                  <a:latin typeface="Times New Roman" panose="02020603050405020304"/>
                  <a:ea typeface="Times New Roman" panose="02020603050405020304"/>
                  <a:cs typeface="Times New Roman" panose="02020603050405020304"/>
                  <a:sym typeface="Times New Roman" panose="02020603050405020304"/>
                </a:defRPr>
              </a:pPr>
              <a:r>
                <a:rPr b="0"/>
                <a:t>尽量全英教学，做好听说训练的衔接。为了使学生尽快适应初中以讲英语为主的课堂教学，教师应归纳、总结、选编一些课堂用语，印发给学生，供他们练习、运用。</a:t>
              </a:r>
              <a:r>
                <a:t> </a:t>
              </a:r>
            </a:p>
            <a:p>
              <a:pPr marL="342900" indent="-342900">
                <a:spcBef>
                  <a:spcPts val="700"/>
                </a:spcBef>
                <a:buSzPct val="100000"/>
                <a:buChar char="•"/>
                <a:defRPr sz="3300" b="1">
                  <a:latin typeface="Times New Roman" panose="02020603050405020304"/>
                  <a:ea typeface="Times New Roman" panose="02020603050405020304"/>
                  <a:cs typeface="Times New Roman" panose="02020603050405020304"/>
                  <a:sym typeface="Times New Roman" panose="02020603050405020304"/>
                </a:defRPr>
              </a:pPr>
              <a:r>
                <a:rPr b="0"/>
                <a:t>创设语境和学生感兴趣的话题，让学生多听，多说，多练。</a:t>
              </a:r>
            </a:p>
          </p:txBody>
        </p:sp>
        <p:pic>
          <p:nvPicPr>
            <p:cNvPr id="346" name="尽量全英教学，做好听说训练的衔接。为了使学生尽快适应初中以讲英语为主的课堂教学，教师应归纳、总结、选编一些课堂用语，印发给学生，供他们练习、运用。…" descr="尽量全英教学，做好听说训练的衔接。为了使学生尽快适应初中以讲英语为主的课堂教学，教师应归纳、总结、选编一些课堂用语，印发给学生，供他们练习、运用。…"/>
            <p:cNvPicPr/>
            <p:nvPr/>
          </p:nvPicPr>
          <p:blipFill>
            <a:blip r:embed="rId2"/>
            <a:stretch>
              <a:fillRect/>
            </a:stretch>
          </p:blipFill>
          <p:spPr>
            <a:xfrm>
              <a:off x="0" y="0"/>
              <a:ext cx="8364449" cy="4499380"/>
            </a:xfrm>
            <a:prstGeom prst="rect">
              <a:avLst/>
            </a:prstGeom>
            <a:effectLst/>
          </p:spPr>
        </p:pic>
      </p:gr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
        <p:cNvGrpSpPr/>
        <p:nvPr/>
      </p:nvGrpSpPr>
      <p:grpSpPr>
        <a:xfrm>
          <a:off x="0" y="0"/>
          <a:ext cx="0" cy="0"/>
          <a:chOff x="0" y="0"/>
          <a:chExt cx="0" cy="0"/>
        </a:xfrm>
      </p:grpSpPr>
      <p:sp>
        <p:nvSpPr>
          <p:cNvPr id="350" name="矩形"/>
          <p:cNvSpPr/>
          <p:nvPr/>
        </p:nvSpPr>
        <p:spPr>
          <a:xfrm>
            <a:off x="0" y="314325"/>
            <a:ext cx="228600" cy="685800"/>
          </a:xfrm>
          <a:prstGeom prst="rect">
            <a:avLst/>
          </a:prstGeom>
          <a:solidFill>
            <a:srgbClr val="595959"/>
          </a:solidFill>
          <a:ln w="12700">
            <a:miter lim="400000"/>
          </a:ln>
        </p:spPr>
        <p:txBody>
          <a:bodyPr lIns="45719" rIns="45719" anchor="ct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pic>
        <p:nvPicPr>
          <p:cNvPr id="351" name="微信图片_20180913191413" descr="微信图片_20180913191413"/>
          <p:cNvPicPr>
            <a:picLocks noChangeAspect="1"/>
          </p:cNvPicPr>
          <p:nvPr/>
        </p:nvPicPr>
        <p:blipFill>
          <a:blip r:embed="rId2"/>
          <a:stretch>
            <a:fillRect/>
          </a:stretch>
        </p:blipFill>
        <p:spPr>
          <a:xfrm>
            <a:off x="1222375" y="-667414"/>
            <a:ext cx="3350518" cy="9556491"/>
          </a:xfrm>
          <a:prstGeom prst="rect">
            <a:avLst/>
          </a:prstGeom>
          <a:ln w="12700">
            <a:miter lim="400000"/>
            <a:headEnd/>
            <a:tailEnd/>
          </a:ln>
        </p:spPr>
      </p:pic>
      <p:pic>
        <p:nvPicPr>
          <p:cNvPr id="352" name="微信图片_201809131915444" descr="微信图片_201809131915444"/>
          <p:cNvPicPr>
            <a:picLocks noChangeAspect="1"/>
          </p:cNvPicPr>
          <p:nvPr/>
        </p:nvPicPr>
        <p:blipFill>
          <a:blip r:embed="rId3"/>
          <a:stretch>
            <a:fillRect/>
          </a:stretch>
        </p:blipFill>
        <p:spPr>
          <a:xfrm>
            <a:off x="5447062" y="-351557"/>
            <a:ext cx="4379227" cy="7789218"/>
          </a:xfrm>
          <a:prstGeom prst="rect">
            <a:avLst/>
          </a:prstGeom>
          <a:ln w="12700">
            <a:miter lim="400000"/>
            <a:headEnd/>
            <a:tailEnd/>
          </a:ln>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
        <p:cNvGrpSpPr/>
        <p:nvPr/>
      </p:nvGrpSpPr>
      <p:grpSpPr>
        <a:xfrm>
          <a:off x="0" y="0"/>
          <a:ext cx="0" cy="0"/>
          <a:chOff x="0" y="0"/>
          <a:chExt cx="0" cy="0"/>
        </a:xfrm>
      </p:grpSpPr>
      <p:sp>
        <p:nvSpPr>
          <p:cNvPr id="354" name="矩形"/>
          <p:cNvSpPr/>
          <p:nvPr/>
        </p:nvSpPr>
        <p:spPr>
          <a:xfrm>
            <a:off x="0" y="314325"/>
            <a:ext cx="228600" cy="685800"/>
          </a:xfrm>
          <a:prstGeom prst="rect">
            <a:avLst/>
          </a:prstGeom>
          <a:solidFill>
            <a:srgbClr val="595959"/>
          </a:solidFill>
          <a:ln w="12700">
            <a:miter lim="400000"/>
          </a:ln>
        </p:spPr>
        <p:txBody>
          <a:bodyPr lIns="45719" rIns="45719" anchor="ct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pic>
        <p:nvPicPr>
          <p:cNvPr id="355" name="微信图片_201809131915446" descr="微信图片_201809131915446"/>
          <p:cNvPicPr>
            <a:picLocks noChangeAspect="1"/>
          </p:cNvPicPr>
          <p:nvPr/>
        </p:nvPicPr>
        <p:blipFill>
          <a:blip r:embed="rId2"/>
          <a:stretch>
            <a:fillRect/>
          </a:stretch>
        </p:blipFill>
        <p:spPr>
          <a:xfrm>
            <a:off x="1942727" y="-324187"/>
            <a:ext cx="3324971" cy="7879436"/>
          </a:xfrm>
          <a:prstGeom prst="rect">
            <a:avLst/>
          </a:prstGeom>
          <a:ln w="12700">
            <a:miter lim="400000"/>
            <a:headEnd/>
            <a:tailEnd/>
          </a:ln>
        </p:spPr>
      </p:pic>
      <p:pic>
        <p:nvPicPr>
          <p:cNvPr id="356" name="微信图片_20180913200808" descr="微信图片_20180913200808"/>
          <p:cNvPicPr>
            <a:picLocks noChangeAspect="1"/>
          </p:cNvPicPr>
          <p:nvPr/>
        </p:nvPicPr>
        <p:blipFill>
          <a:blip r:embed="rId3"/>
          <a:stretch>
            <a:fillRect/>
          </a:stretch>
        </p:blipFill>
        <p:spPr>
          <a:xfrm>
            <a:off x="6981825" y="-473953"/>
            <a:ext cx="3590529" cy="8178969"/>
          </a:xfrm>
          <a:prstGeom prst="rect">
            <a:avLst/>
          </a:prstGeom>
          <a:ln w="12700">
            <a:miter lim="400000"/>
            <a:headEnd/>
            <a:tailEnd/>
          </a:ln>
        </p:spPr>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Off val="21960"/>
          </a:schemeClr>
        </a:solidFill>
        <a:effectLst/>
      </p:bgPr>
    </p:bg>
    <p:spTree>
      <p:nvGrpSpPr>
        <p:cNvPr id="1" name=""/>
        <p:cNvGrpSpPr/>
        <p:nvPr/>
      </p:nvGrpSpPr>
      <p:grpSpPr>
        <a:xfrm>
          <a:off x="0" y="0"/>
          <a:ext cx="0" cy="0"/>
          <a:chOff x="0" y="0"/>
          <a:chExt cx="0" cy="0"/>
        </a:xfrm>
      </p:grpSpPr>
      <p:sp>
        <p:nvSpPr>
          <p:cNvPr id="358" name="“立——动——行” 衔接模式"/>
          <p:cNvSpPr txBox="1">
            <a:spLocks noGrp="1"/>
          </p:cNvSpPr>
          <p:nvPr>
            <p:ph type="title" idx="4294967295"/>
          </p:nvPr>
        </p:nvSpPr>
        <p:spPr>
          <a:xfrm>
            <a:off x="3789362" y="142875"/>
            <a:ext cx="6804026" cy="1585913"/>
          </a:xfrm>
          <a:prstGeom prst="rect">
            <a:avLst/>
          </a:prstGeom>
        </p:spPr>
        <p:txBody>
          <a:bodyPr anchor="b">
            <a:normAutofit/>
          </a:bodyPr>
          <a:lstStyle/>
          <a:p>
            <a:pPr marL="0" indent="0" defTabSz="685800">
              <a:lnSpc>
                <a:spcPct val="120000"/>
              </a:lnSpc>
              <a:defRPr sz="4000" b="1">
                <a:solidFill>
                  <a:srgbClr val="404040"/>
                </a:solidFill>
                <a:latin typeface="+mn-lt"/>
                <a:ea typeface="+mn-ea"/>
                <a:cs typeface="+mn-cs"/>
                <a:sym typeface="Arial" panose="020B0604020202020204"/>
              </a:defRPr>
            </a:pPr>
            <a:r>
              <a:t>“</a:t>
            </a:r>
            <a:r>
              <a:rPr>
                <a:latin typeface="微软雅黑" panose="020B0503020204020204" charset="-122"/>
                <a:ea typeface="微软雅黑" panose="020B0503020204020204" charset="-122"/>
                <a:cs typeface="微软雅黑" panose="020B0503020204020204" charset="-122"/>
                <a:sym typeface="微软雅黑" panose="020B0503020204020204" charset="-122"/>
              </a:rPr>
              <a:t>立</a:t>
            </a:r>
            <a:r>
              <a:t>——</a:t>
            </a:r>
            <a:r>
              <a:rPr>
                <a:latin typeface="微软雅黑" panose="020B0503020204020204" charset="-122"/>
                <a:ea typeface="微软雅黑" panose="020B0503020204020204" charset="-122"/>
                <a:cs typeface="微软雅黑" panose="020B0503020204020204" charset="-122"/>
                <a:sym typeface="微软雅黑" panose="020B0503020204020204" charset="-122"/>
              </a:rPr>
              <a:t>动</a:t>
            </a:r>
            <a:r>
              <a:t>——</a:t>
            </a:r>
            <a:r>
              <a:rPr>
                <a:latin typeface="微软雅黑" panose="020B0503020204020204" charset="-122"/>
                <a:ea typeface="微软雅黑" panose="020B0503020204020204" charset="-122"/>
                <a:cs typeface="微软雅黑" panose="020B0503020204020204" charset="-122"/>
                <a:sym typeface="微软雅黑" panose="020B0503020204020204" charset="-122"/>
              </a:rPr>
              <a:t>行</a:t>
            </a:r>
            <a:r>
              <a:t>” </a:t>
            </a:r>
            <a:r>
              <a:rPr>
                <a:latin typeface="微软雅黑" panose="020B0503020204020204" charset="-122"/>
                <a:ea typeface="微软雅黑" panose="020B0503020204020204" charset="-122"/>
                <a:cs typeface="微软雅黑" panose="020B0503020204020204" charset="-122"/>
                <a:sym typeface="微软雅黑" panose="020B0503020204020204" charset="-122"/>
              </a:rPr>
              <a:t>衔接模式</a:t>
            </a:r>
          </a:p>
        </p:txBody>
      </p:sp>
      <p:sp>
        <p:nvSpPr>
          <p:cNvPr id="359" name="主线三：培养学生良好的学习习惯，让学生能够“行”走自如，完成衔接。"/>
          <p:cNvSpPr txBox="1">
            <a:spLocks noGrp="1"/>
          </p:cNvSpPr>
          <p:nvPr>
            <p:ph type="body" sz="quarter" idx="4294967295"/>
          </p:nvPr>
        </p:nvSpPr>
        <p:spPr>
          <a:xfrm>
            <a:off x="5170487" y="2038350"/>
            <a:ext cx="5421313" cy="2571751"/>
          </a:xfrm>
          <a:prstGeom prst="rect">
            <a:avLst/>
          </a:prstGeom>
        </p:spPr>
        <p:txBody>
          <a:bodyPr>
            <a:normAutofit/>
          </a:bodyPr>
          <a:lstStyle/>
          <a:p>
            <a:pPr marL="0" indent="0" defTabSz="685800">
              <a:lnSpc>
                <a:spcPct val="120000"/>
              </a:lnSpc>
              <a:spcBef>
                <a:spcPts val="0"/>
              </a:spcBef>
              <a:buSzTx/>
              <a:buFontTx/>
              <a:buNone/>
              <a:defRPr sz="3600" b="1">
                <a:solidFill>
                  <a:srgbClr val="404040"/>
                </a:solidFill>
                <a:latin typeface="+mn-lt"/>
                <a:ea typeface="+mn-ea"/>
                <a:cs typeface="+mn-cs"/>
                <a:sym typeface="Arial" panose="020B0604020202020204"/>
              </a:defRPr>
            </a:pPr>
            <a:r>
              <a:rPr>
                <a:latin typeface="微软雅黑" panose="020B0503020204020204" charset="-122"/>
                <a:ea typeface="微软雅黑" panose="020B0503020204020204" charset="-122"/>
                <a:cs typeface="微软雅黑" panose="020B0503020204020204" charset="-122"/>
                <a:sym typeface="微软雅黑" panose="020B0503020204020204" charset="-122"/>
              </a:rPr>
              <a:t>主线三：培养学生良好的学习习惯，让学生能够</a:t>
            </a:r>
            <a:r>
              <a:t>“</a:t>
            </a:r>
            <a:r>
              <a:rPr>
                <a:latin typeface="微软雅黑" panose="020B0503020204020204" charset="-122"/>
                <a:ea typeface="微软雅黑" panose="020B0503020204020204" charset="-122"/>
                <a:cs typeface="微软雅黑" panose="020B0503020204020204" charset="-122"/>
                <a:sym typeface="微软雅黑" panose="020B0503020204020204" charset="-122"/>
              </a:rPr>
              <a:t>行</a:t>
            </a:r>
            <a:r>
              <a:t>”</a:t>
            </a:r>
            <a:r>
              <a:rPr>
                <a:latin typeface="微软雅黑" panose="020B0503020204020204" charset="-122"/>
                <a:ea typeface="微软雅黑" panose="020B0503020204020204" charset="-122"/>
                <a:cs typeface="微软雅黑" panose="020B0503020204020204" charset="-122"/>
                <a:sym typeface="微软雅黑" panose="020B0503020204020204" charset="-122"/>
              </a:rPr>
              <a:t>走自如，完成衔接。</a:t>
            </a:r>
          </a:p>
        </p:txBody>
      </p:sp>
      <p:sp>
        <p:nvSpPr>
          <p:cNvPr id="360" name="3"/>
          <p:cNvSpPr txBox="1"/>
          <p:nvPr/>
        </p:nvSpPr>
        <p:spPr>
          <a:xfrm>
            <a:off x="3468687" y="2982163"/>
            <a:ext cx="1270001" cy="893674"/>
          </a:xfrm>
          <a:prstGeom prst="rect">
            <a:avLst/>
          </a:prstGeom>
          <a:ln w="12700">
            <a:miter lim="400000"/>
          </a:ln>
        </p:spPr>
        <p:txBody>
          <a:bodyPr lIns="45719" rIns="45719" anchor="ctr">
            <a:spAutoFit/>
          </a:bodyPr>
          <a:lstStyle>
            <a:lvl1pPr algn="ctr" defTabSz="685800">
              <a:lnSpc>
                <a:spcPct val="110000"/>
              </a:lnSpc>
              <a:defRPr sz="5600">
                <a:solidFill>
                  <a:srgbClr val="404040"/>
                </a:solidFill>
                <a:latin typeface="+mn-lt"/>
                <a:ea typeface="+mn-ea"/>
                <a:cs typeface="+mn-cs"/>
                <a:sym typeface="Arial" panose="020B0604020202020204"/>
              </a:defRPr>
            </a:lvl1pPr>
          </a:lstStyle>
          <a:p>
            <a:r>
              <a:t>3</a:t>
            </a: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4" name="一. 培养学生良好的英语学习习惯…"/>
          <p:cNvGrpSpPr/>
          <p:nvPr/>
        </p:nvGrpSpPr>
        <p:grpSpPr>
          <a:xfrm>
            <a:off x="1753235" y="1767842"/>
            <a:ext cx="8389066" cy="4019061"/>
            <a:chOff x="-50650" y="-360697"/>
            <a:chExt cx="8364299" cy="3854449"/>
          </a:xfrm>
        </p:grpSpPr>
        <p:sp>
          <p:nvSpPr>
            <p:cNvPr id="363" name="一. 培养学生良好的英语学习习惯…"/>
            <p:cNvSpPr txBox="1"/>
            <p:nvPr/>
          </p:nvSpPr>
          <p:spPr>
            <a:xfrm>
              <a:off x="50800" y="50799"/>
              <a:ext cx="8262849" cy="2880531"/>
            </a:xfrm>
            <a:prstGeom prst="rect">
              <a:avLst/>
            </a:prstGeom>
            <a:noFill/>
            <a:ln>
              <a:noFill/>
            </a:ln>
            <a:effectLst/>
          </p:spPr>
          <p:txBody>
            <a:bodyPr wrap="square" lIns="45719" tIns="45719" rIns="45719" bIns="45719" numCol="1" anchor="t">
              <a:spAutoFit/>
            </a:bodyPr>
            <a:lstStyle/>
            <a:p>
              <a:pPr marL="342900" indent="-342900">
                <a:lnSpc>
                  <a:spcPct val="90000"/>
                </a:lnSpc>
                <a:spcBef>
                  <a:spcPts val="700"/>
                </a:spcBef>
                <a:defRPr sz="3400" b="1">
                  <a:latin typeface="Times New Roman" panose="02020603050405020304"/>
                  <a:ea typeface="Times New Roman" panose="02020603050405020304"/>
                  <a:cs typeface="Times New Roman" panose="02020603050405020304"/>
                  <a:sym typeface="Times New Roman" panose="02020603050405020304"/>
                </a:defRPr>
              </a:pPr>
              <a:r>
                <a:t>一. </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培养学生良好的英语学习习惯</a:t>
              </a:r>
            </a:p>
            <a:p>
              <a:pPr marL="342900" indent="-342900">
                <a:lnSpc>
                  <a:spcPct val="90000"/>
                </a:lnSpc>
                <a:spcBef>
                  <a:spcPts val="700"/>
                </a:spcBef>
                <a:defRPr sz="3400" b="1">
                  <a:latin typeface="Times New Roman" panose="02020603050405020304"/>
                  <a:ea typeface="Times New Roman" panose="02020603050405020304"/>
                  <a:cs typeface="Times New Roman" panose="02020603050405020304"/>
                  <a:sym typeface="Times New Roman" panose="02020603050405020304"/>
                </a:defRPr>
              </a:pP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     使用工具书的习惯、预习习惯和听课习惯（倾听、捕捉信息、表达不同意见、做课堂笔记、及时归纳、整理笔记、当堂消化、巩固知识要点）、课外阅读和摘抄习惯、拓展英语学习的实践空间。</a:t>
              </a:r>
            </a:p>
          </p:txBody>
        </p:sp>
        <p:pic>
          <p:nvPicPr>
            <p:cNvPr id="362" name="一. 培养学生良好的英语学习习惯…" descr="一. 培养学生良好的英语学习习惯…"/>
            <p:cNvPicPr/>
            <p:nvPr/>
          </p:nvPicPr>
          <p:blipFill>
            <a:blip r:embed="rId2"/>
            <a:stretch>
              <a:fillRect/>
            </a:stretch>
          </p:blipFill>
          <p:spPr>
            <a:xfrm>
              <a:off x="-50650" y="-360697"/>
              <a:ext cx="8364218" cy="3854449"/>
            </a:xfrm>
            <a:prstGeom prst="rect">
              <a:avLst/>
            </a:prstGeom>
            <a:effectLst/>
          </p:spPr>
        </p:pic>
      </p:grpSp>
      <p:sp>
        <p:nvSpPr>
          <p:cNvPr id="365" name="椭圆形"/>
          <p:cNvSpPr/>
          <p:nvPr/>
        </p:nvSpPr>
        <p:spPr>
          <a:xfrm>
            <a:off x="166753" y="429252"/>
            <a:ext cx="4679912" cy="1313915"/>
          </a:xfrm>
          <a:prstGeom prst="ellipse">
            <a:avLst/>
          </a:prstGeom>
          <a:solidFill>
            <a:srgbClr val="F2F2F2">
              <a:alpha val="50195"/>
            </a:srgbClr>
          </a:solidFill>
          <a:ln w="25400">
            <a:solidFill>
              <a:srgbClr val="C0C0C0"/>
            </a:solidFill>
          </a:ln>
        </p:spPr>
        <p:txBody>
          <a:bodyPr lIns="45719" rIns="45719" anchor="ctr"/>
          <a:lstStyle/>
          <a:p>
            <a:endParaRPr/>
          </a:p>
        </p:txBody>
      </p:sp>
      <p:grpSp>
        <p:nvGrpSpPr>
          <p:cNvPr id="368" name="成组"/>
          <p:cNvGrpSpPr/>
          <p:nvPr/>
        </p:nvGrpSpPr>
        <p:grpSpPr>
          <a:xfrm>
            <a:off x="143890" y="199726"/>
            <a:ext cx="4522438" cy="1568179"/>
            <a:chOff x="0" y="127000"/>
            <a:chExt cx="4522436" cy="1568178"/>
          </a:xfrm>
        </p:grpSpPr>
        <p:sp>
          <p:nvSpPr>
            <p:cNvPr id="366" name="学法指导的衔接"/>
            <p:cNvSpPr txBox="1"/>
            <p:nvPr/>
          </p:nvSpPr>
          <p:spPr>
            <a:xfrm>
              <a:off x="0" y="127000"/>
              <a:ext cx="4522437" cy="1279031"/>
            </a:xfrm>
            <a:prstGeom prst="rect">
              <a:avLst/>
            </a:prstGeom>
            <a:noFill/>
            <a:ln w="12700" cap="flat">
              <a:noFill/>
              <a:miter lim="400000"/>
            </a:ln>
            <a:effectLst/>
          </p:spPr>
          <p:txBody>
            <a:bodyPr wrap="square" lIns="0" tIns="0" rIns="0" bIns="0" numCol="1" anchor="ctr">
              <a:noAutofit/>
            </a:bodyPr>
            <a:lstStyle>
              <a:lvl1pPr algn="ctr">
                <a:defRPr sz="35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b="1">
                  <a:latin typeface="微软雅黑" panose="020B0503020204020204" charset="-122"/>
                  <a:ea typeface="微软雅黑" panose="020B0503020204020204" charset="-122"/>
                  <a:cs typeface="微软雅黑" panose="020B0503020204020204" charset="-122"/>
                  <a:sym typeface="微软雅黑" panose="020B0503020204020204" charset="-122"/>
                </a:defRPr>
              </a:pP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学法指导的衔接</a:t>
              </a:r>
            </a:p>
          </p:txBody>
        </p:sp>
        <p:sp>
          <p:nvSpPr>
            <p:cNvPr id="367" name="形状"/>
            <p:cNvSpPr/>
            <p:nvPr/>
          </p:nvSpPr>
          <p:spPr>
            <a:xfrm>
              <a:off x="195616" y="1071470"/>
              <a:ext cx="4131204" cy="623709"/>
            </a:xfrm>
            <a:custGeom>
              <a:avLst/>
              <a:gdLst/>
              <a:ahLst/>
              <a:cxnLst>
                <a:cxn ang="0">
                  <a:pos x="wd2" y="hd2"/>
                </a:cxn>
                <a:cxn ang="5400000">
                  <a:pos x="wd2" y="hd2"/>
                </a:cxn>
                <a:cxn ang="10800000">
                  <a:pos x="wd2" y="hd2"/>
                </a:cxn>
                <a:cxn ang="16200000">
                  <a:pos x="wd2" y="hd2"/>
                </a:cxn>
              </a:cxnLst>
              <a:rect l="0" t="0" r="r" b="b"/>
              <a:pathLst>
                <a:path w="21600" h="21600" extrusionOk="0">
                  <a:moveTo>
                    <a:pt x="16856" y="0"/>
                  </a:moveTo>
                  <a:cubicBezTo>
                    <a:pt x="15801" y="5682"/>
                    <a:pt x="13426" y="9351"/>
                    <a:pt x="10800" y="9351"/>
                  </a:cubicBezTo>
                  <a:cubicBezTo>
                    <a:pt x="8174" y="9351"/>
                    <a:pt x="5799" y="5682"/>
                    <a:pt x="4744" y="0"/>
                  </a:cubicBezTo>
                  <a:lnTo>
                    <a:pt x="0" y="4926"/>
                  </a:lnTo>
                  <a:cubicBezTo>
                    <a:pt x="1881" y="15058"/>
                    <a:pt x="6119" y="21600"/>
                    <a:pt x="10800" y="21600"/>
                  </a:cubicBezTo>
                  <a:cubicBezTo>
                    <a:pt x="15481" y="21600"/>
                    <a:pt x="19719" y="15058"/>
                    <a:pt x="21600" y="4926"/>
                  </a:cubicBezTo>
                  <a:lnTo>
                    <a:pt x="16856" y="0"/>
                  </a:lnTo>
                  <a:close/>
                </a:path>
              </a:pathLst>
            </a:custGeom>
            <a:solidFill>
              <a:schemeClr val="accent3">
                <a:satOff val="-6368"/>
                <a:lumOff val="-10818"/>
                <a:alpha val="83981"/>
              </a:schemeClr>
            </a:solidFill>
            <a:ln w="12700" cap="flat">
              <a:noFill/>
              <a:miter lim="400000"/>
            </a:ln>
            <a:effectLst/>
          </p:spPr>
          <p:txBody>
            <a:bodyPr wrap="square" lIns="45719" tIns="45719" rIns="45719" bIns="45719" numCol="1" anchor="ctr">
              <a:noAutofit/>
            </a:bodyPr>
            <a:lstStyle/>
            <a:p>
              <a:endParaRPr/>
            </a:p>
          </p:txBody>
        </p:sp>
      </p:gr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2" name="1、预习方法的指导…"/>
          <p:cNvGrpSpPr/>
          <p:nvPr/>
        </p:nvGrpSpPr>
        <p:grpSpPr>
          <a:xfrm>
            <a:off x="1862975" y="1690115"/>
            <a:ext cx="8364451" cy="4427207"/>
            <a:chOff x="-50800" y="-50801"/>
            <a:chExt cx="8364449" cy="4427206"/>
          </a:xfrm>
        </p:grpSpPr>
        <p:sp>
          <p:nvSpPr>
            <p:cNvPr id="371" name="1、预习方法的指导…"/>
            <p:cNvSpPr txBox="1"/>
            <p:nvPr/>
          </p:nvSpPr>
          <p:spPr>
            <a:xfrm>
              <a:off x="50800" y="50799"/>
              <a:ext cx="8262849" cy="4325606"/>
            </a:xfrm>
            <a:prstGeom prst="rect">
              <a:avLst/>
            </a:prstGeom>
            <a:noFill/>
            <a:ln>
              <a:noFill/>
            </a:ln>
            <a:effectLst/>
          </p:spPr>
          <p:txBody>
            <a:bodyPr wrap="square" lIns="45719" tIns="45719" rIns="45719" bIns="45719" numCol="1" anchor="t">
              <a:spAutoFit/>
            </a:bodyPr>
            <a:lstStyle/>
            <a:p>
              <a:pPr marL="342900" indent="-342900">
                <a:spcBef>
                  <a:spcPts val="700"/>
                </a:spcBef>
                <a:defRPr sz="3200" b="1">
                  <a:latin typeface="Times New Roman" panose="02020603050405020304"/>
                  <a:ea typeface="Times New Roman" panose="02020603050405020304"/>
                  <a:cs typeface="Times New Roman" panose="02020603050405020304"/>
                  <a:sym typeface="Times New Roman" panose="02020603050405020304"/>
                </a:defRPr>
              </a:pPr>
              <a:r>
                <a:t>1</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、预习方法的指导</a:t>
              </a:r>
            </a:p>
            <a:p>
              <a:pPr marL="342900" indent="-342900">
                <a:spcBef>
                  <a:spcPts val="700"/>
                </a:spcBef>
                <a:defRPr sz="3200">
                  <a:latin typeface="Times New Roman" panose="02020603050405020304"/>
                  <a:ea typeface="Times New Roman" panose="02020603050405020304"/>
                  <a:cs typeface="Times New Roman" panose="02020603050405020304"/>
                  <a:sym typeface="Times New Roman" panose="02020603050405020304"/>
                </a:defRPr>
              </a:pPr>
              <a:r>
                <a:t>      “</a:t>
              </a: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学起于思，思起于疑</a:t>
              </a:r>
              <a:r>
                <a:t>”</a:t>
              </a: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预习就是寻疑。每课学习之前，给学生布置具体的预习作业。教会学生使用工具书、借助于生词表，有的放矢地研读对话或课文，初步了解将要学的基本内容，记录预习中的疑难词组、句型等，使学生产生强列的求知欲望。</a:t>
              </a:r>
            </a:p>
          </p:txBody>
        </p:sp>
        <p:pic>
          <p:nvPicPr>
            <p:cNvPr id="370" name="1、预习方法的指导…" descr="1、预习方法的指导…"/>
            <p:cNvPicPr/>
            <p:nvPr/>
          </p:nvPicPr>
          <p:blipFill>
            <a:blip r:embed="rId2"/>
            <a:stretch>
              <a:fillRect/>
            </a:stretch>
          </p:blipFill>
          <p:spPr>
            <a:xfrm>
              <a:off x="-50800" y="-50801"/>
              <a:ext cx="8364449" cy="4427206"/>
            </a:xfrm>
            <a:prstGeom prst="rect">
              <a:avLst/>
            </a:prstGeom>
            <a:effectLst/>
          </p:spPr>
        </p:pic>
      </p:grpSp>
      <p:sp>
        <p:nvSpPr>
          <p:cNvPr id="373" name="一. 培养学生良好的英语学习习惯"/>
          <p:cNvSpPr txBox="1"/>
          <p:nvPr/>
        </p:nvSpPr>
        <p:spPr>
          <a:xfrm>
            <a:off x="513080" y="640080"/>
            <a:ext cx="6365240" cy="701040"/>
          </a:xfrm>
          <a:prstGeom prst="rect">
            <a:avLst/>
          </a:prstGeom>
          <a:ln w="12700">
            <a:miter lim="400000"/>
          </a:ln>
        </p:spPr>
        <p:txBody>
          <a:bodyPr wrap="none" lIns="45719" rIns="45719">
            <a:spAutoFit/>
          </a:bodyPr>
          <a:lstStyle/>
          <a:p>
            <a:pPr marL="342900" indent="-342900">
              <a:lnSpc>
                <a:spcPct val="90000"/>
              </a:lnSpc>
              <a:spcBef>
                <a:spcPts val="700"/>
              </a:spcBef>
              <a:defRPr sz="3400" b="1">
                <a:latin typeface="Times New Roman" panose="02020603050405020304"/>
                <a:ea typeface="Times New Roman" panose="02020603050405020304"/>
                <a:cs typeface="Times New Roman" panose="02020603050405020304"/>
                <a:sym typeface="Times New Roman" panose="02020603050405020304"/>
              </a:defRPr>
            </a:pPr>
            <a:r>
              <a:t>一. </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培养学生良好的英语学习习惯</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任意多边形 37"/>
          <p:cNvSpPr/>
          <p:nvPr/>
        </p:nvSpPr>
        <p:spPr>
          <a:xfrm rot="2700000">
            <a:off x="2883113" y="2019632"/>
            <a:ext cx="5033851" cy="4916967"/>
          </a:xfrm>
          <a:custGeom>
            <a:avLst/>
            <a:gdLst/>
            <a:ahLst/>
            <a:cxnLst>
              <a:cxn ang="0">
                <a:pos x="wd2" y="hd2"/>
              </a:cxn>
              <a:cxn ang="5400000">
                <a:pos x="wd2" y="hd2"/>
              </a:cxn>
              <a:cxn ang="10800000">
                <a:pos x="wd2" y="hd2"/>
              </a:cxn>
              <a:cxn ang="16200000">
                <a:pos x="wd2" y="hd2"/>
              </a:cxn>
            </a:cxnLst>
            <a:rect l="0" t="0" r="r" b="b"/>
            <a:pathLst>
              <a:path w="21134" h="21134" extrusionOk="0">
                <a:moveTo>
                  <a:pt x="722" y="16930"/>
                </a:moveTo>
                <a:lnTo>
                  <a:pt x="16930" y="722"/>
                </a:lnTo>
                <a:cubicBezTo>
                  <a:pt x="17892" y="-240"/>
                  <a:pt x="19451" y="-240"/>
                  <a:pt x="20413" y="722"/>
                </a:cubicBezTo>
                <a:cubicBezTo>
                  <a:pt x="21375" y="1684"/>
                  <a:pt x="21375" y="3243"/>
                  <a:pt x="20413" y="4205"/>
                </a:cubicBezTo>
                <a:lnTo>
                  <a:pt x="4205" y="20413"/>
                </a:lnTo>
                <a:cubicBezTo>
                  <a:pt x="3364" y="21255"/>
                  <a:pt x="2064" y="21360"/>
                  <a:pt x="1108" y="20729"/>
                </a:cubicBezTo>
                <a:lnTo>
                  <a:pt x="1095" y="20717"/>
                </a:lnTo>
                <a:lnTo>
                  <a:pt x="418" y="20717"/>
                </a:lnTo>
                <a:lnTo>
                  <a:pt x="418" y="20040"/>
                </a:lnTo>
                <a:lnTo>
                  <a:pt x="406" y="20027"/>
                </a:lnTo>
                <a:cubicBezTo>
                  <a:pt x="-225" y="19071"/>
                  <a:pt x="-120" y="17771"/>
                  <a:pt x="722" y="16930"/>
                </a:cubicBezTo>
                <a:close/>
              </a:path>
            </a:pathLst>
          </a:custGeom>
          <a:solidFill>
            <a:schemeClr val="accent5">
              <a:lumOff val="11617"/>
            </a:schemeClr>
          </a:solidFill>
          <a:ln w="12700">
            <a:miter lim="400000"/>
          </a:ln>
        </p:spPr>
        <p:txBody>
          <a:bodyPr lIns="45719" rIns="45719" anchor="ctr"/>
          <a:lstStyle/>
          <a:p>
            <a:endParaRPr/>
          </a:p>
        </p:txBody>
      </p:sp>
      <p:sp>
        <p:nvSpPr>
          <p:cNvPr id="74" name="任意多边形 5"/>
          <p:cNvSpPr/>
          <p:nvPr/>
        </p:nvSpPr>
        <p:spPr>
          <a:xfrm flipH="1">
            <a:off x="3839616" y="2591176"/>
            <a:ext cx="5979618" cy="1056113"/>
          </a:xfrm>
          <a:custGeom>
            <a:avLst/>
            <a:gdLst/>
            <a:ahLst/>
            <a:cxnLst>
              <a:cxn ang="0">
                <a:pos x="wd2" y="hd2"/>
              </a:cxn>
              <a:cxn ang="5400000">
                <a:pos x="wd2" y="hd2"/>
              </a:cxn>
              <a:cxn ang="10800000">
                <a:pos x="wd2" y="hd2"/>
              </a:cxn>
              <a:cxn ang="16200000">
                <a:pos x="wd2" y="hd2"/>
              </a:cxn>
            </a:cxnLst>
            <a:rect l="0" t="0" r="r" b="b"/>
            <a:pathLst>
              <a:path w="21600" h="21600" extrusionOk="0">
                <a:moveTo>
                  <a:pt x="19719" y="0"/>
                </a:moveTo>
                <a:lnTo>
                  <a:pt x="2210" y="0"/>
                </a:lnTo>
                <a:cubicBezTo>
                  <a:pt x="1301" y="0"/>
                  <a:pt x="542" y="3702"/>
                  <a:pt x="367" y="8623"/>
                </a:cubicBezTo>
                <a:lnTo>
                  <a:pt x="366" y="8701"/>
                </a:lnTo>
                <a:lnTo>
                  <a:pt x="0" y="10800"/>
                </a:lnTo>
                <a:lnTo>
                  <a:pt x="366" y="12899"/>
                </a:lnTo>
                <a:lnTo>
                  <a:pt x="367" y="12977"/>
                </a:lnTo>
                <a:cubicBezTo>
                  <a:pt x="542" y="17898"/>
                  <a:pt x="1301" y="21600"/>
                  <a:pt x="2210" y="21600"/>
                </a:cubicBezTo>
                <a:lnTo>
                  <a:pt x="19719" y="21600"/>
                </a:lnTo>
                <a:cubicBezTo>
                  <a:pt x="20758" y="21600"/>
                  <a:pt x="21600" y="16765"/>
                  <a:pt x="21600" y="10800"/>
                </a:cubicBezTo>
                <a:cubicBezTo>
                  <a:pt x="21600" y="4835"/>
                  <a:pt x="20758" y="0"/>
                  <a:pt x="19719" y="0"/>
                </a:cubicBezTo>
                <a:close/>
              </a:path>
            </a:pathLst>
          </a:custGeom>
          <a:solidFill>
            <a:srgbClr val="F58D76"/>
          </a:solidFill>
          <a:ln w="12700">
            <a:miter lim="400000"/>
          </a:ln>
        </p:spPr>
        <p:txBody>
          <a:bodyPr lIns="45719" rIns="45719" anchor="ct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75" name="任意多边形 6"/>
          <p:cNvSpPr/>
          <p:nvPr/>
        </p:nvSpPr>
        <p:spPr>
          <a:xfrm flipH="1">
            <a:off x="3709988" y="5308266"/>
            <a:ext cx="6477298" cy="1013461"/>
          </a:xfrm>
          <a:custGeom>
            <a:avLst/>
            <a:gdLst/>
            <a:ahLst/>
            <a:cxnLst>
              <a:cxn ang="0">
                <a:pos x="wd2" y="hd2"/>
              </a:cxn>
              <a:cxn ang="5400000">
                <a:pos x="wd2" y="hd2"/>
              </a:cxn>
              <a:cxn ang="10800000">
                <a:pos x="wd2" y="hd2"/>
              </a:cxn>
              <a:cxn ang="16200000">
                <a:pos x="wd2" y="hd2"/>
              </a:cxn>
            </a:cxnLst>
            <a:rect l="0" t="0" r="r" b="b"/>
            <a:pathLst>
              <a:path w="21600" h="21600" extrusionOk="0">
                <a:moveTo>
                  <a:pt x="19719" y="0"/>
                </a:moveTo>
                <a:lnTo>
                  <a:pt x="2210" y="0"/>
                </a:lnTo>
                <a:cubicBezTo>
                  <a:pt x="1301" y="0"/>
                  <a:pt x="542" y="3702"/>
                  <a:pt x="367" y="8623"/>
                </a:cubicBezTo>
                <a:lnTo>
                  <a:pt x="366" y="8701"/>
                </a:lnTo>
                <a:lnTo>
                  <a:pt x="0" y="10800"/>
                </a:lnTo>
                <a:lnTo>
                  <a:pt x="366" y="12899"/>
                </a:lnTo>
                <a:lnTo>
                  <a:pt x="367" y="12977"/>
                </a:lnTo>
                <a:cubicBezTo>
                  <a:pt x="542" y="17898"/>
                  <a:pt x="1301" y="21600"/>
                  <a:pt x="2210" y="21600"/>
                </a:cubicBezTo>
                <a:lnTo>
                  <a:pt x="19719" y="21600"/>
                </a:lnTo>
                <a:cubicBezTo>
                  <a:pt x="20758" y="21600"/>
                  <a:pt x="21600" y="16765"/>
                  <a:pt x="21600" y="10800"/>
                </a:cubicBezTo>
                <a:cubicBezTo>
                  <a:pt x="21600" y="4835"/>
                  <a:pt x="20758" y="0"/>
                  <a:pt x="19719" y="0"/>
                </a:cubicBezTo>
                <a:close/>
              </a:path>
            </a:pathLst>
          </a:custGeom>
          <a:solidFill>
            <a:schemeClr val="accent4">
              <a:lumOff val="12156"/>
            </a:schemeClr>
          </a:solidFill>
          <a:ln w="12700">
            <a:miter lim="400000"/>
          </a:ln>
        </p:spPr>
        <p:txBody>
          <a:bodyPr lIns="45719" rIns="45719" anchor="ctr"/>
          <a:lstStyle/>
          <a:p>
            <a:endParaRPr/>
          </a:p>
        </p:txBody>
      </p:sp>
      <p:sp>
        <p:nvSpPr>
          <p:cNvPr id="76" name="Text Placeholder 32"/>
          <p:cNvSpPr txBox="1"/>
          <p:nvPr/>
        </p:nvSpPr>
        <p:spPr>
          <a:xfrm>
            <a:off x="1339850" y="4220066"/>
            <a:ext cx="663575" cy="481174"/>
          </a:xfrm>
          <a:prstGeom prst="rect">
            <a:avLst/>
          </a:prstGeom>
          <a:ln w="12700">
            <a:miter lim="400000"/>
          </a:ln>
        </p:spPr>
        <p:txBody>
          <a:bodyPr lIns="0" tIns="0" rIns="0" bIns="0">
            <a:spAutoFit/>
          </a:bodyPr>
          <a:lstStyle>
            <a:lvl1pPr defTabSz="685800">
              <a:lnSpc>
                <a:spcPct val="90000"/>
              </a:lnSpc>
              <a:spcBef>
                <a:spcPts val="700"/>
              </a:spcBef>
              <a:defRPr sz="3400" b="1">
                <a:solidFill>
                  <a:srgbClr val="FFFFFF"/>
                </a:solidFill>
                <a:latin typeface="+mn-lt"/>
                <a:ea typeface="+mn-ea"/>
                <a:cs typeface="+mn-cs"/>
                <a:sym typeface="Arial" panose="020B0604020202020204"/>
              </a:defRPr>
            </a:lvl1pPr>
          </a:lstStyle>
          <a:p>
            <a:r>
              <a:t>03</a:t>
            </a:r>
          </a:p>
        </p:txBody>
      </p:sp>
      <p:sp>
        <p:nvSpPr>
          <p:cNvPr id="77" name="Text Placeholder 32"/>
          <p:cNvSpPr txBox="1"/>
          <p:nvPr/>
        </p:nvSpPr>
        <p:spPr>
          <a:xfrm>
            <a:off x="4249737" y="2962275"/>
            <a:ext cx="661988" cy="481175"/>
          </a:xfrm>
          <a:prstGeom prst="rect">
            <a:avLst/>
          </a:prstGeom>
          <a:ln w="12700">
            <a:miter lim="400000"/>
          </a:ln>
        </p:spPr>
        <p:txBody>
          <a:bodyPr lIns="0" tIns="0" rIns="0" bIns="0">
            <a:spAutoFit/>
          </a:bodyPr>
          <a:lstStyle>
            <a:lvl1pPr defTabSz="685800">
              <a:lnSpc>
                <a:spcPct val="90000"/>
              </a:lnSpc>
              <a:spcBef>
                <a:spcPts val="700"/>
              </a:spcBef>
              <a:defRPr sz="3400" b="1">
                <a:solidFill>
                  <a:srgbClr val="FFFFFF"/>
                </a:solidFill>
                <a:latin typeface="+mn-lt"/>
                <a:ea typeface="+mn-ea"/>
                <a:cs typeface="+mn-cs"/>
                <a:sym typeface="Arial" panose="020B0604020202020204"/>
              </a:defRPr>
            </a:lvl1pPr>
          </a:lstStyle>
          <a:p>
            <a:r>
              <a:t>02</a:t>
            </a:r>
          </a:p>
        </p:txBody>
      </p:sp>
      <p:sp>
        <p:nvSpPr>
          <p:cNvPr id="78" name="Text Placeholder 32"/>
          <p:cNvSpPr txBox="1"/>
          <p:nvPr/>
        </p:nvSpPr>
        <p:spPr>
          <a:xfrm>
            <a:off x="4160837" y="5526800"/>
            <a:ext cx="661988" cy="481175"/>
          </a:xfrm>
          <a:prstGeom prst="rect">
            <a:avLst/>
          </a:prstGeom>
          <a:ln w="12700">
            <a:miter lim="400000"/>
          </a:ln>
        </p:spPr>
        <p:txBody>
          <a:bodyPr lIns="0" tIns="0" rIns="0" bIns="0">
            <a:spAutoFit/>
          </a:bodyPr>
          <a:lstStyle>
            <a:lvl1pPr defTabSz="685800">
              <a:lnSpc>
                <a:spcPct val="90000"/>
              </a:lnSpc>
              <a:spcBef>
                <a:spcPts val="700"/>
              </a:spcBef>
              <a:defRPr sz="3400" b="1">
                <a:solidFill>
                  <a:srgbClr val="FFFFFF"/>
                </a:solidFill>
                <a:latin typeface="+mn-lt"/>
                <a:ea typeface="+mn-ea"/>
                <a:cs typeface="+mn-cs"/>
                <a:sym typeface="Arial" panose="020B0604020202020204"/>
              </a:defRPr>
            </a:lvl1pPr>
          </a:lstStyle>
          <a:p>
            <a:r>
              <a:t>04</a:t>
            </a:r>
          </a:p>
        </p:txBody>
      </p:sp>
      <p:sp>
        <p:nvSpPr>
          <p:cNvPr id="79" name="任意多边形 3"/>
          <p:cNvSpPr/>
          <p:nvPr/>
        </p:nvSpPr>
        <p:spPr>
          <a:xfrm rot="2700000">
            <a:off x="2772101" y="-612155"/>
            <a:ext cx="4725119" cy="4839478"/>
          </a:xfrm>
          <a:custGeom>
            <a:avLst/>
            <a:gdLst/>
            <a:ahLst/>
            <a:cxnLst>
              <a:cxn ang="0">
                <a:pos x="wd2" y="hd2"/>
              </a:cxn>
              <a:cxn ang="5400000">
                <a:pos x="wd2" y="hd2"/>
              </a:cxn>
              <a:cxn ang="10800000">
                <a:pos x="wd2" y="hd2"/>
              </a:cxn>
              <a:cxn ang="16200000">
                <a:pos x="wd2" y="hd2"/>
              </a:cxn>
            </a:cxnLst>
            <a:rect l="0" t="0" r="r" b="b"/>
            <a:pathLst>
              <a:path w="21134" h="21134" extrusionOk="0">
                <a:moveTo>
                  <a:pt x="722" y="16930"/>
                </a:moveTo>
                <a:lnTo>
                  <a:pt x="16930" y="722"/>
                </a:lnTo>
                <a:cubicBezTo>
                  <a:pt x="17892" y="-240"/>
                  <a:pt x="19451" y="-240"/>
                  <a:pt x="20413" y="722"/>
                </a:cubicBezTo>
                <a:cubicBezTo>
                  <a:pt x="21375" y="1684"/>
                  <a:pt x="21375" y="3243"/>
                  <a:pt x="20413" y="4205"/>
                </a:cubicBezTo>
                <a:lnTo>
                  <a:pt x="4205" y="20413"/>
                </a:lnTo>
                <a:cubicBezTo>
                  <a:pt x="3364" y="21255"/>
                  <a:pt x="2064" y="21360"/>
                  <a:pt x="1108" y="20729"/>
                </a:cubicBezTo>
                <a:lnTo>
                  <a:pt x="1095" y="20717"/>
                </a:lnTo>
                <a:lnTo>
                  <a:pt x="418" y="20717"/>
                </a:lnTo>
                <a:lnTo>
                  <a:pt x="418" y="20040"/>
                </a:lnTo>
                <a:lnTo>
                  <a:pt x="406" y="20027"/>
                </a:lnTo>
                <a:cubicBezTo>
                  <a:pt x="-225" y="19071"/>
                  <a:pt x="-120" y="17771"/>
                  <a:pt x="722" y="16930"/>
                </a:cubicBezTo>
                <a:close/>
              </a:path>
            </a:pathLst>
          </a:custGeom>
          <a:solidFill>
            <a:srgbClr val="FFDD6C"/>
          </a:solidFill>
          <a:ln w="12700">
            <a:miter lim="400000"/>
          </a:ln>
        </p:spPr>
        <p:txBody>
          <a:bodyPr lIns="45719" rIns="45719" anchor="ct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80" name="Text Placeholder 32"/>
          <p:cNvSpPr txBox="1"/>
          <p:nvPr/>
        </p:nvSpPr>
        <p:spPr>
          <a:xfrm>
            <a:off x="2291682" y="1584286"/>
            <a:ext cx="663576" cy="481174"/>
          </a:xfrm>
          <a:prstGeom prst="rect">
            <a:avLst/>
          </a:prstGeom>
          <a:ln w="12700">
            <a:miter lim="400000"/>
          </a:ln>
        </p:spPr>
        <p:txBody>
          <a:bodyPr lIns="0" tIns="0" rIns="0" bIns="0">
            <a:spAutoFit/>
          </a:bodyPr>
          <a:lstStyle>
            <a:lvl1pPr defTabSz="685800">
              <a:lnSpc>
                <a:spcPct val="90000"/>
              </a:lnSpc>
              <a:spcBef>
                <a:spcPts val="700"/>
              </a:spcBef>
              <a:defRPr sz="3400" b="1">
                <a:solidFill>
                  <a:srgbClr val="FFFFFF"/>
                </a:solidFill>
                <a:latin typeface="+mn-lt"/>
                <a:ea typeface="+mn-ea"/>
                <a:cs typeface="+mn-cs"/>
                <a:sym typeface="Arial" panose="020B0604020202020204"/>
              </a:defRPr>
            </a:lvl1pPr>
          </a:lstStyle>
          <a:p>
            <a:r>
              <a:t>01</a:t>
            </a:r>
          </a:p>
        </p:txBody>
      </p:sp>
      <p:sp>
        <p:nvSpPr>
          <p:cNvPr id="81" name="TextBox 13"/>
          <p:cNvSpPr txBox="1"/>
          <p:nvPr/>
        </p:nvSpPr>
        <p:spPr>
          <a:xfrm>
            <a:off x="2970685" y="1408771"/>
            <a:ext cx="5170384" cy="7194981"/>
          </a:xfrm>
          <a:prstGeom prst="rect">
            <a:avLst/>
          </a:prstGeom>
          <a:ln w="12700">
            <a:miter lim="400000"/>
          </a:ln>
        </p:spPr>
        <p:txBody>
          <a:bodyPr lIns="0" tIns="0" rIns="0" bIns="0"/>
          <a:lstStyle>
            <a:lvl1pPr marL="342900" indent="-342900" algn="just">
              <a:lnSpc>
                <a:spcPct val="120000"/>
              </a:lnSpc>
              <a:spcBef>
                <a:spcPts val="700"/>
              </a:spcBef>
              <a:defRPr sz="24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b="1">
                <a:latin typeface="+mn-lt"/>
                <a:ea typeface="+mn-ea"/>
                <a:cs typeface="+mn-cs"/>
                <a:sym typeface="Arial" panose="020B0604020202020204"/>
              </a:defRPr>
            </a:pP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小学学了几年英语，怎么语音知识、基本时态等基础知识还是不清楚</a:t>
            </a:r>
          </a:p>
        </p:txBody>
      </p:sp>
      <p:sp>
        <p:nvSpPr>
          <p:cNvPr id="82" name="组合 27"/>
          <p:cNvSpPr txBox="1"/>
          <p:nvPr/>
        </p:nvSpPr>
        <p:spPr>
          <a:xfrm>
            <a:off x="4966039" y="2701401"/>
            <a:ext cx="4717372" cy="1039575"/>
          </a:xfrm>
          <a:prstGeom prst="rect">
            <a:avLst/>
          </a:prstGeom>
          <a:ln w="12700">
            <a:miter lim="400000"/>
          </a:ln>
        </p:spPr>
        <p:txBody>
          <a:bodyPr lIns="0" tIns="0" rIns="0" bIns="0"/>
          <a:lstStyle>
            <a:lvl1pPr marL="342900" indent="-342900">
              <a:lnSpc>
                <a:spcPct val="120000"/>
              </a:lnSpc>
              <a:spcBef>
                <a:spcPts val="700"/>
              </a:spcBef>
              <a:defRPr sz="23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b="1">
                <a:latin typeface="+mn-lt"/>
                <a:ea typeface="+mn-ea"/>
                <a:cs typeface="+mn-cs"/>
                <a:sym typeface="Arial" panose="020B0604020202020204"/>
              </a:defRPr>
            </a:pP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小学英语的优等生，到了中学怎么就成了学困生了呢？</a:t>
            </a:r>
          </a:p>
        </p:txBody>
      </p:sp>
      <p:sp>
        <p:nvSpPr>
          <p:cNvPr id="83" name="组合 33"/>
          <p:cNvSpPr txBox="1"/>
          <p:nvPr/>
        </p:nvSpPr>
        <p:spPr>
          <a:xfrm>
            <a:off x="4827587" y="5512781"/>
            <a:ext cx="4994276" cy="745552"/>
          </a:xfrm>
          <a:prstGeom prst="rect">
            <a:avLst/>
          </a:prstGeom>
          <a:ln w="12700">
            <a:miter lim="400000"/>
          </a:ln>
        </p:spPr>
        <p:txBody>
          <a:bodyPr lIns="0" tIns="0" rIns="0" bIns="0"/>
          <a:lstStyle>
            <a:lvl1pPr defTabSz="1216025">
              <a:spcBef>
                <a:spcPts val="300"/>
              </a:spcBef>
              <a:defRPr sz="22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b="1">
                <a:latin typeface="+mn-lt"/>
                <a:ea typeface="+mn-ea"/>
                <a:cs typeface="+mn-cs"/>
                <a:sym typeface="Arial" panose="020B0604020202020204"/>
              </a:defRPr>
            </a:pP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喜爱参与英语课堂活动，但不爱做英语笔头练习</a:t>
            </a:r>
          </a:p>
        </p:txBody>
      </p:sp>
      <p:sp>
        <p:nvSpPr>
          <p:cNvPr id="84" name="文本框 38"/>
          <p:cNvSpPr txBox="1"/>
          <p:nvPr/>
        </p:nvSpPr>
        <p:spPr>
          <a:xfrm>
            <a:off x="393700" y="398780"/>
            <a:ext cx="2034540" cy="574040"/>
          </a:xfrm>
          <a:prstGeom prst="rect">
            <a:avLst/>
          </a:prstGeom>
          <a:ln w="12700">
            <a:miter lim="400000"/>
          </a:ln>
        </p:spPr>
        <p:txBody>
          <a:bodyPr wrap="none" lIns="45719" rIns="45719">
            <a:spAutoFit/>
          </a:bodyPr>
          <a:lstStyle>
            <a:lvl1pPr>
              <a:defRPr sz="3800">
                <a:latin typeface="Adobe 黑体 Std R"/>
                <a:ea typeface="Adobe 黑体 Std R"/>
                <a:cs typeface="Adobe 黑体 Std R"/>
                <a:sym typeface="Adobe 黑体 Std R"/>
              </a:defRPr>
            </a:lvl1pPr>
          </a:lstStyle>
          <a:p>
            <a:r>
              <a:t>现实情况</a:t>
            </a:r>
          </a:p>
        </p:txBody>
      </p:sp>
      <p:sp>
        <p:nvSpPr>
          <p:cNvPr id="85" name="还是像小学那样学英语，怎么成绩就是上不去呢？中学英语课没趣味，不爱上英语课"/>
          <p:cNvSpPr txBox="1"/>
          <p:nvPr/>
        </p:nvSpPr>
        <p:spPr>
          <a:xfrm>
            <a:off x="2540590" y="4046369"/>
            <a:ext cx="6271330" cy="1013461"/>
          </a:xfrm>
          <a:prstGeom prst="rect">
            <a:avLst/>
          </a:prstGeom>
          <a:ln w="12700">
            <a:miter lim="400000"/>
          </a:ln>
        </p:spPr>
        <p:txBody>
          <a:bodyPr lIns="45719" rIns="45719">
            <a:spAutoFit/>
          </a:bodyPr>
          <a:lstStyle>
            <a:lvl1pPr marL="342900" indent="-342900">
              <a:lnSpc>
                <a:spcPct val="120000"/>
              </a:lnSpc>
              <a:spcBef>
                <a:spcPts val="700"/>
              </a:spcBef>
              <a:defRPr sz="24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b="1">
                <a:latin typeface="+mn-lt"/>
                <a:ea typeface="+mn-ea"/>
                <a:cs typeface="+mn-cs"/>
                <a:sym typeface="Arial" panose="020B0604020202020204"/>
              </a:defRPr>
            </a:pP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还是像小学那样学英语，怎么成绩就是上不去呢？中学英语课没趣味，不爱上英语课</a:t>
            </a:r>
          </a:p>
        </p:txBody>
      </p:sp>
      <p:sp>
        <p:nvSpPr>
          <p:cNvPr id="86" name="03"/>
          <p:cNvSpPr txBox="1"/>
          <p:nvPr/>
        </p:nvSpPr>
        <p:spPr>
          <a:xfrm>
            <a:off x="2099588" y="4174346"/>
            <a:ext cx="584434" cy="572614"/>
          </a:xfrm>
          <a:prstGeom prst="rect">
            <a:avLst/>
          </a:prstGeom>
          <a:ln w="12700">
            <a:miter lim="400000"/>
          </a:ln>
        </p:spPr>
        <p:txBody>
          <a:bodyPr wrap="none" lIns="45719" rIns="45719">
            <a:spAutoFit/>
          </a:bodyPr>
          <a:lstStyle>
            <a:lvl1pPr defTabSz="685800">
              <a:lnSpc>
                <a:spcPct val="90000"/>
              </a:lnSpc>
              <a:spcBef>
                <a:spcPts val="700"/>
              </a:spcBef>
              <a:defRPr sz="3400" b="1">
                <a:solidFill>
                  <a:srgbClr val="FFFFFF"/>
                </a:solidFill>
                <a:latin typeface="+mn-lt"/>
                <a:ea typeface="+mn-ea"/>
                <a:cs typeface="+mn-cs"/>
                <a:sym typeface="Arial" panose="020B0604020202020204"/>
              </a:defRPr>
            </a:lvl1pPr>
          </a:lstStyle>
          <a:p>
            <a:r>
              <a:t>03</a:t>
            </a:r>
          </a:p>
        </p:txBody>
      </p:sp>
      <p:sp>
        <p:nvSpPr>
          <p:cNvPr id="87" name="小学生"/>
          <p:cNvSpPr txBox="1"/>
          <p:nvPr/>
        </p:nvSpPr>
        <p:spPr>
          <a:xfrm>
            <a:off x="10339131" y="5682773"/>
            <a:ext cx="980441" cy="383541"/>
          </a:xfrm>
          <a:prstGeom prst="rect">
            <a:avLst/>
          </a:prstGeom>
          <a:ln w="12700">
            <a:miter lim="400000"/>
          </a:ln>
        </p:spPr>
        <p:txBody>
          <a:bodyPr wrap="none" lIns="45719" rIns="45719">
            <a:spAutoFit/>
          </a:bodyPr>
          <a:lstStyle>
            <a:lvl1pPr>
              <a:defRPr sz="2300">
                <a:latin typeface="Adobe 黑体 Std R"/>
                <a:ea typeface="Adobe 黑体 Std R"/>
                <a:cs typeface="Adobe 黑体 Std R"/>
                <a:sym typeface="Adobe 黑体 Std R"/>
              </a:defRPr>
            </a:lvl1pPr>
          </a:lstStyle>
          <a:p>
            <a:r>
              <a:t>小学生</a:t>
            </a:r>
          </a:p>
        </p:txBody>
      </p:sp>
      <p:sp>
        <p:nvSpPr>
          <p:cNvPr id="88" name="中学生"/>
          <p:cNvSpPr txBox="1"/>
          <p:nvPr/>
        </p:nvSpPr>
        <p:spPr>
          <a:xfrm>
            <a:off x="741680" y="4348629"/>
            <a:ext cx="904241" cy="358140"/>
          </a:xfrm>
          <a:prstGeom prst="rect">
            <a:avLst/>
          </a:prstGeom>
          <a:ln w="12700">
            <a:miter lim="400000"/>
          </a:ln>
        </p:spPr>
        <p:txBody>
          <a:bodyPr wrap="none" lIns="45719" rIns="45719">
            <a:spAutoFit/>
          </a:bodyPr>
          <a:lstStyle>
            <a:lvl1pPr>
              <a:defRPr sz="2100">
                <a:latin typeface="Adobe 黑体 Std R"/>
                <a:ea typeface="Adobe 黑体 Std R"/>
                <a:cs typeface="Adobe 黑体 Std R"/>
                <a:sym typeface="Adobe 黑体 Std R"/>
              </a:defRPr>
            </a:lvl1pPr>
          </a:lstStyle>
          <a:p>
            <a:r>
              <a:t>中学生</a:t>
            </a:r>
          </a:p>
        </p:txBody>
      </p:sp>
      <p:sp>
        <p:nvSpPr>
          <p:cNvPr id="89" name="小学教师"/>
          <p:cNvSpPr txBox="1"/>
          <p:nvPr/>
        </p:nvSpPr>
        <p:spPr>
          <a:xfrm>
            <a:off x="9974492" y="2814848"/>
            <a:ext cx="1221741" cy="370841"/>
          </a:xfrm>
          <a:prstGeom prst="rect">
            <a:avLst/>
          </a:prstGeom>
          <a:ln w="12700">
            <a:miter lim="400000"/>
          </a:ln>
        </p:spPr>
        <p:txBody>
          <a:bodyPr wrap="none" lIns="45719" rIns="45719">
            <a:spAutoFit/>
          </a:bodyPr>
          <a:lstStyle>
            <a:lvl1pPr>
              <a:defRPr sz="2200">
                <a:latin typeface="Adobe 黑体 Std R"/>
                <a:ea typeface="Adobe 黑体 Std R"/>
                <a:cs typeface="Adobe 黑体 Std R"/>
                <a:sym typeface="Adobe 黑体 Std R"/>
              </a:defRPr>
            </a:lvl1pPr>
          </a:lstStyle>
          <a:p>
            <a:r>
              <a:t>小学教师</a:t>
            </a:r>
          </a:p>
        </p:txBody>
      </p:sp>
      <p:sp>
        <p:nvSpPr>
          <p:cNvPr id="90" name="中学教师"/>
          <p:cNvSpPr txBox="1"/>
          <p:nvPr/>
        </p:nvSpPr>
        <p:spPr>
          <a:xfrm>
            <a:off x="627380" y="1620402"/>
            <a:ext cx="1221740" cy="370841"/>
          </a:xfrm>
          <a:prstGeom prst="rect">
            <a:avLst/>
          </a:prstGeom>
          <a:ln w="12700">
            <a:miter lim="400000"/>
          </a:ln>
        </p:spPr>
        <p:txBody>
          <a:bodyPr wrap="none" lIns="45719" rIns="45719">
            <a:spAutoFit/>
          </a:bodyPr>
          <a:lstStyle>
            <a:lvl1pPr>
              <a:defRPr sz="2200">
                <a:latin typeface="Adobe 黑体 Std R"/>
                <a:ea typeface="Adobe 黑体 Std R"/>
                <a:cs typeface="Adobe 黑体 Std R"/>
                <a:sym typeface="Adobe 黑体 Std R"/>
              </a:defRPr>
            </a:lvl1pPr>
          </a:lstStyle>
          <a:p>
            <a:r>
              <a:t>中学教师</a:t>
            </a: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7" name="2、听课方法的指导…"/>
          <p:cNvGrpSpPr/>
          <p:nvPr/>
        </p:nvGrpSpPr>
        <p:grpSpPr>
          <a:xfrm>
            <a:off x="1629930" y="1201166"/>
            <a:ext cx="8584796" cy="5772761"/>
            <a:chOff x="8255" y="-69850"/>
            <a:chExt cx="8584794" cy="5772759"/>
          </a:xfrm>
        </p:grpSpPr>
        <p:sp>
          <p:nvSpPr>
            <p:cNvPr id="376" name="2、听课方法的指导…"/>
            <p:cNvSpPr txBox="1"/>
            <p:nvPr/>
          </p:nvSpPr>
          <p:spPr>
            <a:xfrm>
              <a:off x="50800" y="50800"/>
              <a:ext cx="8542249" cy="5652109"/>
            </a:xfrm>
            <a:prstGeom prst="rect">
              <a:avLst/>
            </a:prstGeom>
            <a:noFill/>
            <a:ln>
              <a:noFill/>
            </a:ln>
            <a:effectLst/>
          </p:spPr>
          <p:txBody>
            <a:bodyPr wrap="square" lIns="45719" tIns="45719" rIns="45719" bIns="45719" numCol="1" anchor="t">
              <a:spAutoFit/>
            </a:bodyPr>
            <a:lstStyle/>
            <a:p>
              <a:pPr marL="342900" indent="-342900">
                <a:spcBef>
                  <a:spcPts val="700"/>
                </a:spcBef>
                <a:defRPr sz="2700">
                  <a:latin typeface="Times New Roman" panose="02020603050405020304"/>
                  <a:ea typeface="Times New Roman" panose="02020603050405020304"/>
                  <a:cs typeface="Times New Roman" panose="02020603050405020304"/>
                  <a:sym typeface="Times New Roman" panose="02020603050405020304"/>
                </a:defRPr>
              </a:pPr>
              <a:r>
                <a:rPr b="1"/>
                <a:t>2</a:t>
              </a: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、听课方法的指导</a:t>
              </a:r>
              <a:endParaRPr b="1"/>
            </a:p>
            <a:p>
              <a:pPr marL="342900" indent="-342900">
                <a:spcBef>
                  <a:spcPts val="600"/>
                </a:spcBef>
                <a:defRPr sz="2700">
                  <a:latin typeface="Times New Roman" panose="02020603050405020304"/>
                  <a:ea typeface="Times New Roman" panose="02020603050405020304"/>
                  <a:cs typeface="Times New Roman" panose="02020603050405020304"/>
                  <a:sym typeface="Times New Roman" panose="02020603050405020304"/>
                </a:defRPr>
              </a:pPr>
              <a:r>
                <a:t>          </a:t>
              </a: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俗话说</a:t>
              </a:r>
              <a:r>
                <a:t>“</a:t>
              </a: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授之以鱼，不如授之以渔。</a:t>
              </a:r>
              <a:r>
                <a:t>”</a:t>
              </a: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英语课上教师应使学生充分调动一切感官，</a:t>
              </a:r>
              <a:r>
                <a:rPr u="sng">
                  <a:solidFill>
                    <a:schemeClr val="accent2"/>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养成眼、耳、口、手、脑并用的听课习惯</a:t>
              </a: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，充分理解并熟练运用学到的英语语言材料，高效地掌握每节课上所学内容。</a:t>
              </a:r>
              <a:r>
                <a:t>如：在Presentation这一环节，要求学生眼观教师手势，耳听教师表达，脑子理解、记忆教师所表达的内容；在Practice过程中，要求学生张口读、脑子记、手写重难点单词；这样使</a:t>
              </a:r>
              <a:r>
                <a:rPr>
                  <a:solidFill>
                    <a:schemeClr val="accent2"/>
                  </a:solidFill>
                </a:rPr>
                <a:t>学生在听课中做到了五到，即：耳到、眼到、口到、手到、心到</a:t>
              </a:r>
              <a:r>
                <a:t>，有效地培养了他们听、说、读、写各方面的能力。</a:t>
              </a:r>
            </a:p>
          </p:txBody>
        </p:sp>
        <p:pic>
          <p:nvPicPr>
            <p:cNvPr id="375" name="2、听课方法的指导…" descr="2、听课方法的指导…"/>
            <p:cNvPicPr/>
            <p:nvPr/>
          </p:nvPicPr>
          <p:blipFill>
            <a:blip r:embed="rId2"/>
            <a:stretch>
              <a:fillRect/>
            </a:stretch>
          </p:blipFill>
          <p:spPr>
            <a:xfrm>
              <a:off x="8255" y="-69850"/>
              <a:ext cx="8584563" cy="4947918"/>
            </a:xfrm>
            <a:prstGeom prst="rect">
              <a:avLst/>
            </a:prstGeom>
            <a:effectLst/>
          </p:spPr>
        </p:pic>
      </p:grpSp>
      <p:sp>
        <p:nvSpPr>
          <p:cNvPr id="378" name="一. 培养学生良好的英语学习习惯"/>
          <p:cNvSpPr txBox="1"/>
          <p:nvPr/>
        </p:nvSpPr>
        <p:spPr>
          <a:xfrm>
            <a:off x="487680" y="500380"/>
            <a:ext cx="6365241" cy="701041"/>
          </a:xfrm>
          <a:prstGeom prst="rect">
            <a:avLst/>
          </a:prstGeom>
          <a:ln w="12700">
            <a:miter lim="400000"/>
          </a:ln>
        </p:spPr>
        <p:txBody>
          <a:bodyPr wrap="none" lIns="45719" rIns="45719">
            <a:spAutoFit/>
          </a:bodyPr>
          <a:lstStyle/>
          <a:p>
            <a:pPr marL="342900" indent="-342900">
              <a:lnSpc>
                <a:spcPct val="90000"/>
              </a:lnSpc>
              <a:spcBef>
                <a:spcPts val="700"/>
              </a:spcBef>
              <a:defRPr sz="3400" b="1">
                <a:latin typeface="Times New Roman" panose="02020603050405020304"/>
                <a:ea typeface="Times New Roman" panose="02020603050405020304"/>
                <a:cs typeface="Times New Roman" panose="02020603050405020304"/>
                <a:sym typeface="Times New Roman" panose="02020603050405020304"/>
              </a:defRPr>
            </a:pPr>
            <a:r>
              <a:t>一. </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培养学生良好的英语学习习惯</a:t>
            </a: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2" name="3、课外学习方法的指导…"/>
          <p:cNvGrpSpPr/>
          <p:nvPr/>
        </p:nvGrpSpPr>
        <p:grpSpPr>
          <a:xfrm>
            <a:off x="1545475" y="1878711"/>
            <a:ext cx="8364451" cy="3544675"/>
            <a:chOff x="0" y="-294005"/>
            <a:chExt cx="8364449" cy="3544674"/>
          </a:xfrm>
        </p:grpSpPr>
        <p:sp>
          <p:nvSpPr>
            <p:cNvPr id="381" name="3、课外学习方法的指导…"/>
            <p:cNvSpPr txBox="1"/>
            <p:nvPr/>
          </p:nvSpPr>
          <p:spPr>
            <a:xfrm>
              <a:off x="50800" y="50799"/>
              <a:ext cx="8262849" cy="3199870"/>
            </a:xfrm>
            <a:prstGeom prst="rect">
              <a:avLst/>
            </a:prstGeom>
            <a:noFill/>
            <a:ln>
              <a:noFill/>
            </a:ln>
            <a:effectLst/>
          </p:spPr>
          <p:txBody>
            <a:bodyPr wrap="square" lIns="45719" tIns="45719" rIns="45719" bIns="45719" numCol="1" anchor="t">
              <a:spAutoFit/>
            </a:bodyPr>
            <a:lstStyle/>
            <a:p>
              <a:pPr marL="342900" indent="-342900">
                <a:spcBef>
                  <a:spcPts val="700"/>
                </a:spcBef>
                <a:defRPr sz="3200">
                  <a:latin typeface="Times New Roman" panose="02020603050405020304"/>
                  <a:ea typeface="Times New Roman" panose="02020603050405020304"/>
                  <a:cs typeface="Times New Roman" panose="02020603050405020304"/>
                  <a:sym typeface="Times New Roman" panose="02020603050405020304"/>
                </a:defRPr>
              </a:pPr>
              <a:r>
                <a:rPr b="1"/>
                <a:t>3</a:t>
              </a: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、课外学习方法的指导</a:t>
              </a:r>
              <a:endParaRPr b="1"/>
            </a:p>
            <a:p>
              <a:pPr marL="342900" indent="-342900">
                <a:spcBef>
                  <a:spcPts val="700"/>
                </a:spcBef>
                <a:defRPr sz="3200">
                  <a:latin typeface="Times New Roman" panose="02020603050405020304"/>
                  <a:ea typeface="Times New Roman" panose="02020603050405020304"/>
                  <a:cs typeface="Times New Roman" panose="02020603050405020304"/>
                  <a:sym typeface="Times New Roman" panose="02020603050405020304"/>
                </a:defRPr>
              </a:pPr>
              <a:r>
                <a:t>        </a:t>
              </a: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学好英语仅靠课堂</a:t>
              </a:r>
              <a:r>
                <a:t>45</a:t>
              </a: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分钟是不够的，课堂教学与课外学习应相辅相承，因此应指导学生养成良好的课外学习习惯</a:t>
              </a:r>
              <a:r>
                <a:t>——</a:t>
              </a:r>
              <a:r>
                <a:rPr>
                  <a:solidFill>
                    <a:schemeClr val="accent2"/>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多说、多读、多写、多观察、多搜集。</a:t>
              </a:r>
            </a:p>
          </p:txBody>
        </p:sp>
        <p:pic>
          <p:nvPicPr>
            <p:cNvPr id="380" name="3、课外学习方法的指导…" descr="3、课外学习方法的指导…"/>
            <p:cNvPicPr/>
            <p:nvPr/>
          </p:nvPicPr>
          <p:blipFill>
            <a:blip r:embed="rId2"/>
            <a:stretch>
              <a:fillRect/>
            </a:stretch>
          </p:blipFill>
          <p:spPr>
            <a:xfrm>
              <a:off x="0" y="-294005"/>
              <a:ext cx="8364449" cy="3301469"/>
            </a:xfrm>
            <a:prstGeom prst="rect">
              <a:avLst/>
            </a:prstGeom>
            <a:effectLst/>
          </p:spPr>
        </p:pic>
      </p:grpSp>
      <p:sp>
        <p:nvSpPr>
          <p:cNvPr id="383" name="一. 培养学生良好的英语学习习惯"/>
          <p:cNvSpPr txBox="1"/>
          <p:nvPr/>
        </p:nvSpPr>
        <p:spPr>
          <a:xfrm>
            <a:off x="513080" y="640080"/>
            <a:ext cx="6365241" cy="701041"/>
          </a:xfrm>
          <a:prstGeom prst="rect">
            <a:avLst/>
          </a:prstGeom>
          <a:ln w="12700">
            <a:miter lim="400000"/>
          </a:ln>
        </p:spPr>
        <p:txBody>
          <a:bodyPr wrap="none" lIns="45719" rIns="45719">
            <a:spAutoFit/>
          </a:bodyPr>
          <a:lstStyle/>
          <a:p>
            <a:pPr marL="342900" indent="-342900">
              <a:lnSpc>
                <a:spcPct val="90000"/>
              </a:lnSpc>
              <a:spcBef>
                <a:spcPts val="700"/>
              </a:spcBef>
              <a:defRPr sz="3400" b="1">
                <a:latin typeface="Times New Roman" panose="02020603050405020304"/>
                <a:ea typeface="Times New Roman" panose="02020603050405020304"/>
                <a:cs typeface="Times New Roman" panose="02020603050405020304"/>
                <a:sym typeface="Times New Roman" panose="02020603050405020304"/>
              </a:defRPr>
            </a:pPr>
            <a:r>
              <a:t>一. </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培养学生良好的英语学习习惯</a:t>
            </a: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7" name="二.  用学习策略理论来设计日常的教学活动…"/>
          <p:cNvGrpSpPr/>
          <p:nvPr/>
        </p:nvGrpSpPr>
        <p:grpSpPr>
          <a:xfrm>
            <a:off x="1596275" y="1976501"/>
            <a:ext cx="8364451" cy="3303122"/>
            <a:chOff x="0" y="-183515"/>
            <a:chExt cx="8364449" cy="3303120"/>
          </a:xfrm>
        </p:grpSpPr>
        <p:sp>
          <p:nvSpPr>
            <p:cNvPr id="386" name="二.  用学习策略理论来设计日常的教学活动…"/>
            <p:cNvSpPr txBox="1"/>
            <p:nvPr/>
          </p:nvSpPr>
          <p:spPr>
            <a:xfrm>
              <a:off x="50800" y="50799"/>
              <a:ext cx="8262849" cy="3068806"/>
            </a:xfrm>
            <a:prstGeom prst="rect">
              <a:avLst/>
            </a:prstGeom>
            <a:noFill/>
            <a:ln>
              <a:noFill/>
            </a:ln>
            <a:effectLst/>
          </p:spPr>
          <p:txBody>
            <a:bodyPr wrap="square" lIns="45719" tIns="45719" rIns="45719" bIns="45719" numCol="1" anchor="t">
              <a:spAutoFit/>
            </a:bodyPr>
            <a:lstStyle/>
            <a:p>
              <a:pPr marL="342900" indent="-342900">
                <a:lnSpc>
                  <a:spcPct val="90000"/>
                </a:lnSpc>
                <a:spcBef>
                  <a:spcPts val="700"/>
                </a:spcBef>
                <a:defRPr sz="3200" b="1">
                  <a:latin typeface="Times New Roman" panose="02020603050405020304"/>
                  <a:ea typeface="Times New Roman" panose="02020603050405020304"/>
                  <a:cs typeface="Times New Roman" panose="02020603050405020304"/>
                  <a:sym typeface="Times New Roman" panose="02020603050405020304"/>
                </a:defRPr>
              </a:pPr>
              <a:r>
                <a:t> 二.  </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用学习策略理论来设计日常的教学活动</a:t>
              </a:r>
            </a:p>
            <a:p>
              <a:pPr marL="342900" indent="-342900">
                <a:lnSpc>
                  <a:spcPct val="90000"/>
                </a:lnSpc>
                <a:spcBef>
                  <a:spcPts val="700"/>
                </a:spcBef>
                <a:defRPr sz="3200" b="1">
                  <a:latin typeface="Times New Roman" panose="02020603050405020304"/>
                  <a:ea typeface="Times New Roman" panose="02020603050405020304"/>
                  <a:cs typeface="Times New Roman" panose="02020603050405020304"/>
                  <a:sym typeface="Times New Roman" panose="02020603050405020304"/>
                </a:defRPr>
              </a:pPr>
              <a:r>
                <a:t>     ①</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促进选择性注意策略，如：自我提问、做读书笔记、记听课笔记、纠错等。</a:t>
              </a:r>
            </a:p>
            <a:p>
              <a:pPr marL="342900" indent="-342900">
                <a:lnSpc>
                  <a:spcPct val="90000"/>
                </a:lnSpc>
                <a:spcBef>
                  <a:spcPts val="700"/>
                </a:spcBef>
                <a:defRPr sz="3200" b="1">
                  <a:latin typeface="Times New Roman" panose="02020603050405020304"/>
                  <a:ea typeface="Times New Roman" panose="02020603050405020304"/>
                  <a:cs typeface="Times New Roman" panose="02020603050405020304"/>
                  <a:sym typeface="Times New Roman" panose="02020603050405020304"/>
                </a:defRPr>
              </a:pPr>
              <a:r>
                <a:t>     ②</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促进短时记忆策略，如复述策略（通过多次复述记忆新材料）、将所学信息组块等。</a:t>
              </a:r>
            </a:p>
          </p:txBody>
        </p:sp>
        <p:pic>
          <p:nvPicPr>
            <p:cNvPr id="385" name="二.  用学习策略理论来设计日常的教学活动…" descr="二.  用学习策略理论来设计日常的教学活动…"/>
            <p:cNvPicPr/>
            <p:nvPr/>
          </p:nvPicPr>
          <p:blipFill>
            <a:blip r:embed="rId2"/>
            <a:stretch>
              <a:fillRect/>
            </a:stretch>
          </p:blipFill>
          <p:spPr>
            <a:xfrm>
              <a:off x="0" y="-183515"/>
              <a:ext cx="8364449" cy="3170404"/>
            </a:xfrm>
            <a:prstGeom prst="rect">
              <a:avLst/>
            </a:prstGeom>
            <a:effectLst/>
          </p:spPr>
        </p:pic>
      </p:grpSp>
      <p:sp>
        <p:nvSpPr>
          <p:cNvPr id="388" name="椭圆形"/>
          <p:cNvSpPr/>
          <p:nvPr/>
        </p:nvSpPr>
        <p:spPr>
          <a:xfrm>
            <a:off x="166753" y="429252"/>
            <a:ext cx="4679912" cy="1313915"/>
          </a:xfrm>
          <a:prstGeom prst="ellipse">
            <a:avLst/>
          </a:prstGeom>
          <a:solidFill>
            <a:srgbClr val="F2F2F2">
              <a:alpha val="50195"/>
            </a:srgbClr>
          </a:solidFill>
          <a:ln w="25400">
            <a:solidFill>
              <a:srgbClr val="C0C0C0"/>
            </a:solidFill>
          </a:ln>
        </p:spPr>
        <p:txBody>
          <a:bodyPr lIns="45719" rIns="45719" anchor="ctr"/>
          <a:lstStyle/>
          <a:p>
            <a:endParaRPr/>
          </a:p>
        </p:txBody>
      </p:sp>
      <p:grpSp>
        <p:nvGrpSpPr>
          <p:cNvPr id="391" name="成组"/>
          <p:cNvGrpSpPr/>
          <p:nvPr/>
        </p:nvGrpSpPr>
        <p:grpSpPr>
          <a:xfrm>
            <a:off x="143890" y="199726"/>
            <a:ext cx="4522438" cy="1568179"/>
            <a:chOff x="0" y="127000"/>
            <a:chExt cx="4522436" cy="1568178"/>
          </a:xfrm>
        </p:grpSpPr>
        <p:sp>
          <p:nvSpPr>
            <p:cNvPr id="389" name="学法指导的衔接"/>
            <p:cNvSpPr txBox="1"/>
            <p:nvPr/>
          </p:nvSpPr>
          <p:spPr>
            <a:xfrm>
              <a:off x="0" y="127000"/>
              <a:ext cx="4522437" cy="1279031"/>
            </a:xfrm>
            <a:prstGeom prst="rect">
              <a:avLst/>
            </a:prstGeom>
            <a:noFill/>
            <a:ln w="12700" cap="flat">
              <a:noFill/>
              <a:miter lim="400000"/>
            </a:ln>
            <a:effectLst/>
          </p:spPr>
          <p:txBody>
            <a:bodyPr wrap="square" lIns="0" tIns="0" rIns="0" bIns="0" numCol="1" anchor="ctr">
              <a:noAutofit/>
            </a:bodyPr>
            <a:lstStyle>
              <a:lvl1pPr algn="ctr">
                <a:defRPr sz="35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b="1">
                  <a:latin typeface="微软雅黑" panose="020B0503020204020204" charset="-122"/>
                  <a:ea typeface="微软雅黑" panose="020B0503020204020204" charset="-122"/>
                  <a:cs typeface="微软雅黑" panose="020B0503020204020204" charset="-122"/>
                  <a:sym typeface="微软雅黑" panose="020B0503020204020204" charset="-122"/>
                </a:defRPr>
              </a:pP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学法指导的衔接</a:t>
              </a:r>
            </a:p>
          </p:txBody>
        </p:sp>
        <p:sp>
          <p:nvSpPr>
            <p:cNvPr id="390" name="形状"/>
            <p:cNvSpPr/>
            <p:nvPr/>
          </p:nvSpPr>
          <p:spPr>
            <a:xfrm>
              <a:off x="195616" y="1071470"/>
              <a:ext cx="4131204" cy="623709"/>
            </a:xfrm>
            <a:custGeom>
              <a:avLst/>
              <a:gdLst/>
              <a:ahLst/>
              <a:cxnLst>
                <a:cxn ang="0">
                  <a:pos x="wd2" y="hd2"/>
                </a:cxn>
                <a:cxn ang="5400000">
                  <a:pos x="wd2" y="hd2"/>
                </a:cxn>
                <a:cxn ang="10800000">
                  <a:pos x="wd2" y="hd2"/>
                </a:cxn>
                <a:cxn ang="16200000">
                  <a:pos x="wd2" y="hd2"/>
                </a:cxn>
              </a:cxnLst>
              <a:rect l="0" t="0" r="r" b="b"/>
              <a:pathLst>
                <a:path w="21600" h="21600" extrusionOk="0">
                  <a:moveTo>
                    <a:pt x="16856" y="0"/>
                  </a:moveTo>
                  <a:cubicBezTo>
                    <a:pt x="15801" y="5682"/>
                    <a:pt x="13426" y="9351"/>
                    <a:pt x="10800" y="9351"/>
                  </a:cubicBezTo>
                  <a:cubicBezTo>
                    <a:pt x="8174" y="9351"/>
                    <a:pt x="5799" y="5682"/>
                    <a:pt x="4744" y="0"/>
                  </a:cubicBezTo>
                  <a:lnTo>
                    <a:pt x="0" y="4926"/>
                  </a:lnTo>
                  <a:cubicBezTo>
                    <a:pt x="1881" y="15058"/>
                    <a:pt x="6119" y="21600"/>
                    <a:pt x="10800" y="21600"/>
                  </a:cubicBezTo>
                  <a:cubicBezTo>
                    <a:pt x="15481" y="21600"/>
                    <a:pt x="19719" y="15058"/>
                    <a:pt x="21600" y="4926"/>
                  </a:cubicBezTo>
                  <a:lnTo>
                    <a:pt x="16856" y="0"/>
                  </a:lnTo>
                  <a:close/>
                </a:path>
              </a:pathLst>
            </a:custGeom>
            <a:solidFill>
              <a:schemeClr val="accent3">
                <a:satOff val="-6368"/>
                <a:lumOff val="-10818"/>
                <a:alpha val="83981"/>
              </a:schemeClr>
            </a:solidFill>
            <a:ln w="12700" cap="flat">
              <a:noFill/>
              <a:miter lim="400000"/>
            </a:ln>
            <a:effectLst/>
          </p:spPr>
          <p:txBody>
            <a:bodyPr wrap="square" lIns="45719" tIns="45719" rIns="45719" bIns="45719" numCol="1" anchor="ctr">
              <a:noAutofit/>
            </a:bodyPr>
            <a:lstStyle/>
            <a:p>
              <a:endParaRPr/>
            </a:p>
          </p:txBody>
        </p:sp>
      </p:gr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5" name="③促进新信息内在联系策略，如分析学习材料的内在逻辑结构和组织结构、构建语意图或语言知识网、多问几个为什么等。…"/>
          <p:cNvGrpSpPr/>
          <p:nvPr/>
        </p:nvGrpSpPr>
        <p:grpSpPr>
          <a:xfrm>
            <a:off x="1100975" y="1105916"/>
            <a:ext cx="8571718" cy="5711455"/>
            <a:chOff x="0" y="0"/>
            <a:chExt cx="8571716" cy="5711453"/>
          </a:xfrm>
        </p:grpSpPr>
        <p:sp>
          <p:nvSpPr>
            <p:cNvPr id="394" name="③促进新信息内在联系策略，如分析学习材料的内在逻辑结构和组织结构、构建语意图或语言知识网、多问几个为什么等。…"/>
            <p:cNvSpPr txBox="1"/>
            <p:nvPr/>
          </p:nvSpPr>
          <p:spPr>
            <a:xfrm>
              <a:off x="50800" y="50800"/>
              <a:ext cx="8470117" cy="5609854"/>
            </a:xfrm>
            <a:prstGeom prst="rect">
              <a:avLst/>
            </a:prstGeom>
            <a:noFill/>
            <a:ln>
              <a:noFill/>
            </a:ln>
            <a:effectLst/>
          </p:spPr>
          <p:txBody>
            <a:bodyPr wrap="square" lIns="45719" tIns="45719" rIns="45719" bIns="45719" numCol="1" anchor="t">
              <a:spAutoFit/>
            </a:bodyPr>
            <a:lstStyle/>
            <a:p>
              <a:pPr marL="342900" indent="-342900">
                <a:lnSpc>
                  <a:spcPct val="130000"/>
                </a:lnSpc>
                <a:spcBef>
                  <a:spcPts val="800"/>
                </a:spcBef>
                <a:defRPr sz="3100" b="1">
                  <a:latin typeface="Times New Roman" panose="02020603050405020304"/>
                  <a:ea typeface="Times New Roman" panose="02020603050405020304"/>
                  <a:cs typeface="Times New Roman" panose="02020603050405020304"/>
                  <a:sym typeface="Times New Roman" panose="02020603050405020304"/>
                </a:defRPr>
              </a:pPr>
              <a:r>
                <a:t> </a:t>
              </a:r>
              <a:r>
                <a:rPr sz="2900"/>
                <a:t>③</a:t>
              </a:r>
              <a:r>
                <a:rPr sz="2900"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促进新信息内在联系策略，如分析学习材料的内在逻辑结构和组织结构、构建语意图或语言知识网、多问几个为什么等。</a:t>
              </a:r>
            </a:p>
            <a:p>
              <a:pPr marL="342900" indent="-342900">
                <a:lnSpc>
                  <a:spcPct val="130000"/>
                </a:lnSpc>
                <a:spcBef>
                  <a:spcPts val="800"/>
                </a:spcBef>
                <a:defRPr sz="2900" b="1">
                  <a:latin typeface="Times New Roman" panose="02020603050405020304"/>
                  <a:ea typeface="Times New Roman" panose="02020603050405020304"/>
                  <a:cs typeface="Times New Roman" panose="02020603050405020304"/>
                  <a:sym typeface="Times New Roman" panose="02020603050405020304"/>
                </a:defRPr>
              </a:pPr>
              <a:r>
                <a:t> ④</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促进新知识长期保存策略，如：精加工策略，即在要记忆的材料上增加新信息，以此来记忆新材料；组织策略，即将分散孤立的知识集合成一个整体；过度学习策略（</a:t>
              </a:r>
              <a:r>
                <a:t>150%</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学习策略，即如果背</a:t>
              </a:r>
              <a:r>
                <a:t>4</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遍能记住新材料，就背</a:t>
              </a:r>
              <a:r>
                <a:t>6</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遍，加强记忆。</a:t>
              </a:r>
              <a:r>
                <a:rPr b="0"/>
                <a:t> </a:t>
              </a:r>
            </a:p>
          </p:txBody>
        </p:sp>
        <p:pic>
          <p:nvPicPr>
            <p:cNvPr id="393" name="③促进新信息内在联系策略，如分析学习材料的内在逻辑结构和组织结构、构建语意图或语言知识网、多问几个为什么等。…" descr="③促进新信息内在联系策略，如分析学习材料的内在逻辑结构和组织结构、构建语意图或语言知识网、多问几个为什么等。…"/>
            <p:cNvPicPr/>
            <p:nvPr/>
          </p:nvPicPr>
          <p:blipFill>
            <a:blip r:embed="rId2"/>
            <a:stretch>
              <a:fillRect/>
            </a:stretch>
          </p:blipFill>
          <p:spPr>
            <a:xfrm>
              <a:off x="0" y="0"/>
              <a:ext cx="8571717" cy="5711454"/>
            </a:xfrm>
            <a:prstGeom prst="rect">
              <a:avLst/>
            </a:prstGeom>
            <a:effectLst/>
          </p:spPr>
        </p:pic>
      </p:grpSp>
      <p:sp>
        <p:nvSpPr>
          <p:cNvPr id="396" name="二.  用学习策略理论来设计日常的教学活动"/>
          <p:cNvSpPr txBox="1"/>
          <p:nvPr/>
        </p:nvSpPr>
        <p:spPr>
          <a:xfrm>
            <a:off x="481330" y="251587"/>
            <a:ext cx="7927340" cy="1173226"/>
          </a:xfrm>
          <a:prstGeom prst="rect">
            <a:avLst/>
          </a:prstGeom>
          <a:ln w="12700">
            <a:miter lim="400000"/>
          </a:ln>
        </p:spPr>
        <p:txBody>
          <a:bodyPr wrap="none" lIns="45719" rIns="45719">
            <a:spAutoFit/>
          </a:bodyPr>
          <a:lstStyle/>
          <a:p>
            <a:pPr marL="342900" indent="-342900">
              <a:lnSpc>
                <a:spcPct val="90000"/>
              </a:lnSpc>
              <a:spcBef>
                <a:spcPts val="700"/>
              </a:spcBef>
              <a:defRPr sz="3200" b="1">
                <a:latin typeface="Times New Roman" panose="02020603050405020304"/>
                <a:ea typeface="Times New Roman" panose="02020603050405020304"/>
                <a:cs typeface="Times New Roman" panose="02020603050405020304"/>
                <a:sym typeface="Times New Roman" panose="02020603050405020304"/>
              </a:defRPr>
            </a:pPr>
            <a:r>
              <a:t> 二.  </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用学习策略理论来设计日常的教学活动</a:t>
            </a: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为加强学习策略培训，发展自主学习能力，教师需引导学生在完成任务或练习的过程中对所用学习策略进行“内省”（也可以用“出声思维”），即在布置学习任务时，要求其汇报完成这项任务时的思维过程及所采用的策略。…"/>
          <p:cNvSpPr txBox="1"/>
          <p:nvPr/>
        </p:nvSpPr>
        <p:spPr>
          <a:xfrm>
            <a:off x="811530" y="736532"/>
            <a:ext cx="8511144" cy="5384936"/>
          </a:xfrm>
          <a:prstGeom prst="rect">
            <a:avLst/>
          </a:prstGeom>
          <a:ln w="12700">
            <a:miter lim="400000"/>
          </a:ln>
        </p:spPr>
        <p:txBody>
          <a:bodyPr lIns="45719" rIns="45719">
            <a:spAutoFit/>
          </a:bodyPr>
          <a:lstStyle/>
          <a:p>
            <a:pPr marL="342900" indent="-342900">
              <a:lnSpc>
                <a:spcPct val="135000"/>
              </a:lnSpc>
              <a:spcBef>
                <a:spcPts val="700"/>
              </a:spcBef>
              <a:defRPr sz="3200">
                <a:latin typeface="Times New Roman" panose="02020603050405020304"/>
                <a:ea typeface="Times New Roman" panose="02020603050405020304"/>
                <a:cs typeface="Times New Roman" panose="02020603050405020304"/>
                <a:sym typeface="Times New Roman" panose="02020603050405020304"/>
              </a:defRPr>
            </a:pPr>
            <a:r>
              <a:t>      </a:t>
            </a:r>
            <a:r>
              <a:rPr sz="2500" b="1"/>
              <a:t>为加强学习策略培训，发展自主学习能力，教师需引导学生在完成任务或练习的过程中对所用学习策略进行</a:t>
            </a:r>
            <a:r>
              <a:rPr sz="2500" b="1">
                <a:solidFill>
                  <a:srgbClr val="FF9300"/>
                </a:solidFill>
              </a:rPr>
              <a:t>“内省”（也可以用“出声思维”）</a:t>
            </a:r>
            <a:r>
              <a:rPr sz="2500" b="1"/>
              <a:t>，即在布置学习任务时，要求其汇报完成这项任务时的思维过程及所采用的策略。</a:t>
            </a:r>
          </a:p>
          <a:p>
            <a:pPr marL="342900" indent="-342900">
              <a:lnSpc>
                <a:spcPct val="135000"/>
              </a:lnSpc>
              <a:spcBef>
                <a:spcPts val="600"/>
              </a:spcBef>
              <a:defRPr sz="2500" b="1">
                <a:solidFill>
                  <a:srgbClr val="FFFFFF"/>
                </a:solidFill>
                <a:latin typeface="Times New Roman" panose="02020603050405020304"/>
                <a:ea typeface="Times New Roman" panose="02020603050405020304"/>
                <a:cs typeface="Times New Roman" panose="02020603050405020304"/>
                <a:sym typeface="Times New Roman" panose="02020603050405020304"/>
              </a:defRPr>
            </a:pPr>
            <a:r>
              <a:rPr>
                <a:solidFill>
                  <a:srgbClr val="000000"/>
                </a:solidFill>
              </a:rPr>
              <a:t>         以阅读为例，教师可在教给学生阅读策略知识的基础上，指导学生在阅读一篇文章后反省自述自己所用的阅读策略，如全文浏览、上下文推理、问题查找、分析篇章结构、根</a:t>
            </a:r>
            <a:r>
              <a:rPr>
                <a:solidFill>
                  <a:srgbClr val="00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据关键词（组）进行概括、分析质疑长句结构、选择性注意等等。 </a:t>
            </a: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
        <p:cNvGrpSpPr/>
        <p:nvPr/>
      </p:nvGrpSpPr>
      <p:grpSpPr>
        <a:xfrm>
          <a:off x="0" y="0"/>
          <a:ext cx="0" cy="0"/>
          <a:chOff x="0" y="0"/>
          <a:chExt cx="0" cy="0"/>
        </a:xfrm>
      </p:grpSpPr>
      <p:grpSp>
        <p:nvGrpSpPr>
          <p:cNvPr id="405" name="成组"/>
          <p:cNvGrpSpPr/>
          <p:nvPr/>
        </p:nvGrpSpPr>
        <p:grpSpPr>
          <a:xfrm>
            <a:off x="8139112" y="1123950"/>
            <a:ext cx="4052888" cy="1409701"/>
            <a:chOff x="0" y="0"/>
            <a:chExt cx="4052887" cy="1409700"/>
          </a:xfrm>
        </p:grpSpPr>
        <p:grpSp>
          <p:nvGrpSpPr>
            <p:cNvPr id="403" name="成组"/>
            <p:cNvGrpSpPr/>
            <p:nvPr/>
          </p:nvGrpSpPr>
          <p:grpSpPr>
            <a:xfrm>
              <a:off x="0" y="0"/>
              <a:ext cx="2478790" cy="1409700"/>
              <a:chOff x="0" y="0"/>
              <a:chExt cx="2478789" cy="1409699"/>
            </a:xfrm>
          </p:grpSpPr>
          <p:sp>
            <p:nvSpPr>
              <p:cNvPr id="400" name="形状"/>
              <p:cNvSpPr/>
              <p:nvPr/>
            </p:nvSpPr>
            <p:spPr>
              <a:xfrm>
                <a:off x="0" y="609600"/>
                <a:ext cx="2478790" cy="800100"/>
              </a:xfrm>
              <a:custGeom>
                <a:avLst/>
                <a:gdLst/>
                <a:ahLst/>
                <a:cxnLst>
                  <a:cxn ang="0">
                    <a:pos x="wd2" y="hd2"/>
                  </a:cxn>
                  <a:cxn ang="5400000">
                    <a:pos x="wd2" y="hd2"/>
                  </a:cxn>
                  <a:cxn ang="10800000">
                    <a:pos x="wd2" y="hd2"/>
                  </a:cxn>
                  <a:cxn ang="16200000">
                    <a:pos x="wd2" y="hd2"/>
                  </a:cxn>
                </a:cxnLst>
                <a:rect l="0" t="0" r="r" b="b"/>
                <a:pathLst>
                  <a:path w="21600" h="21600" extrusionOk="0">
                    <a:moveTo>
                      <a:pt x="21600" y="3200"/>
                    </a:moveTo>
                    <a:cubicBezTo>
                      <a:pt x="16714" y="3200"/>
                      <a:pt x="16714" y="3200"/>
                      <a:pt x="16714" y="3200"/>
                    </a:cubicBezTo>
                    <a:cubicBezTo>
                      <a:pt x="16714" y="0"/>
                      <a:pt x="16714" y="0"/>
                      <a:pt x="16714" y="0"/>
                    </a:cubicBezTo>
                    <a:cubicBezTo>
                      <a:pt x="9900" y="0"/>
                      <a:pt x="9900" y="0"/>
                      <a:pt x="9900" y="0"/>
                    </a:cubicBezTo>
                    <a:cubicBezTo>
                      <a:pt x="9900" y="3200"/>
                      <a:pt x="9900" y="3200"/>
                      <a:pt x="9900" y="3200"/>
                    </a:cubicBezTo>
                    <a:cubicBezTo>
                      <a:pt x="6557" y="3200"/>
                      <a:pt x="6557" y="3200"/>
                      <a:pt x="6557" y="3200"/>
                    </a:cubicBezTo>
                    <a:cubicBezTo>
                      <a:pt x="3086" y="3200"/>
                      <a:pt x="257" y="11200"/>
                      <a:pt x="0" y="21600"/>
                    </a:cubicBezTo>
                    <a:cubicBezTo>
                      <a:pt x="3600" y="21600"/>
                      <a:pt x="3600" y="21600"/>
                      <a:pt x="3600" y="21600"/>
                    </a:cubicBezTo>
                    <a:cubicBezTo>
                      <a:pt x="3857" y="17200"/>
                      <a:pt x="5143" y="14000"/>
                      <a:pt x="6557" y="14000"/>
                    </a:cubicBezTo>
                    <a:cubicBezTo>
                      <a:pt x="9900" y="14000"/>
                      <a:pt x="9900" y="14000"/>
                      <a:pt x="9900" y="14000"/>
                    </a:cubicBezTo>
                    <a:cubicBezTo>
                      <a:pt x="9900" y="17200"/>
                      <a:pt x="9900" y="17200"/>
                      <a:pt x="9900" y="17200"/>
                    </a:cubicBezTo>
                    <a:cubicBezTo>
                      <a:pt x="16714" y="17200"/>
                      <a:pt x="16714" y="17200"/>
                      <a:pt x="16714" y="17200"/>
                    </a:cubicBezTo>
                    <a:cubicBezTo>
                      <a:pt x="16714" y="14000"/>
                      <a:pt x="16714" y="14000"/>
                      <a:pt x="16714" y="14000"/>
                    </a:cubicBezTo>
                    <a:cubicBezTo>
                      <a:pt x="21600" y="14000"/>
                      <a:pt x="21600" y="14000"/>
                      <a:pt x="21600" y="14000"/>
                    </a:cubicBezTo>
                    <a:lnTo>
                      <a:pt x="21600" y="3200"/>
                    </a:lnTo>
                    <a:close/>
                  </a:path>
                </a:pathLst>
              </a:custGeom>
              <a:solidFill>
                <a:srgbClr val="F58D76"/>
              </a:solidFill>
              <a:ln w="12700" cap="flat">
                <a:noFill/>
                <a:miter lim="400000"/>
              </a:ln>
              <a:effectLst/>
            </p:spPr>
            <p:txBody>
              <a:bodyPr wrap="square" lIns="45719" tIns="45719" rIns="45719" bIns="45719" numCol="1" anchor="t">
                <a:noAutofit/>
              </a:bodyPr>
              <a:lstStyle/>
              <a:p>
                <a:endParaRPr/>
              </a:p>
            </p:txBody>
          </p:sp>
          <p:sp>
            <p:nvSpPr>
              <p:cNvPr id="401" name="圆形"/>
              <p:cNvSpPr/>
              <p:nvPr/>
            </p:nvSpPr>
            <p:spPr>
              <a:xfrm>
                <a:off x="1258463" y="0"/>
                <a:ext cx="495759" cy="495301"/>
              </a:xfrm>
              <a:prstGeom prst="ellipse">
                <a:avLst/>
              </a:prstGeom>
              <a:solidFill>
                <a:srgbClr val="F58D76"/>
              </a:solidFill>
              <a:ln w="12700" cap="flat">
                <a:noFill/>
                <a:miter lim="400000"/>
              </a:ln>
              <a:effectLst/>
            </p:spPr>
            <p:txBody>
              <a:bodyPr wrap="square" lIns="45719" tIns="45719" rIns="45719" bIns="45719" numCol="1" anchor="t">
                <a:noAutofit/>
              </a:bodyPr>
              <a:lstStyle/>
              <a:p>
                <a:endParaRPr/>
              </a:p>
            </p:txBody>
          </p:sp>
          <p:sp>
            <p:nvSpPr>
              <p:cNvPr id="402" name="形状"/>
              <p:cNvSpPr/>
              <p:nvPr/>
            </p:nvSpPr>
            <p:spPr>
              <a:xfrm>
                <a:off x="800838" y="152400"/>
                <a:ext cx="1487277" cy="266701"/>
              </a:xfrm>
              <a:custGeom>
                <a:avLst/>
                <a:gdLst/>
                <a:ahLst/>
                <a:cxnLst>
                  <a:cxn ang="0">
                    <a:pos x="wd2" y="hd2"/>
                  </a:cxn>
                  <a:cxn ang="5400000">
                    <a:pos x="wd2" y="hd2"/>
                  </a:cxn>
                  <a:cxn ang="10800000">
                    <a:pos x="wd2" y="hd2"/>
                  </a:cxn>
                  <a:cxn ang="16200000">
                    <a:pos x="wd2" y="hd2"/>
                  </a:cxn>
                </a:cxnLst>
                <a:rect l="0" t="0" r="r" b="b"/>
                <a:pathLst>
                  <a:path w="21600" h="21600" extrusionOk="0">
                    <a:moveTo>
                      <a:pt x="6202" y="0"/>
                    </a:moveTo>
                    <a:cubicBezTo>
                      <a:pt x="1925" y="0"/>
                      <a:pt x="1925" y="0"/>
                      <a:pt x="1925" y="0"/>
                    </a:cubicBezTo>
                    <a:cubicBezTo>
                      <a:pt x="855" y="0"/>
                      <a:pt x="0" y="4547"/>
                      <a:pt x="0" y="11368"/>
                    </a:cubicBezTo>
                    <a:cubicBezTo>
                      <a:pt x="0" y="17053"/>
                      <a:pt x="855" y="21600"/>
                      <a:pt x="1925" y="21600"/>
                    </a:cubicBezTo>
                    <a:cubicBezTo>
                      <a:pt x="6416" y="21600"/>
                      <a:pt x="6416" y="21600"/>
                      <a:pt x="6416" y="21600"/>
                    </a:cubicBezTo>
                    <a:cubicBezTo>
                      <a:pt x="5988" y="18189"/>
                      <a:pt x="5774" y="13642"/>
                      <a:pt x="5774" y="9095"/>
                    </a:cubicBezTo>
                    <a:cubicBezTo>
                      <a:pt x="5774" y="5684"/>
                      <a:pt x="5988" y="3411"/>
                      <a:pt x="6202" y="0"/>
                    </a:cubicBezTo>
                    <a:close/>
                    <a:moveTo>
                      <a:pt x="19461" y="0"/>
                    </a:moveTo>
                    <a:cubicBezTo>
                      <a:pt x="15184" y="0"/>
                      <a:pt x="15184" y="0"/>
                      <a:pt x="15184" y="0"/>
                    </a:cubicBezTo>
                    <a:cubicBezTo>
                      <a:pt x="15398" y="3411"/>
                      <a:pt x="15612" y="5684"/>
                      <a:pt x="15612" y="9095"/>
                    </a:cubicBezTo>
                    <a:cubicBezTo>
                      <a:pt x="15612" y="13642"/>
                      <a:pt x="15184" y="18189"/>
                      <a:pt x="14970" y="21600"/>
                    </a:cubicBezTo>
                    <a:cubicBezTo>
                      <a:pt x="19461" y="21600"/>
                      <a:pt x="19461" y="21600"/>
                      <a:pt x="19461" y="21600"/>
                    </a:cubicBezTo>
                    <a:cubicBezTo>
                      <a:pt x="20745" y="21600"/>
                      <a:pt x="21600" y="17053"/>
                      <a:pt x="21600" y="11368"/>
                    </a:cubicBezTo>
                    <a:cubicBezTo>
                      <a:pt x="21600" y="4547"/>
                      <a:pt x="20745" y="0"/>
                      <a:pt x="19461" y="0"/>
                    </a:cubicBezTo>
                    <a:close/>
                  </a:path>
                </a:pathLst>
              </a:custGeom>
              <a:solidFill>
                <a:srgbClr val="F58D76"/>
              </a:solidFill>
              <a:ln w="12700" cap="flat">
                <a:noFill/>
                <a:miter lim="400000"/>
              </a:ln>
              <a:effectLst/>
            </p:spPr>
            <p:txBody>
              <a:bodyPr wrap="square" lIns="45719" tIns="45719" rIns="45719" bIns="45719" numCol="1" anchor="t">
                <a:noAutofit/>
              </a:bodyPr>
              <a:lstStyle/>
              <a:p>
                <a:endParaRPr/>
              </a:p>
            </p:txBody>
          </p:sp>
        </p:grpSp>
        <p:sp>
          <p:nvSpPr>
            <p:cNvPr id="404" name="矩形"/>
            <p:cNvSpPr/>
            <p:nvPr/>
          </p:nvSpPr>
          <p:spPr>
            <a:xfrm>
              <a:off x="2478789" y="724600"/>
              <a:ext cx="1574099" cy="404354"/>
            </a:xfrm>
            <a:prstGeom prst="rect">
              <a:avLst/>
            </a:prstGeom>
            <a:solidFill>
              <a:srgbClr val="F58D76"/>
            </a:solidFill>
            <a:ln w="12700" cap="flat">
              <a:noFill/>
              <a:miter lim="400000"/>
            </a:ln>
            <a:effectLst/>
          </p:spPr>
          <p:txBody>
            <a:bodyPr wrap="square" lIns="45719" tIns="45719" rIns="45719" bIns="45719" numCol="1" anchor="ctr">
              <a:noAutofit/>
            </a:bodyP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grpSp>
      <p:sp>
        <p:nvSpPr>
          <p:cNvPr id="406" name="1"/>
          <p:cNvSpPr txBox="1"/>
          <p:nvPr/>
        </p:nvSpPr>
        <p:spPr>
          <a:xfrm>
            <a:off x="7381875" y="3028950"/>
            <a:ext cx="358413" cy="637540"/>
          </a:xfrm>
          <a:prstGeom prst="rect">
            <a:avLst/>
          </a:prstGeom>
          <a:ln w="12700">
            <a:miter lim="400000"/>
          </a:ln>
        </p:spPr>
        <p:txBody>
          <a:bodyPr wrap="none" lIns="45719" rIns="45719">
            <a:spAutoFit/>
          </a:bodyPr>
          <a:lstStyle>
            <a:lvl1pPr>
              <a:defRPr sz="3600" b="1">
                <a:solidFill>
                  <a:srgbClr val="FFF6E7"/>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1</a:t>
            </a:r>
          </a:p>
        </p:txBody>
      </p:sp>
      <p:sp>
        <p:nvSpPr>
          <p:cNvPr id="407" name="2"/>
          <p:cNvSpPr txBox="1"/>
          <p:nvPr/>
        </p:nvSpPr>
        <p:spPr>
          <a:xfrm>
            <a:off x="8704262" y="2989262"/>
            <a:ext cx="358414" cy="637541"/>
          </a:xfrm>
          <a:prstGeom prst="rect">
            <a:avLst/>
          </a:prstGeom>
          <a:ln w="12700">
            <a:miter lim="400000"/>
          </a:ln>
        </p:spPr>
        <p:txBody>
          <a:bodyPr wrap="none" lIns="45719" rIns="45719">
            <a:spAutoFit/>
          </a:bodyPr>
          <a:lstStyle>
            <a:lvl1pPr>
              <a:defRPr sz="3600" b="1">
                <a:solidFill>
                  <a:srgbClr val="FFF6E7"/>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2</a:t>
            </a:r>
          </a:p>
        </p:txBody>
      </p:sp>
      <p:sp>
        <p:nvSpPr>
          <p:cNvPr id="408" name="4"/>
          <p:cNvSpPr txBox="1"/>
          <p:nvPr/>
        </p:nvSpPr>
        <p:spPr>
          <a:xfrm>
            <a:off x="8064500" y="5226050"/>
            <a:ext cx="358413" cy="637540"/>
          </a:xfrm>
          <a:prstGeom prst="rect">
            <a:avLst/>
          </a:prstGeom>
          <a:ln w="12700">
            <a:miter lim="400000"/>
          </a:ln>
        </p:spPr>
        <p:txBody>
          <a:bodyPr wrap="none" lIns="45719" rIns="45719">
            <a:spAutoFit/>
          </a:bodyPr>
          <a:lstStyle>
            <a:lvl1pPr>
              <a:defRPr sz="3600" b="1">
                <a:solidFill>
                  <a:srgbClr val="FFF6E7"/>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4</a:t>
            </a:r>
          </a:p>
        </p:txBody>
      </p:sp>
      <p:sp>
        <p:nvSpPr>
          <p:cNvPr id="409" name="3"/>
          <p:cNvSpPr txBox="1"/>
          <p:nvPr/>
        </p:nvSpPr>
        <p:spPr>
          <a:xfrm>
            <a:off x="9305925" y="4298950"/>
            <a:ext cx="358413" cy="637540"/>
          </a:xfrm>
          <a:prstGeom prst="rect">
            <a:avLst/>
          </a:prstGeom>
          <a:ln w="12700">
            <a:miter lim="400000"/>
          </a:ln>
        </p:spPr>
        <p:txBody>
          <a:bodyPr wrap="none" lIns="45719" rIns="45719">
            <a:spAutoFit/>
          </a:bodyPr>
          <a:lstStyle>
            <a:lvl1pPr>
              <a:defRPr sz="3600" b="1">
                <a:solidFill>
                  <a:srgbClr val="FFF6E7"/>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3</a:t>
            </a:r>
          </a:p>
        </p:txBody>
      </p:sp>
      <p:sp>
        <p:nvSpPr>
          <p:cNvPr id="410" name="5"/>
          <p:cNvSpPr txBox="1"/>
          <p:nvPr/>
        </p:nvSpPr>
        <p:spPr>
          <a:xfrm>
            <a:off x="6859587" y="4298950"/>
            <a:ext cx="358414" cy="637540"/>
          </a:xfrm>
          <a:prstGeom prst="rect">
            <a:avLst/>
          </a:prstGeom>
          <a:ln w="12700">
            <a:miter lim="400000"/>
          </a:ln>
        </p:spPr>
        <p:txBody>
          <a:bodyPr wrap="none" lIns="45719" rIns="45719">
            <a:spAutoFit/>
          </a:bodyPr>
          <a:lstStyle>
            <a:lvl1pPr>
              <a:defRPr sz="3600" b="1">
                <a:solidFill>
                  <a:srgbClr val="FFF6E7"/>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5</a:t>
            </a:r>
          </a:p>
        </p:txBody>
      </p:sp>
      <p:sp>
        <p:nvSpPr>
          <p:cNvPr id="411" name="矩形"/>
          <p:cNvSpPr/>
          <p:nvPr/>
        </p:nvSpPr>
        <p:spPr>
          <a:xfrm>
            <a:off x="0" y="314325"/>
            <a:ext cx="228600" cy="685800"/>
          </a:xfrm>
          <a:prstGeom prst="rect">
            <a:avLst/>
          </a:prstGeom>
          <a:solidFill>
            <a:srgbClr val="595959"/>
          </a:solidFill>
          <a:ln w="12700">
            <a:miter lim="400000"/>
          </a:ln>
        </p:spPr>
        <p:txBody>
          <a:bodyPr lIns="45719" rIns="45719" anchor="ct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412" name="几点建议与大家共勉"/>
          <p:cNvSpPr txBox="1"/>
          <p:nvPr/>
        </p:nvSpPr>
        <p:spPr>
          <a:xfrm>
            <a:off x="320675" y="339725"/>
            <a:ext cx="4826000" cy="706755"/>
          </a:xfrm>
          <a:prstGeom prst="rect">
            <a:avLst/>
          </a:prstGeom>
          <a:ln w="12700">
            <a:miter lim="400000"/>
          </a:ln>
        </p:spPr>
        <p:txBody>
          <a:bodyPr wrap="none" lIns="45719" rIns="45719">
            <a:spAutoFit/>
          </a:bodyPr>
          <a:lstStyle/>
          <a:p>
            <a:pPr>
              <a:spcBef>
                <a:spcPts val="2400"/>
              </a:spcBef>
              <a:defRPr sz="4000" b="1">
                <a:solidFill>
                  <a:srgbClr val="FFFFFF"/>
                </a:solidFill>
                <a:latin typeface="+mn-lt"/>
                <a:ea typeface="+mn-ea"/>
                <a:cs typeface="+mn-cs"/>
                <a:sym typeface="Arial" panose="020B0604020202020204"/>
              </a:defRPr>
            </a:pPr>
            <a:r>
              <a:rPr>
                <a:solidFill>
                  <a:srgbClr val="535353"/>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几点建议与大家共勉</a:t>
            </a:r>
            <a:r>
              <a:rPr b="0"/>
              <a:t> </a:t>
            </a:r>
          </a:p>
        </p:txBody>
      </p:sp>
      <p:sp>
        <p:nvSpPr>
          <p:cNvPr id="413" name="1.善于观察学生,及时发现学生的问题,…"/>
          <p:cNvSpPr txBox="1"/>
          <p:nvPr/>
        </p:nvSpPr>
        <p:spPr>
          <a:xfrm>
            <a:off x="355600" y="1600200"/>
            <a:ext cx="11088370" cy="1158240"/>
          </a:xfrm>
          <a:prstGeom prst="rect">
            <a:avLst/>
          </a:prstGeom>
          <a:ln w="12700">
            <a:miter lim="400000"/>
          </a:ln>
        </p:spPr>
        <p:txBody>
          <a:bodyPr wrap="square" lIns="45719" rIns="45719">
            <a:spAutoFit/>
          </a:bodyPr>
          <a:lstStyle/>
          <a:p>
            <a:pPr>
              <a:spcBef>
                <a:spcPts val="1600"/>
              </a:spcBef>
              <a:defRPr sz="2800" b="1">
                <a:solidFill>
                  <a:srgbClr val="535353"/>
                </a:solidFill>
                <a:latin typeface="仿宋_GB2312" panose="02010609030101010101" charset="-122"/>
                <a:ea typeface="仿宋_GB2312" panose="02010609030101010101" charset="-122"/>
                <a:cs typeface="仿宋_GB2312" panose="02010609030101010101" charset="-122"/>
                <a:sym typeface="仿宋_GB2312" panose="02010609030101010101" charset="-122"/>
              </a:defRPr>
            </a:pPr>
            <a:r>
              <a:t>1.善于观察学生,及时发现学生的问题,</a:t>
            </a:r>
          </a:p>
          <a:p>
            <a:pPr>
              <a:spcBef>
                <a:spcPts val="1600"/>
              </a:spcBef>
              <a:defRPr sz="2800" b="1">
                <a:solidFill>
                  <a:srgbClr val="535353"/>
                </a:solidFill>
                <a:latin typeface="仿宋_GB2312" panose="02010609030101010101" charset="-122"/>
                <a:ea typeface="仿宋_GB2312" panose="02010609030101010101" charset="-122"/>
                <a:cs typeface="仿宋_GB2312" panose="02010609030101010101" charset="-122"/>
                <a:sym typeface="仿宋_GB2312" panose="02010609030101010101" charset="-122"/>
              </a:defRPr>
            </a:pPr>
            <a:r>
              <a:t>  做个教学的有心人.</a:t>
            </a:r>
          </a:p>
        </p:txBody>
      </p:sp>
      <p:sp>
        <p:nvSpPr>
          <p:cNvPr id="414" name="2.保持一颗年轻的心,让自己的课堂充满激情与活力."/>
          <p:cNvSpPr txBox="1"/>
          <p:nvPr/>
        </p:nvSpPr>
        <p:spPr>
          <a:xfrm>
            <a:off x="304800" y="2895600"/>
            <a:ext cx="8534400" cy="599440"/>
          </a:xfrm>
          <a:prstGeom prst="rect">
            <a:avLst/>
          </a:prstGeom>
          <a:ln w="12700">
            <a:miter lim="400000"/>
          </a:ln>
        </p:spPr>
        <p:txBody>
          <a:bodyPr lIns="45719" rIns="45719">
            <a:spAutoFit/>
          </a:bodyPr>
          <a:lstStyle/>
          <a:p>
            <a:pPr>
              <a:spcBef>
                <a:spcPts val="1600"/>
              </a:spcBef>
              <a:defRPr sz="2800" b="1">
                <a:solidFill>
                  <a:srgbClr val="535353"/>
                </a:solidFill>
                <a:latin typeface="仿宋_GB2312" panose="02010609030101010101" charset="-122"/>
                <a:ea typeface="仿宋_GB2312" panose="02010609030101010101" charset="-122"/>
                <a:cs typeface="仿宋_GB2312" panose="02010609030101010101" charset="-122"/>
                <a:sym typeface="仿宋_GB2312" panose="02010609030101010101" charset="-122"/>
              </a:defRPr>
            </a:pPr>
            <a:r>
              <a:t>2.保持一颗年轻的心,让自己的课堂充满激情与活力.</a:t>
            </a:r>
          </a:p>
        </p:txBody>
      </p:sp>
      <p:sp>
        <p:nvSpPr>
          <p:cNvPr id="415" name="3.学会学习,并把自己的积累不断地用来充实自己的…"/>
          <p:cNvSpPr txBox="1"/>
          <p:nvPr/>
        </p:nvSpPr>
        <p:spPr>
          <a:xfrm>
            <a:off x="304800" y="3563937"/>
            <a:ext cx="9067800" cy="1320801"/>
          </a:xfrm>
          <a:prstGeom prst="rect">
            <a:avLst/>
          </a:prstGeom>
          <a:ln w="12700">
            <a:miter lim="400000"/>
          </a:ln>
        </p:spPr>
        <p:txBody>
          <a:bodyPr lIns="45719" rIns="45719">
            <a:spAutoFit/>
          </a:bodyPr>
          <a:lstStyle/>
          <a:p>
            <a:pPr>
              <a:spcBef>
                <a:spcPts val="1600"/>
              </a:spcBef>
              <a:defRPr sz="2800" b="1">
                <a:solidFill>
                  <a:srgbClr val="535353"/>
                </a:solidFill>
                <a:latin typeface="仿宋_GB2312" panose="02010609030101010101" charset="-122"/>
                <a:ea typeface="仿宋_GB2312" panose="02010609030101010101" charset="-122"/>
                <a:cs typeface="仿宋_GB2312" panose="02010609030101010101" charset="-122"/>
                <a:sym typeface="仿宋_GB2312" panose="02010609030101010101" charset="-122"/>
              </a:defRPr>
            </a:pPr>
            <a:r>
              <a:t>3.学会学习,并把自己的积累不断地用来充实自己的</a:t>
            </a:r>
          </a:p>
          <a:p>
            <a:pPr>
              <a:spcBef>
                <a:spcPts val="1600"/>
              </a:spcBef>
              <a:defRPr sz="2800" b="1">
                <a:solidFill>
                  <a:srgbClr val="535353"/>
                </a:solidFill>
                <a:latin typeface="仿宋_GB2312" panose="02010609030101010101" charset="-122"/>
                <a:ea typeface="仿宋_GB2312" panose="02010609030101010101" charset="-122"/>
                <a:cs typeface="仿宋_GB2312" panose="02010609030101010101" charset="-122"/>
                <a:sym typeface="仿宋_GB2312" panose="02010609030101010101" charset="-122"/>
              </a:defRPr>
            </a:pPr>
            <a:r>
              <a:t>  教学;勇于创新,不断用新的理念引领我们的教学.</a:t>
            </a:r>
          </a:p>
        </p:txBody>
      </p:sp>
      <p:sp>
        <p:nvSpPr>
          <p:cNvPr id="416" name="4.做一个自信的老师,用自信的目光,灿烂的笑容培养…"/>
          <p:cNvSpPr txBox="1"/>
          <p:nvPr/>
        </p:nvSpPr>
        <p:spPr>
          <a:xfrm>
            <a:off x="381000" y="4953000"/>
            <a:ext cx="8991600" cy="953135"/>
          </a:xfrm>
          <a:prstGeom prst="rect">
            <a:avLst/>
          </a:prstGeom>
          <a:ln w="12700">
            <a:miter lim="400000"/>
          </a:ln>
        </p:spPr>
        <p:txBody>
          <a:bodyPr lIns="45719" rIns="45719">
            <a:spAutoFit/>
          </a:bodyPr>
          <a:lstStyle/>
          <a:p>
            <a:pPr>
              <a:spcBef>
                <a:spcPts val="1600"/>
              </a:spcBef>
              <a:defRPr sz="2800" b="1">
                <a:solidFill>
                  <a:srgbClr val="535353"/>
                </a:solidFill>
                <a:latin typeface="仿宋_GB2312" panose="02010609030101010101" charset="-122"/>
                <a:ea typeface="仿宋_GB2312" panose="02010609030101010101" charset="-122"/>
                <a:cs typeface="仿宋_GB2312" panose="02010609030101010101" charset="-122"/>
                <a:sym typeface="仿宋_GB2312" panose="02010609030101010101" charset="-122"/>
              </a:defRPr>
            </a:pPr>
            <a:r>
              <a:t>4.做一个</a:t>
            </a:r>
            <a:r>
              <a:rPr lang="zh-CN"/>
              <a:t>耐心</a:t>
            </a:r>
            <a:r>
              <a:t>的老师,</a:t>
            </a:r>
            <a:r>
              <a:rPr lang="zh-CN"/>
              <a:t>我们不可能教会所有的学生。只要学生有一点进步就用</a:t>
            </a:r>
            <a:r>
              <a:t>灿烂的笑容</a:t>
            </a:r>
            <a:r>
              <a:rPr lang="zh-CN"/>
              <a:t>去鼓励他们吧</a:t>
            </a:r>
            <a:r>
              <a:rPr lang="en-US" altLang="zh-CN"/>
              <a:t>!</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dur="indefinite" fill="hold"/>
                                        <p:tgtEl>
                                          <p:spTgt spid="413"/>
                                        </p:tgtEl>
                                        <p:attrNameLst>
                                          <p:attrName>style.visibility</p:attrName>
                                        </p:attrNameLst>
                                      </p:cBhvr>
                                      <p:to>
                                        <p:strVal val="visible"/>
                                      </p:to>
                                    </p:set>
                                    <p:animEffect transition="in" filter="dissolve">
                                      <p:cBhvr>
                                        <p:cTn id="7" dur="500"/>
                                        <p:tgtEl>
                                          <p:spTgt spid="4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2" nodeType="clickEffect">
                                  <p:stCondLst>
                                    <p:cond delay="0"/>
                                  </p:stCondLst>
                                  <p:iterate>
                                    <p:tmAbs val="0"/>
                                  </p:iterate>
                                  <p:childTnLst>
                                    <p:set>
                                      <p:cBhvr>
                                        <p:cTn id="11" dur="indefinite" fill="hold"/>
                                        <p:tgtEl>
                                          <p:spTgt spid="414"/>
                                        </p:tgtEl>
                                        <p:attrNameLst>
                                          <p:attrName>style.visibility</p:attrName>
                                        </p:attrNameLst>
                                      </p:cBhvr>
                                      <p:to>
                                        <p:strVal val="visible"/>
                                      </p:to>
                                    </p:set>
                                    <p:animEffect transition="in" filter="dissolve">
                                      <p:cBhvr>
                                        <p:cTn id="12" dur="500"/>
                                        <p:tgtEl>
                                          <p:spTgt spid="4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3" nodeType="clickEffect">
                                  <p:stCondLst>
                                    <p:cond delay="0"/>
                                  </p:stCondLst>
                                  <p:iterate>
                                    <p:tmAbs val="0"/>
                                  </p:iterate>
                                  <p:childTnLst>
                                    <p:set>
                                      <p:cBhvr>
                                        <p:cTn id="16" dur="indefinite" fill="hold"/>
                                        <p:tgtEl>
                                          <p:spTgt spid="415"/>
                                        </p:tgtEl>
                                        <p:attrNameLst>
                                          <p:attrName>style.visibility</p:attrName>
                                        </p:attrNameLst>
                                      </p:cBhvr>
                                      <p:to>
                                        <p:strVal val="visible"/>
                                      </p:to>
                                    </p:set>
                                    <p:animEffect transition="in" filter="dissolve">
                                      <p:cBhvr>
                                        <p:cTn id="17" dur="500"/>
                                        <p:tgtEl>
                                          <p:spTgt spid="4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4" nodeType="clickEffect">
                                  <p:stCondLst>
                                    <p:cond delay="0"/>
                                  </p:stCondLst>
                                  <p:iterate>
                                    <p:tmAbs val="0"/>
                                  </p:iterate>
                                  <p:childTnLst>
                                    <p:set>
                                      <p:cBhvr>
                                        <p:cTn id="21" dur="indefinite" fill="hold"/>
                                        <p:tgtEl>
                                          <p:spTgt spid="416"/>
                                        </p:tgtEl>
                                        <p:attrNameLst>
                                          <p:attrName>style.visibility</p:attrName>
                                        </p:attrNameLst>
                                      </p:cBhvr>
                                      <p:to>
                                        <p:strVal val="visible"/>
                                      </p:to>
                                    </p:set>
                                    <p:animEffect transition="in" filter="dissolve">
                                      <p:cBhvr>
                                        <p:cTn id="22" dur="500"/>
                                        <p:tgtEl>
                                          <p:spTgt spid="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 grpId="1" animBg="1" advAuto="0"/>
      <p:bldP spid="414" grpId="2" animBg="1" advAuto="0"/>
      <p:bldP spid="415" grpId="3" animBg="1" advAuto="0"/>
      <p:bldP spid="416" grpId="4"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图片 31" descr="图片 31"/>
          <p:cNvPicPr>
            <a:picLocks noChangeAspect="1"/>
          </p:cNvPicPr>
          <p:nvPr/>
        </p:nvPicPr>
        <p:blipFill>
          <a:blip r:embed="rId2"/>
          <a:stretch>
            <a:fillRect/>
          </a:stretch>
        </p:blipFill>
        <p:spPr>
          <a:xfrm>
            <a:off x="0" y="0"/>
            <a:ext cx="12192000" cy="6858000"/>
          </a:xfrm>
          <a:prstGeom prst="rect">
            <a:avLst/>
          </a:prstGeom>
          <a:ln w="12700">
            <a:miter lim="400000"/>
            <a:headEnd/>
            <a:tailEnd/>
          </a:ln>
        </p:spPr>
      </p:pic>
      <p:grpSp>
        <p:nvGrpSpPr>
          <p:cNvPr id="424" name="成组"/>
          <p:cNvGrpSpPr/>
          <p:nvPr/>
        </p:nvGrpSpPr>
        <p:grpSpPr>
          <a:xfrm>
            <a:off x="2874962" y="-79376"/>
            <a:ext cx="1783171" cy="1571626"/>
            <a:chOff x="0" y="0"/>
            <a:chExt cx="1783169" cy="1571624"/>
          </a:xfrm>
        </p:grpSpPr>
        <p:sp>
          <p:nvSpPr>
            <p:cNvPr id="419" name="矩形 16"/>
            <p:cNvSpPr/>
            <p:nvPr/>
          </p:nvSpPr>
          <p:spPr>
            <a:xfrm>
              <a:off x="122237" y="0"/>
              <a:ext cx="744539" cy="744539"/>
            </a:xfrm>
            <a:prstGeom prst="rect">
              <a:avLst/>
            </a:prstGeom>
            <a:solidFill>
              <a:srgbClr val="2BA85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20" name="矩形 17"/>
            <p:cNvSpPr/>
            <p:nvPr/>
          </p:nvSpPr>
          <p:spPr>
            <a:xfrm>
              <a:off x="935037" y="0"/>
              <a:ext cx="744539" cy="744539"/>
            </a:xfrm>
            <a:prstGeom prst="rect">
              <a:avLst/>
            </a:prstGeom>
            <a:solidFill>
              <a:srgbClr val="51308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21" name="矩形 18"/>
            <p:cNvSpPr/>
            <p:nvPr/>
          </p:nvSpPr>
          <p:spPr>
            <a:xfrm>
              <a:off x="101600" y="827087"/>
              <a:ext cx="744538" cy="744538"/>
            </a:xfrm>
            <a:prstGeom prst="rect">
              <a:avLst/>
            </a:prstGeom>
            <a:solidFill>
              <a:srgbClr val="DE44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22" name="矩形 19"/>
            <p:cNvSpPr/>
            <p:nvPr/>
          </p:nvSpPr>
          <p:spPr>
            <a:xfrm>
              <a:off x="935037" y="827087"/>
              <a:ext cx="744539" cy="744538"/>
            </a:xfrm>
            <a:prstGeom prst="rect">
              <a:avLst/>
            </a:prstGeom>
            <a:solidFill>
              <a:srgbClr val="F4BB4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23" name="文本框 20"/>
            <p:cNvSpPr txBox="1"/>
            <p:nvPr/>
          </p:nvSpPr>
          <p:spPr>
            <a:xfrm>
              <a:off x="0" y="284280"/>
              <a:ext cx="1783170" cy="1078357"/>
            </a:xfrm>
            <a:prstGeom prst="rect">
              <a:avLst/>
            </a:prstGeom>
            <a:noFill/>
            <a:ln w="12700" cap="flat">
              <a:noFill/>
              <a:miter lim="400000"/>
            </a:ln>
            <a:effectLst/>
          </p:spPr>
          <p:txBody>
            <a:bodyPr wrap="none" lIns="45719" tIns="45719" rIns="45719" bIns="45719" numCol="1" anchor="t">
              <a:spAutoFit/>
            </a:bodyPr>
            <a:lstStyle>
              <a:lvl1pPr>
                <a:defRPr sz="7000" b="1">
                  <a:solidFill>
                    <a:srgbClr val="FFFFFF"/>
                  </a:solidFill>
                  <a:latin typeface="+mn-lt"/>
                  <a:ea typeface="+mn-ea"/>
                  <a:cs typeface="+mn-cs"/>
                  <a:sym typeface="Arial" panose="020B0604020202020204"/>
                </a:defRPr>
              </a:lvl1pPr>
            </a:lstStyle>
            <a:p>
              <a:r>
                <a:t>End</a:t>
              </a:r>
            </a:p>
          </p:txBody>
        </p:sp>
      </p:grpSp>
      <p:sp>
        <p:nvSpPr>
          <p:cNvPr id="425" name="文本框 22"/>
          <p:cNvSpPr txBox="1"/>
          <p:nvPr/>
        </p:nvSpPr>
        <p:spPr>
          <a:xfrm>
            <a:off x="5129530" y="590867"/>
            <a:ext cx="1932941" cy="942341"/>
          </a:xfrm>
          <a:prstGeom prst="rect">
            <a:avLst/>
          </a:prstGeom>
          <a:ln w="12700">
            <a:miter lim="400000"/>
          </a:ln>
        </p:spPr>
        <p:txBody>
          <a:bodyPr wrap="none" lIns="45719" rIns="45719">
            <a:spAutoFit/>
          </a:bodyPr>
          <a:lstStyle>
            <a:lvl1pPr>
              <a:defRPr sz="4800" b="1">
                <a:solidFill>
                  <a:srgbClr val="767171"/>
                </a:solidFill>
                <a:latin typeface="+mn-lt"/>
                <a:ea typeface="+mn-ea"/>
                <a:cs typeface="+mn-cs"/>
                <a:sym typeface="Arial" panose="020B0604020202020204"/>
              </a:defRPr>
            </a:lvl1pPr>
          </a:lstStyle>
          <a:p>
            <a:r>
              <a:t>结束语</a:t>
            </a:r>
          </a:p>
        </p:txBody>
      </p:sp>
      <p:sp>
        <p:nvSpPr>
          <p:cNvPr id="426" name="中小学英语教学的衔接不仅是教学的衔接,工作的衔接,更是责任的衔接,爱心的衔接.让我们共同努力,为中小学英语教学衔接中师与生，教与学的双向适应，为了使英语衔接教学少走弯路, 减缓坡度，避免分化，节约时间，达到大面积提高英语教学质量的目的而作出自己应有的努力!"/>
          <p:cNvSpPr txBox="1"/>
          <p:nvPr/>
        </p:nvSpPr>
        <p:spPr>
          <a:xfrm>
            <a:off x="2110452" y="1903729"/>
            <a:ext cx="8206344" cy="3174341"/>
          </a:xfrm>
          <a:prstGeom prst="rect">
            <a:avLst/>
          </a:prstGeom>
          <a:ln w="12700">
            <a:miter lim="400000"/>
          </a:ln>
        </p:spPr>
        <p:txBody>
          <a:bodyPr lIns="45719" rIns="45719">
            <a:spAutoFit/>
          </a:bodyPr>
          <a:lstStyle/>
          <a:p>
            <a:pPr>
              <a:defRPr sz="2800" b="1">
                <a:solidFill>
                  <a:srgbClr val="535353"/>
                </a:solidFill>
                <a:latin typeface="+mn-lt"/>
                <a:ea typeface="+mn-ea"/>
                <a:cs typeface="+mn-cs"/>
                <a:sym typeface="Arial" panose="020B0604020202020204"/>
              </a:defRPr>
            </a:pP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中小学英语教学的衔接不仅是教学的衔接</a:t>
            </a:r>
            <a:r>
              <a:t>,</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工作的衔接</a:t>
            </a:r>
            <a:r>
              <a:t>,</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更是责任的衔接</a:t>
            </a:r>
            <a:r>
              <a:t>,</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爱心的衔接</a:t>
            </a:r>
            <a:r>
              <a:t>.</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让我们共同努力</a:t>
            </a:r>
            <a:r>
              <a:t>,</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为中小学英语教学衔接中师与生，教与学的双向适应，为了使英语衔接教学少走弯路</a:t>
            </a:r>
            <a:r>
              <a:t>, </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减缓坡度，避免分化，节约时间，达到大面积提高英语教学质量的目的而作出自己应有的努力</a:t>
            </a:r>
            <a:r>
              <a:t>! </a:t>
            </a:r>
          </a:p>
        </p:txBody>
      </p:sp>
      <p:sp>
        <p:nvSpPr>
          <p:cNvPr id="427" name="路漫漫其修远兮，吾将上下而求索！"/>
          <p:cNvSpPr txBox="1"/>
          <p:nvPr/>
        </p:nvSpPr>
        <p:spPr>
          <a:xfrm>
            <a:off x="2267515" y="5218430"/>
            <a:ext cx="7892218" cy="645160"/>
          </a:xfrm>
          <a:prstGeom prst="rect">
            <a:avLst/>
          </a:prstGeom>
          <a:ln w="12700">
            <a:miter lim="400000"/>
          </a:ln>
        </p:spPr>
        <p:txBody>
          <a:bodyPr lIns="45719" rIns="45719">
            <a:spAutoFit/>
          </a:bodyPr>
          <a:lstStyle>
            <a:lvl1pPr algn="ctr">
              <a:defRPr sz="3600">
                <a:ln w="2170">
                  <a:solidFill>
                    <a:srgbClr val="C0C0C0"/>
                  </a:solidFill>
                </a:ln>
                <a:solidFill>
                  <a:srgbClr val="C0C0C0"/>
                </a:solidFill>
                <a:effectLst>
                  <a:outerShdw blurRad="63500" dist="53881" dir="2700000" rotWithShape="0">
                    <a:srgbClr val="9999FF">
                      <a:alpha val="79998"/>
                    </a:srgbClr>
                  </a:outerShdw>
                </a:effectLst>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r>
              <a:rPr>
                <a:solidFill>
                  <a:schemeClr val="accent2">
                    <a:lumMod val="50000"/>
                  </a:schemeClr>
                </a:solidFill>
                <a:latin typeface="方正宋黑简体" panose="02000000000000000000" charset="-122"/>
                <a:ea typeface="方正宋黑简体" panose="02000000000000000000" charset="-122"/>
              </a:rPr>
              <a:t>路漫漫其修远兮，吾将上下而求索！</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dur="indefinite" fill="hold"/>
                                        <p:tgtEl>
                                          <p:spTgt spid="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
        <p:cNvGrpSpPr/>
        <p:nvPr/>
      </p:nvGrpSpPr>
      <p:grpSpPr>
        <a:xfrm>
          <a:off x="0" y="0"/>
          <a:ext cx="0" cy="0"/>
          <a:chOff x="0" y="0"/>
          <a:chExt cx="0" cy="0"/>
        </a:xfrm>
      </p:grpSpPr>
      <p:grpSp>
        <p:nvGrpSpPr>
          <p:cNvPr id="431" name="成组"/>
          <p:cNvGrpSpPr/>
          <p:nvPr/>
        </p:nvGrpSpPr>
        <p:grpSpPr>
          <a:xfrm>
            <a:off x="4751387" y="1468437"/>
            <a:ext cx="2173288" cy="1147763"/>
            <a:chOff x="0" y="0"/>
            <a:chExt cx="2173287" cy="1147762"/>
          </a:xfrm>
        </p:grpSpPr>
        <p:sp>
          <p:nvSpPr>
            <p:cNvPr id="429" name="圆形"/>
            <p:cNvSpPr/>
            <p:nvPr/>
          </p:nvSpPr>
          <p:spPr>
            <a:xfrm>
              <a:off x="1259772" y="-1"/>
              <a:ext cx="157250" cy="157488"/>
            </a:xfrm>
            <a:prstGeom prst="ellipse">
              <a:avLst/>
            </a:prstGeom>
            <a:solidFill>
              <a:srgbClr val="A1BD70"/>
            </a:solidFill>
            <a:ln w="12700" cap="flat">
              <a:noFill/>
              <a:miter lim="400000"/>
            </a:ln>
            <a:effectLst/>
          </p:spPr>
          <p:txBody>
            <a:bodyPr wrap="square" lIns="45719" tIns="45719" rIns="45719" bIns="45719" numCol="1" anchor="ctr">
              <a:noAutofit/>
            </a:bodyP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430" name="线条"/>
            <p:cNvSpPr/>
            <p:nvPr/>
          </p:nvSpPr>
          <p:spPr>
            <a:xfrm>
              <a:off x="0" y="0"/>
              <a:ext cx="2173288" cy="1147763"/>
            </a:xfrm>
            <a:custGeom>
              <a:avLst/>
              <a:gdLst/>
              <a:ahLst/>
              <a:cxnLst>
                <a:cxn ang="0">
                  <a:pos x="wd2" y="hd2"/>
                </a:cxn>
                <a:cxn ang="5400000">
                  <a:pos x="wd2" y="hd2"/>
                </a:cxn>
                <a:cxn ang="10800000">
                  <a:pos x="wd2" y="hd2"/>
                </a:cxn>
                <a:cxn ang="16200000">
                  <a:pos x="wd2" y="hd2"/>
                </a:cxn>
              </a:cxnLst>
              <a:rect l="0" t="0" r="r" b="b"/>
              <a:pathLst>
                <a:path w="21600" h="21600" extrusionOk="0">
                  <a:moveTo>
                    <a:pt x="0" y="21154"/>
                  </a:moveTo>
                  <a:lnTo>
                    <a:pt x="12782" y="0"/>
                  </a:lnTo>
                  <a:lnTo>
                    <a:pt x="13945" y="320"/>
                  </a:lnTo>
                  <a:lnTo>
                    <a:pt x="21600" y="21600"/>
                  </a:lnTo>
                </a:path>
              </a:pathLst>
            </a:custGeom>
            <a:noFill/>
            <a:ln w="12700" cap="flat">
              <a:solidFill>
                <a:srgbClr val="A1BD70"/>
              </a:solidFill>
              <a:prstDash val="solid"/>
              <a:bevel/>
            </a:ln>
            <a:effectLst/>
          </p:spPr>
          <p:txBody>
            <a:bodyPr wrap="square" lIns="45719" tIns="45719" rIns="45719" bIns="45719" numCol="1" anchor="ctr">
              <a:noAutofit/>
            </a:bodyPr>
            <a:lstStyle/>
            <a:p>
              <a:endParaRPr/>
            </a:p>
          </p:txBody>
        </p:sp>
      </p:grpSp>
      <p:sp>
        <p:nvSpPr>
          <p:cNvPr id="432" name="矩形"/>
          <p:cNvSpPr/>
          <p:nvPr/>
        </p:nvSpPr>
        <p:spPr>
          <a:xfrm rot="199097">
            <a:off x="3717925" y="2409825"/>
            <a:ext cx="4340225" cy="1784350"/>
          </a:xfrm>
          <a:prstGeom prst="rect">
            <a:avLst/>
          </a:prstGeom>
          <a:solidFill>
            <a:srgbClr val="A1BD70"/>
          </a:solidFill>
          <a:ln w="12700">
            <a:miter lim="400000"/>
          </a:ln>
        </p:spPr>
        <p:txBody>
          <a:bodyPr lIns="45719" rIns="45719" anchor="ct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433" name="THANKS"/>
          <p:cNvSpPr txBox="1"/>
          <p:nvPr/>
        </p:nvSpPr>
        <p:spPr>
          <a:xfrm rot="180406">
            <a:off x="4829421" y="2959854"/>
            <a:ext cx="2644042" cy="828041"/>
          </a:xfrm>
          <a:prstGeom prst="rect">
            <a:avLst/>
          </a:prstGeom>
          <a:ln w="12700">
            <a:miter lim="400000"/>
          </a:ln>
        </p:spPr>
        <p:txBody>
          <a:bodyPr wrap="none" lIns="45719" rIns="45719">
            <a:spAutoFit/>
          </a:bodyPr>
          <a:lstStyle>
            <a:lvl1pPr>
              <a:defRPr sz="4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THANKS</a:t>
            </a:r>
          </a:p>
        </p:txBody>
      </p:sp>
      <p:grpSp>
        <p:nvGrpSpPr>
          <p:cNvPr id="436" name="成组"/>
          <p:cNvGrpSpPr/>
          <p:nvPr/>
        </p:nvGrpSpPr>
        <p:grpSpPr>
          <a:xfrm>
            <a:off x="3664247" y="2283092"/>
            <a:ext cx="1051919" cy="1837791"/>
            <a:chOff x="0" y="0"/>
            <a:chExt cx="1051918" cy="1837790"/>
          </a:xfrm>
        </p:grpSpPr>
        <p:sp>
          <p:nvSpPr>
            <p:cNvPr id="434" name="矩形"/>
            <p:cNvSpPr/>
            <p:nvPr/>
          </p:nvSpPr>
          <p:spPr>
            <a:xfrm rot="199097">
              <a:off x="25102" y="916201"/>
              <a:ext cx="949185" cy="894870"/>
            </a:xfrm>
            <a:prstGeom prst="rect">
              <a:avLst/>
            </a:prstGeom>
            <a:solidFill>
              <a:srgbClr val="FFDD6C"/>
            </a:solidFill>
            <a:ln w="12700" cap="flat">
              <a:noFill/>
              <a:miter lim="400000"/>
            </a:ln>
            <a:effectLst/>
          </p:spPr>
          <p:txBody>
            <a:bodyPr wrap="square" lIns="45719" tIns="45719" rIns="45719" bIns="45719" numCol="1" anchor="ctr">
              <a:noAutofit/>
            </a:bodyP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435" name="矩形"/>
            <p:cNvSpPr/>
            <p:nvPr/>
          </p:nvSpPr>
          <p:spPr>
            <a:xfrm rot="199097">
              <a:off x="77631" y="26720"/>
              <a:ext cx="949185" cy="894870"/>
            </a:xfrm>
            <a:prstGeom prst="rect">
              <a:avLst/>
            </a:prstGeom>
            <a:solidFill>
              <a:srgbClr val="F0644D"/>
            </a:solidFill>
            <a:ln w="12700" cap="flat">
              <a:noFill/>
              <a:miter lim="400000"/>
            </a:ln>
            <a:effectLst/>
          </p:spPr>
          <p:txBody>
            <a:bodyPr wrap="square" lIns="45719" tIns="45719" rIns="45719" bIns="45719" numCol="1" anchor="ctr">
              <a:noAutofit/>
            </a:bodyP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gr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
        <p:cNvGrpSpPr/>
        <p:nvPr/>
      </p:nvGrpSpPr>
      <p:grpSpPr>
        <a:xfrm>
          <a:off x="0" y="0"/>
          <a:ext cx="0" cy="0"/>
          <a:chOff x="0" y="0"/>
          <a:chExt cx="0" cy="0"/>
        </a:xfrm>
      </p:grpSpPr>
      <p:sp>
        <p:nvSpPr>
          <p:cNvPr id="92" name="矩形"/>
          <p:cNvSpPr/>
          <p:nvPr/>
        </p:nvSpPr>
        <p:spPr>
          <a:xfrm>
            <a:off x="0" y="314325"/>
            <a:ext cx="228600" cy="685800"/>
          </a:xfrm>
          <a:prstGeom prst="rect">
            <a:avLst/>
          </a:prstGeom>
          <a:solidFill>
            <a:srgbClr val="595959"/>
          </a:solidFill>
          <a:ln w="12700">
            <a:miter lim="400000"/>
          </a:ln>
        </p:spPr>
        <p:txBody>
          <a:bodyPr lIns="45719" rIns="45719" anchor="ct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93" name="CONTENTS"/>
          <p:cNvSpPr txBox="1"/>
          <p:nvPr/>
        </p:nvSpPr>
        <p:spPr>
          <a:xfrm>
            <a:off x="1349375" y="1012825"/>
            <a:ext cx="2618740" cy="637540"/>
          </a:xfrm>
          <a:prstGeom prst="rect">
            <a:avLst/>
          </a:prstGeom>
          <a:ln w="12700">
            <a:miter lim="400000"/>
          </a:ln>
        </p:spPr>
        <p:txBody>
          <a:bodyPr wrap="none" lIns="45719" rIns="45719">
            <a:spAutoFit/>
          </a:bodyPr>
          <a:lstStyle>
            <a:lvl1pPr>
              <a:defRPr sz="3600" b="1">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CONTENTS</a:t>
            </a:r>
          </a:p>
        </p:txBody>
      </p:sp>
      <p:grpSp>
        <p:nvGrpSpPr>
          <p:cNvPr id="106" name="成组"/>
          <p:cNvGrpSpPr/>
          <p:nvPr/>
        </p:nvGrpSpPr>
        <p:grpSpPr>
          <a:xfrm>
            <a:off x="5293518" y="1383239"/>
            <a:ext cx="6517840" cy="4091522"/>
            <a:chOff x="0" y="0"/>
            <a:chExt cx="6517838" cy="4091521"/>
          </a:xfrm>
        </p:grpSpPr>
        <p:sp>
          <p:nvSpPr>
            <p:cNvPr id="94" name="成组"/>
            <p:cNvSpPr txBox="1"/>
            <p:nvPr/>
          </p:nvSpPr>
          <p:spPr>
            <a:xfrm>
              <a:off x="775970" y="-1"/>
              <a:ext cx="5057142" cy="624842"/>
            </a:xfrm>
            <a:prstGeom prst="rect">
              <a:avLst/>
            </a:prstGeom>
            <a:noFill/>
            <a:ln w="12700" cap="flat">
              <a:noFill/>
              <a:miter lim="400000"/>
            </a:ln>
            <a:effectLst/>
          </p:spPr>
          <p:txBody>
            <a:bodyPr wrap="none" lIns="45719" tIns="45719" rIns="45719" bIns="45719" numCol="1" anchor="t">
              <a:spAutoFit/>
            </a:bodyPr>
            <a:lstStyle>
              <a:lvl1pPr algn="ctr">
                <a:spcBef>
                  <a:spcPts val="1900"/>
                </a:spcBef>
                <a:defRPr sz="3000" b="1">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a:latin typeface="+mn-lt"/>
                  <a:ea typeface="+mn-ea"/>
                  <a:cs typeface="+mn-cs"/>
                  <a:sym typeface="Arial" panose="020B0604020202020204"/>
                </a:defRPr>
              </a:pP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中小学英语教学衔接的必要性</a:t>
              </a:r>
            </a:p>
          </p:txBody>
        </p:sp>
        <p:grpSp>
          <p:nvGrpSpPr>
            <p:cNvPr id="97" name="成组"/>
            <p:cNvGrpSpPr/>
            <p:nvPr/>
          </p:nvGrpSpPr>
          <p:grpSpPr>
            <a:xfrm>
              <a:off x="88900" y="58408"/>
              <a:ext cx="665163" cy="701041"/>
              <a:chOff x="0" y="-18008"/>
              <a:chExt cx="665162" cy="701040"/>
            </a:xfrm>
          </p:grpSpPr>
          <p:sp>
            <p:nvSpPr>
              <p:cNvPr id="95" name="圆形"/>
              <p:cNvSpPr/>
              <p:nvPr/>
            </p:nvSpPr>
            <p:spPr>
              <a:xfrm>
                <a:off x="0" y="0"/>
                <a:ext cx="665163" cy="665024"/>
              </a:xfrm>
              <a:prstGeom prst="ellipse">
                <a:avLst/>
              </a:prstGeom>
              <a:solidFill>
                <a:srgbClr val="A1BD70"/>
              </a:solidFill>
              <a:ln w="12700" cap="flat">
                <a:noFill/>
                <a:miter lim="400000"/>
              </a:ln>
              <a:effectLst/>
            </p:spPr>
            <p:txBody>
              <a:bodyPr wrap="square" lIns="45719" tIns="45719" rIns="45719" bIns="45719" numCol="1" anchor="ctr">
                <a:noAutofit/>
              </a:bodyP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96" name="1"/>
              <p:cNvSpPr txBox="1"/>
              <p:nvPr/>
            </p:nvSpPr>
            <p:spPr>
              <a:xfrm>
                <a:off x="139248" y="-18009"/>
                <a:ext cx="386666" cy="701041"/>
              </a:xfrm>
              <a:prstGeom prst="rect">
                <a:avLst/>
              </a:prstGeom>
              <a:noFill/>
              <a:ln w="12700" cap="flat">
                <a:noFill/>
                <a:miter lim="400000"/>
              </a:ln>
              <a:effectLst/>
            </p:spPr>
            <p:txBody>
              <a:bodyPr wrap="none" lIns="45719" tIns="45719" rIns="45719" bIns="45719" numCol="1" anchor="t">
                <a:spAutoFit/>
              </a:bodyPr>
              <a:lstStyle>
                <a:lvl1pPr>
                  <a:defRPr sz="4000" b="1">
                    <a:solidFill>
                      <a:srgbClr val="FFFBE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1</a:t>
                </a:r>
              </a:p>
            </p:txBody>
          </p:sp>
        </p:grpSp>
        <p:grpSp>
          <p:nvGrpSpPr>
            <p:cNvPr id="100" name="成组"/>
            <p:cNvGrpSpPr/>
            <p:nvPr/>
          </p:nvGrpSpPr>
          <p:grpSpPr>
            <a:xfrm>
              <a:off x="0" y="1381754"/>
              <a:ext cx="665163" cy="701041"/>
              <a:chOff x="0" y="-17771"/>
              <a:chExt cx="665162" cy="701040"/>
            </a:xfrm>
          </p:grpSpPr>
          <p:sp>
            <p:nvSpPr>
              <p:cNvPr id="98" name="圆形"/>
              <p:cNvSpPr/>
              <p:nvPr/>
            </p:nvSpPr>
            <p:spPr>
              <a:xfrm>
                <a:off x="0" y="0"/>
                <a:ext cx="665163" cy="665498"/>
              </a:xfrm>
              <a:prstGeom prst="ellipse">
                <a:avLst/>
              </a:prstGeom>
              <a:solidFill>
                <a:srgbClr val="FFDE6F"/>
              </a:solidFill>
              <a:ln w="12700" cap="flat">
                <a:noFill/>
                <a:miter lim="400000"/>
              </a:ln>
              <a:effectLst/>
            </p:spPr>
            <p:txBody>
              <a:bodyPr wrap="square" lIns="45719" tIns="45719" rIns="45719" bIns="45719" numCol="1" anchor="ctr">
                <a:noAutofit/>
              </a:bodyP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99" name="2"/>
              <p:cNvSpPr txBox="1"/>
              <p:nvPr/>
            </p:nvSpPr>
            <p:spPr>
              <a:xfrm>
                <a:off x="139248" y="-17772"/>
                <a:ext cx="386666" cy="701041"/>
              </a:xfrm>
              <a:prstGeom prst="rect">
                <a:avLst/>
              </a:prstGeom>
              <a:noFill/>
              <a:ln w="12700" cap="flat">
                <a:noFill/>
                <a:miter lim="400000"/>
              </a:ln>
              <a:effectLst/>
            </p:spPr>
            <p:txBody>
              <a:bodyPr wrap="none" lIns="45719" tIns="45719" rIns="45719" bIns="45719" numCol="1" anchor="t">
                <a:spAutoFit/>
              </a:bodyPr>
              <a:lstStyle>
                <a:lvl1pPr>
                  <a:defRPr sz="4000" b="1">
                    <a:solidFill>
                      <a:srgbClr val="FFFBE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2</a:t>
                </a:r>
              </a:p>
            </p:txBody>
          </p:sp>
        </p:grpSp>
        <p:grpSp>
          <p:nvGrpSpPr>
            <p:cNvPr id="103" name="成组"/>
            <p:cNvGrpSpPr/>
            <p:nvPr/>
          </p:nvGrpSpPr>
          <p:grpSpPr>
            <a:xfrm>
              <a:off x="88900" y="2689441"/>
              <a:ext cx="665163" cy="701041"/>
              <a:chOff x="0" y="-17465"/>
              <a:chExt cx="665162" cy="701040"/>
            </a:xfrm>
          </p:grpSpPr>
          <p:sp>
            <p:nvSpPr>
              <p:cNvPr id="101" name="圆形"/>
              <p:cNvSpPr/>
              <p:nvPr/>
            </p:nvSpPr>
            <p:spPr>
              <a:xfrm>
                <a:off x="0" y="0"/>
                <a:ext cx="665163" cy="666109"/>
              </a:xfrm>
              <a:prstGeom prst="ellipse">
                <a:avLst/>
              </a:prstGeom>
              <a:solidFill>
                <a:srgbClr val="F58D76"/>
              </a:solidFill>
              <a:ln w="12700" cap="flat">
                <a:noFill/>
                <a:miter lim="400000"/>
              </a:ln>
              <a:effectLst/>
            </p:spPr>
            <p:txBody>
              <a:bodyPr wrap="square" lIns="45719" tIns="45719" rIns="45719" bIns="45719" numCol="1" anchor="ctr">
                <a:noAutofit/>
              </a:bodyP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102" name="3"/>
              <p:cNvSpPr txBox="1"/>
              <p:nvPr/>
            </p:nvSpPr>
            <p:spPr>
              <a:xfrm>
                <a:off x="139248" y="-17466"/>
                <a:ext cx="386666" cy="701041"/>
              </a:xfrm>
              <a:prstGeom prst="rect">
                <a:avLst/>
              </a:prstGeom>
              <a:noFill/>
              <a:ln w="12700" cap="flat">
                <a:noFill/>
                <a:miter lim="400000"/>
              </a:ln>
              <a:effectLst/>
            </p:spPr>
            <p:txBody>
              <a:bodyPr wrap="none" lIns="45719" tIns="45719" rIns="45719" bIns="45719" numCol="1" anchor="t">
                <a:spAutoFit/>
              </a:bodyPr>
              <a:lstStyle>
                <a:lvl1pPr>
                  <a:defRPr sz="4000" b="1">
                    <a:solidFill>
                      <a:srgbClr val="FFFBE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3</a:t>
                </a:r>
              </a:p>
            </p:txBody>
          </p:sp>
        </p:grpSp>
        <p:sp>
          <p:nvSpPr>
            <p:cNvPr id="104" name="成组"/>
            <p:cNvSpPr txBox="1"/>
            <p:nvPr/>
          </p:nvSpPr>
          <p:spPr>
            <a:xfrm>
              <a:off x="705643" y="1383561"/>
              <a:ext cx="5812196" cy="1033078"/>
            </a:xfrm>
            <a:prstGeom prst="rect">
              <a:avLst/>
            </a:prstGeom>
            <a:noFill/>
            <a:ln w="12700" cap="flat">
              <a:noFill/>
              <a:miter lim="400000"/>
            </a:ln>
            <a:effectLst/>
          </p:spPr>
          <p:txBody>
            <a:bodyPr wrap="square" lIns="45719" tIns="45719" rIns="45719" bIns="45719" numCol="1" anchor="t">
              <a:noAutofit/>
            </a:bodyPr>
            <a:lstStyle>
              <a:lvl1pPr>
                <a:spcBef>
                  <a:spcPts val="700"/>
                </a:spcBef>
                <a:defRPr sz="2800" b="1">
                  <a:latin typeface="Times New Roman" panose="02020603050405020304"/>
                  <a:ea typeface="Times New Roman" panose="02020603050405020304"/>
                  <a:cs typeface="Times New Roman" panose="02020603050405020304"/>
                  <a:sym typeface="Times New Roman" panose="02020603050405020304"/>
                </a:defRPr>
              </a:lvl1pPr>
            </a:lstStyle>
            <a:p>
              <a:r>
                <a:t>中小学英语教学衔接现状及成因分析</a:t>
              </a:r>
            </a:p>
          </p:txBody>
        </p:sp>
        <p:sp>
          <p:nvSpPr>
            <p:cNvPr id="105" name="成组"/>
            <p:cNvSpPr txBox="1"/>
            <p:nvPr/>
          </p:nvSpPr>
          <p:spPr>
            <a:xfrm>
              <a:off x="846633" y="2714841"/>
              <a:ext cx="5352416" cy="1376681"/>
            </a:xfrm>
            <a:prstGeom prst="rect">
              <a:avLst/>
            </a:prstGeom>
            <a:noFill/>
            <a:ln w="12700" cap="flat">
              <a:noFill/>
              <a:miter lim="400000"/>
            </a:ln>
            <a:effectLst/>
          </p:spPr>
          <p:txBody>
            <a:bodyPr wrap="none" lIns="45719" tIns="45719" rIns="45719" bIns="45719" numCol="1" anchor="t">
              <a:spAutoFit/>
            </a:bodyPr>
            <a:lstStyle/>
            <a:p>
              <a:pPr algn="ctr">
                <a:spcBef>
                  <a:spcPts val="1900"/>
                </a:spcBef>
                <a:defRPr sz="2900" b="1">
                  <a:latin typeface="+mn-lt"/>
                  <a:ea typeface="+mn-ea"/>
                  <a:cs typeface="+mn-cs"/>
                  <a:sym typeface="Arial" panose="020B0604020202020204"/>
                </a:defRPr>
              </a:pP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中小学英语教学有效衔接的策略</a:t>
              </a:r>
            </a:p>
            <a:p>
              <a:pPr algn="ctr">
                <a:spcBef>
                  <a:spcPts val="1900"/>
                </a:spcBef>
                <a:defRPr sz="2900" b="1">
                  <a:latin typeface="+mn-lt"/>
                  <a:ea typeface="+mn-ea"/>
                  <a:cs typeface="+mn-cs"/>
                  <a:sym typeface="Arial" panose="020B0604020202020204"/>
                </a:defRPr>
              </a:pP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和方法</a:t>
              </a:r>
            </a:p>
          </p:txBody>
        </p:sp>
      </p:grpSp>
      <p:grpSp>
        <p:nvGrpSpPr>
          <p:cNvPr id="116" name="成组"/>
          <p:cNvGrpSpPr/>
          <p:nvPr/>
        </p:nvGrpSpPr>
        <p:grpSpPr>
          <a:xfrm>
            <a:off x="1284287" y="2408237"/>
            <a:ext cx="3602039" cy="3609976"/>
            <a:chOff x="0" y="0"/>
            <a:chExt cx="3602037" cy="3609975"/>
          </a:xfrm>
        </p:grpSpPr>
        <p:grpSp>
          <p:nvGrpSpPr>
            <p:cNvPr id="110" name="成组"/>
            <p:cNvGrpSpPr/>
            <p:nvPr/>
          </p:nvGrpSpPr>
          <p:grpSpPr>
            <a:xfrm>
              <a:off x="803274" y="584199"/>
              <a:ext cx="2227264" cy="2227264"/>
              <a:chOff x="0" y="0"/>
              <a:chExt cx="2227262" cy="2227262"/>
            </a:xfrm>
          </p:grpSpPr>
          <p:sp>
            <p:nvSpPr>
              <p:cNvPr id="107" name="圆形"/>
              <p:cNvSpPr/>
              <p:nvPr/>
            </p:nvSpPr>
            <p:spPr>
              <a:xfrm>
                <a:off x="-1" y="-1"/>
                <a:ext cx="2227264" cy="2227264"/>
              </a:xfrm>
              <a:prstGeom prst="ellipse">
                <a:avLst/>
              </a:prstGeom>
              <a:solidFill>
                <a:srgbClr val="F58D76"/>
              </a:solidFill>
              <a:ln w="12700" cap="flat">
                <a:noFill/>
                <a:miter lim="400000"/>
              </a:ln>
              <a:effectLst/>
            </p:spPr>
            <p:txBody>
              <a:bodyPr wrap="square" lIns="45719" tIns="45719" rIns="45719" bIns="45719" numCol="1" anchor="ctr">
                <a:noAutofit/>
              </a:bodyP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108" name="CONTENTS"/>
              <p:cNvSpPr txBox="1"/>
              <p:nvPr/>
            </p:nvSpPr>
            <p:spPr>
              <a:xfrm>
                <a:off x="429957" y="1291829"/>
                <a:ext cx="1361441" cy="370841"/>
              </a:xfrm>
              <a:prstGeom prst="rect">
                <a:avLst/>
              </a:prstGeom>
              <a:noFill/>
              <a:ln w="12700" cap="flat">
                <a:noFill/>
                <a:miter lim="400000"/>
              </a:ln>
              <a:effectLst/>
            </p:spPr>
            <p:txBody>
              <a:bodyPr wrap="none" lIns="45719" tIns="45719" rIns="45719" bIns="45719" numCol="1" anchor="t">
                <a:spAutoFit/>
              </a:bodyPr>
              <a:lstStyle>
                <a:lvl1pPr>
                  <a:defRPr b="1">
                    <a:solidFill>
                      <a:srgbClr val="FFFBE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CONTENTS</a:t>
                </a:r>
              </a:p>
            </p:txBody>
          </p:sp>
          <p:sp>
            <p:nvSpPr>
              <p:cNvPr id="109" name="目录"/>
              <p:cNvSpPr txBox="1"/>
              <p:nvPr/>
            </p:nvSpPr>
            <p:spPr>
              <a:xfrm>
                <a:off x="337185" y="531795"/>
                <a:ext cx="1475741" cy="1043941"/>
              </a:xfrm>
              <a:prstGeom prst="rect">
                <a:avLst/>
              </a:prstGeom>
              <a:noFill/>
              <a:ln w="12700" cap="flat">
                <a:noFill/>
                <a:miter lim="400000"/>
              </a:ln>
              <a:effectLst/>
            </p:spPr>
            <p:txBody>
              <a:bodyPr wrap="none" lIns="45719" tIns="45719" rIns="45719" bIns="45719" numCol="1" anchor="t">
                <a:spAutoFit/>
              </a:bodyPr>
              <a:lstStyle>
                <a:lvl1pPr>
                  <a:defRPr sz="5400" b="1">
                    <a:solidFill>
                      <a:srgbClr val="FFFBE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目录</a:t>
                </a:r>
              </a:p>
            </p:txBody>
          </p:sp>
        </p:grpSp>
        <p:sp>
          <p:nvSpPr>
            <p:cNvPr id="111" name="圆形"/>
            <p:cNvSpPr/>
            <p:nvPr/>
          </p:nvSpPr>
          <p:spPr>
            <a:xfrm>
              <a:off x="0" y="2312987"/>
              <a:ext cx="779463" cy="777876"/>
            </a:xfrm>
            <a:prstGeom prst="ellipse">
              <a:avLst/>
            </a:prstGeom>
            <a:solidFill>
              <a:srgbClr val="FFDE6F"/>
            </a:solidFill>
            <a:ln w="12700" cap="flat">
              <a:noFill/>
              <a:miter lim="400000"/>
            </a:ln>
            <a:effectLst/>
          </p:spPr>
          <p:txBody>
            <a:bodyPr wrap="square" lIns="45719" tIns="45719" rIns="45719" bIns="45719" numCol="1" anchor="ctr">
              <a:noAutofit/>
            </a:bodyP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112" name="圆形"/>
            <p:cNvSpPr/>
            <p:nvPr/>
          </p:nvSpPr>
          <p:spPr>
            <a:xfrm>
              <a:off x="15875" y="868362"/>
              <a:ext cx="584201" cy="584201"/>
            </a:xfrm>
            <a:prstGeom prst="ellipse">
              <a:avLst/>
            </a:prstGeom>
            <a:solidFill>
              <a:srgbClr val="F58D76"/>
            </a:solidFill>
            <a:ln w="12700" cap="flat">
              <a:noFill/>
              <a:miter lim="400000"/>
            </a:ln>
            <a:effectLst/>
          </p:spPr>
          <p:txBody>
            <a:bodyPr wrap="square" lIns="45719" tIns="45719" rIns="45719" bIns="45719" numCol="1" anchor="ctr">
              <a:noAutofit/>
            </a:bodyP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113" name="圆形"/>
            <p:cNvSpPr/>
            <p:nvPr/>
          </p:nvSpPr>
          <p:spPr>
            <a:xfrm>
              <a:off x="955675" y="0"/>
              <a:ext cx="554038" cy="554038"/>
            </a:xfrm>
            <a:prstGeom prst="ellipse">
              <a:avLst/>
            </a:prstGeom>
            <a:solidFill>
              <a:srgbClr val="FFDE6F"/>
            </a:solidFill>
            <a:ln w="12700" cap="flat">
              <a:noFill/>
              <a:miter lim="400000"/>
            </a:ln>
            <a:effectLst/>
          </p:spPr>
          <p:txBody>
            <a:bodyPr wrap="square" lIns="45719" tIns="45719" rIns="45719" bIns="45719" numCol="1" anchor="ctr">
              <a:noAutofit/>
            </a:bodyP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114" name="圆形"/>
            <p:cNvSpPr/>
            <p:nvPr/>
          </p:nvSpPr>
          <p:spPr>
            <a:xfrm>
              <a:off x="3030537" y="696912"/>
              <a:ext cx="571501" cy="571501"/>
            </a:xfrm>
            <a:prstGeom prst="ellipse">
              <a:avLst/>
            </a:prstGeom>
            <a:solidFill>
              <a:srgbClr val="A1BD70"/>
            </a:solidFill>
            <a:ln w="12700" cap="flat">
              <a:noFill/>
              <a:miter lim="400000"/>
            </a:ln>
            <a:effectLst/>
          </p:spPr>
          <p:txBody>
            <a:bodyPr wrap="square" lIns="45719" tIns="45719" rIns="45719" bIns="45719" numCol="1" anchor="ctr">
              <a:noAutofit/>
            </a:bodyP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115" name="圆形"/>
            <p:cNvSpPr/>
            <p:nvPr/>
          </p:nvSpPr>
          <p:spPr>
            <a:xfrm>
              <a:off x="2301875" y="2963862"/>
              <a:ext cx="646113" cy="646113"/>
            </a:xfrm>
            <a:prstGeom prst="ellipse">
              <a:avLst/>
            </a:prstGeom>
            <a:solidFill>
              <a:srgbClr val="A37F67"/>
            </a:solidFill>
            <a:ln w="12700" cap="flat">
              <a:noFill/>
              <a:miter lim="400000"/>
            </a:ln>
            <a:effectLst/>
          </p:spPr>
          <p:txBody>
            <a:bodyPr wrap="square" lIns="45719" tIns="45719" rIns="45719" bIns="45719" numCol="1" anchor="ctr">
              <a:noAutofit/>
            </a:bodyP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gr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在义务教育阶段小学英语和初中英语是不可分割的两个部分。小学英语和初中英语共同致力于培养学生的综合语言运用能力。但小学英语教学侧重培养兴趣，是初中英语的基础。初中英语是小学英语的延续和提高，侧重夯实基础。两者相互联系 。现在，中小学英语教学普遍存在着各自为政的现象，教育教学管理相互脱节，使初中新生面临许多英语学习的困惑。"/>
          <p:cNvGrpSpPr/>
          <p:nvPr/>
        </p:nvGrpSpPr>
        <p:grpSpPr>
          <a:xfrm>
            <a:off x="1304175" y="1626616"/>
            <a:ext cx="8364450" cy="5081475"/>
            <a:chOff x="0" y="0"/>
            <a:chExt cx="8364448" cy="5081473"/>
          </a:xfrm>
        </p:grpSpPr>
        <p:sp>
          <p:nvSpPr>
            <p:cNvPr id="119" name="在义务教育阶段小学英语和初中英语是不可分割的两个部分。小学英语和初中英语共同致力于培养学生的综合语言运用能力。但小学英语教学侧重培养兴趣，是初中英语的基础。初中英语是小学英语的延续和提高，侧重夯实基础。两者相互联系 。现在，中小学英语教学普遍存在着各自为政的现象，教育教学管理相互脱节，使初中新生面临许多英语学习的困惑。"/>
            <p:cNvSpPr txBox="1"/>
            <p:nvPr/>
          </p:nvSpPr>
          <p:spPr>
            <a:xfrm>
              <a:off x="50800" y="50800"/>
              <a:ext cx="8262849" cy="4979874"/>
            </a:xfrm>
            <a:prstGeom prst="rect">
              <a:avLst/>
            </a:prstGeom>
            <a:noFill/>
            <a:ln>
              <a:noFill/>
            </a:ln>
            <a:effectLst/>
          </p:spPr>
          <p:txBody>
            <a:bodyPr wrap="square" lIns="45719" tIns="45719" rIns="45719" bIns="45719" numCol="1" anchor="t">
              <a:spAutoFit/>
            </a:bodyPr>
            <a:lstStyle/>
            <a:p>
              <a:pPr marL="342900" indent="-342900" algn="just">
                <a:lnSpc>
                  <a:spcPct val="120000"/>
                </a:lnSpc>
                <a:spcBef>
                  <a:spcPts val="800"/>
                </a:spcBef>
                <a:defRPr sz="2800">
                  <a:latin typeface="Adobe 黑体 Std R"/>
                  <a:ea typeface="Adobe 黑体 Std R"/>
                  <a:cs typeface="Adobe 黑体 Std R"/>
                  <a:sym typeface="Adobe 黑体 Std R"/>
                </a:defRPr>
              </a:pP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在义务教育阶段小学英语和初中英语是不可分割的两个部分。小学英语和初中英语共同致力于培养学生的综合语言运用能力。但小学英语教学侧重培养兴趣，是初中英语的基础。初中英语是小学英语的延续和提高，侧重夯实基础。两者相互联系</a:t>
              </a:r>
              <a:r>
                <a:rPr>
                  <a:latin typeface="+mn-lt"/>
                  <a:ea typeface="+mn-ea"/>
                  <a:cs typeface="+mn-cs"/>
                  <a:sym typeface="Arial" panose="020B0604020202020204"/>
                </a:rPr>
                <a:t> </a:t>
              </a: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。现在，中小学英语教学普遍存在着各自为政的现象，教育教学管理相互脱节，使初中新生面临许多英语学习的困惑。</a:t>
              </a:r>
            </a:p>
          </p:txBody>
        </p:sp>
        <p:pic>
          <p:nvPicPr>
            <p:cNvPr id="118" name="在义务教育阶段小学英语和初中英语是不可分割的两个部分。小学英语和初中英语共同致力于培养学生的综合语言运用能力。但小学英语教学侧重培养兴趣，是初中英语的基础。初中英语是小学英语的延续和提高，侧重夯实基础。两者相互联系 。现在，中小学英语教学普遍存在着各自为政的现象，教育教学管理相互脱节，使初中新生面临许多英语学习的困惑。" descr="在义务教育阶段小学英语和初中英语是不可分割的两个部分。小学英语和初中英语共同致力于培养学生的综合语言运用能力。但小学英语教学侧重培养兴趣，是初中英语的基础。初中英语是小学英语的延续和提高，侧重夯实基础。两者相互联系 。现在，中小学英语教学普遍存在着各自为政的现象，教育教学管理相互脱节，使初中新生面临许多英语学习的困惑。"/>
            <p:cNvPicPr/>
            <p:nvPr/>
          </p:nvPicPr>
          <p:blipFill>
            <a:blip r:embed="rId2"/>
            <a:stretch>
              <a:fillRect/>
            </a:stretch>
          </p:blipFill>
          <p:spPr>
            <a:xfrm>
              <a:off x="0" y="-1"/>
              <a:ext cx="8364449" cy="5081475"/>
            </a:xfrm>
            <a:prstGeom prst="rect">
              <a:avLst/>
            </a:prstGeom>
            <a:effectLst/>
          </p:spPr>
        </p:pic>
      </p:grpSp>
      <p:sp>
        <p:nvSpPr>
          <p:cNvPr id="121" name="椭圆形"/>
          <p:cNvSpPr/>
          <p:nvPr/>
        </p:nvSpPr>
        <p:spPr>
          <a:xfrm>
            <a:off x="865253" y="365752"/>
            <a:ext cx="3881796" cy="989916"/>
          </a:xfrm>
          <a:prstGeom prst="ellipse">
            <a:avLst/>
          </a:prstGeom>
          <a:solidFill>
            <a:srgbClr val="F2F2F2">
              <a:alpha val="6654"/>
            </a:srgbClr>
          </a:solidFill>
          <a:ln w="25400">
            <a:solidFill>
              <a:srgbClr val="C0C0C0">
                <a:alpha val="13257"/>
              </a:srgbClr>
            </a:solidFill>
          </a:ln>
        </p:spPr>
        <p:txBody>
          <a:bodyPr lIns="45719" rIns="45719" anchor="ctr"/>
          <a:lstStyle/>
          <a:p>
            <a:endParaRPr/>
          </a:p>
        </p:txBody>
      </p:sp>
      <p:sp>
        <p:nvSpPr>
          <p:cNvPr id="122" name="中小学英语教学衔接的必要性"/>
          <p:cNvSpPr txBox="1"/>
          <p:nvPr/>
        </p:nvSpPr>
        <p:spPr>
          <a:xfrm>
            <a:off x="277581" y="529239"/>
            <a:ext cx="5387341" cy="662941"/>
          </a:xfrm>
          <a:prstGeom prst="rect">
            <a:avLst/>
          </a:prstGeom>
          <a:ln w="12700">
            <a:miter lim="400000"/>
          </a:ln>
        </p:spPr>
        <p:txBody>
          <a:bodyPr wrap="none" lIns="45719" rIns="45719">
            <a:spAutoFit/>
          </a:bodyPr>
          <a:lstStyle>
            <a:lvl1pPr algn="ctr">
              <a:defRPr sz="3200" b="1">
                <a:solidFill>
                  <a:schemeClr val="accent3">
                    <a:satOff val="-6368"/>
                    <a:lumOff val="-10818"/>
                  </a:schemeClr>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a:latin typeface="+mn-lt"/>
                <a:ea typeface="+mn-ea"/>
                <a:cs typeface="+mn-cs"/>
                <a:sym typeface="Arial" panose="020B0604020202020204"/>
              </a:defRPr>
            </a:pP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中小学英语教学衔接的必要性</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文本"/>
          <p:cNvSpPr txBox="1"/>
          <p:nvPr/>
        </p:nvSpPr>
        <p:spPr>
          <a:xfrm>
            <a:off x="5529262" y="2691129"/>
            <a:ext cx="5080001" cy="764541"/>
          </a:xfrm>
          <a:prstGeom prst="rect">
            <a:avLst/>
          </a:prstGeom>
          <a:ln w="12700">
            <a:miter lim="400000"/>
          </a:ln>
        </p:spPr>
        <p:txBody>
          <a:bodyPr lIns="45719" rIns="45719" anchor="ctr">
            <a:spAutoFit/>
          </a:bodyPr>
          <a:lstStyle>
            <a:lvl1pPr>
              <a:defRPr sz="4400" b="1" i="1">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  </a:t>
            </a:r>
          </a:p>
        </p:txBody>
      </p:sp>
      <p:sp>
        <p:nvSpPr>
          <p:cNvPr id="125" name="线条"/>
          <p:cNvSpPr/>
          <p:nvPr/>
        </p:nvSpPr>
        <p:spPr>
          <a:xfrm>
            <a:off x="5905499" y="3427412"/>
            <a:ext cx="4897439" cy="23814"/>
          </a:xfrm>
          <a:prstGeom prst="line">
            <a:avLst/>
          </a:prstGeom>
          <a:ln w="12700">
            <a:solidFill>
              <a:srgbClr val="000000"/>
            </a:solidFill>
            <a:miter/>
          </a:ln>
        </p:spPr>
        <p:txBody>
          <a:bodyPr lIns="45719" rIns="45719"/>
          <a:lstStyle/>
          <a:p>
            <a:endParaRPr/>
          </a:p>
        </p:txBody>
      </p:sp>
      <p:sp>
        <p:nvSpPr>
          <p:cNvPr id="126" name="中小学英语教学…"/>
          <p:cNvSpPr txBox="1"/>
          <p:nvPr/>
        </p:nvSpPr>
        <p:spPr>
          <a:xfrm>
            <a:off x="5731192" y="2703734"/>
            <a:ext cx="4676141" cy="1471169"/>
          </a:xfrm>
          <a:prstGeom prst="rect">
            <a:avLst/>
          </a:prstGeom>
          <a:ln w="12700">
            <a:miter lim="400000"/>
          </a:ln>
        </p:spPr>
        <p:txBody>
          <a:bodyPr wrap="none" lIns="45719" rIns="45719">
            <a:spAutoFit/>
          </a:bodyPr>
          <a:lstStyle/>
          <a:p>
            <a:pPr marL="342900" indent="-342900" algn="ctr">
              <a:spcBef>
                <a:spcPts val="800"/>
              </a:spcBef>
              <a:defRPr sz="3600" b="1">
                <a:solidFill>
                  <a:schemeClr val="accent5"/>
                </a:solidFill>
                <a:effectLst>
                  <a:outerShdw blurRad="12700" dist="25400" dir="2700000" rotWithShape="0">
                    <a:srgbClr val="000000"/>
                  </a:outerShdw>
                </a:effectLst>
                <a:latin typeface="+mn-lt"/>
                <a:ea typeface="+mn-ea"/>
                <a:cs typeface="+mn-cs"/>
                <a:sym typeface="Arial" panose="020B0604020202020204"/>
              </a:defRPr>
            </a:pP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中小学英语教学</a:t>
            </a:r>
          </a:p>
          <a:p>
            <a:pPr marL="342900" indent="-342900" algn="ctr">
              <a:spcBef>
                <a:spcPts val="800"/>
              </a:spcBef>
              <a:defRPr sz="3600" b="1">
                <a:solidFill>
                  <a:schemeClr val="accent5"/>
                </a:solidFill>
                <a:effectLst>
                  <a:outerShdw blurRad="12700" dist="25400" dir="2700000" rotWithShape="0">
                    <a:srgbClr val="000000"/>
                  </a:outerShdw>
                </a:effectLst>
                <a:latin typeface="+mn-lt"/>
                <a:ea typeface="+mn-ea"/>
                <a:cs typeface="+mn-cs"/>
                <a:sym typeface="Arial" panose="020B0604020202020204"/>
              </a:defRPr>
            </a:pP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衔接的现状及成因分析</a:t>
            </a:r>
          </a:p>
        </p:txBody>
      </p:sp>
      <p:grpSp>
        <p:nvGrpSpPr>
          <p:cNvPr id="129" name="成组"/>
          <p:cNvGrpSpPr/>
          <p:nvPr/>
        </p:nvGrpSpPr>
        <p:grpSpPr>
          <a:xfrm>
            <a:off x="2293937" y="1741011"/>
            <a:ext cx="2478088" cy="3126741"/>
            <a:chOff x="0" y="0"/>
            <a:chExt cx="2478087" cy="3126739"/>
          </a:xfrm>
        </p:grpSpPr>
        <p:sp>
          <p:nvSpPr>
            <p:cNvPr id="127" name="圆形"/>
            <p:cNvSpPr/>
            <p:nvPr/>
          </p:nvSpPr>
          <p:spPr>
            <a:xfrm>
              <a:off x="0" y="324326"/>
              <a:ext cx="2478088" cy="2478088"/>
            </a:xfrm>
            <a:prstGeom prst="ellipse">
              <a:avLst/>
            </a:prstGeom>
            <a:solidFill>
              <a:srgbClr val="FFFFFF">
                <a:alpha val="78038"/>
              </a:srgbClr>
            </a:solidFill>
            <a:ln w="12700" cap="flat">
              <a:noFill/>
              <a:miter lim="400000"/>
            </a:ln>
            <a:effectLst/>
          </p:spPr>
          <p:txBody>
            <a:bodyPr wrap="square" lIns="45719" tIns="45719" rIns="45719" bIns="45719" numCol="1" anchor="ctr">
              <a:noAutofit/>
            </a:bodyPr>
            <a:lstStyle/>
            <a:p>
              <a:pPr algn="ctr">
                <a:defRPr sz="19900" b="1">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p>
          </p:txBody>
        </p:sp>
        <p:sp>
          <p:nvSpPr>
            <p:cNvPr id="128" name="1"/>
            <p:cNvSpPr txBox="1"/>
            <p:nvPr/>
          </p:nvSpPr>
          <p:spPr>
            <a:xfrm>
              <a:off x="362879" y="0"/>
              <a:ext cx="1752330" cy="3126741"/>
            </a:xfrm>
            <a:prstGeom prst="rect">
              <a:avLst/>
            </a:prstGeom>
            <a:noFill/>
            <a:ln w="12700" cap="flat">
              <a:noFill/>
              <a:miter lim="400000"/>
            </a:ln>
            <a:effectLst/>
          </p:spPr>
          <p:txBody>
            <a:bodyPr wrap="square" lIns="45719" tIns="45719" rIns="45719" bIns="45719" numCol="1" anchor="ctr">
              <a:spAutoFit/>
            </a:bodyPr>
            <a:lstStyle>
              <a:lvl1pPr algn="ctr">
                <a:defRPr sz="19900" b="1">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1</a:t>
              </a:r>
            </a:p>
          </p:txBody>
        </p:sp>
      </p:gr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
        <p:cNvGrpSpPr/>
        <p:nvPr/>
      </p:nvGrpSpPr>
      <p:grpSpPr>
        <a:xfrm>
          <a:off x="0" y="0"/>
          <a:ext cx="0" cy="0"/>
          <a:chOff x="0" y="0"/>
          <a:chExt cx="0" cy="0"/>
        </a:xfrm>
      </p:grpSpPr>
      <p:sp>
        <p:nvSpPr>
          <p:cNvPr id="131" name="1、学生对语言内容的掌握情况："/>
          <p:cNvSpPr txBox="1"/>
          <p:nvPr/>
        </p:nvSpPr>
        <p:spPr>
          <a:xfrm>
            <a:off x="4387192" y="976524"/>
            <a:ext cx="6019761" cy="662941"/>
          </a:xfrm>
          <a:prstGeom prst="rect">
            <a:avLst/>
          </a:prstGeom>
          <a:ln w="12700">
            <a:miter lim="400000"/>
          </a:ln>
        </p:spPr>
        <p:txBody>
          <a:bodyPr wrap="none" lIns="45719" rIns="45719">
            <a:spAutoFit/>
          </a:bodyPr>
          <a:lstStyle/>
          <a:p>
            <a:pPr marL="342900" indent="-342900">
              <a:spcBef>
                <a:spcPts val="700"/>
              </a:spcBef>
              <a:defRPr sz="3200">
                <a:latin typeface="+mn-lt"/>
                <a:ea typeface="+mn-ea"/>
                <a:cs typeface="+mn-cs"/>
                <a:sym typeface="Arial" panose="020B0604020202020204"/>
              </a:defRPr>
            </a:pPr>
            <a:r>
              <a:t>1</a:t>
            </a: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、学生对语言内容的掌握情况：</a:t>
            </a:r>
          </a:p>
        </p:txBody>
      </p:sp>
      <p:sp>
        <p:nvSpPr>
          <p:cNvPr id="132" name="语音不标准"/>
          <p:cNvSpPr txBox="1"/>
          <p:nvPr/>
        </p:nvSpPr>
        <p:spPr>
          <a:xfrm>
            <a:off x="5287962" y="1875448"/>
            <a:ext cx="2136141" cy="662941"/>
          </a:xfrm>
          <a:prstGeom prst="rect">
            <a:avLst/>
          </a:prstGeom>
          <a:ln w="12700">
            <a:miter lim="400000"/>
          </a:ln>
        </p:spPr>
        <p:txBody>
          <a:bodyPr wrap="none" lIns="45719" rIns="45719">
            <a:spAutoFit/>
          </a:bodyPr>
          <a:lstStyle>
            <a:lvl1pPr marL="342900" indent="-342900">
              <a:spcBef>
                <a:spcPts val="700"/>
              </a:spcBef>
              <a:defRPr sz="32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a:latin typeface="+mn-lt"/>
                <a:ea typeface="+mn-ea"/>
                <a:cs typeface="+mn-cs"/>
                <a:sym typeface="Arial" panose="020B0604020202020204"/>
              </a:defRPr>
            </a:pP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语音不标准</a:t>
            </a:r>
          </a:p>
        </p:txBody>
      </p:sp>
      <p:sp>
        <p:nvSpPr>
          <p:cNvPr id="133" name="圆形"/>
          <p:cNvSpPr/>
          <p:nvPr/>
        </p:nvSpPr>
        <p:spPr>
          <a:xfrm>
            <a:off x="4883150" y="2058987"/>
            <a:ext cx="228600" cy="228601"/>
          </a:xfrm>
          <a:prstGeom prst="ellipse">
            <a:avLst/>
          </a:prstGeom>
          <a:solidFill>
            <a:srgbClr val="A1BD70"/>
          </a:solidFill>
          <a:ln w="12700">
            <a:miter lim="400000"/>
          </a:ln>
        </p:spPr>
        <p:txBody>
          <a:bodyPr lIns="45719" rIns="45719" anchor="ct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134" name="圆形"/>
          <p:cNvSpPr/>
          <p:nvPr/>
        </p:nvSpPr>
        <p:spPr>
          <a:xfrm>
            <a:off x="4883150" y="2908300"/>
            <a:ext cx="228600" cy="228600"/>
          </a:xfrm>
          <a:prstGeom prst="ellipse">
            <a:avLst/>
          </a:prstGeom>
          <a:solidFill>
            <a:srgbClr val="F58D76"/>
          </a:solidFill>
          <a:ln w="12700">
            <a:miter lim="400000"/>
          </a:ln>
        </p:spPr>
        <p:txBody>
          <a:bodyPr lIns="45719" rIns="45719" anchor="ct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135" name="圆形"/>
          <p:cNvSpPr/>
          <p:nvPr/>
        </p:nvSpPr>
        <p:spPr>
          <a:xfrm>
            <a:off x="4883150" y="3756025"/>
            <a:ext cx="228600" cy="228600"/>
          </a:xfrm>
          <a:prstGeom prst="ellipse">
            <a:avLst/>
          </a:prstGeom>
          <a:solidFill>
            <a:srgbClr val="FFE079"/>
          </a:solidFill>
          <a:ln w="12700">
            <a:miter lim="400000"/>
          </a:ln>
        </p:spPr>
        <p:txBody>
          <a:bodyPr lIns="45719" rIns="45719" anchor="ct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136" name="矩形"/>
          <p:cNvSpPr/>
          <p:nvPr/>
        </p:nvSpPr>
        <p:spPr>
          <a:xfrm>
            <a:off x="0" y="314325"/>
            <a:ext cx="228600" cy="685800"/>
          </a:xfrm>
          <a:prstGeom prst="rect">
            <a:avLst/>
          </a:prstGeom>
          <a:solidFill>
            <a:srgbClr val="595959"/>
          </a:solidFill>
          <a:ln w="12700">
            <a:miter lim="400000"/>
          </a:ln>
        </p:spPr>
        <p:txBody>
          <a:bodyPr lIns="45719" rIns="45719" anchor="ct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137" name="一、存在的问题："/>
          <p:cNvSpPr txBox="1"/>
          <p:nvPr/>
        </p:nvSpPr>
        <p:spPr>
          <a:xfrm>
            <a:off x="548005" y="325754"/>
            <a:ext cx="3355341" cy="662941"/>
          </a:xfrm>
          <a:prstGeom prst="rect">
            <a:avLst/>
          </a:prstGeom>
          <a:ln w="12700">
            <a:miter lim="400000"/>
          </a:ln>
        </p:spPr>
        <p:txBody>
          <a:bodyPr wrap="none" lIns="45719" rIns="45719">
            <a:spAutoFit/>
          </a:bodyPr>
          <a:lstStyle>
            <a:lvl1pPr algn="ctr">
              <a:defRPr sz="32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b="1">
                <a:latin typeface="+mn-lt"/>
                <a:ea typeface="+mn-ea"/>
                <a:cs typeface="+mn-cs"/>
                <a:sym typeface="Arial" panose="020B0604020202020204"/>
              </a:defRPr>
            </a:pP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一、存在的问题：</a:t>
            </a:r>
          </a:p>
        </p:txBody>
      </p:sp>
      <p:sp>
        <p:nvSpPr>
          <p:cNvPr id="138" name="书写不规范、笔顺不正确"/>
          <p:cNvSpPr txBox="1"/>
          <p:nvPr/>
        </p:nvSpPr>
        <p:spPr>
          <a:xfrm>
            <a:off x="5180330" y="2774373"/>
            <a:ext cx="2122170" cy="583565"/>
          </a:xfrm>
          <a:prstGeom prst="rect">
            <a:avLst/>
          </a:prstGeom>
          <a:ln w="12700">
            <a:miter lim="400000"/>
          </a:ln>
        </p:spPr>
        <p:txBody>
          <a:bodyPr wrap="none" lIns="45719" rIns="45719">
            <a:spAutoFit/>
          </a:bodyPr>
          <a:lstStyle>
            <a:lvl1pPr marL="342900" indent="-342900">
              <a:spcBef>
                <a:spcPts val="700"/>
              </a:spcBef>
              <a:defRPr sz="32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a:latin typeface="+mn-lt"/>
                <a:ea typeface="+mn-ea"/>
                <a:cs typeface="+mn-cs"/>
                <a:sym typeface="Arial" panose="020B0604020202020204"/>
              </a:defRPr>
            </a:pP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书写不规范</a:t>
            </a:r>
          </a:p>
        </p:txBody>
      </p:sp>
      <p:sp>
        <p:nvSpPr>
          <p:cNvPr id="139" name="听力不过关"/>
          <p:cNvSpPr txBox="1"/>
          <p:nvPr/>
        </p:nvSpPr>
        <p:spPr>
          <a:xfrm>
            <a:off x="5287962" y="3678555"/>
            <a:ext cx="2136141" cy="662940"/>
          </a:xfrm>
          <a:prstGeom prst="rect">
            <a:avLst/>
          </a:prstGeom>
          <a:ln w="12700">
            <a:miter lim="400000"/>
          </a:ln>
        </p:spPr>
        <p:txBody>
          <a:bodyPr wrap="none" lIns="45719" rIns="45719">
            <a:spAutoFit/>
          </a:bodyPr>
          <a:lstStyle>
            <a:lvl1pPr marL="342900" indent="-342900">
              <a:spcBef>
                <a:spcPts val="700"/>
              </a:spcBef>
              <a:defRPr sz="32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a:latin typeface="+mn-lt"/>
                <a:ea typeface="+mn-ea"/>
                <a:cs typeface="+mn-cs"/>
                <a:sym typeface="Arial" panose="020B0604020202020204"/>
              </a:defRPr>
            </a:pP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听力不过关</a:t>
            </a:r>
          </a:p>
        </p:txBody>
      </p:sp>
      <p:sp>
        <p:nvSpPr>
          <p:cNvPr id="140" name="圆形"/>
          <p:cNvSpPr/>
          <p:nvPr/>
        </p:nvSpPr>
        <p:spPr>
          <a:xfrm>
            <a:off x="4883150" y="4682981"/>
            <a:ext cx="228600" cy="228601"/>
          </a:xfrm>
          <a:prstGeom prst="ellipse">
            <a:avLst/>
          </a:prstGeom>
          <a:solidFill>
            <a:schemeClr val="accent4">
              <a:lumOff val="12156"/>
            </a:schemeClr>
          </a:solidFill>
          <a:ln w="12700">
            <a:miter lim="400000"/>
          </a:ln>
        </p:spPr>
        <p:txBody>
          <a:bodyPr lIns="45719" rIns="45719" anchor="ct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141" name="词汇贫乏"/>
          <p:cNvSpPr txBox="1"/>
          <p:nvPr/>
        </p:nvSpPr>
        <p:spPr>
          <a:xfrm>
            <a:off x="5376862" y="4465811"/>
            <a:ext cx="1729741" cy="662941"/>
          </a:xfrm>
          <a:prstGeom prst="rect">
            <a:avLst/>
          </a:prstGeom>
          <a:ln w="12700">
            <a:miter lim="400000"/>
          </a:ln>
        </p:spPr>
        <p:txBody>
          <a:bodyPr wrap="none" lIns="45719" rIns="45719">
            <a:spAutoFit/>
          </a:bodyPr>
          <a:lstStyle>
            <a:lvl1pPr marL="342900" indent="-342900">
              <a:spcBef>
                <a:spcPts val="700"/>
              </a:spcBef>
              <a:defRPr sz="32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a:latin typeface="+mn-lt"/>
                <a:ea typeface="+mn-ea"/>
                <a:cs typeface="+mn-cs"/>
                <a:sym typeface="Arial" panose="020B0604020202020204"/>
              </a:defRPr>
            </a:pP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词汇贫乏</a:t>
            </a:r>
          </a:p>
        </p:txBody>
      </p:sp>
      <p:grpSp>
        <p:nvGrpSpPr>
          <p:cNvPr id="150" name="成组"/>
          <p:cNvGrpSpPr/>
          <p:nvPr/>
        </p:nvGrpSpPr>
        <p:grpSpPr>
          <a:xfrm>
            <a:off x="745770" y="1339850"/>
            <a:ext cx="3927919" cy="4729344"/>
            <a:chOff x="0" y="0"/>
            <a:chExt cx="3927917" cy="4729343"/>
          </a:xfrm>
        </p:grpSpPr>
        <p:sp>
          <p:nvSpPr>
            <p:cNvPr id="142" name="形状"/>
            <p:cNvSpPr/>
            <p:nvPr/>
          </p:nvSpPr>
          <p:spPr>
            <a:xfrm>
              <a:off x="145720" y="0"/>
              <a:ext cx="2182289" cy="2409707"/>
            </a:xfrm>
            <a:custGeom>
              <a:avLst/>
              <a:gdLst/>
              <a:ahLst/>
              <a:cxnLst>
                <a:cxn ang="0">
                  <a:pos x="wd2" y="hd2"/>
                </a:cxn>
                <a:cxn ang="5400000">
                  <a:pos x="wd2" y="hd2"/>
                </a:cxn>
                <a:cxn ang="10800000">
                  <a:pos x="wd2" y="hd2"/>
                </a:cxn>
                <a:cxn ang="16200000">
                  <a:pos x="wd2" y="hd2"/>
                </a:cxn>
              </a:cxnLst>
              <a:rect l="0" t="0" r="r" b="b"/>
              <a:pathLst>
                <a:path w="21600" h="21600" extrusionOk="0">
                  <a:moveTo>
                    <a:pt x="12981" y="17162"/>
                  </a:moveTo>
                  <a:cubicBezTo>
                    <a:pt x="16666" y="16268"/>
                    <a:pt x="19229" y="13242"/>
                    <a:pt x="19229" y="9786"/>
                  </a:cubicBezTo>
                  <a:cubicBezTo>
                    <a:pt x="19229" y="5567"/>
                    <a:pt x="15455" y="2148"/>
                    <a:pt x="10800" y="2148"/>
                  </a:cubicBezTo>
                  <a:cubicBezTo>
                    <a:pt x="6144" y="2148"/>
                    <a:pt x="2371" y="5567"/>
                    <a:pt x="2371" y="9786"/>
                  </a:cubicBezTo>
                  <a:lnTo>
                    <a:pt x="0" y="9786"/>
                  </a:lnTo>
                  <a:cubicBezTo>
                    <a:pt x="0" y="4381"/>
                    <a:pt x="4835" y="0"/>
                    <a:pt x="10800" y="0"/>
                  </a:cubicBezTo>
                  <a:cubicBezTo>
                    <a:pt x="16764" y="0"/>
                    <a:pt x="21600" y="4381"/>
                    <a:pt x="21600" y="9786"/>
                  </a:cubicBezTo>
                  <a:cubicBezTo>
                    <a:pt x="21600" y="14215"/>
                    <a:pt x="18316" y="18091"/>
                    <a:pt x="13595" y="19237"/>
                  </a:cubicBezTo>
                  <a:lnTo>
                    <a:pt x="14294" y="21600"/>
                  </a:lnTo>
                  <a:lnTo>
                    <a:pt x="9534" y="19112"/>
                  </a:lnTo>
                  <a:lnTo>
                    <a:pt x="12282" y="14799"/>
                  </a:lnTo>
                  <a:lnTo>
                    <a:pt x="12981" y="17162"/>
                  </a:lnTo>
                  <a:close/>
                </a:path>
              </a:pathLst>
            </a:custGeom>
            <a:solidFill>
              <a:srgbClr val="A1BD70"/>
            </a:solidFill>
            <a:ln w="12700" cap="flat">
              <a:solidFill>
                <a:srgbClr val="FFFFFF"/>
              </a:solidFill>
              <a:prstDash val="solid"/>
              <a:round/>
            </a:ln>
            <a:effectLst/>
          </p:spPr>
          <p:txBody>
            <a:bodyPr wrap="square" lIns="45719" tIns="45719" rIns="45719" bIns="45719" numCol="1" anchor="t">
              <a:noAutofit/>
            </a:bodyPr>
            <a:lstStyle/>
            <a:p>
              <a:endParaRPr/>
            </a:p>
          </p:txBody>
        </p:sp>
        <p:sp>
          <p:nvSpPr>
            <p:cNvPr id="143" name="（1"/>
            <p:cNvSpPr txBox="1"/>
            <p:nvPr/>
          </p:nvSpPr>
          <p:spPr>
            <a:xfrm>
              <a:off x="437578" y="597434"/>
              <a:ext cx="1212656" cy="911861"/>
            </a:xfrm>
            <a:prstGeom prst="rect">
              <a:avLst/>
            </a:prstGeom>
            <a:noFill/>
            <a:ln w="12700" cap="flat">
              <a:noFill/>
              <a:miter lim="400000"/>
            </a:ln>
            <a:effectLst/>
          </p:spPr>
          <p:txBody>
            <a:bodyPr wrap="square" lIns="30480" tIns="30480" rIns="30480" bIns="30480" numCol="1" anchor="ctr">
              <a:spAutoFit/>
            </a:bodyPr>
            <a:lstStyle>
              <a:lvl1pPr algn="ctr">
                <a:lnSpc>
                  <a:spcPct val="90000"/>
                </a:lnSpc>
                <a:spcBef>
                  <a:spcPts val="2000"/>
                </a:spcBef>
                <a:defRPr sz="4800" b="1">
                  <a:solidFill>
                    <a:srgbClr val="A1BD7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（1</a:t>
              </a:r>
            </a:p>
          </p:txBody>
        </p:sp>
        <p:sp>
          <p:nvSpPr>
            <p:cNvPr id="144" name="形状"/>
            <p:cNvSpPr/>
            <p:nvPr/>
          </p:nvSpPr>
          <p:spPr>
            <a:xfrm>
              <a:off x="0" y="1574239"/>
              <a:ext cx="1721886" cy="2089984"/>
            </a:xfrm>
            <a:custGeom>
              <a:avLst/>
              <a:gdLst/>
              <a:ahLst/>
              <a:cxnLst>
                <a:cxn ang="0">
                  <a:pos x="wd2" y="hd2"/>
                </a:cxn>
                <a:cxn ang="5400000">
                  <a:pos x="wd2" y="hd2"/>
                </a:cxn>
                <a:cxn ang="10800000">
                  <a:pos x="wd2" y="hd2"/>
                </a:cxn>
                <a:cxn ang="16200000">
                  <a:pos x="wd2" y="hd2"/>
                </a:cxn>
              </a:cxnLst>
              <a:rect l="0" t="0" r="r" b="b"/>
              <a:pathLst>
                <a:path w="21600" h="21600" extrusionOk="0">
                  <a:moveTo>
                    <a:pt x="5147" y="16483"/>
                  </a:moveTo>
                  <a:cubicBezTo>
                    <a:pt x="6048" y="16683"/>
                    <a:pt x="6978" y="16784"/>
                    <a:pt x="7912" y="16784"/>
                  </a:cubicBezTo>
                  <a:cubicBezTo>
                    <a:pt x="13812" y="16784"/>
                    <a:pt x="18595" y="12841"/>
                    <a:pt x="18595" y="7978"/>
                  </a:cubicBezTo>
                  <a:cubicBezTo>
                    <a:pt x="18595" y="5642"/>
                    <a:pt x="17468" y="3403"/>
                    <a:pt x="15466" y="1751"/>
                  </a:cubicBezTo>
                  <a:lnTo>
                    <a:pt x="17590" y="0"/>
                  </a:lnTo>
                  <a:cubicBezTo>
                    <a:pt x="20158" y="2115"/>
                    <a:pt x="21599" y="4985"/>
                    <a:pt x="21600" y="7977"/>
                  </a:cubicBezTo>
                  <a:cubicBezTo>
                    <a:pt x="21600" y="14209"/>
                    <a:pt x="15471" y="19261"/>
                    <a:pt x="7912" y="19261"/>
                  </a:cubicBezTo>
                  <a:cubicBezTo>
                    <a:pt x="6716" y="19261"/>
                    <a:pt x="5525" y="19131"/>
                    <a:pt x="4369" y="18875"/>
                  </a:cubicBezTo>
                  <a:lnTo>
                    <a:pt x="3483" y="21600"/>
                  </a:lnTo>
                  <a:lnTo>
                    <a:pt x="0" y="16629"/>
                  </a:lnTo>
                  <a:lnTo>
                    <a:pt x="6033" y="13759"/>
                  </a:lnTo>
                  <a:lnTo>
                    <a:pt x="5147" y="16483"/>
                  </a:lnTo>
                  <a:close/>
                </a:path>
              </a:pathLst>
            </a:custGeom>
            <a:solidFill>
              <a:srgbClr val="F58D76"/>
            </a:solidFill>
            <a:ln w="12700" cap="flat">
              <a:solidFill>
                <a:srgbClr val="FFFFFF"/>
              </a:solidFill>
              <a:prstDash val="solid"/>
              <a:round/>
            </a:ln>
            <a:effectLst/>
          </p:spPr>
          <p:txBody>
            <a:bodyPr wrap="square" lIns="45719" tIns="45719" rIns="45719" bIns="45719" numCol="1" anchor="t">
              <a:noAutofit/>
            </a:bodyPr>
            <a:lstStyle/>
            <a:p>
              <a:endParaRPr/>
            </a:p>
          </p:txBody>
        </p:sp>
        <p:sp>
          <p:nvSpPr>
            <p:cNvPr id="145" name="（2"/>
            <p:cNvSpPr txBox="1"/>
            <p:nvPr/>
          </p:nvSpPr>
          <p:spPr>
            <a:xfrm>
              <a:off x="24414" y="1897307"/>
              <a:ext cx="1212656" cy="911861"/>
            </a:xfrm>
            <a:prstGeom prst="rect">
              <a:avLst/>
            </a:prstGeom>
            <a:noFill/>
            <a:ln w="12700" cap="flat">
              <a:noFill/>
              <a:miter lim="400000"/>
            </a:ln>
            <a:effectLst/>
          </p:spPr>
          <p:txBody>
            <a:bodyPr wrap="square" lIns="30480" tIns="30480" rIns="30480" bIns="30480" numCol="1" anchor="ctr">
              <a:spAutoFit/>
            </a:bodyPr>
            <a:lstStyle>
              <a:lvl1pPr algn="ctr">
                <a:lnSpc>
                  <a:spcPct val="90000"/>
                </a:lnSpc>
                <a:spcBef>
                  <a:spcPts val="2000"/>
                </a:spcBef>
                <a:defRPr sz="4800" b="1">
                  <a:solidFill>
                    <a:srgbClr val="F58D7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（2</a:t>
              </a:r>
            </a:p>
          </p:txBody>
        </p:sp>
        <p:sp>
          <p:nvSpPr>
            <p:cNvPr id="146" name="形状"/>
            <p:cNvSpPr/>
            <p:nvPr/>
          </p:nvSpPr>
          <p:spPr>
            <a:xfrm>
              <a:off x="905941" y="2811555"/>
              <a:ext cx="1325727" cy="443632"/>
            </a:xfrm>
            <a:custGeom>
              <a:avLst/>
              <a:gdLst/>
              <a:ahLst/>
              <a:cxnLst>
                <a:cxn ang="0">
                  <a:pos x="wd2" y="hd2"/>
                </a:cxn>
                <a:cxn ang="5400000">
                  <a:pos x="wd2" y="hd2"/>
                </a:cxn>
                <a:cxn ang="10800000">
                  <a:pos x="wd2" y="hd2"/>
                </a:cxn>
                <a:cxn ang="16200000">
                  <a:pos x="wd2" y="hd2"/>
                </a:cxn>
              </a:cxnLst>
              <a:rect l="0" t="0" r="r" b="b"/>
              <a:pathLst>
                <a:path w="21600" h="21596" extrusionOk="0">
                  <a:moveTo>
                    <a:pt x="2749" y="21596"/>
                  </a:moveTo>
                  <a:cubicBezTo>
                    <a:pt x="4885" y="15215"/>
                    <a:pt x="7781" y="11629"/>
                    <a:pt x="10799" y="11629"/>
                  </a:cubicBezTo>
                  <a:cubicBezTo>
                    <a:pt x="13819" y="11625"/>
                    <a:pt x="16715" y="15215"/>
                    <a:pt x="18851" y="21596"/>
                  </a:cubicBezTo>
                  <a:lnTo>
                    <a:pt x="21600" y="13375"/>
                  </a:lnTo>
                  <a:cubicBezTo>
                    <a:pt x="18736" y="4808"/>
                    <a:pt x="14851" y="0"/>
                    <a:pt x="10801" y="0"/>
                  </a:cubicBezTo>
                  <a:cubicBezTo>
                    <a:pt x="6749" y="-4"/>
                    <a:pt x="2864" y="4808"/>
                    <a:pt x="0" y="13375"/>
                  </a:cubicBezTo>
                  <a:lnTo>
                    <a:pt x="2749" y="21596"/>
                  </a:lnTo>
                  <a:close/>
                </a:path>
              </a:pathLst>
            </a:custGeom>
            <a:solidFill>
              <a:srgbClr val="FFE079"/>
            </a:solidFill>
            <a:ln w="12700" cap="flat">
              <a:solidFill>
                <a:srgbClr val="FFFFFF"/>
              </a:solidFill>
              <a:prstDash val="solid"/>
              <a:round/>
            </a:ln>
            <a:effectLst/>
          </p:spPr>
          <p:txBody>
            <a:bodyPr wrap="square" lIns="45719" tIns="45719" rIns="45719" bIns="45719" numCol="1" anchor="t">
              <a:noAutofit/>
            </a:bodyPr>
            <a:lstStyle/>
            <a:p>
              <a:endParaRPr/>
            </a:p>
          </p:txBody>
        </p:sp>
        <p:sp>
          <p:nvSpPr>
            <p:cNvPr id="147" name="（3"/>
            <p:cNvSpPr txBox="1"/>
            <p:nvPr/>
          </p:nvSpPr>
          <p:spPr>
            <a:xfrm>
              <a:off x="522116" y="3056753"/>
              <a:ext cx="1429498" cy="1120141"/>
            </a:xfrm>
            <a:prstGeom prst="rect">
              <a:avLst/>
            </a:prstGeom>
            <a:noFill/>
            <a:ln w="12700" cap="flat">
              <a:noFill/>
              <a:miter lim="400000"/>
            </a:ln>
            <a:effectLst/>
          </p:spPr>
          <p:txBody>
            <a:bodyPr wrap="square" lIns="45719" tIns="45719" rIns="45719" bIns="45719" numCol="1" anchor="ctr">
              <a:spAutoFit/>
            </a:bodyPr>
            <a:lstStyle>
              <a:lvl1pPr algn="ctr">
                <a:lnSpc>
                  <a:spcPct val="90000"/>
                </a:lnSpc>
                <a:spcBef>
                  <a:spcPts val="3000"/>
                </a:spcBef>
                <a:defRPr sz="5800" b="1">
                  <a:solidFill>
                    <a:srgbClr val="FFDD6C"/>
                  </a:solidFill>
                </a:defRPr>
              </a:lvl1pPr>
            </a:lstStyle>
            <a:p>
              <a:r>
                <a:t>（3</a:t>
              </a:r>
            </a:p>
          </p:txBody>
        </p:sp>
        <p:sp>
          <p:nvSpPr>
            <p:cNvPr id="148" name="形状"/>
            <p:cNvSpPr/>
            <p:nvPr/>
          </p:nvSpPr>
          <p:spPr>
            <a:xfrm rot="11818284">
              <a:off x="1772304" y="3197352"/>
              <a:ext cx="2016944" cy="1251060"/>
            </a:xfrm>
            <a:custGeom>
              <a:avLst/>
              <a:gdLst/>
              <a:ahLst/>
              <a:cxnLst>
                <a:cxn ang="0">
                  <a:pos x="wd2" y="hd2"/>
                </a:cxn>
                <a:cxn ang="5400000">
                  <a:pos x="wd2" y="hd2"/>
                </a:cxn>
                <a:cxn ang="10800000">
                  <a:pos x="wd2" y="hd2"/>
                </a:cxn>
                <a:cxn ang="16200000">
                  <a:pos x="wd2" y="hd2"/>
                </a:cxn>
              </a:cxnLst>
              <a:rect l="0" t="0" r="r" b="b"/>
              <a:pathLst>
                <a:path w="21600" h="21600" extrusionOk="0">
                  <a:moveTo>
                    <a:pt x="5147" y="16483"/>
                  </a:moveTo>
                  <a:cubicBezTo>
                    <a:pt x="6048" y="16683"/>
                    <a:pt x="6978" y="16784"/>
                    <a:pt x="7912" y="16784"/>
                  </a:cubicBezTo>
                  <a:cubicBezTo>
                    <a:pt x="13812" y="16784"/>
                    <a:pt x="18595" y="12841"/>
                    <a:pt x="18595" y="7978"/>
                  </a:cubicBezTo>
                  <a:cubicBezTo>
                    <a:pt x="18595" y="5642"/>
                    <a:pt x="17468" y="3403"/>
                    <a:pt x="15466" y="1751"/>
                  </a:cubicBezTo>
                  <a:lnTo>
                    <a:pt x="17590" y="0"/>
                  </a:lnTo>
                  <a:cubicBezTo>
                    <a:pt x="20158" y="2115"/>
                    <a:pt x="21599" y="4985"/>
                    <a:pt x="21600" y="7977"/>
                  </a:cubicBezTo>
                  <a:cubicBezTo>
                    <a:pt x="21600" y="14209"/>
                    <a:pt x="15471" y="19261"/>
                    <a:pt x="7912" y="19261"/>
                  </a:cubicBezTo>
                  <a:cubicBezTo>
                    <a:pt x="6716" y="19261"/>
                    <a:pt x="5525" y="19131"/>
                    <a:pt x="4369" y="18875"/>
                  </a:cubicBezTo>
                  <a:lnTo>
                    <a:pt x="3483" y="21600"/>
                  </a:lnTo>
                  <a:lnTo>
                    <a:pt x="0" y="16629"/>
                  </a:lnTo>
                  <a:lnTo>
                    <a:pt x="6033" y="13759"/>
                  </a:lnTo>
                  <a:lnTo>
                    <a:pt x="5147" y="16483"/>
                  </a:lnTo>
                  <a:close/>
                </a:path>
              </a:pathLst>
            </a:custGeom>
            <a:solidFill>
              <a:schemeClr val="accent4">
                <a:lumOff val="12156"/>
              </a:schemeClr>
            </a:solidFill>
            <a:ln w="12700" cap="flat">
              <a:solidFill>
                <a:srgbClr val="FFFFFF"/>
              </a:solidFill>
              <a:prstDash val="solid"/>
              <a:round/>
            </a:ln>
            <a:effectLst/>
          </p:spPr>
          <p:txBody>
            <a:bodyPr wrap="square" lIns="45719" tIns="45719" rIns="45719" bIns="45719" numCol="1" anchor="t">
              <a:noAutofit/>
            </a:bodyPr>
            <a:lstStyle/>
            <a:p>
              <a:endParaRPr/>
            </a:p>
          </p:txBody>
        </p:sp>
        <p:sp>
          <p:nvSpPr>
            <p:cNvPr id="149" name="（4"/>
            <p:cNvSpPr txBox="1"/>
            <p:nvPr/>
          </p:nvSpPr>
          <p:spPr>
            <a:xfrm>
              <a:off x="1405090" y="3545703"/>
              <a:ext cx="2016675" cy="1183641"/>
            </a:xfrm>
            <a:prstGeom prst="rect">
              <a:avLst/>
            </a:prstGeom>
            <a:noFill/>
            <a:ln w="12700" cap="flat">
              <a:noFill/>
              <a:miter lim="400000"/>
            </a:ln>
            <a:effectLst/>
          </p:spPr>
          <p:txBody>
            <a:bodyPr wrap="square" lIns="45719" tIns="45719" rIns="45719" bIns="45719" numCol="1" anchor="ctr">
              <a:spAutoFit/>
            </a:bodyPr>
            <a:lstStyle>
              <a:lvl1pPr algn="ctr">
                <a:lnSpc>
                  <a:spcPct val="90000"/>
                </a:lnSpc>
                <a:spcBef>
                  <a:spcPts val="3000"/>
                </a:spcBef>
                <a:defRPr sz="6100" b="1">
                  <a:solidFill>
                    <a:schemeClr val="accent4">
                      <a:lumOff val="12156"/>
                    </a:schemeClr>
                  </a:solidFill>
                </a:defRPr>
              </a:lvl1pPr>
            </a:lstStyle>
            <a:p>
              <a:r>
                <a:t>（4</a:t>
              </a:r>
            </a:p>
          </p:txBody>
        </p:sp>
      </p:gr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
        <p:cNvGrpSpPr/>
        <p:nvPr/>
      </p:nvGrpSpPr>
      <p:grpSpPr>
        <a:xfrm>
          <a:off x="0" y="0"/>
          <a:ext cx="0" cy="0"/>
          <a:chOff x="0" y="0"/>
          <a:chExt cx="0" cy="0"/>
        </a:xfrm>
      </p:grpSpPr>
      <p:sp>
        <p:nvSpPr>
          <p:cNvPr id="152" name="2、部分同学上课不爱发言，学习兴趣不高…"/>
          <p:cNvSpPr txBox="1"/>
          <p:nvPr/>
        </p:nvSpPr>
        <p:spPr>
          <a:xfrm>
            <a:off x="4196692" y="1542601"/>
            <a:ext cx="9437843" cy="3772798"/>
          </a:xfrm>
          <a:prstGeom prst="rect">
            <a:avLst/>
          </a:prstGeom>
          <a:ln w="12700">
            <a:miter lim="400000"/>
          </a:ln>
        </p:spPr>
        <p:txBody>
          <a:bodyPr lIns="45719" rIns="45719">
            <a:spAutoFit/>
          </a:bodyPr>
          <a:lstStyle/>
          <a:p>
            <a:pPr marL="342900" indent="-342900">
              <a:lnSpc>
                <a:spcPct val="120000"/>
              </a:lnSpc>
              <a:spcBef>
                <a:spcPts val="700"/>
              </a:spcBef>
              <a:defRPr sz="3100" b="1">
                <a:latin typeface="Times New Roman" panose="02020603050405020304"/>
                <a:ea typeface="Times New Roman" panose="02020603050405020304"/>
                <a:cs typeface="Times New Roman" panose="02020603050405020304"/>
                <a:sym typeface="Times New Roman" panose="02020603050405020304"/>
              </a:defRPr>
            </a:pPr>
            <a:r>
              <a:t>2</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、部分同学上课不爱发言，学习兴趣不高</a:t>
            </a:r>
          </a:p>
          <a:p>
            <a:pPr marL="342900" indent="-342900">
              <a:lnSpc>
                <a:spcPct val="120000"/>
              </a:lnSpc>
              <a:spcBef>
                <a:spcPts val="700"/>
              </a:spcBef>
              <a:defRPr sz="3100" b="1">
                <a:latin typeface="Times New Roman" panose="02020603050405020304"/>
                <a:ea typeface="Times New Roman" panose="02020603050405020304"/>
                <a:cs typeface="Times New Roman" panose="02020603050405020304"/>
                <a:sym typeface="Times New Roman" panose="02020603050405020304"/>
              </a:defRPr>
            </a:pPr>
            <a:r>
              <a:t>3</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、学生普遍在英语学习中缺乏自信。</a:t>
            </a:r>
          </a:p>
          <a:p>
            <a:pPr marL="342900" indent="-342900">
              <a:lnSpc>
                <a:spcPct val="120000"/>
              </a:lnSpc>
              <a:spcBef>
                <a:spcPts val="700"/>
              </a:spcBef>
              <a:defRPr sz="3100" b="1">
                <a:latin typeface="Times New Roman" panose="02020603050405020304"/>
                <a:ea typeface="Times New Roman" panose="02020603050405020304"/>
                <a:cs typeface="Times New Roman" panose="02020603050405020304"/>
                <a:sym typeface="Times New Roman" panose="02020603050405020304"/>
              </a:defRPr>
            </a:pPr>
            <a:r>
              <a:t>4</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、部分学生没有良好的学习，习惯学习态度</a:t>
            </a:r>
          </a:p>
          <a:p>
            <a:pPr marL="342900" indent="-342900">
              <a:lnSpc>
                <a:spcPct val="120000"/>
              </a:lnSpc>
              <a:spcBef>
                <a:spcPts val="700"/>
              </a:spcBef>
              <a:defRPr sz="3100" b="1">
                <a:latin typeface="Times New Roman" panose="02020603050405020304"/>
                <a:ea typeface="Times New Roman" panose="02020603050405020304"/>
                <a:cs typeface="Times New Roman" panose="02020603050405020304"/>
                <a:sym typeface="Times New Roman" panose="02020603050405020304"/>
              </a:defRPr>
            </a:pP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不端正。</a:t>
            </a:r>
          </a:p>
          <a:p>
            <a:pPr marL="342900" indent="-342900">
              <a:lnSpc>
                <a:spcPct val="120000"/>
              </a:lnSpc>
              <a:spcBef>
                <a:spcPts val="700"/>
              </a:spcBef>
              <a:defRPr sz="3100" b="1">
                <a:latin typeface="Times New Roman" panose="02020603050405020304"/>
                <a:ea typeface="Times New Roman" panose="02020603050405020304"/>
                <a:cs typeface="Times New Roman" panose="02020603050405020304"/>
                <a:sym typeface="Times New Roman" panose="02020603050405020304"/>
              </a:defRPr>
            </a:pPr>
            <a:r>
              <a:t>5</a:t>
            </a: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、学生的个体差异很大。</a:t>
            </a:r>
          </a:p>
        </p:txBody>
      </p:sp>
      <p:sp>
        <p:nvSpPr>
          <p:cNvPr id="153" name="矩形"/>
          <p:cNvSpPr/>
          <p:nvPr/>
        </p:nvSpPr>
        <p:spPr>
          <a:xfrm>
            <a:off x="0" y="314325"/>
            <a:ext cx="228600" cy="685800"/>
          </a:xfrm>
          <a:prstGeom prst="rect">
            <a:avLst/>
          </a:prstGeom>
          <a:solidFill>
            <a:srgbClr val="595959"/>
          </a:solidFill>
          <a:ln w="12700">
            <a:miter lim="400000"/>
          </a:ln>
        </p:spPr>
        <p:txBody>
          <a:bodyPr lIns="45719" rIns="45719" anchor="ct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154" name="一、存在的问题："/>
          <p:cNvSpPr txBox="1"/>
          <p:nvPr/>
        </p:nvSpPr>
        <p:spPr>
          <a:xfrm>
            <a:off x="548005" y="325754"/>
            <a:ext cx="3355341" cy="662941"/>
          </a:xfrm>
          <a:prstGeom prst="rect">
            <a:avLst/>
          </a:prstGeom>
          <a:ln w="12700">
            <a:miter lim="400000"/>
          </a:ln>
        </p:spPr>
        <p:txBody>
          <a:bodyPr wrap="none" lIns="45719" rIns="45719">
            <a:spAutoFit/>
          </a:bodyPr>
          <a:lstStyle>
            <a:lvl1pPr algn="ctr">
              <a:defRPr sz="32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b="1">
                <a:latin typeface="+mn-lt"/>
                <a:ea typeface="+mn-ea"/>
                <a:cs typeface="+mn-cs"/>
                <a:sym typeface="Arial" panose="020B0604020202020204"/>
              </a:defRPr>
            </a:pP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一、存在的问题：</a:t>
            </a:r>
          </a:p>
        </p:txBody>
      </p:sp>
      <p:sp>
        <p:nvSpPr>
          <p:cNvPr id="155" name="形状"/>
          <p:cNvSpPr/>
          <p:nvPr/>
        </p:nvSpPr>
        <p:spPr>
          <a:xfrm>
            <a:off x="891491" y="1339850"/>
            <a:ext cx="2182289" cy="2409707"/>
          </a:xfrm>
          <a:custGeom>
            <a:avLst/>
            <a:gdLst/>
            <a:ahLst/>
            <a:cxnLst>
              <a:cxn ang="0">
                <a:pos x="wd2" y="hd2"/>
              </a:cxn>
              <a:cxn ang="5400000">
                <a:pos x="wd2" y="hd2"/>
              </a:cxn>
              <a:cxn ang="10800000">
                <a:pos x="wd2" y="hd2"/>
              </a:cxn>
              <a:cxn ang="16200000">
                <a:pos x="wd2" y="hd2"/>
              </a:cxn>
            </a:cxnLst>
            <a:rect l="0" t="0" r="r" b="b"/>
            <a:pathLst>
              <a:path w="21600" h="21600" extrusionOk="0">
                <a:moveTo>
                  <a:pt x="12981" y="17162"/>
                </a:moveTo>
                <a:cubicBezTo>
                  <a:pt x="16666" y="16268"/>
                  <a:pt x="19229" y="13242"/>
                  <a:pt x="19229" y="9786"/>
                </a:cubicBezTo>
                <a:cubicBezTo>
                  <a:pt x="19229" y="5567"/>
                  <a:pt x="15455" y="2148"/>
                  <a:pt x="10800" y="2148"/>
                </a:cubicBezTo>
                <a:cubicBezTo>
                  <a:pt x="6144" y="2148"/>
                  <a:pt x="2371" y="5567"/>
                  <a:pt x="2371" y="9786"/>
                </a:cubicBezTo>
                <a:lnTo>
                  <a:pt x="0" y="9786"/>
                </a:lnTo>
                <a:cubicBezTo>
                  <a:pt x="0" y="4381"/>
                  <a:pt x="4835" y="0"/>
                  <a:pt x="10800" y="0"/>
                </a:cubicBezTo>
                <a:cubicBezTo>
                  <a:pt x="16764" y="0"/>
                  <a:pt x="21600" y="4381"/>
                  <a:pt x="21600" y="9786"/>
                </a:cubicBezTo>
                <a:cubicBezTo>
                  <a:pt x="21600" y="14215"/>
                  <a:pt x="18316" y="18091"/>
                  <a:pt x="13595" y="19237"/>
                </a:cubicBezTo>
                <a:lnTo>
                  <a:pt x="14294" y="21600"/>
                </a:lnTo>
                <a:lnTo>
                  <a:pt x="9534" y="19112"/>
                </a:lnTo>
                <a:lnTo>
                  <a:pt x="12282" y="14799"/>
                </a:lnTo>
                <a:lnTo>
                  <a:pt x="12981" y="17162"/>
                </a:lnTo>
                <a:close/>
              </a:path>
            </a:pathLst>
          </a:custGeom>
          <a:solidFill>
            <a:srgbClr val="A1BD70"/>
          </a:solidFill>
          <a:ln w="12700">
            <a:solidFill>
              <a:srgbClr val="FFFFFF"/>
            </a:solidFill>
          </a:ln>
        </p:spPr>
        <p:txBody>
          <a:bodyPr lIns="45719" rIns="45719"/>
          <a:lstStyle/>
          <a:p>
            <a:endParaRPr/>
          </a:p>
        </p:txBody>
      </p:sp>
      <p:sp>
        <p:nvSpPr>
          <p:cNvPr id="156" name="2"/>
          <p:cNvSpPr txBox="1"/>
          <p:nvPr/>
        </p:nvSpPr>
        <p:spPr>
          <a:xfrm>
            <a:off x="1373849" y="2032534"/>
            <a:ext cx="1212655" cy="797561"/>
          </a:xfrm>
          <a:prstGeom prst="rect">
            <a:avLst/>
          </a:prstGeom>
          <a:ln w="12700">
            <a:miter lim="400000"/>
          </a:ln>
        </p:spPr>
        <p:txBody>
          <a:bodyPr lIns="30480" tIns="30480" rIns="30480" bIns="30480" anchor="ctr">
            <a:spAutoFit/>
          </a:bodyPr>
          <a:lstStyle>
            <a:lvl1pPr algn="ctr">
              <a:lnSpc>
                <a:spcPct val="90000"/>
              </a:lnSpc>
              <a:spcBef>
                <a:spcPts val="2000"/>
              </a:spcBef>
              <a:defRPr sz="4800" b="1">
                <a:solidFill>
                  <a:srgbClr val="A1BD7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2</a:t>
            </a:r>
          </a:p>
        </p:txBody>
      </p:sp>
      <p:sp>
        <p:nvSpPr>
          <p:cNvPr id="157" name="形状"/>
          <p:cNvSpPr/>
          <p:nvPr/>
        </p:nvSpPr>
        <p:spPr>
          <a:xfrm>
            <a:off x="745770" y="2914089"/>
            <a:ext cx="1721887" cy="2089984"/>
          </a:xfrm>
          <a:custGeom>
            <a:avLst/>
            <a:gdLst/>
            <a:ahLst/>
            <a:cxnLst>
              <a:cxn ang="0">
                <a:pos x="wd2" y="hd2"/>
              </a:cxn>
              <a:cxn ang="5400000">
                <a:pos x="wd2" y="hd2"/>
              </a:cxn>
              <a:cxn ang="10800000">
                <a:pos x="wd2" y="hd2"/>
              </a:cxn>
              <a:cxn ang="16200000">
                <a:pos x="wd2" y="hd2"/>
              </a:cxn>
            </a:cxnLst>
            <a:rect l="0" t="0" r="r" b="b"/>
            <a:pathLst>
              <a:path w="21600" h="21600" extrusionOk="0">
                <a:moveTo>
                  <a:pt x="5147" y="16483"/>
                </a:moveTo>
                <a:cubicBezTo>
                  <a:pt x="6048" y="16683"/>
                  <a:pt x="6978" y="16784"/>
                  <a:pt x="7912" y="16784"/>
                </a:cubicBezTo>
                <a:cubicBezTo>
                  <a:pt x="13812" y="16784"/>
                  <a:pt x="18595" y="12841"/>
                  <a:pt x="18595" y="7978"/>
                </a:cubicBezTo>
                <a:cubicBezTo>
                  <a:pt x="18595" y="5642"/>
                  <a:pt x="17468" y="3403"/>
                  <a:pt x="15466" y="1751"/>
                </a:cubicBezTo>
                <a:lnTo>
                  <a:pt x="17590" y="0"/>
                </a:lnTo>
                <a:cubicBezTo>
                  <a:pt x="20158" y="2115"/>
                  <a:pt x="21599" y="4985"/>
                  <a:pt x="21600" y="7977"/>
                </a:cubicBezTo>
                <a:cubicBezTo>
                  <a:pt x="21600" y="14209"/>
                  <a:pt x="15471" y="19261"/>
                  <a:pt x="7912" y="19261"/>
                </a:cubicBezTo>
                <a:cubicBezTo>
                  <a:pt x="6716" y="19261"/>
                  <a:pt x="5525" y="19131"/>
                  <a:pt x="4369" y="18875"/>
                </a:cubicBezTo>
                <a:lnTo>
                  <a:pt x="3483" y="21600"/>
                </a:lnTo>
                <a:lnTo>
                  <a:pt x="0" y="16629"/>
                </a:lnTo>
                <a:lnTo>
                  <a:pt x="6033" y="13759"/>
                </a:lnTo>
                <a:lnTo>
                  <a:pt x="5147" y="16483"/>
                </a:lnTo>
                <a:close/>
              </a:path>
            </a:pathLst>
          </a:custGeom>
          <a:solidFill>
            <a:srgbClr val="F58D76"/>
          </a:solidFill>
          <a:ln w="12700">
            <a:solidFill>
              <a:srgbClr val="FFFFFF"/>
            </a:solidFill>
          </a:ln>
        </p:spPr>
        <p:txBody>
          <a:bodyPr lIns="45719" rIns="45719"/>
          <a:lstStyle/>
          <a:p>
            <a:endParaRPr/>
          </a:p>
        </p:txBody>
      </p:sp>
      <p:sp>
        <p:nvSpPr>
          <p:cNvPr id="158" name="3"/>
          <p:cNvSpPr txBox="1"/>
          <p:nvPr/>
        </p:nvSpPr>
        <p:spPr>
          <a:xfrm>
            <a:off x="770185" y="3294307"/>
            <a:ext cx="1212656" cy="797561"/>
          </a:xfrm>
          <a:prstGeom prst="rect">
            <a:avLst/>
          </a:prstGeom>
          <a:ln w="12700">
            <a:miter lim="400000"/>
          </a:ln>
        </p:spPr>
        <p:txBody>
          <a:bodyPr lIns="30480" tIns="30480" rIns="30480" bIns="30480" anchor="ctr">
            <a:spAutoFit/>
          </a:bodyPr>
          <a:lstStyle>
            <a:lvl1pPr algn="ctr">
              <a:lnSpc>
                <a:spcPct val="90000"/>
              </a:lnSpc>
              <a:spcBef>
                <a:spcPts val="2000"/>
              </a:spcBef>
              <a:defRPr sz="4800" b="1">
                <a:solidFill>
                  <a:srgbClr val="F58D7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3</a:t>
            </a:r>
          </a:p>
        </p:txBody>
      </p:sp>
      <p:sp>
        <p:nvSpPr>
          <p:cNvPr id="159" name="形状"/>
          <p:cNvSpPr/>
          <p:nvPr/>
        </p:nvSpPr>
        <p:spPr>
          <a:xfrm>
            <a:off x="1651711" y="4151405"/>
            <a:ext cx="1325728" cy="443632"/>
          </a:xfrm>
          <a:custGeom>
            <a:avLst/>
            <a:gdLst/>
            <a:ahLst/>
            <a:cxnLst>
              <a:cxn ang="0">
                <a:pos x="wd2" y="hd2"/>
              </a:cxn>
              <a:cxn ang="5400000">
                <a:pos x="wd2" y="hd2"/>
              </a:cxn>
              <a:cxn ang="10800000">
                <a:pos x="wd2" y="hd2"/>
              </a:cxn>
              <a:cxn ang="16200000">
                <a:pos x="wd2" y="hd2"/>
              </a:cxn>
            </a:cxnLst>
            <a:rect l="0" t="0" r="r" b="b"/>
            <a:pathLst>
              <a:path w="21600" h="21596" extrusionOk="0">
                <a:moveTo>
                  <a:pt x="2749" y="21596"/>
                </a:moveTo>
                <a:cubicBezTo>
                  <a:pt x="4885" y="15215"/>
                  <a:pt x="7781" y="11629"/>
                  <a:pt x="10799" y="11629"/>
                </a:cubicBezTo>
                <a:cubicBezTo>
                  <a:pt x="13819" y="11625"/>
                  <a:pt x="16715" y="15215"/>
                  <a:pt x="18851" y="21596"/>
                </a:cubicBezTo>
                <a:lnTo>
                  <a:pt x="21600" y="13375"/>
                </a:lnTo>
                <a:cubicBezTo>
                  <a:pt x="18736" y="4808"/>
                  <a:pt x="14851" y="0"/>
                  <a:pt x="10801" y="0"/>
                </a:cubicBezTo>
                <a:cubicBezTo>
                  <a:pt x="6749" y="-4"/>
                  <a:pt x="2864" y="4808"/>
                  <a:pt x="0" y="13375"/>
                </a:cubicBezTo>
                <a:lnTo>
                  <a:pt x="2749" y="21596"/>
                </a:lnTo>
                <a:close/>
              </a:path>
            </a:pathLst>
          </a:custGeom>
          <a:solidFill>
            <a:srgbClr val="FFE079"/>
          </a:solidFill>
          <a:ln w="12700">
            <a:solidFill>
              <a:srgbClr val="FFFFFF"/>
            </a:solidFill>
          </a:ln>
        </p:spPr>
        <p:txBody>
          <a:bodyPr lIns="45719" rIns="45719"/>
          <a:lstStyle/>
          <a:p>
            <a:endParaRPr/>
          </a:p>
        </p:txBody>
      </p:sp>
      <p:sp>
        <p:nvSpPr>
          <p:cNvPr id="160" name="4"/>
          <p:cNvSpPr txBox="1"/>
          <p:nvPr/>
        </p:nvSpPr>
        <p:spPr>
          <a:xfrm>
            <a:off x="1376718" y="4377553"/>
            <a:ext cx="1212656" cy="1158241"/>
          </a:xfrm>
          <a:prstGeom prst="rect">
            <a:avLst/>
          </a:prstGeom>
          <a:ln w="12700">
            <a:miter lim="400000"/>
          </a:ln>
        </p:spPr>
        <p:txBody>
          <a:bodyPr lIns="45719" rIns="45719" anchor="ctr">
            <a:spAutoFit/>
          </a:bodyPr>
          <a:lstStyle>
            <a:lvl1pPr algn="ctr">
              <a:lnSpc>
                <a:spcPct val="90000"/>
              </a:lnSpc>
              <a:spcBef>
                <a:spcPts val="3000"/>
              </a:spcBef>
              <a:defRPr sz="7200" b="1">
                <a:solidFill>
                  <a:srgbClr val="FFDD6C"/>
                </a:solidFill>
              </a:defRPr>
            </a:lvl1pPr>
          </a:lstStyle>
          <a:p>
            <a:r>
              <a:t>4</a:t>
            </a:r>
          </a:p>
        </p:txBody>
      </p:sp>
      <p:sp>
        <p:nvSpPr>
          <p:cNvPr id="161" name="形状"/>
          <p:cNvSpPr/>
          <p:nvPr/>
        </p:nvSpPr>
        <p:spPr>
          <a:xfrm rot="11818284">
            <a:off x="2294206" y="4224721"/>
            <a:ext cx="1764247" cy="1506830"/>
          </a:xfrm>
          <a:custGeom>
            <a:avLst/>
            <a:gdLst/>
            <a:ahLst/>
            <a:cxnLst>
              <a:cxn ang="0">
                <a:pos x="wd2" y="hd2"/>
              </a:cxn>
              <a:cxn ang="5400000">
                <a:pos x="wd2" y="hd2"/>
              </a:cxn>
              <a:cxn ang="10800000">
                <a:pos x="wd2" y="hd2"/>
              </a:cxn>
              <a:cxn ang="16200000">
                <a:pos x="wd2" y="hd2"/>
              </a:cxn>
            </a:cxnLst>
            <a:rect l="0" t="0" r="r" b="b"/>
            <a:pathLst>
              <a:path w="21600" h="21600" extrusionOk="0">
                <a:moveTo>
                  <a:pt x="5147" y="16483"/>
                </a:moveTo>
                <a:cubicBezTo>
                  <a:pt x="6048" y="16683"/>
                  <a:pt x="6978" y="16784"/>
                  <a:pt x="7912" y="16784"/>
                </a:cubicBezTo>
                <a:cubicBezTo>
                  <a:pt x="13812" y="16784"/>
                  <a:pt x="18595" y="12841"/>
                  <a:pt x="18595" y="7978"/>
                </a:cubicBezTo>
                <a:cubicBezTo>
                  <a:pt x="18595" y="5642"/>
                  <a:pt x="17468" y="3403"/>
                  <a:pt x="15466" y="1751"/>
                </a:cubicBezTo>
                <a:lnTo>
                  <a:pt x="17590" y="0"/>
                </a:lnTo>
                <a:cubicBezTo>
                  <a:pt x="20158" y="2115"/>
                  <a:pt x="21599" y="4985"/>
                  <a:pt x="21600" y="7977"/>
                </a:cubicBezTo>
                <a:cubicBezTo>
                  <a:pt x="21600" y="14209"/>
                  <a:pt x="15471" y="19261"/>
                  <a:pt x="7912" y="19261"/>
                </a:cubicBezTo>
                <a:cubicBezTo>
                  <a:pt x="6716" y="19261"/>
                  <a:pt x="5525" y="19131"/>
                  <a:pt x="4369" y="18875"/>
                </a:cubicBezTo>
                <a:lnTo>
                  <a:pt x="3483" y="21600"/>
                </a:lnTo>
                <a:lnTo>
                  <a:pt x="0" y="16629"/>
                </a:lnTo>
                <a:lnTo>
                  <a:pt x="6033" y="13759"/>
                </a:lnTo>
                <a:lnTo>
                  <a:pt x="5147" y="16483"/>
                </a:lnTo>
                <a:close/>
              </a:path>
            </a:pathLst>
          </a:custGeom>
          <a:solidFill>
            <a:schemeClr val="accent4">
              <a:lumOff val="12156"/>
            </a:schemeClr>
          </a:solidFill>
          <a:ln w="12700">
            <a:solidFill>
              <a:srgbClr val="FFFFFF"/>
            </a:solidFill>
          </a:ln>
        </p:spPr>
        <p:txBody>
          <a:bodyPr lIns="45719" rIns="45719"/>
          <a:lstStyle/>
          <a:p>
            <a:endParaRPr/>
          </a:p>
        </p:txBody>
      </p:sp>
      <p:sp>
        <p:nvSpPr>
          <p:cNvPr id="162" name="5"/>
          <p:cNvSpPr txBox="1"/>
          <p:nvPr/>
        </p:nvSpPr>
        <p:spPr>
          <a:xfrm>
            <a:off x="2671561" y="4771253"/>
            <a:ext cx="1212656" cy="1158241"/>
          </a:xfrm>
          <a:prstGeom prst="rect">
            <a:avLst/>
          </a:prstGeom>
          <a:ln w="12700">
            <a:miter lim="400000"/>
          </a:ln>
        </p:spPr>
        <p:txBody>
          <a:bodyPr lIns="45719" rIns="45719" anchor="ctr">
            <a:spAutoFit/>
          </a:bodyPr>
          <a:lstStyle>
            <a:lvl1pPr algn="ctr">
              <a:lnSpc>
                <a:spcPct val="90000"/>
              </a:lnSpc>
              <a:spcBef>
                <a:spcPts val="3000"/>
              </a:spcBef>
              <a:defRPr sz="7200" b="1">
                <a:solidFill>
                  <a:schemeClr val="accent4">
                    <a:lumOff val="12156"/>
                  </a:schemeClr>
                </a:solidFill>
              </a:defRPr>
            </a:lvl1pPr>
          </a:lstStyle>
          <a:p>
            <a:r>
              <a:t>5</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
        <p:cNvGrpSpPr/>
        <p:nvPr/>
      </p:nvGrpSpPr>
      <p:grpSpPr>
        <a:xfrm>
          <a:off x="0" y="0"/>
          <a:ext cx="0" cy="0"/>
          <a:chOff x="0" y="0"/>
          <a:chExt cx="0" cy="0"/>
        </a:xfrm>
      </p:grpSpPr>
      <p:sp>
        <p:nvSpPr>
          <p:cNvPr id="164" name="1、教师自身认识和观念上的差异"/>
          <p:cNvSpPr txBox="1"/>
          <p:nvPr/>
        </p:nvSpPr>
        <p:spPr>
          <a:xfrm>
            <a:off x="4387192" y="976524"/>
            <a:ext cx="6019761" cy="662941"/>
          </a:xfrm>
          <a:prstGeom prst="rect">
            <a:avLst/>
          </a:prstGeom>
          <a:ln w="12700">
            <a:miter lim="400000"/>
          </a:ln>
        </p:spPr>
        <p:txBody>
          <a:bodyPr wrap="none" lIns="45719" rIns="45719">
            <a:spAutoFit/>
          </a:bodyPr>
          <a:lstStyle/>
          <a:p>
            <a:pPr marL="342900" indent="-342900">
              <a:spcBef>
                <a:spcPts val="700"/>
              </a:spcBef>
              <a:defRPr sz="3200">
                <a:latin typeface="+mn-lt"/>
                <a:ea typeface="+mn-ea"/>
                <a:cs typeface="+mn-cs"/>
                <a:sym typeface="Arial" panose="020B0604020202020204"/>
              </a:defRPr>
            </a:pPr>
            <a:r>
              <a:t>1</a:t>
            </a: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、教师自身认识和观念上的差异</a:t>
            </a:r>
          </a:p>
        </p:txBody>
      </p:sp>
      <p:sp>
        <p:nvSpPr>
          <p:cNvPr id="165" name="考试指挥棒的驱使"/>
          <p:cNvSpPr txBox="1"/>
          <p:nvPr/>
        </p:nvSpPr>
        <p:spPr>
          <a:xfrm>
            <a:off x="5287962" y="1875448"/>
            <a:ext cx="3355341" cy="662941"/>
          </a:xfrm>
          <a:prstGeom prst="rect">
            <a:avLst/>
          </a:prstGeom>
          <a:ln w="12700">
            <a:miter lim="400000"/>
          </a:ln>
        </p:spPr>
        <p:txBody>
          <a:bodyPr wrap="none" lIns="45719" rIns="45719">
            <a:spAutoFit/>
          </a:bodyPr>
          <a:lstStyle>
            <a:lvl1pPr>
              <a:lnSpc>
                <a:spcPct val="90000"/>
              </a:lnSpc>
              <a:spcBef>
                <a:spcPts val="1000"/>
              </a:spcBef>
              <a:defRPr sz="3200">
                <a:latin typeface="Times New Roman" panose="02020603050405020304"/>
                <a:ea typeface="Times New Roman" panose="02020603050405020304"/>
                <a:cs typeface="Times New Roman" panose="02020603050405020304"/>
                <a:sym typeface="Times New Roman" panose="02020603050405020304"/>
              </a:defRPr>
            </a:lvl1pPr>
          </a:lstStyle>
          <a:p>
            <a:r>
              <a:t>考试指挥棒的驱使</a:t>
            </a:r>
          </a:p>
        </p:txBody>
      </p:sp>
      <p:sp>
        <p:nvSpPr>
          <p:cNvPr id="166" name="圆形"/>
          <p:cNvSpPr/>
          <p:nvPr/>
        </p:nvSpPr>
        <p:spPr>
          <a:xfrm>
            <a:off x="4883150" y="2058987"/>
            <a:ext cx="228600" cy="228601"/>
          </a:xfrm>
          <a:prstGeom prst="ellipse">
            <a:avLst/>
          </a:prstGeom>
          <a:solidFill>
            <a:srgbClr val="A1BD70"/>
          </a:solidFill>
          <a:ln w="12700">
            <a:miter lim="400000"/>
          </a:ln>
        </p:spPr>
        <p:txBody>
          <a:bodyPr lIns="45719" rIns="45719" anchor="ct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167" name="圆形"/>
          <p:cNvSpPr/>
          <p:nvPr/>
        </p:nvSpPr>
        <p:spPr>
          <a:xfrm>
            <a:off x="4883150" y="2908300"/>
            <a:ext cx="228600" cy="228600"/>
          </a:xfrm>
          <a:prstGeom prst="ellipse">
            <a:avLst/>
          </a:prstGeom>
          <a:solidFill>
            <a:srgbClr val="F58D76"/>
          </a:solidFill>
          <a:ln w="12700">
            <a:miter lim="400000"/>
          </a:ln>
        </p:spPr>
        <p:txBody>
          <a:bodyPr lIns="45719" rIns="45719" anchor="ct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168" name="圆形"/>
          <p:cNvSpPr/>
          <p:nvPr/>
        </p:nvSpPr>
        <p:spPr>
          <a:xfrm>
            <a:off x="4883150" y="3756025"/>
            <a:ext cx="228600" cy="228600"/>
          </a:xfrm>
          <a:prstGeom prst="ellipse">
            <a:avLst/>
          </a:prstGeom>
          <a:solidFill>
            <a:srgbClr val="FFE079"/>
          </a:solidFill>
          <a:ln w="12700">
            <a:miter lim="400000"/>
          </a:ln>
        </p:spPr>
        <p:txBody>
          <a:bodyPr lIns="45719" rIns="45719" anchor="ct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169" name="矩形"/>
          <p:cNvSpPr/>
          <p:nvPr/>
        </p:nvSpPr>
        <p:spPr>
          <a:xfrm>
            <a:off x="0" y="314325"/>
            <a:ext cx="228600" cy="685800"/>
          </a:xfrm>
          <a:prstGeom prst="rect">
            <a:avLst/>
          </a:prstGeom>
          <a:solidFill>
            <a:srgbClr val="595959"/>
          </a:solidFill>
          <a:ln w="12700">
            <a:miter lim="400000"/>
          </a:ln>
        </p:spPr>
        <p:txBody>
          <a:bodyPr lIns="45719" rIns="45719" anchor="ct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170" name="二、成因分析："/>
          <p:cNvSpPr txBox="1"/>
          <p:nvPr/>
        </p:nvSpPr>
        <p:spPr>
          <a:xfrm>
            <a:off x="751205" y="325754"/>
            <a:ext cx="2948941" cy="662941"/>
          </a:xfrm>
          <a:prstGeom prst="rect">
            <a:avLst/>
          </a:prstGeom>
          <a:ln w="12700">
            <a:miter lim="400000"/>
          </a:ln>
        </p:spPr>
        <p:txBody>
          <a:bodyPr wrap="none" lIns="45719" rIns="45719">
            <a:spAutoFit/>
          </a:bodyPr>
          <a:lstStyle>
            <a:lvl1pPr algn="ctr">
              <a:defRPr sz="32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a:latin typeface="+mn-lt"/>
                <a:ea typeface="+mn-ea"/>
                <a:cs typeface="+mn-cs"/>
                <a:sym typeface="Arial" panose="020B0604020202020204"/>
              </a:defRPr>
            </a:pPr>
            <a:r>
              <a:rPr>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二、成因分析：</a:t>
            </a:r>
          </a:p>
        </p:txBody>
      </p:sp>
      <p:sp>
        <p:nvSpPr>
          <p:cNvPr id="171" name="教学阶段目标的认识"/>
          <p:cNvSpPr txBox="1"/>
          <p:nvPr/>
        </p:nvSpPr>
        <p:spPr>
          <a:xfrm>
            <a:off x="5321211" y="2774373"/>
            <a:ext cx="3761741" cy="662941"/>
          </a:xfrm>
          <a:prstGeom prst="rect">
            <a:avLst/>
          </a:prstGeom>
          <a:ln w="12700">
            <a:miter lim="400000"/>
          </a:ln>
        </p:spPr>
        <p:txBody>
          <a:bodyPr wrap="none" lIns="45719" rIns="45719">
            <a:spAutoFit/>
          </a:bodyPr>
          <a:lstStyle>
            <a:lvl1pPr>
              <a:spcBef>
                <a:spcPts val="700"/>
              </a:spcBef>
              <a:defRPr sz="32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b="1">
                <a:latin typeface="+mn-lt"/>
                <a:ea typeface="+mn-ea"/>
                <a:cs typeface="+mn-cs"/>
                <a:sym typeface="Arial" panose="020B0604020202020204"/>
              </a:defRPr>
            </a:pP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教学阶段目标的认识</a:t>
            </a:r>
          </a:p>
        </p:txBody>
      </p:sp>
      <p:sp>
        <p:nvSpPr>
          <p:cNvPr id="172" name="各自为政、缺乏交流研讨"/>
          <p:cNvSpPr txBox="1"/>
          <p:nvPr/>
        </p:nvSpPr>
        <p:spPr>
          <a:xfrm>
            <a:off x="5321211" y="3620092"/>
            <a:ext cx="4574541" cy="662941"/>
          </a:xfrm>
          <a:prstGeom prst="rect">
            <a:avLst/>
          </a:prstGeom>
          <a:ln w="12700">
            <a:miter lim="400000"/>
          </a:ln>
        </p:spPr>
        <p:txBody>
          <a:bodyPr wrap="none" lIns="45719" rIns="45719">
            <a:spAutoFit/>
          </a:bodyPr>
          <a:lstStyle>
            <a:lvl1pPr>
              <a:spcBef>
                <a:spcPts val="700"/>
              </a:spcBef>
              <a:defRPr sz="32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b="1">
                <a:latin typeface="+mn-lt"/>
                <a:ea typeface="+mn-ea"/>
                <a:cs typeface="+mn-cs"/>
                <a:sym typeface="Arial" panose="020B0604020202020204"/>
              </a:defRPr>
            </a:pP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各自为政、缺乏交流研讨</a:t>
            </a:r>
          </a:p>
        </p:txBody>
      </p:sp>
      <p:sp>
        <p:nvSpPr>
          <p:cNvPr id="173" name="圆形"/>
          <p:cNvSpPr/>
          <p:nvPr/>
        </p:nvSpPr>
        <p:spPr>
          <a:xfrm>
            <a:off x="4883150" y="4682981"/>
            <a:ext cx="228600" cy="228601"/>
          </a:xfrm>
          <a:prstGeom prst="ellipse">
            <a:avLst/>
          </a:prstGeom>
          <a:solidFill>
            <a:schemeClr val="accent4">
              <a:lumOff val="12156"/>
            </a:schemeClr>
          </a:solidFill>
          <a:ln w="12700">
            <a:miter lim="400000"/>
          </a:ln>
        </p:spPr>
        <p:txBody>
          <a:bodyPr lIns="45719" rIns="45719" anchor="ctr"/>
          <a:lstStyle/>
          <a:p>
            <a:pPr algn="ctr">
              <a:defRPr>
                <a:solidFill>
                  <a:srgbClr val="FFFFFF"/>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pPr>
            <a:endParaRPr/>
          </a:p>
        </p:txBody>
      </p:sp>
      <p:sp>
        <p:nvSpPr>
          <p:cNvPr id="174" name="重视程度"/>
          <p:cNvSpPr txBox="1"/>
          <p:nvPr/>
        </p:nvSpPr>
        <p:spPr>
          <a:xfrm>
            <a:off x="5376862" y="4465811"/>
            <a:ext cx="1729741" cy="662941"/>
          </a:xfrm>
          <a:prstGeom prst="rect">
            <a:avLst/>
          </a:prstGeom>
          <a:ln w="12700">
            <a:miter lim="400000"/>
          </a:ln>
        </p:spPr>
        <p:txBody>
          <a:bodyPr wrap="none" lIns="45719" rIns="45719">
            <a:spAutoFit/>
          </a:bodyPr>
          <a:lstStyle>
            <a:lvl1pPr>
              <a:spcBef>
                <a:spcPts val="700"/>
              </a:spcBef>
              <a:defRPr sz="32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defRPr>
            </a:lvl1pPr>
          </a:lstStyle>
          <a:p>
            <a:pPr>
              <a:defRPr b="1">
                <a:latin typeface="+mn-lt"/>
                <a:ea typeface="+mn-ea"/>
                <a:cs typeface="+mn-cs"/>
                <a:sym typeface="Arial" panose="020B0604020202020204"/>
              </a:defRPr>
            </a:pPr>
            <a:r>
              <a:rPr b="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重视程度</a:t>
            </a:r>
          </a:p>
        </p:txBody>
      </p:sp>
      <p:grpSp>
        <p:nvGrpSpPr>
          <p:cNvPr id="183" name="成组"/>
          <p:cNvGrpSpPr/>
          <p:nvPr/>
        </p:nvGrpSpPr>
        <p:grpSpPr>
          <a:xfrm>
            <a:off x="745770" y="1339850"/>
            <a:ext cx="3927919" cy="4729344"/>
            <a:chOff x="0" y="0"/>
            <a:chExt cx="3927917" cy="4729343"/>
          </a:xfrm>
        </p:grpSpPr>
        <p:sp>
          <p:nvSpPr>
            <p:cNvPr id="175" name="形状"/>
            <p:cNvSpPr/>
            <p:nvPr/>
          </p:nvSpPr>
          <p:spPr>
            <a:xfrm>
              <a:off x="145720" y="0"/>
              <a:ext cx="2182289" cy="2409707"/>
            </a:xfrm>
            <a:custGeom>
              <a:avLst/>
              <a:gdLst/>
              <a:ahLst/>
              <a:cxnLst>
                <a:cxn ang="0">
                  <a:pos x="wd2" y="hd2"/>
                </a:cxn>
                <a:cxn ang="5400000">
                  <a:pos x="wd2" y="hd2"/>
                </a:cxn>
                <a:cxn ang="10800000">
                  <a:pos x="wd2" y="hd2"/>
                </a:cxn>
                <a:cxn ang="16200000">
                  <a:pos x="wd2" y="hd2"/>
                </a:cxn>
              </a:cxnLst>
              <a:rect l="0" t="0" r="r" b="b"/>
              <a:pathLst>
                <a:path w="21600" h="21600" extrusionOk="0">
                  <a:moveTo>
                    <a:pt x="12981" y="17162"/>
                  </a:moveTo>
                  <a:cubicBezTo>
                    <a:pt x="16666" y="16268"/>
                    <a:pt x="19229" y="13242"/>
                    <a:pt x="19229" y="9786"/>
                  </a:cubicBezTo>
                  <a:cubicBezTo>
                    <a:pt x="19229" y="5567"/>
                    <a:pt x="15455" y="2148"/>
                    <a:pt x="10800" y="2148"/>
                  </a:cubicBezTo>
                  <a:cubicBezTo>
                    <a:pt x="6144" y="2148"/>
                    <a:pt x="2371" y="5567"/>
                    <a:pt x="2371" y="9786"/>
                  </a:cubicBezTo>
                  <a:lnTo>
                    <a:pt x="0" y="9786"/>
                  </a:lnTo>
                  <a:cubicBezTo>
                    <a:pt x="0" y="4381"/>
                    <a:pt x="4835" y="0"/>
                    <a:pt x="10800" y="0"/>
                  </a:cubicBezTo>
                  <a:cubicBezTo>
                    <a:pt x="16764" y="0"/>
                    <a:pt x="21600" y="4381"/>
                    <a:pt x="21600" y="9786"/>
                  </a:cubicBezTo>
                  <a:cubicBezTo>
                    <a:pt x="21600" y="14215"/>
                    <a:pt x="18316" y="18091"/>
                    <a:pt x="13595" y="19237"/>
                  </a:cubicBezTo>
                  <a:lnTo>
                    <a:pt x="14294" y="21600"/>
                  </a:lnTo>
                  <a:lnTo>
                    <a:pt x="9534" y="19112"/>
                  </a:lnTo>
                  <a:lnTo>
                    <a:pt x="12282" y="14799"/>
                  </a:lnTo>
                  <a:lnTo>
                    <a:pt x="12981" y="17162"/>
                  </a:lnTo>
                  <a:close/>
                </a:path>
              </a:pathLst>
            </a:custGeom>
            <a:solidFill>
              <a:srgbClr val="A1BD70"/>
            </a:solidFill>
            <a:ln w="12700" cap="flat">
              <a:solidFill>
                <a:srgbClr val="FFFFFF"/>
              </a:solidFill>
              <a:prstDash val="solid"/>
              <a:round/>
            </a:ln>
            <a:effectLst/>
          </p:spPr>
          <p:txBody>
            <a:bodyPr wrap="square" lIns="45719" tIns="45719" rIns="45719" bIns="45719" numCol="1" anchor="t">
              <a:noAutofit/>
            </a:bodyPr>
            <a:lstStyle/>
            <a:p>
              <a:endParaRPr/>
            </a:p>
          </p:txBody>
        </p:sp>
        <p:sp>
          <p:nvSpPr>
            <p:cNvPr id="176" name="（1"/>
            <p:cNvSpPr txBox="1"/>
            <p:nvPr/>
          </p:nvSpPr>
          <p:spPr>
            <a:xfrm>
              <a:off x="437578" y="597434"/>
              <a:ext cx="1212656" cy="911861"/>
            </a:xfrm>
            <a:prstGeom prst="rect">
              <a:avLst/>
            </a:prstGeom>
            <a:noFill/>
            <a:ln w="12700" cap="flat">
              <a:noFill/>
              <a:miter lim="400000"/>
            </a:ln>
            <a:effectLst/>
          </p:spPr>
          <p:txBody>
            <a:bodyPr wrap="square" lIns="30480" tIns="30480" rIns="30480" bIns="30480" numCol="1" anchor="ctr">
              <a:spAutoFit/>
            </a:bodyPr>
            <a:lstStyle>
              <a:lvl1pPr algn="ctr">
                <a:lnSpc>
                  <a:spcPct val="90000"/>
                </a:lnSpc>
                <a:spcBef>
                  <a:spcPts val="2000"/>
                </a:spcBef>
                <a:defRPr sz="4800" b="1">
                  <a:solidFill>
                    <a:srgbClr val="A1BD7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（1</a:t>
              </a:r>
            </a:p>
          </p:txBody>
        </p:sp>
        <p:sp>
          <p:nvSpPr>
            <p:cNvPr id="177" name="形状"/>
            <p:cNvSpPr/>
            <p:nvPr/>
          </p:nvSpPr>
          <p:spPr>
            <a:xfrm>
              <a:off x="0" y="1574239"/>
              <a:ext cx="1721886" cy="2089984"/>
            </a:xfrm>
            <a:custGeom>
              <a:avLst/>
              <a:gdLst/>
              <a:ahLst/>
              <a:cxnLst>
                <a:cxn ang="0">
                  <a:pos x="wd2" y="hd2"/>
                </a:cxn>
                <a:cxn ang="5400000">
                  <a:pos x="wd2" y="hd2"/>
                </a:cxn>
                <a:cxn ang="10800000">
                  <a:pos x="wd2" y="hd2"/>
                </a:cxn>
                <a:cxn ang="16200000">
                  <a:pos x="wd2" y="hd2"/>
                </a:cxn>
              </a:cxnLst>
              <a:rect l="0" t="0" r="r" b="b"/>
              <a:pathLst>
                <a:path w="21600" h="21600" extrusionOk="0">
                  <a:moveTo>
                    <a:pt x="5147" y="16483"/>
                  </a:moveTo>
                  <a:cubicBezTo>
                    <a:pt x="6048" y="16683"/>
                    <a:pt x="6978" y="16784"/>
                    <a:pt x="7912" y="16784"/>
                  </a:cubicBezTo>
                  <a:cubicBezTo>
                    <a:pt x="13812" y="16784"/>
                    <a:pt x="18595" y="12841"/>
                    <a:pt x="18595" y="7978"/>
                  </a:cubicBezTo>
                  <a:cubicBezTo>
                    <a:pt x="18595" y="5642"/>
                    <a:pt x="17468" y="3403"/>
                    <a:pt x="15466" y="1751"/>
                  </a:cubicBezTo>
                  <a:lnTo>
                    <a:pt x="17590" y="0"/>
                  </a:lnTo>
                  <a:cubicBezTo>
                    <a:pt x="20158" y="2115"/>
                    <a:pt x="21599" y="4985"/>
                    <a:pt x="21600" y="7977"/>
                  </a:cubicBezTo>
                  <a:cubicBezTo>
                    <a:pt x="21600" y="14209"/>
                    <a:pt x="15471" y="19261"/>
                    <a:pt x="7912" y="19261"/>
                  </a:cubicBezTo>
                  <a:cubicBezTo>
                    <a:pt x="6716" y="19261"/>
                    <a:pt x="5525" y="19131"/>
                    <a:pt x="4369" y="18875"/>
                  </a:cubicBezTo>
                  <a:lnTo>
                    <a:pt x="3483" y="21600"/>
                  </a:lnTo>
                  <a:lnTo>
                    <a:pt x="0" y="16629"/>
                  </a:lnTo>
                  <a:lnTo>
                    <a:pt x="6033" y="13759"/>
                  </a:lnTo>
                  <a:lnTo>
                    <a:pt x="5147" y="16483"/>
                  </a:lnTo>
                  <a:close/>
                </a:path>
              </a:pathLst>
            </a:custGeom>
            <a:solidFill>
              <a:srgbClr val="F58D76"/>
            </a:solidFill>
            <a:ln w="12700" cap="flat">
              <a:solidFill>
                <a:srgbClr val="FFFFFF"/>
              </a:solidFill>
              <a:prstDash val="solid"/>
              <a:round/>
            </a:ln>
            <a:effectLst/>
          </p:spPr>
          <p:txBody>
            <a:bodyPr wrap="square" lIns="45719" tIns="45719" rIns="45719" bIns="45719" numCol="1" anchor="t">
              <a:noAutofit/>
            </a:bodyPr>
            <a:lstStyle/>
            <a:p>
              <a:endParaRPr/>
            </a:p>
          </p:txBody>
        </p:sp>
        <p:sp>
          <p:nvSpPr>
            <p:cNvPr id="178" name="（2"/>
            <p:cNvSpPr txBox="1"/>
            <p:nvPr/>
          </p:nvSpPr>
          <p:spPr>
            <a:xfrm>
              <a:off x="24414" y="1897307"/>
              <a:ext cx="1212656" cy="911861"/>
            </a:xfrm>
            <a:prstGeom prst="rect">
              <a:avLst/>
            </a:prstGeom>
            <a:noFill/>
            <a:ln w="12700" cap="flat">
              <a:noFill/>
              <a:miter lim="400000"/>
            </a:ln>
            <a:effectLst/>
          </p:spPr>
          <p:txBody>
            <a:bodyPr wrap="square" lIns="30480" tIns="30480" rIns="30480" bIns="30480" numCol="1" anchor="ctr">
              <a:spAutoFit/>
            </a:bodyPr>
            <a:lstStyle>
              <a:lvl1pPr algn="ctr">
                <a:lnSpc>
                  <a:spcPct val="90000"/>
                </a:lnSpc>
                <a:spcBef>
                  <a:spcPts val="2000"/>
                </a:spcBef>
                <a:defRPr sz="4800" b="1">
                  <a:solidFill>
                    <a:srgbClr val="F58D76"/>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（2</a:t>
              </a:r>
            </a:p>
          </p:txBody>
        </p:sp>
        <p:sp>
          <p:nvSpPr>
            <p:cNvPr id="179" name="形状"/>
            <p:cNvSpPr/>
            <p:nvPr/>
          </p:nvSpPr>
          <p:spPr>
            <a:xfrm>
              <a:off x="905941" y="2811555"/>
              <a:ext cx="1325727" cy="443632"/>
            </a:xfrm>
            <a:custGeom>
              <a:avLst/>
              <a:gdLst/>
              <a:ahLst/>
              <a:cxnLst>
                <a:cxn ang="0">
                  <a:pos x="wd2" y="hd2"/>
                </a:cxn>
                <a:cxn ang="5400000">
                  <a:pos x="wd2" y="hd2"/>
                </a:cxn>
                <a:cxn ang="10800000">
                  <a:pos x="wd2" y="hd2"/>
                </a:cxn>
                <a:cxn ang="16200000">
                  <a:pos x="wd2" y="hd2"/>
                </a:cxn>
              </a:cxnLst>
              <a:rect l="0" t="0" r="r" b="b"/>
              <a:pathLst>
                <a:path w="21600" h="21596" extrusionOk="0">
                  <a:moveTo>
                    <a:pt x="2749" y="21596"/>
                  </a:moveTo>
                  <a:cubicBezTo>
                    <a:pt x="4885" y="15215"/>
                    <a:pt x="7781" y="11629"/>
                    <a:pt x="10799" y="11629"/>
                  </a:cubicBezTo>
                  <a:cubicBezTo>
                    <a:pt x="13819" y="11625"/>
                    <a:pt x="16715" y="15215"/>
                    <a:pt x="18851" y="21596"/>
                  </a:cubicBezTo>
                  <a:lnTo>
                    <a:pt x="21600" y="13375"/>
                  </a:lnTo>
                  <a:cubicBezTo>
                    <a:pt x="18736" y="4808"/>
                    <a:pt x="14851" y="0"/>
                    <a:pt x="10801" y="0"/>
                  </a:cubicBezTo>
                  <a:cubicBezTo>
                    <a:pt x="6749" y="-4"/>
                    <a:pt x="2864" y="4808"/>
                    <a:pt x="0" y="13375"/>
                  </a:cubicBezTo>
                  <a:lnTo>
                    <a:pt x="2749" y="21596"/>
                  </a:lnTo>
                  <a:close/>
                </a:path>
              </a:pathLst>
            </a:custGeom>
            <a:solidFill>
              <a:srgbClr val="FFE079"/>
            </a:solidFill>
            <a:ln w="12700" cap="flat">
              <a:solidFill>
                <a:srgbClr val="FFFFFF"/>
              </a:solidFill>
              <a:prstDash val="solid"/>
              <a:round/>
            </a:ln>
            <a:effectLst/>
          </p:spPr>
          <p:txBody>
            <a:bodyPr wrap="square" lIns="45719" tIns="45719" rIns="45719" bIns="45719" numCol="1" anchor="t">
              <a:noAutofit/>
            </a:bodyPr>
            <a:lstStyle/>
            <a:p>
              <a:endParaRPr/>
            </a:p>
          </p:txBody>
        </p:sp>
        <p:sp>
          <p:nvSpPr>
            <p:cNvPr id="180" name="（3"/>
            <p:cNvSpPr txBox="1"/>
            <p:nvPr/>
          </p:nvSpPr>
          <p:spPr>
            <a:xfrm>
              <a:off x="522116" y="3056753"/>
              <a:ext cx="1429498" cy="1120141"/>
            </a:xfrm>
            <a:prstGeom prst="rect">
              <a:avLst/>
            </a:prstGeom>
            <a:noFill/>
            <a:ln w="12700" cap="flat">
              <a:noFill/>
              <a:miter lim="400000"/>
            </a:ln>
            <a:effectLst/>
          </p:spPr>
          <p:txBody>
            <a:bodyPr wrap="square" lIns="45719" tIns="45719" rIns="45719" bIns="45719" numCol="1" anchor="ctr">
              <a:spAutoFit/>
            </a:bodyPr>
            <a:lstStyle>
              <a:lvl1pPr algn="ctr">
                <a:lnSpc>
                  <a:spcPct val="90000"/>
                </a:lnSpc>
                <a:spcBef>
                  <a:spcPts val="3000"/>
                </a:spcBef>
                <a:defRPr sz="5800" b="1">
                  <a:solidFill>
                    <a:srgbClr val="FFDD6C"/>
                  </a:solidFill>
                </a:defRPr>
              </a:lvl1pPr>
            </a:lstStyle>
            <a:p>
              <a:r>
                <a:t>（3</a:t>
              </a:r>
            </a:p>
          </p:txBody>
        </p:sp>
        <p:sp>
          <p:nvSpPr>
            <p:cNvPr id="181" name="形状"/>
            <p:cNvSpPr/>
            <p:nvPr/>
          </p:nvSpPr>
          <p:spPr>
            <a:xfrm rot="11818284">
              <a:off x="1772304" y="3197352"/>
              <a:ext cx="2016944" cy="1251060"/>
            </a:xfrm>
            <a:custGeom>
              <a:avLst/>
              <a:gdLst/>
              <a:ahLst/>
              <a:cxnLst>
                <a:cxn ang="0">
                  <a:pos x="wd2" y="hd2"/>
                </a:cxn>
                <a:cxn ang="5400000">
                  <a:pos x="wd2" y="hd2"/>
                </a:cxn>
                <a:cxn ang="10800000">
                  <a:pos x="wd2" y="hd2"/>
                </a:cxn>
                <a:cxn ang="16200000">
                  <a:pos x="wd2" y="hd2"/>
                </a:cxn>
              </a:cxnLst>
              <a:rect l="0" t="0" r="r" b="b"/>
              <a:pathLst>
                <a:path w="21600" h="21600" extrusionOk="0">
                  <a:moveTo>
                    <a:pt x="5147" y="16483"/>
                  </a:moveTo>
                  <a:cubicBezTo>
                    <a:pt x="6048" y="16683"/>
                    <a:pt x="6978" y="16784"/>
                    <a:pt x="7912" y="16784"/>
                  </a:cubicBezTo>
                  <a:cubicBezTo>
                    <a:pt x="13812" y="16784"/>
                    <a:pt x="18595" y="12841"/>
                    <a:pt x="18595" y="7978"/>
                  </a:cubicBezTo>
                  <a:cubicBezTo>
                    <a:pt x="18595" y="5642"/>
                    <a:pt x="17468" y="3403"/>
                    <a:pt x="15466" y="1751"/>
                  </a:cubicBezTo>
                  <a:lnTo>
                    <a:pt x="17590" y="0"/>
                  </a:lnTo>
                  <a:cubicBezTo>
                    <a:pt x="20158" y="2115"/>
                    <a:pt x="21599" y="4985"/>
                    <a:pt x="21600" y="7977"/>
                  </a:cubicBezTo>
                  <a:cubicBezTo>
                    <a:pt x="21600" y="14209"/>
                    <a:pt x="15471" y="19261"/>
                    <a:pt x="7912" y="19261"/>
                  </a:cubicBezTo>
                  <a:cubicBezTo>
                    <a:pt x="6716" y="19261"/>
                    <a:pt x="5525" y="19131"/>
                    <a:pt x="4369" y="18875"/>
                  </a:cubicBezTo>
                  <a:lnTo>
                    <a:pt x="3483" y="21600"/>
                  </a:lnTo>
                  <a:lnTo>
                    <a:pt x="0" y="16629"/>
                  </a:lnTo>
                  <a:lnTo>
                    <a:pt x="6033" y="13759"/>
                  </a:lnTo>
                  <a:lnTo>
                    <a:pt x="5147" y="16483"/>
                  </a:lnTo>
                  <a:close/>
                </a:path>
              </a:pathLst>
            </a:custGeom>
            <a:solidFill>
              <a:schemeClr val="accent4">
                <a:lumOff val="12156"/>
              </a:schemeClr>
            </a:solidFill>
            <a:ln w="12700" cap="flat">
              <a:solidFill>
                <a:srgbClr val="FFFFFF"/>
              </a:solidFill>
              <a:prstDash val="solid"/>
              <a:round/>
            </a:ln>
            <a:effectLst/>
          </p:spPr>
          <p:txBody>
            <a:bodyPr wrap="square" lIns="45719" tIns="45719" rIns="45719" bIns="45719" numCol="1" anchor="t">
              <a:noAutofit/>
            </a:bodyPr>
            <a:lstStyle/>
            <a:p>
              <a:endParaRPr/>
            </a:p>
          </p:txBody>
        </p:sp>
        <p:sp>
          <p:nvSpPr>
            <p:cNvPr id="182" name="（4"/>
            <p:cNvSpPr txBox="1"/>
            <p:nvPr/>
          </p:nvSpPr>
          <p:spPr>
            <a:xfrm>
              <a:off x="1405090" y="3545703"/>
              <a:ext cx="2016675" cy="1183641"/>
            </a:xfrm>
            <a:prstGeom prst="rect">
              <a:avLst/>
            </a:prstGeom>
            <a:noFill/>
            <a:ln w="12700" cap="flat">
              <a:noFill/>
              <a:miter lim="400000"/>
            </a:ln>
            <a:effectLst/>
          </p:spPr>
          <p:txBody>
            <a:bodyPr wrap="square" lIns="45719" tIns="45719" rIns="45719" bIns="45719" numCol="1" anchor="ctr">
              <a:spAutoFit/>
            </a:bodyPr>
            <a:lstStyle>
              <a:lvl1pPr algn="ctr">
                <a:lnSpc>
                  <a:spcPct val="90000"/>
                </a:lnSpc>
                <a:spcBef>
                  <a:spcPts val="3000"/>
                </a:spcBef>
                <a:defRPr sz="6100" b="1">
                  <a:solidFill>
                    <a:schemeClr val="accent4">
                      <a:lumOff val="12156"/>
                    </a:schemeClr>
                  </a:solidFill>
                </a:defRPr>
              </a:lvl1pPr>
            </a:lstStyle>
            <a:p>
              <a:r>
                <a:t>（4</a:t>
              </a:r>
            </a:p>
          </p:txBody>
        </p:sp>
      </p:gr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主题">
      <a:majorFont>
        <a:latin typeface="Helvetica"/>
        <a:ea typeface="Helvetica"/>
        <a:cs typeface="Helvetica"/>
      </a:majorFont>
      <a:minorFont>
        <a:latin typeface="Arial"/>
        <a:ea typeface="Arial"/>
        <a:cs typeface="Arial"/>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Calibri" panose="020F0502020204030204"/>
            <a:ea typeface="Calibri" panose="020F0502020204030204"/>
            <a:cs typeface="Calibri" panose="020F0502020204030204"/>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Calibri" panose="020F0502020204030204"/>
            <a:ea typeface="Calibri" panose="020F0502020204030204"/>
            <a:cs typeface="Calibri" panose="020F0502020204030204"/>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主题">
      <a:majorFont>
        <a:latin typeface="Helvetica"/>
        <a:ea typeface="Helvetica"/>
        <a:cs typeface="Helvetica"/>
      </a:majorFont>
      <a:minorFont>
        <a:latin typeface="Arial"/>
        <a:ea typeface="Arial"/>
        <a:cs typeface="Arial"/>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Calibri" panose="020F0502020204030204"/>
            <a:ea typeface="Calibri" panose="020F0502020204030204"/>
            <a:cs typeface="Calibri" panose="020F0502020204030204"/>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Calibri" panose="020F0502020204030204"/>
            <a:ea typeface="Calibri" panose="020F0502020204030204"/>
            <a:cs typeface="Calibri" panose="020F0502020204030204"/>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894</Words>
  <Application>Microsoft Office PowerPoint</Application>
  <PresentationFormat>宽屏</PresentationFormat>
  <Paragraphs>166</Paragraphs>
  <Slides>37</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37</vt:i4>
      </vt:variant>
    </vt:vector>
  </HeadingPairs>
  <TitlesOfParts>
    <vt:vector size="49" baseType="lpstr">
      <vt:lpstr>仿宋_GB2312</vt:lpstr>
      <vt:lpstr>Arial</vt:lpstr>
      <vt:lpstr>方正宋黑简体</vt:lpstr>
      <vt:lpstr>Calibri</vt:lpstr>
      <vt:lpstr>Bodoni MT Black</vt:lpstr>
      <vt:lpstr>宋体</vt:lpstr>
      <vt:lpstr>Calibri Light</vt:lpstr>
      <vt:lpstr>Times New Roman</vt:lpstr>
      <vt:lpstr>华文新魏</vt:lpstr>
      <vt:lpstr>微软雅黑</vt:lpstr>
      <vt:lpstr>Adobe 黑体 Std R</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“立——动——行” 衔接模式</vt:lpstr>
      <vt:lpstr>PowerPoint 演示文稿</vt:lpstr>
      <vt:lpstr>PowerPoint 演示文稿</vt:lpstr>
      <vt:lpstr>PowerPoint 演示文稿</vt:lpstr>
      <vt:lpstr>PowerPoint 演示文稿</vt:lpstr>
      <vt:lpstr>“立——动——行” 衔接模式</vt:lpstr>
      <vt:lpstr>PowerPoint 演示文稿</vt:lpstr>
      <vt:lpstr>PowerPoint 演示文稿</vt:lpstr>
      <vt:lpstr>PowerPoint 演示文稿</vt:lpstr>
      <vt:lpstr>PowerPoint 演示文稿</vt:lpstr>
      <vt:lpstr>“立——动——行” 衔接模式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seewo</dc:creator>
  <cp:lastModifiedBy>seewo</cp:lastModifiedBy>
  <cp:revision>9</cp:revision>
  <dcterms:created xsi:type="dcterms:W3CDTF">2018-09-14T04:16:00Z</dcterms:created>
  <dcterms:modified xsi:type="dcterms:W3CDTF">2018-09-17T08:42:09Z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2052-10.1.0.7359</vt:lpwstr>
  </property>
</Properties>
</file>