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0" r:id="rId9"/>
    <p:sldId id="261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FF9C-DC59-4501-9F03-AE274D943514}" type="datetimeFigureOut">
              <a:rPr lang="zh-CN" altLang="en-US" smtClean="0"/>
              <a:t>2016/9/18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4313E-BD41-48AF-B295-9B72FAD8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g401.artxun.com/pictures/e161bb2194a77902a99a5fc4ad1dad09/67b1bd23ce75675311eab28290769a3f/==RwpQLkU5MjA0OTM2MjY0Mj8xMyEyMDEwMD8yZC9hbGVwL39tY24udWR4cn5haS1haWBhL3ovcDR0aH/ol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09042317555966"/>
          <p:cNvPicPr>
            <a:picLocks noChangeAspect="1" noChangeArrowheads="1"/>
          </p:cNvPicPr>
          <p:nvPr/>
        </p:nvPicPr>
        <p:blipFill>
          <a:blip r:embed="rId2" cstate="print"/>
          <a:srcRect l="3770" t="10085" r="4562" b="4250"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99592" y="1628800"/>
            <a:ext cx="748883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      </a:t>
            </a:r>
            <a:r>
              <a:rPr lang="zh-CN" altLang="zh-CN" sz="3600" dirty="0" smtClean="0"/>
              <a:t>（</a:t>
            </a:r>
            <a:r>
              <a:rPr lang="en-US" altLang="zh-CN" sz="3600" dirty="0" smtClean="0"/>
              <a:t>1</a:t>
            </a:r>
            <a:r>
              <a:rPr lang="zh-CN" altLang="zh-CN" sz="3600" dirty="0"/>
              <a:t>）每位小组成员围绕“桂花”提出一到两个问</a:t>
            </a:r>
            <a:r>
              <a:rPr lang="zh-CN" altLang="zh-CN" sz="3600" dirty="0" smtClean="0"/>
              <a:t>题</a:t>
            </a:r>
            <a:r>
              <a:rPr lang="zh-CN" altLang="en-US" sz="3600" dirty="0"/>
              <a:t>。</a:t>
            </a:r>
            <a:endParaRPr lang="zh-CN" altLang="zh-CN" sz="3600" dirty="0"/>
          </a:p>
          <a:p>
            <a:r>
              <a:rPr lang="en-US" altLang="zh-CN" sz="3600" dirty="0" smtClean="0"/>
              <a:t>     </a:t>
            </a:r>
            <a:r>
              <a:rPr lang="zh-CN" altLang="zh-CN" sz="3600" dirty="0" smtClean="0"/>
              <a:t>（</a:t>
            </a:r>
            <a:r>
              <a:rPr lang="en-US" altLang="zh-CN" sz="3600" dirty="0"/>
              <a:t>2</a:t>
            </a:r>
            <a:r>
              <a:rPr lang="zh-CN" altLang="zh-CN" sz="3600" dirty="0"/>
              <a:t>） 把你的问题写在卡纸上。在写之前有个友情提醒，把字写大一些、写清楚一些。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dirty="0" smtClean="0">
                <a:solidFill>
                  <a:schemeClr val="accent6">
                    <a:lumMod val="75000"/>
                  </a:schemeClr>
                </a:solidFill>
              </a:rPr>
              <a:t>头脑风暴</a:t>
            </a:r>
            <a:endParaRPr lang="zh-CN" altLang="zh-CN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9544" y="22048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</a:rPr>
              <a:t>（有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</a:rPr>
              <a:t>价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</a:rPr>
              <a:t>值、可操作）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09042317555966"/>
          <p:cNvPicPr>
            <a:picLocks noChangeAspect="1" noChangeArrowheads="1"/>
          </p:cNvPicPr>
          <p:nvPr/>
        </p:nvPicPr>
        <p:blipFill>
          <a:blip r:embed="rId2" cstate="print"/>
          <a:srcRect l="3770" t="10085" r="4562" b="4250"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6" y="1125538"/>
            <a:ext cx="842493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zh-CN" sz="3600" dirty="0" smtClean="0"/>
              <a:t>交</a:t>
            </a:r>
            <a:r>
              <a:rPr lang="zh-CN" altLang="zh-CN" sz="3600" dirty="0"/>
              <a:t>流要求</a:t>
            </a:r>
            <a:r>
              <a:rPr lang="zh-CN" altLang="zh-CN" sz="3600" dirty="0" smtClean="0"/>
              <a:t>：</a:t>
            </a:r>
            <a:endParaRPr lang="en-US" altLang="zh-CN" sz="3600" dirty="0" smtClean="0"/>
          </a:p>
          <a:p>
            <a:r>
              <a:rPr lang="en-US" altLang="zh-CN" sz="3600" dirty="0" smtClean="0"/>
              <a:t>         1</a:t>
            </a:r>
            <a:r>
              <a:rPr lang="zh-CN" altLang="zh-CN" sz="3600" dirty="0"/>
              <a:t>）读一读，小组成员交流提出的问题</a:t>
            </a:r>
          </a:p>
          <a:p>
            <a:r>
              <a:rPr lang="en-US" altLang="zh-CN" sz="3600" dirty="0"/>
              <a:t>          2</a:t>
            </a:r>
            <a:r>
              <a:rPr lang="zh-CN" altLang="zh-CN" sz="3600" dirty="0"/>
              <a:t>）找一找，找出大家共同感兴趣的、有价值的、可操作的问题</a:t>
            </a:r>
          </a:p>
          <a:p>
            <a:r>
              <a:rPr lang="en-US" altLang="zh-CN" sz="3600" dirty="0"/>
              <a:t>          3</a:t>
            </a:r>
            <a:r>
              <a:rPr lang="zh-CN" altLang="zh-CN" sz="3600" dirty="0"/>
              <a:t>）改一改，修改自己提出的问题，组内推荐一名组员汇报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09042317555966"/>
          <p:cNvPicPr>
            <a:picLocks noChangeAspect="1" noChangeArrowheads="1"/>
          </p:cNvPicPr>
          <p:nvPr/>
        </p:nvPicPr>
        <p:blipFill>
          <a:blip r:embed="rId2" cstate="print"/>
          <a:srcRect l="3770" t="10085" r="4562" b="4250"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5" y="1125538"/>
            <a:ext cx="6697166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/>
              <a:t>倾听要</a:t>
            </a:r>
            <a:r>
              <a:rPr lang="zh-CN" altLang="en-US" sz="3600" b="1" dirty="0"/>
              <a:t>求：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 smtClean="0"/>
              <a:t>          1</a:t>
            </a:r>
            <a:r>
              <a:rPr lang="zh-CN" altLang="en-US" sz="3600" b="1" dirty="0"/>
              <a:t>、学会倾听，尊重他人。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 smtClean="0"/>
              <a:t>          2</a:t>
            </a:r>
            <a:r>
              <a:rPr lang="zh-CN" altLang="en-US" sz="3600" b="1" dirty="0"/>
              <a:t>、学会欣赏，发现亮点。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 smtClean="0"/>
              <a:t>          3</a:t>
            </a:r>
            <a:r>
              <a:rPr lang="zh-CN" altLang="en-US" sz="3600" b="1" dirty="0"/>
              <a:t>、学会思考，提出建议。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5"/>
          <p:cNvSpPr txBox="1">
            <a:spLocks noGrp="1"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B0BB96-2309-48E9-B512-0B6CF31A9B00}" type="slidenum">
              <a:rPr lang="en-US" sz="1000" b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pPr algn="r"/>
              <a:t>4</a:t>
            </a:fld>
            <a:endParaRPr lang="en-US" sz="1000" b="0"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5661025"/>
            <a:ext cx="7773987" cy="647700"/>
          </a:xfrm>
        </p:spPr>
        <p:txBody>
          <a:bodyPr/>
          <a:lstStyle/>
          <a:p>
            <a:r>
              <a:rPr lang="zh-CN" sz="2400" b="1">
                <a:solidFill>
                  <a:srgbClr val="FF3300"/>
                </a:solidFill>
                <a:ea typeface="黑体" pitchFamily="49" charset="-122"/>
              </a:rPr>
              <a:t>桂花广阔的栽培区域</a:t>
            </a:r>
          </a:p>
        </p:txBody>
      </p:sp>
      <p:pic>
        <p:nvPicPr>
          <p:cNvPr id="8196" name="Picture 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18"/>
          <p:cNvSpPr>
            <a:spLocks noChangeArrowheads="1"/>
          </p:cNvSpPr>
          <p:nvPr/>
        </p:nvSpPr>
        <p:spPr bwMode="auto">
          <a:xfrm>
            <a:off x="381000" y="188913"/>
            <a:ext cx="7162800" cy="1079500"/>
          </a:xfrm>
          <a:prstGeom prst="ellipse">
            <a:avLst/>
          </a:prstGeom>
          <a:solidFill>
            <a:srgbClr val="FFFF66"/>
          </a:solidFill>
          <a:ln w="9525" cmpd="sng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 b="0">
                <a:solidFill>
                  <a:srgbClr val="F5113C"/>
                </a:solidFill>
                <a:effectLst/>
                <a:latin typeface="Arial" pitchFamily="34" charset="0"/>
              </a:rPr>
              <a:t>桂花栽培区示意</a:t>
            </a:r>
            <a:endParaRPr lang="en-US" sz="3200" b="0">
              <a:solidFill>
                <a:srgbClr val="F5113C"/>
              </a:solidFill>
              <a:effectLst/>
              <a:latin typeface="Arial" pitchFamily="34" charset="0"/>
            </a:endParaRPr>
          </a:p>
        </p:txBody>
      </p:sp>
      <p:pic>
        <p:nvPicPr>
          <p:cNvPr id="8198" name="Picture 23" descr="2007111915414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6221413"/>
            <a:ext cx="3348037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26"/>
          <p:cNvSpPr>
            <a:spLocks noChangeArrowheads="1"/>
          </p:cNvSpPr>
          <p:nvPr/>
        </p:nvSpPr>
        <p:spPr bwMode="auto">
          <a:xfrm>
            <a:off x="5435600" y="1773238"/>
            <a:ext cx="3059113" cy="431800"/>
          </a:xfrm>
          <a:prstGeom prst="rect">
            <a:avLst/>
          </a:prstGeom>
          <a:solidFill>
            <a:srgbClr val="00FFCC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0">
                <a:solidFill>
                  <a:srgbClr val="F5113C"/>
                </a:solidFill>
                <a:effectLst/>
                <a:latin typeface="Arial" pitchFamily="34" charset="0"/>
              </a:rPr>
              <a:t>青岛、临沂、日照</a:t>
            </a:r>
            <a:r>
              <a:rPr lang="en-US" b="0">
                <a:solidFill>
                  <a:srgbClr val="F5113C"/>
                </a:solidFill>
                <a:effectLst/>
                <a:latin typeface="Arial" pitchFamily="34" charset="0"/>
              </a:rPr>
              <a:t>……</a:t>
            </a:r>
          </a:p>
        </p:txBody>
      </p:sp>
      <p:sp>
        <p:nvSpPr>
          <p:cNvPr id="8200" name="Rectangle 27"/>
          <p:cNvSpPr>
            <a:spLocks noChangeArrowheads="1"/>
          </p:cNvSpPr>
          <p:nvPr/>
        </p:nvSpPr>
        <p:spPr bwMode="auto">
          <a:xfrm>
            <a:off x="1403350" y="2349500"/>
            <a:ext cx="3529013" cy="360363"/>
          </a:xfrm>
          <a:prstGeom prst="rect">
            <a:avLst/>
          </a:prstGeom>
          <a:solidFill>
            <a:srgbClr val="00FFCC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0">
                <a:solidFill>
                  <a:srgbClr val="F5113C"/>
                </a:solidFill>
                <a:effectLst/>
                <a:latin typeface="Arial" pitchFamily="34" charset="0"/>
              </a:rPr>
              <a:t>西安、新乡、洛阳</a:t>
            </a:r>
            <a:r>
              <a:rPr lang="en-US" b="0">
                <a:solidFill>
                  <a:srgbClr val="F5113C"/>
                </a:solidFill>
                <a:effectLst/>
                <a:latin typeface="Arial" pitchFamily="34" charset="0"/>
              </a:rPr>
              <a:t>…..</a:t>
            </a:r>
          </a:p>
        </p:txBody>
      </p:sp>
      <p:sp>
        <p:nvSpPr>
          <p:cNvPr id="8201" name="Rectangle 29"/>
          <p:cNvSpPr>
            <a:spLocks noChangeArrowheads="1"/>
          </p:cNvSpPr>
          <p:nvPr/>
        </p:nvSpPr>
        <p:spPr bwMode="auto">
          <a:xfrm>
            <a:off x="5364163" y="5516563"/>
            <a:ext cx="1871662" cy="360362"/>
          </a:xfrm>
          <a:prstGeom prst="rect">
            <a:avLst/>
          </a:prstGeom>
          <a:solidFill>
            <a:srgbClr val="00FFCC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0">
                <a:solidFill>
                  <a:srgbClr val="F5113C"/>
                </a:solidFill>
                <a:effectLst/>
                <a:latin typeface="Arial" pitchFamily="34" charset="0"/>
              </a:rPr>
              <a:t>热带</a:t>
            </a:r>
            <a:r>
              <a:rPr lang="en-US" b="0">
                <a:solidFill>
                  <a:srgbClr val="F5113C"/>
                </a:solidFill>
                <a:effectLst/>
                <a:latin typeface="Arial" pitchFamily="34" charset="0"/>
              </a:rPr>
              <a:t>…..</a:t>
            </a:r>
          </a:p>
        </p:txBody>
      </p:sp>
      <p:sp>
        <p:nvSpPr>
          <p:cNvPr id="8202" name="Rectangle 29"/>
          <p:cNvSpPr>
            <a:spLocks noChangeArrowheads="1"/>
          </p:cNvSpPr>
          <p:nvPr/>
        </p:nvSpPr>
        <p:spPr bwMode="auto">
          <a:xfrm>
            <a:off x="3995738" y="3933825"/>
            <a:ext cx="1944687" cy="647700"/>
          </a:xfrm>
          <a:prstGeom prst="rect">
            <a:avLst/>
          </a:prstGeom>
          <a:solidFill>
            <a:srgbClr val="00FFCC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亚热带</a:t>
            </a:r>
            <a:r>
              <a:rPr lang="en-US" sz="2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…..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5"/>
          <p:cNvSpPr txBox="1">
            <a:spLocks noGrp="1"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D739EB-E0A3-4675-B3EA-9013D9DD2FD7}" type="slidenum">
              <a:rPr lang="en-US" sz="1000" b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pPr algn="r"/>
              <a:t>5</a:t>
            </a:fld>
            <a:endParaRPr lang="en-US" sz="1000" b="0"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5661025"/>
            <a:ext cx="7773987" cy="647700"/>
          </a:xfrm>
        </p:spPr>
        <p:txBody>
          <a:bodyPr/>
          <a:lstStyle/>
          <a:p>
            <a:r>
              <a:rPr lang="zh-CN" sz="2400" b="1">
                <a:solidFill>
                  <a:srgbClr val="FF3300"/>
                </a:solidFill>
                <a:ea typeface="黑体" pitchFamily="49" charset="-122"/>
              </a:rPr>
              <a:t>桂花广阔的栽培区域</a:t>
            </a:r>
          </a:p>
        </p:txBody>
      </p:sp>
      <p:pic>
        <p:nvPicPr>
          <p:cNvPr id="9220" name="Picture 2" descr="中国桂花分布3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solidFill>
              <a:srgbClr val="F5113C"/>
            </a:solidFill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905000" y="2667000"/>
            <a:ext cx="504825" cy="504825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4953000" y="2667000"/>
            <a:ext cx="504825" cy="431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3" name="AutoShape 8"/>
          <p:cNvSpPr>
            <a:spLocks noChangeArrowheads="1"/>
          </p:cNvSpPr>
          <p:nvPr/>
        </p:nvSpPr>
        <p:spPr bwMode="auto">
          <a:xfrm>
            <a:off x="7239000" y="1371600"/>
            <a:ext cx="504825" cy="431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7086600" y="2286000"/>
            <a:ext cx="576263" cy="431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5" name="AutoShape 10"/>
          <p:cNvSpPr>
            <a:spLocks noChangeArrowheads="1"/>
          </p:cNvSpPr>
          <p:nvPr/>
        </p:nvSpPr>
        <p:spPr bwMode="auto">
          <a:xfrm>
            <a:off x="3962400" y="4038600"/>
            <a:ext cx="504825" cy="431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6" name="Oval 13"/>
          <p:cNvSpPr>
            <a:spLocks noChangeArrowheads="1"/>
          </p:cNvSpPr>
          <p:nvPr/>
        </p:nvSpPr>
        <p:spPr bwMode="auto">
          <a:xfrm>
            <a:off x="6443663" y="908050"/>
            <a:ext cx="1728787" cy="936625"/>
          </a:xfrm>
          <a:prstGeom prst="ellipse">
            <a:avLst/>
          </a:prstGeom>
          <a:noFill/>
          <a:ln w="38100" cmpd="sng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7" name="Oval 14"/>
          <p:cNvSpPr>
            <a:spLocks noChangeArrowheads="1"/>
          </p:cNvSpPr>
          <p:nvPr/>
        </p:nvSpPr>
        <p:spPr bwMode="auto">
          <a:xfrm>
            <a:off x="1547813" y="1752600"/>
            <a:ext cx="1728787" cy="1604963"/>
          </a:xfrm>
          <a:prstGeom prst="ellipse">
            <a:avLst/>
          </a:prstGeom>
          <a:noFill/>
          <a:ln w="38100" cmpd="sng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1828800" y="2209800"/>
            <a:ext cx="838200" cy="381000"/>
          </a:xfrm>
          <a:prstGeom prst="rect">
            <a:avLst/>
          </a:prstGeom>
          <a:noFill/>
          <a:ln w="38100" cmpd="sng">
            <a:solidFill>
              <a:srgbClr val="00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9" name="Rectangle 16"/>
          <p:cNvSpPr>
            <a:spLocks noChangeArrowheads="1"/>
          </p:cNvSpPr>
          <p:nvPr/>
        </p:nvSpPr>
        <p:spPr bwMode="auto">
          <a:xfrm>
            <a:off x="6858000" y="1143000"/>
            <a:ext cx="838200" cy="381000"/>
          </a:xfrm>
          <a:prstGeom prst="rect">
            <a:avLst/>
          </a:prstGeom>
          <a:noFill/>
          <a:ln w="38100" cmpd="sng">
            <a:solidFill>
              <a:srgbClr val="00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5257800" y="2514600"/>
            <a:ext cx="838200" cy="381000"/>
          </a:xfrm>
          <a:prstGeom prst="rect">
            <a:avLst/>
          </a:prstGeom>
          <a:noFill/>
          <a:ln w="38100" cmpd="sng">
            <a:solidFill>
              <a:srgbClr val="00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1" name="Rectangle 18"/>
          <p:cNvSpPr>
            <a:spLocks noChangeArrowheads="1"/>
          </p:cNvSpPr>
          <p:nvPr/>
        </p:nvSpPr>
        <p:spPr bwMode="auto">
          <a:xfrm>
            <a:off x="4419600" y="3886200"/>
            <a:ext cx="838200" cy="381000"/>
          </a:xfrm>
          <a:prstGeom prst="rect">
            <a:avLst/>
          </a:prstGeom>
          <a:noFill/>
          <a:ln w="38100" cmpd="sng">
            <a:solidFill>
              <a:srgbClr val="00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2" name="Rectangle 19"/>
          <p:cNvSpPr>
            <a:spLocks noChangeArrowheads="1"/>
          </p:cNvSpPr>
          <p:nvPr/>
        </p:nvSpPr>
        <p:spPr bwMode="auto">
          <a:xfrm>
            <a:off x="6553200" y="2209800"/>
            <a:ext cx="838200" cy="381000"/>
          </a:xfrm>
          <a:prstGeom prst="rect">
            <a:avLst/>
          </a:prstGeom>
          <a:noFill/>
          <a:ln w="38100" cmpd="sng">
            <a:solidFill>
              <a:srgbClr val="00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3" name="Oval 22"/>
          <p:cNvSpPr>
            <a:spLocks noChangeArrowheads="1"/>
          </p:cNvSpPr>
          <p:nvPr/>
        </p:nvSpPr>
        <p:spPr bwMode="auto">
          <a:xfrm>
            <a:off x="4724400" y="1676400"/>
            <a:ext cx="1143000" cy="1676400"/>
          </a:xfrm>
          <a:prstGeom prst="ellipse">
            <a:avLst/>
          </a:prstGeom>
          <a:noFill/>
          <a:ln w="38100" cmpd="sng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4" name="Oval 20"/>
          <p:cNvSpPr>
            <a:spLocks noChangeArrowheads="1"/>
          </p:cNvSpPr>
          <p:nvPr/>
        </p:nvSpPr>
        <p:spPr bwMode="auto">
          <a:xfrm>
            <a:off x="179388" y="5661025"/>
            <a:ext cx="3111500" cy="990600"/>
          </a:xfrm>
          <a:prstGeom prst="ellipse">
            <a:avLst/>
          </a:prstGeom>
          <a:solidFill>
            <a:srgbClr val="FFFF66"/>
          </a:solidFill>
          <a:ln w="9525" cmpd="sng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0">
                <a:solidFill>
                  <a:srgbClr val="F5113C"/>
                </a:solidFill>
                <a:effectLst/>
                <a:latin typeface="Arial" pitchFamily="34" charset="0"/>
              </a:rPr>
              <a:t>传统桂花主栽区</a:t>
            </a:r>
          </a:p>
        </p:txBody>
      </p:sp>
      <p:pic>
        <p:nvPicPr>
          <p:cNvPr id="9235" name="Picture 2" descr="2007111915414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6221413"/>
            <a:ext cx="3348037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" name="Freeform 3"/>
          <p:cNvSpPr>
            <a:spLocks/>
          </p:cNvSpPr>
          <p:nvPr/>
        </p:nvSpPr>
        <p:spPr bwMode="auto">
          <a:xfrm>
            <a:off x="3276600" y="188913"/>
            <a:ext cx="790575" cy="863600"/>
          </a:xfrm>
          <a:custGeom>
            <a:avLst/>
            <a:gdLst>
              <a:gd name="T0" fmla="*/ 0 w 498"/>
              <a:gd name="T1" fmla="*/ 0 h 544"/>
              <a:gd name="T2" fmla="*/ 498 w 498"/>
              <a:gd name="T3" fmla="*/ 544 h 544"/>
            </a:gdLst>
            <a:ahLst/>
            <a:cxnLst>
              <a:cxn ang="0">
                <a:pos x="0" y="544"/>
              </a:cxn>
              <a:cxn ang="0">
                <a:pos x="181" y="363"/>
              </a:cxn>
              <a:cxn ang="0">
                <a:pos x="272" y="136"/>
              </a:cxn>
              <a:cxn ang="0">
                <a:pos x="317" y="0"/>
              </a:cxn>
              <a:cxn ang="0">
                <a:pos x="498" y="136"/>
              </a:cxn>
            </a:cxnLst>
            <a:rect l="T0" t="T1" r="T2" b="T3"/>
            <a:pathLst>
              <a:path w="498" h="544">
                <a:moveTo>
                  <a:pt x="0" y="544"/>
                </a:moveTo>
                <a:lnTo>
                  <a:pt x="181" y="363"/>
                </a:lnTo>
                <a:lnTo>
                  <a:pt x="272" y="136"/>
                </a:lnTo>
                <a:lnTo>
                  <a:pt x="317" y="0"/>
                </a:lnTo>
                <a:lnTo>
                  <a:pt x="498" y="13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7" name="Oval 11"/>
          <p:cNvSpPr>
            <a:spLocks noChangeArrowheads="1"/>
          </p:cNvSpPr>
          <p:nvPr/>
        </p:nvSpPr>
        <p:spPr bwMode="auto">
          <a:xfrm>
            <a:off x="3708400" y="3500438"/>
            <a:ext cx="1728788" cy="1150937"/>
          </a:xfrm>
          <a:prstGeom prst="ellipse">
            <a:avLst/>
          </a:prstGeom>
          <a:noFill/>
          <a:ln w="38100" cmpd="sng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8" name="Oval 12"/>
          <p:cNvSpPr>
            <a:spLocks noChangeArrowheads="1"/>
          </p:cNvSpPr>
          <p:nvPr/>
        </p:nvSpPr>
        <p:spPr bwMode="auto">
          <a:xfrm>
            <a:off x="6227763" y="1916113"/>
            <a:ext cx="1728787" cy="903287"/>
          </a:xfrm>
          <a:prstGeom prst="ellipse">
            <a:avLst/>
          </a:prstGeom>
          <a:noFill/>
          <a:ln w="38100" cmpd="sng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 autoUpdateAnimBg="0"/>
      <p:bldP spid="9222" grpId="0" animBg="1" autoUpdateAnimBg="0"/>
      <p:bldP spid="9223" grpId="0" animBg="1" autoUpdateAnimBg="0"/>
      <p:bldP spid="9224" grpId="0" animBg="1" autoUpdateAnimBg="0"/>
      <p:bldP spid="9225" grpId="0" animBg="1" autoUpdateAnimBg="0"/>
      <p:bldP spid="9226" grpId="0" animBg="1" autoUpdateAnimBg="0"/>
      <p:bldP spid="9227" grpId="0" animBg="1" autoUpdateAnimBg="0"/>
      <p:bldP spid="9233" grpId="0" animBg="1" autoUpdateAnimBg="0"/>
      <p:bldP spid="9237" grpId="0" animBg="1" autoUpdateAnimBg="0"/>
      <p:bldP spid="923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d35a1735d259be57afe40ad9c22d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201103070925224247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272732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20100128623268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939925"/>
            <a:ext cx="6084887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6627" name="Picture 3" descr="20110324123254673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5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Gucn_200911124927174257Pi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5538"/>
            <a:ext cx="21971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Gucn_200911124927174304Pi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357563"/>
            <a:ext cx="21336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蟾宫折桂  花钱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300" y="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1c9ae5b0c63bae27f6f56f8f0c5a68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9900" y="3213100"/>
            <a:ext cx="2324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09042317555966"/>
          <p:cNvPicPr>
            <a:picLocks noChangeAspect="1" noChangeArrowheads="1"/>
          </p:cNvPicPr>
          <p:nvPr/>
        </p:nvPicPr>
        <p:blipFill>
          <a:blip r:embed="rId2" cstate="print"/>
          <a:srcRect l="3770" t="10085" r="4562" b="4250"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09042317555966"/>
          <p:cNvPicPr>
            <a:picLocks noChangeAspect="1" noChangeArrowheads="1"/>
          </p:cNvPicPr>
          <p:nvPr/>
        </p:nvPicPr>
        <p:blipFill>
          <a:blip r:embed="rId2" cstate="print"/>
          <a:srcRect l="3770" t="10085" r="4562" b="4250"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8175" y="1125538"/>
            <a:ext cx="56165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要求：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/>
              <a:t>1</a:t>
            </a:r>
            <a:r>
              <a:rPr lang="zh-CN" altLang="en-US" sz="3600" b="1" dirty="0"/>
              <a:t>、学会倾听，尊重他人。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/>
              <a:t>2</a:t>
            </a:r>
            <a:r>
              <a:rPr lang="zh-CN" altLang="en-US" sz="3600" b="1" dirty="0"/>
              <a:t>、学会欣赏，发现亮点。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/>
              <a:t>3</a:t>
            </a:r>
            <a:r>
              <a:rPr lang="zh-CN" altLang="en-US" sz="3600" b="1" dirty="0"/>
              <a:t>、学会思考，提出建议。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298</Words>
  <Application>Microsoft Office PowerPoint</Application>
  <PresentationFormat>全屏显示(4:3)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桂花广阔的栽培区域</vt:lpstr>
      <vt:lpstr>桂花广阔的栽培区域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10</cp:revision>
  <dcterms:created xsi:type="dcterms:W3CDTF">2016-09-18T13:39:35Z</dcterms:created>
  <dcterms:modified xsi:type="dcterms:W3CDTF">2016-09-18T15:03:41Z</dcterms:modified>
</cp:coreProperties>
</file>