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359" r:id="rId3"/>
    <p:sldId id="3456" r:id="rId5"/>
    <p:sldId id="3430" r:id="rId6"/>
    <p:sldId id="3432" r:id="rId7"/>
    <p:sldId id="3480" r:id="rId8"/>
    <p:sldId id="3481" r:id="rId9"/>
    <p:sldId id="3392" r:id="rId10"/>
    <p:sldId id="3387" r:id="rId11"/>
    <p:sldId id="3458" r:id="rId12"/>
    <p:sldId id="3482" r:id="rId13"/>
    <p:sldId id="3483" r:id="rId14"/>
    <p:sldId id="3485" r:id="rId15"/>
    <p:sldId id="3486" r:id="rId16"/>
    <p:sldId id="3487" r:id="rId17"/>
    <p:sldId id="3489" r:id="rId18"/>
    <p:sldId id="3490" r:id="rId19"/>
    <p:sldId id="3338" r:id="rId20"/>
    <p:sldId id="3437" r:id="rId21"/>
    <p:sldId id="3497" r:id="rId22"/>
    <p:sldId id="336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67f9e07-67da-4544-af49-fcb56556bce6}">
          <p14:sldIdLst>
            <p14:sldId id="3359"/>
            <p14:sldId id="3456"/>
          </p14:sldIdLst>
        </p14:section>
        <p14:section name="无标题节" id="{ceeb5219-d93f-4a36-99ac-823b428155d7}">
          <p14:sldIdLst>
            <p14:sldId id="3430"/>
            <p14:sldId id="3432"/>
            <p14:sldId id="3480"/>
            <p14:sldId id="3481"/>
            <p14:sldId id="3392"/>
            <p14:sldId id="3387"/>
            <p14:sldId id="3458"/>
            <p14:sldId id="3482"/>
            <p14:sldId id="3483"/>
            <p14:sldId id="3485"/>
            <p14:sldId id="3486"/>
            <p14:sldId id="3487"/>
            <p14:sldId id="3489"/>
            <p14:sldId id="3490"/>
            <p14:sldId id="3338"/>
            <p14:sldId id="3437"/>
            <p14:sldId id="3497"/>
            <p14:sldId id="3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7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7" autoAdjust="0"/>
    <p:restoredTop sz="92986" autoAdjust="0"/>
  </p:normalViewPr>
  <p:slideViewPr>
    <p:cSldViewPr>
      <p:cViewPr varScale="1">
        <p:scale>
          <a:sx n="106" d="100"/>
          <a:sy n="106" d="100"/>
        </p:scale>
        <p:origin x="522" y="-30"/>
      </p:cViewPr>
      <p:guideLst>
        <p:guide orient="horz" pos="297"/>
        <p:guide pos="4050"/>
        <p:guide orient="horz" pos="4138"/>
        <p:guide pos="7601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38" t="-1628" r="-1638" b="-16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3060286" y="2468564"/>
            <a:ext cx="154635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“</a:t>
            </a:r>
            <a:r>
              <a:rPr lang="zh-CN" sz="4800" b="1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数学文化</a:t>
            </a:r>
            <a:r>
              <a:rPr lang="en-US" altLang="zh-CN" sz="4800" b="1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”</a:t>
            </a:r>
            <a:r>
              <a:rPr lang="zh-CN" altLang="en-US" sz="4800" b="1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课教学与教材建设</a:t>
            </a:r>
            <a:r>
              <a:rPr sz="4800" b="1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 </a:t>
            </a:r>
            <a:r>
              <a:rPr sz="48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     </a:t>
            </a:r>
            <a:r>
              <a:rPr sz="4800" dirty="0" smtClean="0">
                <a:ln>
                  <a:solidFill>
                    <a:schemeClr val="tx2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         ——</a:t>
            </a:r>
            <a:endParaRPr sz="4800" dirty="0" smtClean="0">
              <a:ln>
                <a:solidFill>
                  <a:schemeClr val="tx2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3881558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25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4445" y="-8131"/>
            <a:ext cx="12868275" cy="7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0270" y="900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0270" y="1306529"/>
            <a:ext cx="15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936" y="250"/>
            <a:ext cx="4786041" cy="723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75918" y="988745"/>
            <a:ext cx="5839147" cy="815052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/>
                <a:t>开课效果与应用推广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163409" y="1569937"/>
            <a:ext cx="502061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2521585"/>
            <a:ext cx="961580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2915920" y="2313305"/>
            <a:ext cx="8209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</a:rPr>
              <a:t>关于数学文化与数学教育技术的思考与实践</a:t>
            </a:r>
            <a:endParaRPr lang="zh-CN" altLang="en-US" sz="3200" b="1" dirty="0" smtClean="0">
              <a:solidFill>
                <a:schemeClr val="tx1"/>
              </a:solidFill>
              <a:uFillTx/>
              <a:latin typeface="方正粗谭黑简体" charset="0"/>
              <a:ea typeface="方正粗谭黑简体" panose="02000000000000000000" pitchFamily="2" charset="-122"/>
            </a:endParaRPr>
          </a:p>
          <a:p>
            <a:pPr algn="ctr"/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                 </a:t>
            </a:r>
            <a:endParaRPr lang="zh-CN" altLang="en-US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</a:endParaRPr>
          </a:p>
        </p:txBody>
      </p: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3881558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375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4445" y="-8131"/>
            <a:ext cx="12868275" cy="7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0270" y="900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0270" y="1306529"/>
            <a:ext cx="15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936" y="250"/>
            <a:ext cx="4786041" cy="723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10540" y="628015"/>
            <a:ext cx="11557000" cy="1176020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/>
                <a:t>数学文化和数学教育技术成为大学数学教学内容的背景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163409" y="1569937"/>
            <a:ext cx="502061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740" y="2458085"/>
            <a:ext cx="9291955" cy="1497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4576445"/>
            <a:ext cx="9246235" cy="1366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4445" y="-8131"/>
            <a:ext cx="12868275" cy="7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0270" y="900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0270" y="1306529"/>
            <a:ext cx="15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936" y="250"/>
            <a:ext cx="4786041" cy="723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10540" y="628015"/>
            <a:ext cx="11557000" cy="1176020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/>
                <a:t>数学教育技术和数学文化思想在培养军事人才中的作用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163409" y="1569937"/>
            <a:ext cx="502061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895" y="1969770"/>
            <a:ext cx="10379710" cy="4025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2915920" y="2313305"/>
            <a:ext cx="8209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润物细无声</a:t>
            </a:r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——</a:t>
            </a:r>
            <a:r>
              <a:rPr lang="zh-CN" altLang="en-US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仿宋" panose="02010609060101010101" charset="-122"/>
                <a:ea typeface="仿宋" panose="02010609060101010101" charset="-122"/>
              </a:rPr>
              <a:t>对数学文化的认识及在大学数学教学中进行数学文化教育的实践</a:t>
            </a:r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                </a:t>
            </a:r>
            <a:endParaRPr lang="zh-CN" altLang="en-US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</a:endParaRPr>
          </a:p>
        </p:txBody>
      </p: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3881558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74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36680" y="2089028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83765" y="647065"/>
            <a:ext cx="8870315" cy="60769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如何在大学数学基础课中体现素质教育</a:t>
            </a:r>
            <a:endParaRPr lang="zh-CN" altLang="en-US" sz="2800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3669665" y="2470150"/>
            <a:ext cx="4243070" cy="516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1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、适当介绍数学史知识</a:t>
            </a:r>
            <a:endParaRPr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3669030" y="3207385"/>
            <a:ext cx="9072880" cy="516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、将数学理论合情地展示给学生，培养学生的创新精神</a:t>
            </a:r>
            <a:endParaRPr lang="zh-CN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2"/>
          <p:cNvSpPr txBox="1"/>
          <p:nvPr/>
        </p:nvSpPr>
        <p:spPr>
          <a:xfrm>
            <a:off x="3679825" y="5067300"/>
            <a:ext cx="5518150" cy="516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4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、以人为本，增强与学生的交流</a:t>
            </a:r>
            <a:endParaRPr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3669665" y="4155440"/>
            <a:ext cx="4462780" cy="516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3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将思想方法传授给学生</a:t>
            </a:r>
            <a:endParaRPr lang="zh-CN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2915920" y="2313305"/>
            <a:ext cx="8209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“</a:t>
            </a:r>
            <a:r>
              <a:rPr lang="zh-CN" altLang="en-US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数学文化透视</a:t>
            </a:r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”</a:t>
            </a:r>
            <a:r>
              <a:rPr lang="zh-CN" altLang="en-US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课程的实践</a:t>
            </a:r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                </a:t>
            </a:r>
            <a:endParaRPr lang="zh-CN" altLang="en-US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</a:endParaRPr>
          </a:p>
        </p:txBody>
      </p: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3881558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305560" y="375920"/>
            <a:ext cx="3728085" cy="1137285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20000"/>
                </a:lnSpc>
              </a:pPr>
              <a:r>
                <a:rPr lang="zh-CN" altLang="en-US" sz="3200" b="1"/>
                <a:t>课程开设的目的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" y="1513205"/>
            <a:ext cx="10845165" cy="505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0">
            <a:off x="9134475" y="2066925"/>
            <a:ext cx="2280285" cy="871855"/>
            <a:chOff x="6054618" y="1489077"/>
            <a:chExt cx="1444578" cy="619841"/>
          </a:xfrm>
        </p:grpSpPr>
        <p:sp>
          <p:nvSpPr>
            <p:cNvPr id="16" name="Rectangle 15"/>
            <p:cNvSpPr/>
            <p:nvPr/>
          </p:nvSpPr>
          <p:spPr>
            <a:xfrm>
              <a:off x="6054619" y="1846267"/>
              <a:ext cx="1444577" cy="2626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54618" y="1489077"/>
              <a:ext cx="1029786" cy="185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15390" y="1953260"/>
            <a:ext cx="954468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2000"/>
              <a:t>   </a:t>
            </a:r>
            <a:r>
              <a:rPr lang="en-US" altLang="zh-CN" sz="2400"/>
              <a:t> </a:t>
            </a:r>
            <a:r>
              <a:rPr lang="zh-CN" altLang="en-US" sz="2400"/>
              <a:t>本课程是一门选修课，所以授课学时数安排为</a:t>
            </a:r>
            <a:r>
              <a:rPr lang="en-US" altLang="zh-CN" sz="2400"/>
              <a:t>36</a:t>
            </a:r>
            <a:r>
              <a:rPr lang="zh-CN" altLang="en-US" sz="2400"/>
              <a:t>课时，讲课采用讲座的形式，安排十三个讲座</a:t>
            </a:r>
            <a:endParaRPr lang="zh-CN" altLang="en-US" sz="2400"/>
          </a:p>
        </p:txBody>
      </p:sp>
      <p:sp>
        <p:nvSpPr>
          <p:cNvPr id="24" name="矩形 23"/>
          <p:cNvSpPr/>
          <p:nvPr/>
        </p:nvSpPr>
        <p:spPr>
          <a:xfrm>
            <a:off x="1331595" y="137795"/>
            <a:ext cx="2906395" cy="95948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20000"/>
              </a:lnSpc>
            </a:pPr>
            <a:r>
              <a:rPr lang="zh-CN" altLang="zh-CN" sz="3200" b="1">
                <a:ea typeface="宋体" panose="02010600030101010101" pitchFamily="2" charset="-122"/>
              </a:rPr>
              <a:t>课程内容安排</a:t>
            </a:r>
            <a:endParaRPr lang="zh-CN" altLang="zh-CN" sz="32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0">
            <a:off x="9134475" y="2066925"/>
            <a:ext cx="2280285" cy="871855"/>
            <a:chOff x="6054618" y="1489077"/>
            <a:chExt cx="1444578" cy="619841"/>
          </a:xfrm>
        </p:grpSpPr>
        <p:sp>
          <p:nvSpPr>
            <p:cNvPr id="16" name="Rectangle 15"/>
            <p:cNvSpPr/>
            <p:nvPr/>
          </p:nvSpPr>
          <p:spPr>
            <a:xfrm>
              <a:off x="6054619" y="1846267"/>
              <a:ext cx="1444577" cy="2626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54618" y="1489077"/>
              <a:ext cx="1029786" cy="185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15390" y="1953260"/>
            <a:ext cx="9544685" cy="706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2000"/>
              <a:t>   </a:t>
            </a:r>
            <a:r>
              <a:rPr lang="zh-CN" altLang="en-US" sz="2000"/>
              <a:t>主要采用</a:t>
            </a:r>
            <a:r>
              <a:rPr lang="en-US" altLang="zh-CN" sz="2000"/>
              <a:t>PPT</a:t>
            </a:r>
            <a:r>
              <a:rPr lang="zh-CN" altLang="en-US" sz="2000"/>
              <a:t>讲授为主，偶尔加入学生的讨论。</a:t>
            </a:r>
            <a:endParaRPr lang="zh-CN" altLang="en-US" sz="2000"/>
          </a:p>
          <a:p>
            <a:r>
              <a:rPr lang="zh-CN" altLang="en-US" sz="2000"/>
              <a:t>   考核：采用半开卷的形式。</a:t>
            </a:r>
            <a:endParaRPr lang="zh-CN" altLang="en-US" sz="2000"/>
          </a:p>
        </p:txBody>
      </p:sp>
      <p:sp>
        <p:nvSpPr>
          <p:cNvPr id="24" name="矩形 23"/>
          <p:cNvSpPr/>
          <p:nvPr/>
        </p:nvSpPr>
        <p:spPr>
          <a:xfrm>
            <a:off x="1331595" y="137795"/>
            <a:ext cx="3683000" cy="95948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20000"/>
              </a:lnSpc>
            </a:pPr>
            <a:r>
              <a:rPr lang="zh-CN" altLang="zh-CN" sz="3200" b="1">
                <a:ea typeface="宋体" panose="02010600030101010101" pitchFamily="2" charset="-122"/>
              </a:rPr>
              <a:t>课程的教学与考核</a:t>
            </a:r>
            <a:endParaRPr lang="en-US" altLang="zh-CN" sz="32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 rot="17100000">
            <a:off x="1541481" y="48671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1541519" y="385049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1541518" y="215695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1705218" y="222876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3574415" y="2157095"/>
            <a:ext cx="7458710" cy="590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en-US" alt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“</a:t>
            </a:r>
            <a:r>
              <a:rPr 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数学文化</a:t>
            </a:r>
            <a:r>
              <a:rPr lang="en-US" alt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”</a:t>
            </a:r>
            <a:r>
              <a:rPr lang="zh-CN" altLang="en-US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课开设的背景</a:t>
            </a:r>
            <a:endParaRPr lang="zh-CN" altLang="en-US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  <a:sym typeface="+mn-ea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1705218" y="51526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14605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1705218" y="392230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1705218" y="634617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4415" y="3525520"/>
            <a:ext cx="7459345" cy="6819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t">
            <a:spAutoFit/>
          </a:bodyPr>
          <a:p>
            <a:pPr algn="ctr" defTabSz="914400">
              <a:lnSpc>
                <a:spcPct val="120000"/>
              </a:lnSpc>
            </a:pPr>
            <a:r>
              <a:rPr lang="en-US" altLang="zh-CN" sz="32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“</a:t>
            </a:r>
            <a:r>
              <a:rPr lang="zh-CN" sz="32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数学文化</a:t>
            </a:r>
            <a:r>
              <a:rPr lang="en-US" altLang="zh-CN" sz="32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”</a:t>
            </a:r>
            <a:r>
              <a:rPr lang="zh-CN" altLang="en-US" sz="32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的教学改革经验</a:t>
            </a:r>
            <a:endParaRPr lang="zh-CN" altLang="en-US" sz="32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  <a:sym typeface="+mn-ea"/>
            </a:endParaRPr>
          </a:p>
        </p:txBody>
      </p:sp>
      <p:sp>
        <p:nvSpPr>
          <p:cNvPr id="37" name="Rectangle 28"/>
          <p:cNvSpPr/>
          <p:nvPr/>
        </p:nvSpPr>
        <p:spPr>
          <a:xfrm>
            <a:off x="3574415" y="4979035"/>
            <a:ext cx="7458710" cy="590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p>
            <a:pPr algn="ctr">
              <a:lnSpc>
                <a:spcPct val="120000"/>
              </a:lnSpc>
            </a:pPr>
            <a:r>
              <a:rPr 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  <a:sym typeface="Arial" panose="020B0604020202020204" pitchFamily="34" charset="0"/>
              </a:rPr>
              <a:t>关于“数学文化”课教材建设的若干建议</a:t>
            </a:r>
            <a:endParaRPr lang="zh-CN" sz="3200" dirty="0" smtClean="0">
              <a:solidFill>
                <a:schemeClr val="tx1"/>
              </a:solidFill>
              <a:uFillTx/>
              <a:latin typeface="方正粗谭黑简体" charset="0"/>
              <a:ea typeface="方正粗谭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10230" y="175260"/>
            <a:ext cx="6610985" cy="75565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6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“</a:t>
            </a:r>
            <a:r>
              <a:rPr lang="zh-CN" sz="36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数学文化</a:t>
            </a:r>
            <a:r>
              <a:rPr lang="en-US" altLang="zh-CN" sz="36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”</a:t>
            </a:r>
            <a:r>
              <a:rPr lang="zh-CN" altLang="en-US" sz="36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课教学与教材建设</a:t>
            </a:r>
            <a:endParaRPr lang="zh-CN" altLang="en-US" sz="360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6203055" y="2824164"/>
            <a:ext cx="443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4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感谢聆听 批评指导</a:t>
            </a:r>
            <a:endParaRPr lang="zh-CN" altLang="en-US" sz="4000" dirty="0">
              <a:solidFill>
                <a:schemeClr val="accent4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29375" y="1528093"/>
            <a:ext cx="267103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9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9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" name="背景三 一首节奏轻快的纯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4405" y="5713141"/>
            <a:ext cx="857097" cy="857097"/>
          </a:xfrm>
          <a:prstGeom prst="rect">
            <a:avLst/>
          </a:prstGeom>
        </p:spPr>
      </p:pic>
      <p:grpSp>
        <p:nvGrpSpPr>
          <p:cNvPr id="26" name="Group 91"/>
          <p:cNvGrpSpPr/>
          <p:nvPr/>
        </p:nvGrpSpPr>
        <p:grpSpPr bwMode="auto">
          <a:xfrm>
            <a:off x="6402907" y="3599385"/>
            <a:ext cx="549116" cy="829850"/>
            <a:chOff x="936" y="1480"/>
            <a:chExt cx="1589" cy="2402"/>
          </a:xfrm>
        </p:grpSpPr>
        <p:grpSp>
          <p:nvGrpSpPr>
            <p:cNvPr id="27" name="组合 26"/>
            <p:cNvGrpSpPr/>
            <p:nvPr/>
          </p:nvGrpSpPr>
          <p:grpSpPr bwMode="auto">
            <a:xfrm>
              <a:off x="985" y="1583"/>
              <a:ext cx="1441" cy="2299"/>
              <a:chOff x="1754168" y="3653262"/>
              <a:chExt cx="1857599" cy="296805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422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chemeClr val="accent2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336919" y="4093187"/>
                <a:ext cx="689023" cy="2528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3795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63" y="3681533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6944360" y="3636010"/>
            <a:ext cx="5379085" cy="511810"/>
          </a:xfrm>
          <a:prstGeom prst="roundRect">
            <a:avLst/>
          </a:prstGeom>
          <a:solidFill>
            <a:srgbClr val="FCFCF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26" tIns="64263" rIns="128526" bIns="64263" rtlCol="0" anchor="ctr"/>
          <a:p>
            <a:pPr algn="ctr"/>
            <a:r>
              <a:rPr 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《</a:t>
            </a:r>
            <a:r>
              <a:rPr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sym typeface="+mn-ea"/>
              </a:rPr>
              <a:t>元、角、分》 单元教材解读与分析</a:t>
            </a:r>
            <a:endParaRPr lang="zh-CN" alt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57E-6 -3.56453E-6 L 0.42037 0.00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2" y="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" grpId="0"/>
      <p:bldP spid="22" grpId="0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4805" y="3602990"/>
            <a:ext cx="11143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位数学家说过：没有数学我们就不能探测哲学的深度；没有哲学我们也不能探测数学的深度；如果两者都没有，我们就不能做任何事情。而能够把数学和哲学结合起来的思想就是数学哲学。数学文化是构成数学哲学、数学史和数学教育现代研究的热点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52120" y="1366520"/>
            <a:ext cx="6817360" cy="5219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“</a:t>
            </a:r>
            <a:r>
              <a:rPr 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数学文化</a:t>
            </a:r>
            <a:r>
              <a:rPr lang="en-US" alt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”</a:t>
            </a:r>
            <a:r>
              <a:rPr lang="zh-CN" altLang="en-US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课开设的背景</a:t>
            </a:r>
            <a:endParaRPr lang="zh-CN" altLang="en-US" sz="2800" b="1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0490" y="1983740"/>
            <a:ext cx="7581900" cy="614680"/>
            <a:chOff x="4823020" y="2010956"/>
            <a:chExt cx="5911982" cy="670707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4823020" y="2010956"/>
              <a:ext cx="5911982" cy="670707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11874" y="2010956"/>
              <a:ext cx="5171935" cy="66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GB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多方求教、认真准备是上好  课的前提</a:t>
              </a:r>
              <a:endParaRPr lang="zh-CN" altLang="en-GB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50850" y="570230"/>
            <a:ext cx="6868160" cy="5219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“</a:t>
            </a:r>
            <a:r>
              <a:rPr 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数学文化</a:t>
            </a:r>
            <a:r>
              <a:rPr lang="en-US" alt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”</a:t>
            </a:r>
            <a:r>
              <a:rPr lang="zh-CN" altLang="en-US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+mn-ea"/>
              </a:rPr>
              <a:t>的教学改革经验</a:t>
            </a:r>
            <a:endParaRPr lang="zh-CN" altLang="en-US" sz="2800" b="1">
              <a:solidFill>
                <a:schemeClr val="bg1"/>
              </a:solidFill>
              <a:uFillTx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4605" y="3669665"/>
            <a:ext cx="7927340" cy="614680"/>
            <a:chOff x="4741672" y="2010956"/>
            <a:chExt cx="6725459" cy="670707"/>
          </a:xfrm>
        </p:grpSpPr>
        <p:sp>
          <p:nvSpPr>
            <p:cNvPr id="6" name="燕尾形 18"/>
            <p:cNvSpPr/>
            <p:nvPr/>
          </p:nvSpPr>
          <p:spPr>
            <a:xfrm rot="10800000">
              <a:off x="4741672" y="2010956"/>
              <a:ext cx="6725459" cy="670707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41"/>
            <p:cNvSpPr txBox="1"/>
            <p:nvPr/>
          </p:nvSpPr>
          <p:spPr>
            <a:xfrm>
              <a:off x="5111777" y="2010956"/>
              <a:ext cx="6143634" cy="66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GB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学习交流，吸取营养是上好数学文化课保证</a:t>
              </a:r>
              <a:endParaRPr lang="zh-CN" altLang="en-GB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111125" y="5137150"/>
            <a:ext cx="8642985" cy="614680"/>
            <a:chOff x="4904906" y="2010956"/>
            <a:chExt cx="7332603" cy="670707"/>
          </a:xfrm>
        </p:grpSpPr>
        <p:sp>
          <p:nvSpPr>
            <p:cNvPr id="9" name="燕尾形 18"/>
            <p:cNvSpPr/>
            <p:nvPr/>
          </p:nvSpPr>
          <p:spPr>
            <a:xfrm rot="10800000">
              <a:off x="4904906" y="2010956"/>
              <a:ext cx="6736233" cy="670707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5111777" y="2010956"/>
              <a:ext cx="7125732" cy="66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GB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联系实际、改革教学是上好数学文化课的关键</a:t>
              </a:r>
              <a:endParaRPr lang="zh-CN" altLang="en-GB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4"/>
          <p:cNvGrpSpPr/>
          <p:nvPr/>
        </p:nvGrpSpPr>
        <p:grpSpPr>
          <a:xfrm>
            <a:off x="120015" y="2011045"/>
            <a:ext cx="7581900" cy="614680"/>
            <a:chOff x="4823020" y="2010956"/>
            <a:chExt cx="5911982" cy="670707"/>
          </a:xfrm>
        </p:grpSpPr>
        <p:sp>
          <p:nvSpPr>
            <p:cNvPr id="3" name="燕尾形 18"/>
            <p:cNvSpPr/>
            <p:nvPr/>
          </p:nvSpPr>
          <p:spPr>
            <a:xfrm rot="10800000">
              <a:off x="4823020" y="2010956"/>
              <a:ext cx="5911982" cy="670707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TextBox 41"/>
            <p:cNvSpPr txBox="1"/>
            <p:nvPr/>
          </p:nvSpPr>
          <p:spPr>
            <a:xfrm>
              <a:off x="5111874" y="2010956"/>
              <a:ext cx="5171935" cy="66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GB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多方求教、认真准备是上好  课的前提</a:t>
              </a:r>
              <a:endParaRPr lang="zh-CN" altLang="en-GB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24130" y="3696970"/>
            <a:ext cx="7927340" cy="614680"/>
            <a:chOff x="4741672" y="2010956"/>
            <a:chExt cx="6725459" cy="670707"/>
          </a:xfrm>
        </p:grpSpPr>
        <p:sp>
          <p:nvSpPr>
            <p:cNvPr id="12" name="燕尾形 18"/>
            <p:cNvSpPr/>
            <p:nvPr/>
          </p:nvSpPr>
          <p:spPr>
            <a:xfrm rot="10800000">
              <a:off x="4741672" y="2010956"/>
              <a:ext cx="6725459" cy="670707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41"/>
            <p:cNvSpPr txBox="1"/>
            <p:nvPr/>
          </p:nvSpPr>
          <p:spPr>
            <a:xfrm>
              <a:off x="5111777" y="2010956"/>
              <a:ext cx="6143634" cy="66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GB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学习交流，吸取营养是上好数学文化课保证</a:t>
              </a:r>
              <a:endParaRPr lang="zh-CN" altLang="en-GB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/>
        </p:nvSpPr>
        <p:spPr>
          <a:xfrm>
            <a:off x="452120" y="1366520"/>
            <a:ext cx="6817360" cy="5219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sz="2800" dirty="0" smtClean="0">
                <a:uFillTx/>
                <a:latin typeface="方正粗谭黑简体" charset="0"/>
                <a:ea typeface="方正粗谭黑简体" panose="02000000000000000000" pitchFamily="2" charset="-122"/>
                <a:sym typeface="Arial" panose="020B0604020202020204" pitchFamily="34" charset="0"/>
              </a:rPr>
              <a:t>关于“数学文化”课教材建设的若干建议</a:t>
            </a:r>
            <a:endParaRPr lang="zh-CN" altLang="en-US" sz="2800" b="1">
              <a:solidFill>
                <a:schemeClr val="bg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2120900"/>
            <a:ext cx="9574530" cy="1962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4083685"/>
            <a:ext cx="9843135" cy="308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-3208510"/>
            <a:ext cx="10441160" cy="10441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26"/>
            <a:ext cx="12858750" cy="5149570"/>
          </a:xfrm>
          <a:prstGeom prst="rect">
            <a:avLst/>
          </a:prstGeom>
        </p:spPr>
      </p:pic>
      <p:sp>
        <p:nvSpPr>
          <p:cNvPr id="21" name="TextBox 84"/>
          <p:cNvSpPr txBox="1"/>
          <p:nvPr/>
        </p:nvSpPr>
        <p:spPr>
          <a:xfrm>
            <a:off x="2103341" y="2312989"/>
            <a:ext cx="95300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</a:rPr>
              <a:t>“</a:t>
            </a:r>
            <a:r>
              <a:rPr 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</a:rPr>
              <a:t>运筹学的思想方法及应用</a:t>
            </a:r>
            <a:r>
              <a:rPr lang="en-US" altLang="zh-CN" sz="3200" dirty="0" smtClean="0">
                <a:solidFill>
                  <a:schemeClr val="tx1"/>
                </a:solidFill>
                <a:uFillTx/>
                <a:latin typeface="方正粗谭黑简体" charset="0"/>
                <a:ea typeface="方正粗谭黑简体" panose="02000000000000000000" pitchFamily="2" charset="-122"/>
              </a:rPr>
              <a:t>”课程建设的实践与思考</a:t>
            </a:r>
            <a:endParaRPr lang="en-US" altLang="zh-CN" sz="3200" dirty="0" smtClean="0">
              <a:solidFill>
                <a:schemeClr val="tx1"/>
              </a:solidFill>
              <a:uFillTx/>
              <a:latin typeface="方正粗谭黑简体" charset="0"/>
              <a:ea typeface="方正粗谭黑简体" panose="02000000000000000000" pitchFamily="2" charset="-122"/>
            </a:endParaRPr>
          </a:p>
          <a:p>
            <a:pPr algn="ctr"/>
            <a:r>
              <a:rPr lang="en-US" altLang="zh-CN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                 ——</a:t>
            </a:r>
            <a:r>
              <a:rPr lang="zh-CN" altLang="en-US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方正粗谭黑简体" charset="0"/>
                <a:ea typeface="方正粗谭黑简体" panose="02000000000000000000" pitchFamily="2" charset="-122"/>
              </a:rPr>
              <a:t>兼谈数学文化的融入</a:t>
            </a:r>
            <a:endParaRPr lang="zh-CN" altLang="en-US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方正粗谭黑简体" charset="0"/>
              <a:ea typeface="方正粗谭黑简体" panose="02000000000000000000" pitchFamily="2" charset="-122"/>
            </a:endParaRPr>
          </a:p>
        </p:txBody>
      </p:sp>
      <p:pic>
        <p:nvPicPr>
          <p:cNvPr id="4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3881558"/>
            <a:ext cx="2074262" cy="49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7654E-7 2.01932E-6 L 0.41457 -0.00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8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4445" y="-8131"/>
            <a:ext cx="12868275" cy="7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0270" y="900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0270" y="1306529"/>
            <a:ext cx="15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936" y="250"/>
            <a:ext cx="4786041" cy="723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75918" y="988745"/>
            <a:ext cx="5839147" cy="815052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/>
                <a:t>开课的目的与指导思想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163409" y="1569937"/>
            <a:ext cx="502061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795" y="1986915"/>
            <a:ext cx="8282305" cy="198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4191000"/>
            <a:ext cx="8723630" cy="304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-10671"/>
            <a:ext cx="12868275" cy="724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60270" y="900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0270" y="1306529"/>
            <a:ext cx="15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936" y="250"/>
            <a:ext cx="4786041" cy="723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75918" y="988745"/>
            <a:ext cx="5839147" cy="815052"/>
            <a:chOff x="5727700" y="1349829"/>
            <a:chExt cx="5537060" cy="1169534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" name="任意多边形 22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/>
                <a:t>教学中应注意的四个问题</a:t>
              </a:r>
              <a:endParaRPr lang="zh-CN" altLang="en-US" sz="3200" b="1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6735" y="2454910"/>
            <a:ext cx="6177280" cy="815340"/>
            <a:chOff x="5727700" y="1349829"/>
            <a:chExt cx="5537060" cy="1169534"/>
          </a:xfrm>
          <a:solidFill>
            <a:schemeClr val="bg2">
              <a:lumMod val="25000"/>
            </a:schemeClr>
          </a:solidFill>
        </p:grpSpPr>
        <p:sp>
          <p:nvSpPr>
            <p:cNvPr id="27" name="任意多边形 26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26735" y="3485515"/>
            <a:ext cx="6177280" cy="815340"/>
            <a:chOff x="5727700" y="1349829"/>
            <a:chExt cx="5537060" cy="1169534"/>
          </a:xfrm>
          <a:solidFill>
            <a:schemeClr val="bg2">
              <a:lumMod val="25000"/>
            </a:schemeClr>
          </a:solidFill>
        </p:grpSpPr>
        <p:sp>
          <p:nvSpPr>
            <p:cNvPr id="31" name="任意多边形 30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0652760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26735" y="4516755"/>
            <a:ext cx="6177280" cy="815340"/>
            <a:chOff x="5727700" y="1349829"/>
            <a:chExt cx="5537059" cy="1169534"/>
          </a:xfrm>
          <a:solidFill>
            <a:schemeClr val="bg2">
              <a:lumMod val="25000"/>
            </a:schemeClr>
          </a:solidFill>
        </p:grpSpPr>
        <p:sp>
          <p:nvSpPr>
            <p:cNvPr id="35" name="任意多边形 34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0652759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791200" y="2574290"/>
            <a:ext cx="4860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注意数学文化与课程的结合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91200" y="3599815"/>
            <a:ext cx="6418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，注意数学建模与课程的结合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91200" y="4655820"/>
            <a:ext cx="5774690" cy="4603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，中间计算过程靠软件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163409" y="1569937"/>
            <a:ext cx="502061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163409" y="2580143"/>
            <a:ext cx="496570" cy="434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163409" y="3605655"/>
            <a:ext cx="496570" cy="434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163409" y="4661778"/>
            <a:ext cx="496570" cy="434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60" y="2798622"/>
            <a:ext cx="5705974" cy="41998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633085" y="5547360"/>
            <a:ext cx="6164580" cy="815340"/>
            <a:chOff x="5727700" y="1349829"/>
            <a:chExt cx="5537059" cy="1169534"/>
          </a:xfrm>
        </p:grpSpPr>
        <p:sp>
          <p:nvSpPr>
            <p:cNvPr id="4" name="任意多边形 3"/>
            <p:cNvSpPr/>
            <p:nvPr/>
          </p:nvSpPr>
          <p:spPr>
            <a:xfrm>
              <a:off x="5727700" y="2333625"/>
              <a:ext cx="390525" cy="185738"/>
            </a:xfrm>
            <a:custGeom>
              <a:avLst/>
              <a:gdLst>
                <a:gd name="connsiteX0" fmla="*/ 0 w 390525"/>
                <a:gd name="connsiteY0" fmla="*/ 0 h 185738"/>
                <a:gd name="connsiteX1" fmla="*/ 390525 w 390525"/>
                <a:gd name="connsiteY1" fmla="*/ 185738 h 185738"/>
                <a:gd name="connsiteX2" fmla="*/ 390525 w 390525"/>
                <a:gd name="connsiteY2" fmla="*/ 4763 h 185738"/>
                <a:gd name="connsiteX3" fmla="*/ 0 w 390525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85738">
                  <a:moveTo>
                    <a:pt x="0" y="0"/>
                  </a:moveTo>
                  <a:lnTo>
                    <a:pt x="390525" y="185738"/>
                  </a:lnTo>
                  <a:lnTo>
                    <a:pt x="390525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733143" y="1349829"/>
              <a:ext cx="4920343" cy="9869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/>
                <a:t>  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注意传播中国古代优秀文化</a:t>
              </a:r>
              <a:endParaRPr lang="zh-CN" altLang="en-US" sz="240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0652759" y="1431834"/>
              <a:ext cx="612000" cy="822960"/>
            </a:xfrm>
            <a:custGeom>
              <a:avLst/>
              <a:gdLst>
                <a:gd name="connsiteX0" fmla="*/ 948690 w 982980"/>
                <a:gd name="connsiteY0" fmla="*/ 0 h 822960"/>
                <a:gd name="connsiteX1" fmla="*/ 788670 w 982980"/>
                <a:gd name="connsiteY1" fmla="*/ 445770 h 822960"/>
                <a:gd name="connsiteX2" fmla="*/ 982980 w 982980"/>
                <a:gd name="connsiteY2" fmla="*/ 822960 h 822960"/>
                <a:gd name="connsiteX3" fmla="*/ 0 w 982980"/>
                <a:gd name="connsiteY3" fmla="*/ 822960 h 822960"/>
                <a:gd name="connsiteX4" fmla="*/ 0 w 982980"/>
                <a:gd name="connsiteY4" fmla="*/ 0 h 822960"/>
                <a:gd name="connsiteX5" fmla="*/ 948690 w 98298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980" h="822960">
                  <a:moveTo>
                    <a:pt x="948690" y="0"/>
                  </a:moveTo>
                  <a:lnTo>
                    <a:pt x="788670" y="445770"/>
                  </a:lnTo>
                  <a:lnTo>
                    <a:pt x="982980" y="822960"/>
                  </a:lnTo>
                  <a:lnTo>
                    <a:pt x="0" y="822960"/>
                  </a:lnTo>
                  <a:lnTo>
                    <a:pt x="0" y="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04</a:t>
              </a:r>
              <a:endParaRPr lang="en-US" alt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39" grpId="0"/>
      <p:bldP spid="40" grpId="0"/>
      <p:bldP spid="41" grpId="0" bldLvl="0" animBg="1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63230" y="1588135"/>
            <a:ext cx="3609340" cy="38874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08170" y="1561465"/>
            <a:ext cx="3798570" cy="38887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120" y="1698625"/>
            <a:ext cx="3837940" cy="383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391920" y="2747645"/>
            <a:ext cx="27197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建设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8633460" y="2545715"/>
            <a:ext cx="2358390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GB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教学手段                改革</a:t>
            </a:r>
            <a:endParaRPr lang="zh-CN" altLang="en-GB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4824730" y="2545715"/>
            <a:ext cx="2965450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教学方法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改革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274435" y="207354"/>
            <a:ext cx="309880" cy="530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120" y="399415"/>
            <a:ext cx="5695950" cy="6451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l"/>
            <a:r>
              <a:rPr lang="zh-CN" altLang="en-US" sz="3600">
                <a:solidFill>
                  <a:schemeClr val="bg1"/>
                </a:solidFill>
                <a:uFillTx/>
              </a:rPr>
              <a:t>在课程</a:t>
            </a:r>
            <a:r>
              <a:rPr lang="en-US" altLang="zh-CN" sz="3600">
                <a:solidFill>
                  <a:schemeClr val="bg1"/>
                </a:solidFill>
                <a:uFillTx/>
              </a:rPr>
              <a:t>“</a:t>
            </a:r>
            <a:r>
              <a:rPr lang="zh-CN" altLang="en-US" sz="3600">
                <a:solidFill>
                  <a:schemeClr val="bg1"/>
                </a:solidFill>
                <a:uFillTx/>
              </a:rPr>
              <a:t>建设</a:t>
            </a:r>
            <a:r>
              <a:rPr lang="en-US" altLang="zh-CN" sz="3600">
                <a:solidFill>
                  <a:schemeClr val="bg1"/>
                </a:solidFill>
                <a:uFillTx/>
              </a:rPr>
              <a:t>”</a:t>
            </a:r>
            <a:r>
              <a:rPr lang="zh-CN" altLang="en-US" sz="3600">
                <a:solidFill>
                  <a:schemeClr val="bg1"/>
                </a:solidFill>
                <a:uFillTx/>
              </a:rPr>
              <a:t>上做文章</a:t>
            </a:r>
            <a:endParaRPr lang="zh-CN" altLang="en-US" sz="3600">
              <a:solidFill>
                <a:schemeClr val="bg1"/>
              </a:solidFill>
              <a:uFillTx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274426" y="433120"/>
            <a:ext cx="645389" cy="573523"/>
          </a:xfrm>
          <a:custGeom>
            <a:avLst/>
            <a:gdLst>
              <a:gd name="connsiteX0" fmla="*/ 948690 w 982980"/>
              <a:gd name="connsiteY0" fmla="*/ 0 h 822960"/>
              <a:gd name="connsiteX1" fmla="*/ 788670 w 982980"/>
              <a:gd name="connsiteY1" fmla="*/ 445770 h 822960"/>
              <a:gd name="connsiteX2" fmla="*/ 982980 w 982980"/>
              <a:gd name="connsiteY2" fmla="*/ 822960 h 822960"/>
              <a:gd name="connsiteX3" fmla="*/ 0 w 982980"/>
              <a:gd name="connsiteY3" fmla="*/ 822960 h 822960"/>
              <a:gd name="connsiteX4" fmla="*/ 0 w 982980"/>
              <a:gd name="connsiteY4" fmla="*/ 0 h 822960"/>
              <a:gd name="connsiteX5" fmla="*/ 948690 w 98298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980" h="822960">
                <a:moveTo>
                  <a:pt x="948690" y="0"/>
                </a:moveTo>
                <a:lnTo>
                  <a:pt x="788670" y="445770"/>
                </a:lnTo>
                <a:lnTo>
                  <a:pt x="982980" y="822960"/>
                </a:lnTo>
                <a:lnTo>
                  <a:pt x="0" y="822960"/>
                </a:lnTo>
                <a:lnTo>
                  <a:pt x="0" y="0"/>
                </a:lnTo>
                <a:lnTo>
                  <a:pt x="948690" y="0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WPS 演示</Application>
  <PresentationFormat>自定义</PresentationFormat>
  <Paragraphs>157</Paragraphs>
  <Slides>20</Slides>
  <Notes>26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方正粗谭黑简体</vt:lpstr>
      <vt:lpstr>微软雅黑</vt:lpstr>
      <vt:lpstr>League Gothic Regular</vt:lpstr>
      <vt:lpstr>Lato Regular</vt:lpstr>
      <vt:lpstr>方正粗谭黑简体</vt:lpstr>
      <vt:lpstr>黑体</vt:lpstr>
      <vt:lpstr>仿宋</vt:lpstr>
      <vt:lpstr>Arial</vt:lpstr>
      <vt:lpstr>Lato Light</vt:lpstr>
      <vt:lpstr>Impact</vt:lpstr>
      <vt:lpstr>方正超粗黑简体</vt:lpstr>
      <vt:lpstr>Segoe Print</vt:lpstr>
      <vt:lpstr>等线</vt:lpstr>
      <vt:lpstr>等线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454</dc:title>
  <dc:creator/>
  <cp:lastModifiedBy>admin</cp:lastModifiedBy>
  <cp:revision>13</cp:revision>
  <dcterms:created xsi:type="dcterms:W3CDTF">2016-10-17T14:00:00Z</dcterms:created>
  <dcterms:modified xsi:type="dcterms:W3CDTF">2017-06-06T04:32:38Z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