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A502-C134-45C3-9455-03B0F78BEA4F}" type="datetimeFigureOut">
              <a:rPr lang="zh-CN" altLang="en-US" smtClean="0"/>
              <a:t>2017/6/1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352D-1D77-448C-97C0-0EA72EF88CA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A502-C134-45C3-9455-03B0F78BEA4F}" type="datetimeFigureOut">
              <a:rPr lang="zh-CN" altLang="en-US" smtClean="0"/>
              <a:t>2017/6/1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352D-1D77-448C-97C0-0EA72EF88CA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A502-C134-45C3-9455-03B0F78BEA4F}" type="datetimeFigureOut">
              <a:rPr lang="zh-CN" altLang="en-US" smtClean="0"/>
              <a:t>2017/6/1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352D-1D77-448C-97C0-0EA72EF88CA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A502-C134-45C3-9455-03B0F78BEA4F}" type="datetimeFigureOut">
              <a:rPr lang="zh-CN" altLang="en-US" smtClean="0"/>
              <a:t>2017/6/1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352D-1D77-448C-97C0-0EA72EF88CA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A502-C134-45C3-9455-03B0F78BEA4F}" type="datetimeFigureOut">
              <a:rPr lang="zh-CN" altLang="en-US" smtClean="0"/>
              <a:t>2017/6/1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352D-1D77-448C-97C0-0EA72EF88CA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A502-C134-45C3-9455-03B0F78BEA4F}" type="datetimeFigureOut">
              <a:rPr lang="zh-CN" altLang="en-US" smtClean="0"/>
              <a:t>2017/6/1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352D-1D77-448C-97C0-0EA72EF88CA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A502-C134-45C3-9455-03B0F78BEA4F}" type="datetimeFigureOut">
              <a:rPr lang="zh-CN" altLang="en-US" smtClean="0"/>
              <a:t>2017/6/1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352D-1D77-448C-97C0-0EA72EF88CA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A502-C134-45C3-9455-03B0F78BEA4F}" type="datetimeFigureOut">
              <a:rPr lang="zh-CN" altLang="en-US" smtClean="0"/>
              <a:t>2017/6/1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352D-1D77-448C-97C0-0EA72EF88CA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A502-C134-45C3-9455-03B0F78BEA4F}" type="datetimeFigureOut">
              <a:rPr lang="zh-CN" altLang="en-US" smtClean="0"/>
              <a:t>2017/6/1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352D-1D77-448C-97C0-0EA72EF88CA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A502-C134-45C3-9455-03B0F78BEA4F}" type="datetimeFigureOut">
              <a:rPr lang="zh-CN" altLang="en-US" smtClean="0"/>
              <a:t>2017/6/1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352D-1D77-448C-97C0-0EA72EF88CA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A502-C134-45C3-9455-03B0F78BEA4F}" type="datetimeFigureOut">
              <a:rPr lang="zh-CN" altLang="en-US" smtClean="0"/>
              <a:t>2017/6/1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352D-1D77-448C-97C0-0EA72EF88CA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7A502-C134-45C3-9455-03B0F78BEA4F}" type="datetimeFigureOut">
              <a:rPr lang="zh-CN" altLang="en-US" smtClean="0"/>
              <a:t>2017/6/1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4352D-1D77-448C-97C0-0EA72EF88CA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467544" y="1124744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双手头上前抛实心球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1259632" y="3284984"/>
            <a:ext cx="6400800" cy="1752600"/>
          </a:xfrm>
        </p:spPr>
        <p:txBody>
          <a:bodyPr>
            <a:normAutofit/>
          </a:bodyPr>
          <a:lstStyle/>
          <a:p>
            <a:r>
              <a:rPr lang="zh-CN" altLang="en-US" sz="2800" dirty="0" smtClean="0"/>
              <a:t>常州市新北区圩塘中心小学  陈建良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4896544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zh-CN" dirty="0" smtClean="0"/>
              <a:t>课堂常规</a:t>
            </a:r>
            <a:br>
              <a:rPr lang="zh-CN" altLang="zh-CN" dirty="0" smtClean="0"/>
            </a:br>
            <a:r>
              <a:rPr lang="en-US" altLang="zh-CN" dirty="0" smtClean="0"/>
              <a:t>1</a:t>
            </a:r>
            <a:r>
              <a:rPr lang="zh-CN" altLang="zh-CN" dirty="0" smtClean="0"/>
              <a:t>．</a:t>
            </a:r>
            <a:r>
              <a:rPr lang="en-US" altLang="zh-CN" dirty="0" smtClean="0"/>
              <a:t>   </a:t>
            </a:r>
            <a:r>
              <a:rPr lang="zh-CN" altLang="zh-CN" dirty="0" smtClean="0"/>
              <a:t>课前准备器材，检查场地。</a:t>
            </a:r>
            <a:br>
              <a:rPr lang="zh-CN" altLang="zh-CN" dirty="0" smtClean="0"/>
            </a:br>
            <a:r>
              <a:rPr lang="en-US" altLang="zh-CN" dirty="0" smtClean="0"/>
              <a:t>2</a:t>
            </a:r>
            <a:r>
              <a:rPr lang="zh-CN" altLang="zh-CN" dirty="0" smtClean="0"/>
              <a:t>．</a:t>
            </a:r>
            <a:r>
              <a:rPr lang="en-US" altLang="zh-CN" dirty="0" smtClean="0"/>
              <a:t>  </a:t>
            </a:r>
            <a:r>
              <a:rPr lang="zh-CN" altLang="zh-CN" dirty="0" smtClean="0"/>
              <a:t>集合整队，师生问好。</a:t>
            </a:r>
            <a:br>
              <a:rPr lang="zh-CN" altLang="zh-CN" dirty="0" smtClean="0"/>
            </a:br>
            <a:r>
              <a:rPr lang="en-US" altLang="zh-CN" dirty="0" smtClean="0"/>
              <a:t>3</a:t>
            </a:r>
            <a:r>
              <a:rPr lang="zh-CN" altLang="zh-CN" dirty="0" smtClean="0"/>
              <a:t>．</a:t>
            </a:r>
            <a:r>
              <a:rPr lang="en-US" altLang="zh-CN" dirty="0" smtClean="0"/>
              <a:t>  </a:t>
            </a:r>
            <a:r>
              <a:rPr lang="zh-CN" altLang="zh-CN" dirty="0" smtClean="0"/>
              <a:t>队列练习</a:t>
            </a:r>
            <a:br>
              <a:rPr lang="zh-CN" altLang="zh-CN" dirty="0" smtClean="0"/>
            </a:br>
            <a:r>
              <a:rPr lang="en-US" altLang="zh-CN" dirty="0" smtClean="0"/>
              <a:t>4</a:t>
            </a:r>
            <a:r>
              <a:rPr lang="zh-CN" altLang="zh-CN" dirty="0" smtClean="0"/>
              <a:t>．</a:t>
            </a:r>
            <a:r>
              <a:rPr lang="en-US" altLang="zh-CN" dirty="0" smtClean="0"/>
              <a:t>   </a:t>
            </a:r>
            <a:r>
              <a:rPr lang="zh-CN" altLang="zh-CN" dirty="0" smtClean="0"/>
              <a:t>宣布本课内容。</a:t>
            </a:r>
            <a:br>
              <a:rPr lang="zh-CN" altLang="zh-CN" dirty="0" smtClean="0"/>
            </a:br>
            <a:r>
              <a:rPr lang="zh-CN" altLang="zh-CN" dirty="0" smtClean="0"/>
              <a:t/>
            </a:r>
            <a:br>
              <a:rPr lang="zh-CN" altLang="zh-CN" dirty="0" smtClean="0"/>
            </a:br>
            <a:r>
              <a:rPr lang="zh-CN" altLang="zh-CN" dirty="0" smtClean="0"/>
              <a:t/>
            </a:r>
            <a:br>
              <a:rPr lang="zh-CN" altLang="zh-CN" dirty="0" smtClean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5832647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zh-CN" dirty="0"/>
              <a:t>制造气氛</a:t>
            </a:r>
            <a:br>
              <a:rPr lang="zh-CN" altLang="zh-CN" dirty="0"/>
            </a:br>
            <a:r>
              <a:rPr lang="en-US" altLang="zh-CN" dirty="0"/>
              <a:t>1</a:t>
            </a:r>
            <a:r>
              <a:rPr lang="zh-CN" altLang="zh-CN" dirty="0"/>
              <a:t>．</a:t>
            </a:r>
            <a:r>
              <a:rPr lang="en-US" altLang="zh-CN" dirty="0"/>
              <a:t>    </a:t>
            </a:r>
            <a:r>
              <a:rPr lang="zh-CN" altLang="zh-CN" dirty="0"/>
              <a:t>教师语言引导学生听音乐的节奏来开展各种球性练习。</a:t>
            </a:r>
            <a:br>
              <a:rPr lang="zh-CN" altLang="zh-CN" dirty="0"/>
            </a:br>
            <a:r>
              <a:rPr lang="en-US" altLang="zh-CN" dirty="0"/>
              <a:t>2</a:t>
            </a:r>
            <a:r>
              <a:rPr lang="zh-CN" altLang="zh-CN" dirty="0"/>
              <a:t>．</a:t>
            </a:r>
            <a:r>
              <a:rPr lang="en-US" altLang="zh-CN" dirty="0"/>
              <a:t>    </a:t>
            </a:r>
            <a:r>
              <a:rPr lang="zh-CN" altLang="zh-CN" dirty="0"/>
              <a:t>带领学生一起练习。</a:t>
            </a:r>
            <a:br>
              <a:rPr lang="zh-CN" altLang="zh-CN" dirty="0"/>
            </a:br>
            <a:r>
              <a:rPr lang="en-US" altLang="zh-CN" dirty="0"/>
              <a:t>1</a:t>
            </a:r>
            <a:r>
              <a:rPr lang="zh-CN" altLang="zh-CN" dirty="0"/>
              <a:t>．</a:t>
            </a:r>
            <a:r>
              <a:rPr lang="en-US" altLang="zh-CN" dirty="0"/>
              <a:t>    </a:t>
            </a:r>
            <a:r>
              <a:rPr lang="zh-CN" altLang="zh-CN" dirty="0"/>
              <a:t>学生成四列横队。</a:t>
            </a:r>
            <a:br>
              <a:rPr lang="zh-CN" altLang="zh-CN" dirty="0"/>
            </a:br>
            <a:r>
              <a:rPr lang="en-US" altLang="zh-CN" dirty="0"/>
              <a:t>2</a:t>
            </a:r>
            <a:r>
              <a:rPr lang="zh-CN" altLang="zh-CN" dirty="0"/>
              <a:t>．</a:t>
            </a:r>
            <a:r>
              <a:rPr lang="en-US" altLang="zh-CN" dirty="0"/>
              <a:t>    </a:t>
            </a:r>
            <a:r>
              <a:rPr lang="zh-CN" altLang="zh-CN" dirty="0"/>
              <a:t>师生问好。</a:t>
            </a:r>
            <a:br>
              <a:rPr lang="zh-CN" altLang="zh-CN" dirty="0"/>
            </a:br>
            <a:r>
              <a:rPr lang="zh-CN" altLang="zh-CN" dirty="0"/>
              <a:t>要求：</a:t>
            </a:r>
            <a:br>
              <a:rPr lang="zh-CN" altLang="zh-CN" dirty="0"/>
            </a:br>
            <a:r>
              <a:rPr lang="en-US" altLang="zh-CN" dirty="0"/>
              <a:t>1</a:t>
            </a:r>
            <a:r>
              <a:rPr lang="zh-CN" altLang="zh-CN" dirty="0"/>
              <a:t>．</a:t>
            </a:r>
            <a:r>
              <a:rPr lang="en-US" altLang="zh-CN" dirty="0"/>
              <a:t>   </a:t>
            </a:r>
            <a:r>
              <a:rPr lang="zh-CN" altLang="zh-CN" dirty="0"/>
              <a:t>整队快、静。</a:t>
            </a:r>
            <a:br>
              <a:rPr lang="zh-CN" altLang="zh-CN" dirty="0"/>
            </a:br>
            <a:r>
              <a:rPr lang="en-US" altLang="zh-CN" dirty="0"/>
              <a:t>2</a:t>
            </a:r>
            <a:r>
              <a:rPr lang="zh-CN" altLang="zh-CN" dirty="0"/>
              <a:t>．</a:t>
            </a:r>
            <a:r>
              <a:rPr lang="en-US" altLang="zh-CN" dirty="0"/>
              <a:t>   </a:t>
            </a:r>
            <a:r>
              <a:rPr lang="zh-CN" altLang="zh-CN" dirty="0"/>
              <a:t>精神饱满。</a:t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525658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zh-CN" sz="3600" dirty="0"/>
              <a:t>自由创意游玩</a:t>
            </a:r>
            <a:br>
              <a:rPr lang="zh-CN" altLang="zh-CN" sz="3600" dirty="0"/>
            </a:br>
            <a:r>
              <a:rPr lang="en-US" altLang="zh-CN" sz="3600" dirty="0"/>
              <a:t>1</a:t>
            </a:r>
            <a:r>
              <a:rPr lang="zh-CN" altLang="zh-CN" sz="3600" dirty="0"/>
              <a:t>．</a:t>
            </a:r>
            <a:r>
              <a:rPr lang="en-US" altLang="zh-CN" sz="3600" dirty="0"/>
              <a:t>   </a:t>
            </a:r>
            <a:r>
              <a:rPr lang="zh-CN" altLang="zh-CN" sz="3600" dirty="0"/>
              <a:t>教师引导学生思考怎样可以把实心球投得更远，并与学生一起练习。</a:t>
            </a:r>
            <a:br>
              <a:rPr lang="zh-CN" altLang="zh-CN" sz="3600" dirty="0"/>
            </a:br>
            <a:r>
              <a:rPr lang="en-US" altLang="zh-CN" sz="3600" dirty="0"/>
              <a:t>2</a:t>
            </a:r>
            <a:r>
              <a:rPr lang="zh-CN" altLang="zh-CN" sz="3600" dirty="0"/>
              <a:t>．</a:t>
            </a:r>
            <a:r>
              <a:rPr lang="en-US" altLang="zh-CN" sz="3600" dirty="0"/>
              <a:t>   </a:t>
            </a:r>
            <a:r>
              <a:rPr lang="zh-CN" altLang="zh-CN" sz="3600" dirty="0"/>
              <a:t>引出本节课要学的内容。</a:t>
            </a:r>
            <a:br>
              <a:rPr lang="zh-CN" altLang="zh-CN" sz="3600" dirty="0"/>
            </a:br>
            <a:r>
              <a:rPr lang="en-US" altLang="zh-CN" sz="3600" dirty="0"/>
              <a:t>1</a:t>
            </a:r>
            <a:r>
              <a:rPr lang="zh-CN" altLang="zh-CN" sz="3600" dirty="0"/>
              <a:t>．</a:t>
            </a:r>
            <a:r>
              <a:rPr lang="en-US" altLang="zh-CN" sz="3600" dirty="0"/>
              <a:t>   </a:t>
            </a:r>
            <a:r>
              <a:rPr lang="zh-CN" altLang="zh-CN" sz="3600" dirty="0"/>
              <a:t>学生边看边模仿教师动作，尽力做好。</a:t>
            </a:r>
            <a:br>
              <a:rPr lang="zh-CN" altLang="zh-CN" sz="3600" dirty="0"/>
            </a:br>
            <a:r>
              <a:rPr lang="en-US" altLang="zh-CN" sz="3600" dirty="0"/>
              <a:t>2</a:t>
            </a:r>
            <a:r>
              <a:rPr lang="zh-CN" altLang="zh-CN" sz="3600" dirty="0"/>
              <a:t>．</a:t>
            </a:r>
            <a:r>
              <a:rPr lang="en-US" altLang="zh-CN" sz="3600" dirty="0"/>
              <a:t>   </a:t>
            </a:r>
            <a:r>
              <a:rPr lang="zh-CN" altLang="zh-CN" sz="3600" dirty="0"/>
              <a:t>培养学生的竞争意识，看谁做得最好。</a:t>
            </a:r>
            <a:br>
              <a:rPr lang="zh-CN" altLang="zh-CN" sz="3600" dirty="0"/>
            </a:br>
            <a:r>
              <a:rPr lang="zh-CN" altLang="zh-CN" sz="3600" dirty="0"/>
              <a:t>组织：学生围围绕拢教师散点集合。</a:t>
            </a:r>
            <a:br>
              <a:rPr lang="zh-CN" altLang="zh-CN" sz="3600" dirty="0"/>
            </a:br>
            <a:r>
              <a:rPr lang="zh-CN" altLang="zh-CN" sz="3600" dirty="0"/>
              <a:t>要求：态度端正，动作协调。</a:t>
            </a:r>
            <a:br>
              <a:rPr lang="zh-CN" altLang="zh-CN" sz="3600" dirty="0"/>
            </a:br>
            <a:endParaRPr lang="zh-CN" altLang="en-US" sz="36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5256583"/>
          </a:xfrm>
        </p:spPr>
        <p:txBody>
          <a:bodyPr>
            <a:noAutofit/>
          </a:bodyPr>
          <a:lstStyle/>
          <a:p>
            <a:pPr algn="l"/>
            <a:r>
              <a:rPr lang="zh-CN" altLang="zh-CN" sz="2800" dirty="0"/>
              <a:t>双手前抛实心球</a:t>
            </a:r>
            <a:br>
              <a:rPr lang="zh-CN" altLang="zh-CN" sz="2800" dirty="0"/>
            </a:br>
            <a:r>
              <a:rPr lang="en-US" altLang="zh-CN" sz="2800" dirty="0"/>
              <a:t>1</a:t>
            </a:r>
            <a:r>
              <a:rPr lang="zh-CN" altLang="zh-CN" sz="2800" dirty="0"/>
              <a:t>．</a:t>
            </a:r>
            <a:r>
              <a:rPr lang="en-US" altLang="zh-CN" sz="2800" dirty="0"/>
              <a:t>      </a:t>
            </a:r>
            <a:r>
              <a:rPr lang="zh-CN" altLang="zh-CN" sz="2800" dirty="0"/>
              <a:t>教师示范。</a:t>
            </a:r>
            <a:br>
              <a:rPr lang="zh-CN" altLang="zh-CN" sz="2800" dirty="0"/>
            </a:br>
            <a:r>
              <a:rPr lang="en-US" altLang="zh-CN" sz="2800" dirty="0"/>
              <a:t>2</a:t>
            </a:r>
            <a:r>
              <a:rPr lang="zh-CN" altLang="zh-CN" sz="2800" dirty="0"/>
              <a:t>．讲解动作要领，并让同学记住双手前抛实心球的口诀。</a:t>
            </a:r>
            <a:br>
              <a:rPr lang="zh-CN" altLang="zh-CN" sz="2800" dirty="0"/>
            </a:br>
            <a:r>
              <a:rPr lang="en-US" altLang="zh-CN" sz="2800" dirty="0"/>
              <a:t>3</a:t>
            </a:r>
            <a:r>
              <a:rPr lang="zh-CN" altLang="zh-CN" sz="2800" dirty="0"/>
              <a:t>．</a:t>
            </a:r>
            <a:r>
              <a:rPr lang="en-US" altLang="zh-CN" sz="2800" dirty="0"/>
              <a:t>     </a:t>
            </a:r>
            <a:r>
              <a:rPr lang="zh-CN" altLang="zh-CN" sz="2800" dirty="0"/>
              <a:t>个别学生示范，学生点评。</a:t>
            </a:r>
            <a:br>
              <a:rPr lang="zh-CN" altLang="zh-CN" sz="2800" dirty="0"/>
            </a:br>
            <a:r>
              <a:rPr lang="en-US" altLang="zh-CN" sz="2800" dirty="0"/>
              <a:t>4</a:t>
            </a:r>
            <a:r>
              <a:rPr lang="zh-CN" altLang="zh-CN" sz="2800" dirty="0"/>
              <a:t>．</a:t>
            </a:r>
            <a:r>
              <a:rPr lang="en-US" altLang="zh-CN" sz="2800" dirty="0"/>
              <a:t>     </a:t>
            </a:r>
            <a:r>
              <a:rPr lang="zh-CN" altLang="zh-CN" sz="2800" dirty="0"/>
              <a:t>学生练习，教师巡回指导。</a:t>
            </a:r>
            <a:br>
              <a:rPr lang="zh-CN" altLang="zh-CN" sz="2800" dirty="0"/>
            </a:br>
            <a:r>
              <a:rPr lang="en-US" altLang="zh-CN" sz="2800" dirty="0"/>
              <a:t>5</a:t>
            </a:r>
            <a:r>
              <a:rPr lang="zh-CN" altLang="zh-CN" sz="2800" dirty="0"/>
              <a:t>．</a:t>
            </a:r>
            <a:r>
              <a:rPr lang="en-US" altLang="zh-CN" sz="2800" dirty="0"/>
              <a:t>      </a:t>
            </a:r>
            <a:r>
              <a:rPr lang="zh-CN" altLang="zh-CN" sz="2800" dirty="0"/>
              <a:t>强调注意事项。</a:t>
            </a:r>
            <a:br>
              <a:rPr lang="zh-CN" altLang="zh-CN" sz="2800" dirty="0"/>
            </a:br>
            <a:r>
              <a:rPr lang="en-US" altLang="zh-CN" sz="2800" dirty="0"/>
              <a:t>1</a:t>
            </a:r>
            <a:r>
              <a:rPr lang="zh-CN" altLang="zh-CN" sz="2800" dirty="0"/>
              <a:t>．</a:t>
            </a:r>
            <a:r>
              <a:rPr lang="en-US" altLang="zh-CN" sz="2800" dirty="0"/>
              <a:t>    </a:t>
            </a:r>
            <a:r>
              <a:rPr lang="zh-CN" altLang="zh-CN" sz="2800" dirty="0"/>
              <a:t>学生学习兴趣浓厚，很乐意地进行散点自由发的发挥。</a:t>
            </a:r>
            <a:br>
              <a:rPr lang="zh-CN" altLang="zh-CN" sz="2800" dirty="0"/>
            </a:br>
            <a:r>
              <a:rPr lang="en-US" altLang="zh-CN" sz="2800" dirty="0"/>
              <a:t>2</a:t>
            </a:r>
            <a:r>
              <a:rPr lang="zh-CN" altLang="zh-CN" sz="2800" dirty="0"/>
              <a:t>．</a:t>
            </a:r>
            <a:r>
              <a:rPr lang="en-US" altLang="zh-CN" sz="2800" dirty="0"/>
              <a:t>   </a:t>
            </a:r>
            <a:r>
              <a:rPr lang="zh-CN" altLang="zh-CN" sz="2800" dirty="0"/>
              <a:t>学生创意并相互模仿、练习。</a:t>
            </a:r>
            <a:br>
              <a:rPr lang="zh-CN" altLang="zh-CN" sz="2800" dirty="0"/>
            </a:br>
            <a:r>
              <a:rPr lang="zh-CN" altLang="zh-CN" sz="2800" dirty="0"/>
              <a:t>组织：散点</a:t>
            </a:r>
            <a:br>
              <a:rPr lang="zh-CN" altLang="zh-CN" sz="2800" dirty="0"/>
            </a:br>
            <a:r>
              <a:rPr lang="zh-CN" altLang="zh-CN" sz="2800" dirty="0"/>
              <a:t>要求：能用正确的方法投实心球。练习时注意安全</a:t>
            </a:r>
            <a:r>
              <a:rPr lang="en-US" altLang="zh-CN" sz="2800" dirty="0"/>
              <a:t>,</a:t>
            </a:r>
            <a:r>
              <a:rPr lang="zh-CN" altLang="zh-CN" sz="2800" dirty="0"/>
              <a:t>用脚垫住球再捡</a:t>
            </a:r>
            <a:br>
              <a:rPr lang="zh-CN" altLang="zh-CN" sz="2800" dirty="0"/>
            </a:br>
            <a:endParaRPr lang="zh-CN" altLang="en-US" sz="2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5472607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zh-CN" sz="4000" dirty="0"/>
              <a:t>游戏：迎面接力赛</a:t>
            </a:r>
            <a:br>
              <a:rPr lang="zh-CN" altLang="zh-CN" sz="4000" dirty="0"/>
            </a:br>
            <a:r>
              <a:rPr lang="en-US" altLang="zh-CN" sz="4000" dirty="0"/>
              <a:t>1</a:t>
            </a:r>
            <a:r>
              <a:rPr lang="zh-CN" altLang="zh-CN" sz="4000" dirty="0"/>
              <a:t>．</a:t>
            </a:r>
            <a:r>
              <a:rPr lang="en-US" altLang="zh-CN" sz="4000" dirty="0"/>
              <a:t>   </a:t>
            </a:r>
            <a:r>
              <a:rPr lang="zh-CN" altLang="zh-CN" sz="4000" dirty="0"/>
              <a:t>教师带领大家分组。</a:t>
            </a:r>
            <a:br>
              <a:rPr lang="zh-CN" altLang="zh-CN" sz="4000" dirty="0"/>
            </a:br>
            <a:r>
              <a:rPr lang="en-US" altLang="zh-CN" sz="4000" dirty="0"/>
              <a:t>2</a:t>
            </a:r>
            <a:r>
              <a:rPr lang="zh-CN" altLang="zh-CN" sz="4000" dirty="0"/>
              <a:t>．</a:t>
            </a:r>
            <a:r>
              <a:rPr lang="en-US" altLang="zh-CN" sz="4000" dirty="0"/>
              <a:t>   </a:t>
            </a:r>
            <a:r>
              <a:rPr lang="zh-CN" altLang="zh-CN" sz="4000" dirty="0"/>
              <a:t>师讲解游戏规则并示范。</a:t>
            </a:r>
            <a:br>
              <a:rPr lang="zh-CN" altLang="zh-CN" sz="4000" dirty="0"/>
            </a:br>
            <a:r>
              <a:rPr lang="en-US" altLang="zh-CN" sz="4000" dirty="0"/>
              <a:t>3</a:t>
            </a:r>
            <a:r>
              <a:rPr lang="zh-CN" altLang="zh-CN" sz="4000" dirty="0"/>
              <a:t>．</a:t>
            </a:r>
            <a:r>
              <a:rPr lang="en-US" altLang="zh-CN" sz="4000" dirty="0"/>
              <a:t>   </a:t>
            </a:r>
            <a:r>
              <a:rPr lang="zh-CN" altLang="zh-CN" sz="4000" dirty="0"/>
              <a:t>教师巡回指导并参与游戏。</a:t>
            </a:r>
            <a:br>
              <a:rPr lang="zh-CN" altLang="zh-CN" sz="4000" dirty="0"/>
            </a:br>
            <a:r>
              <a:rPr lang="zh-CN" altLang="zh-CN" sz="4000" dirty="0"/>
              <a:t>学生讨论：相互帮助进行练。</a:t>
            </a:r>
            <a:br>
              <a:rPr lang="zh-CN" altLang="zh-CN" sz="4000" dirty="0"/>
            </a:br>
            <a:r>
              <a:rPr lang="en-US" altLang="zh-CN" sz="4000" dirty="0"/>
              <a:t>1</a:t>
            </a:r>
            <a:r>
              <a:rPr lang="zh-CN" altLang="zh-CN" sz="4000" dirty="0"/>
              <a:t>．</a:t>
            </a:r>
            <a:r>
              <a:rPr lang="en-US" altLang="zh-CN" sz="4000" dirty="0"/>
              <a:t>   </a:t>
            </a:r>
            <a:r>
              <a:rPr lang="zh-CN" altLang="zh-CN" sz="4000" dirty="0"/>
              <a:t>学生通过观察，激发兴趣。</a:t>
            </a:r>
            <a:br>
              <a:rPr lang="zh-CN" altLang="zh-CN" sz="4000" dirty="0"/>
            </a:br>
            <a:r>
              <a:rPr lang="en-US" altLang="zh-CN" sz="4000" dirty="0"/>
              <a:t>2</a:t>
            </a:r>
            <a:r>
              <a:rPr lang="zh-CN" altLang="zh-CN" sz="4000" dirty="0"/>
              <a:t>．</a:t>
            </a:r>
            <a:r>
              <a:rPr lang="en-US" altLang="zh-CN" sz="4000" dirty="0"/>
              <a:t>   </a:t>
            </a:r>
            <a:r>
              <a:rPr lang="zh-CN" altLang="zh-CN" sz="4000" dirty="0"/>
              <a:t>学生认真练习。</a:t>
            </a:r>
            <a:br>
              <a:rPr lang="zh-CN" altLang="zh-CN" sz="4000" dirty="0"/>
            </a:br>
            <a:r>
              <a:rPr lang="en-US" altLang="zh-CN" sz="4000" dirty="0"/>
              <a:t>3</a:t>
            </a:r>
            <a:r>
              <a:rPr lang="zh-CN" altLang="zh-CN" sz="4000" dirty="0"/>
              <a:t>．</a:t>
            </a:r>
            <a:r>
              <a:rPr lang="en-US" altLang="zh-CN" sz="4000" dirty="0"/>
              <a:t>   </a:t>
            </a:r>
            <a:r>
              <a:rPr lang="zh-CN" altLang="zh-CN" sz="4000" dirty="0"/>
              <a:t>增加难度，激发兴趣。</a:t>
            </a:r>
            <a:br>
              <a:rPr lang="zh-CN" altLang="zh-CN" sz="4000" dirty="0"/>
            </a:br>
            <a:r>
              <a:rPr lang="zh-CN" altLang="zh-CN" sz="4000" dirty="0"/>
              <a:t>组织：全班散点于操场。</a:t>
            </a:r>
            <a:br>
              <a:rPr lang="zh-CN" altLang="zh-CN" sz="4000" dirty="0"/>
            </a:br>
            <a:r>
              <a:rPr lang="zh-CN" altLang="zh-CN" sz="4000" dirty="0"/>
              <a:t>要求：游戏时注意安全</a:t>
            </a:r>
            <a:r>
              <a:rPr lang="en-US" altLang="zh-CN" sz="4000" dirty="0"/>
              <a:t>,</a:t>
            </a:r>
            <a:r>
              <a:rPr lang="zh-CN" altLang="zh-CN" dirty="0"/>
              <a:t/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5472607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zh-CN" dirty="0"/>
              <a:t>放松操</a:t>
            </a:r>
            <a:br>
              <a:rPr lang="zh-CN" altLang="zh-CN" dirty="0"/>
            </a:br>
            <a:r>
              <a:rPr lang="zh-CN" altLang="zh-CN" dirty="0"/>
              <a:t>音乐响起，教师参与放松活动并给学生</a:t>
            </a:r>
            <a:r>
              <a:rPr lang="zh-CN" altLang="zh-CN" dirty="0" smtClean="0"/>
              <a:t>提示</a:t>
            </a:r>
            <a:r>
              <a:rPr lang="zh-CN" altLang="zh-CN" dirty="0"/>
              <a:t>学生听音乐与教师一起跳放松舞。</a:t>
            </a:r>
            <a:br>
              <a:rPr lang="zh-CN" altLang="zh-CN" dirty="0"/>
            </a:br>
            <a:r>
              <a:rPr lang="zh-CN" altLang="zh-CN" dirty="0"/>
              <a:t>组织：散点</a:t>
            </a:r>
            <a:br>
              <a:rPr lang="zh-CN" altLang="zh-CN" dirty="0"/>
            </a:br>
            <a:r>
              <a:rPr lang="zh-CN" altLang="zh-CN" dirty="0"/>
              <a:t>要求：</a:t>
            </a:r>
            <a:r>
              <a:rPr lang="en-US" altLang="zh-CN" dirty="0"/>
              <a:t>1</a:t>
            </a:r>
            <a:r>
              <a:rPr lang="zh-CN" altLang="zh-CN" dirty="0"/>
              <a:t>．</a:t>
            </a:r>
            <a:r>
              <a:rPr lang="en-US" altLang="zh-CN" dirty="0"/>
              <a:t>   </a:t>
            </a:r>
            <a:r>
              <a:rPr lang="zh-CN" altLang="zh-CN" dirty="0"/>
              <a:t>师生共舞。</a:t>
            </a:r>
            <a:br>
              <a:rPr lang="zh-CN" altLang="zh-CN" dirty="0"/>
            </a:br>
            <a:r>
              <a:rPr lang="en-US" altLang="zh-CN" dirty="0"/>
              <a:t>2</a:t>
            </a:r>
            <a:r>
              <a:rPr lang="zh-CN" altLang="zh-CN" dirty="0"/>
              <a:t>．</a:t>
            </a:r>
            <a:r>
              <a:rPr lang="en-US" altLang="zh-CN" dirty="0"/>
              <a:t>   </a:t>
            </a:r>
            <a:r>
              <a:rPr lang="zh-CN" altLang="zh-CN" dirty="0"/>
              <a:t>身心放松。</a:t>
            </a:r>
            <a:br>
              <a:rPr lang="zh-CN" altLang="zh-CN" dirty="0"/>
            </a:br>
            <a:r>
              <a:rPr lang="zh-CN" altLang="zh-CN" dirty="0" smtClean="0"/>
              <a:t>。</a:t>
            </a:r>
            <a:r>
              <a:rPr lang="zh-CN" altLang="zh-CN" dirty="0"/>
              <a:t/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zh-CN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5328591"/>
          </a:xfrm>
        </p:spPr>
        <p:txBody>
          <a:bodyPr/>
          <a:lstStyle/>
          <a:p>
            <a:pPr algn="l"/>
            <a:r>
              <a:rPr lang="zh-CN" altLang="zh-CN" dirty="0"/>
              <a:t/>
            </a:r>
            <a:br>
              <a:rPr lang="zh-CN" altLang="zh-CN" dirty="0"/>
            </a:br>
            <a:r>
              <a:rPr lang="zh-CN" altLang="zh-CN" dirty="0"/>
              <a:t>教师小结，布置收还器材。</a:t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34</Words>
  <Application>Microsoft Office PowerPoint</Application>
  <PresentationFormat>全屏显示(4:3)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双手头上前抛实心球</vt:lpstr>
      <vt:lpstr>课堂常规 1．   课前准备器材，检查场地。 2．  集合整队，师生问好。 3．  队列练习 4．   宣布本课内容。   </vt:lpstr>
      <vt:lpstr>制造气氛 1．    教师语言引导学生听音乐的节奏来开展各种球性练习。 2．    带领学生一起练习。 1．    学生成四列横队。 2．    师生问好。 要求： 1．   整队快、静。 2．   精神饱满。 </vt:lpstr>
      <vt:lpstr>自由创意游玩 1．   教师引导学生思考怎样可以把实心球投得更远，并与学生一起练习。 2．   引出本节课要学的内容。 1．   学生边看边模仿教师动作，尽力做好。 2．   培养学生的竞争意识，看谁做得最好。 组织：学生围围绕拢教师散点集合。 要求：态度端正，动作协调。 </vt:lpstr>
      <vt:lpstr>双手前抛实心球 1．      教师示范。 2．讲解动作要领，并让同学记住双手前抛实心球的口诀。 3．     个别学生示范，学生点评。 4．     学生练习，教师巡回指导。 5．      强调注意事项。 1．    学生学习兴趣浓厚，很乐意地进行散点自由发的发挥。 2．   学生创意并相互模仿、练习。 组织：散点 要求：能用正确的方法投实心球。练习时注意安全,用脚垫住球再捡 </vt:lpstr>
      <vt:lpstr>游戏：迎面接力赛 1．   教师带领大家分组。 2．   师讲解游戏规则并示范。 3．   教师巡回指导并参与游戏。 学生讨论：相互帮助进行练。 1．   学生通过观察，激发兴趣。 2．   学生认真练习。 3．   增加难度，激发兴趣。 组织：全班散点于操场。 要求：游戏时注意安全, </vt:lpstr>
      <vt:lpstr>放松操 音乐响起，教师参与放松活动并给学生提示学生听音乐与教师一起跳放松舞。 组织：散点 要求：1．   师生共舞。 2．   身心放松。 。 </vt:lpstr>
      <vt:lpstr> 教师小结，布置收还器材。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双手头上前抛实心球</dc:title>
  <dc:creator>PC</dc:creator>
  <cp:lastModifiedBy>PC</cp:lastModifiedBy>
  <cp:revision>3</cp:revision>
  <dcterms:created xsi:type="dcterms:W3CDTF">2017-06-01T02:33:09Z</dcterms:created>
  <dcterms:modified xsi:type="dcterms:W3CDTF">2017-06-01T02:44:47Z</dcterms:modified>
</cp:coreProperties>
</file>