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510" r:id="rId3"/>
    <p:sldId id="511" r:id="rId4"/>
    <p:sldId id="512" r:id="rId5"/>
    <p:sldId id="513" r:id="rId6"/>
    <p:sldId id="514" r:id="rId7"/>
    <p:sldId id="515" r:id="rId8"/>
    <p:sldId id="516" r:id="rId9"/>
    <p:sldId id="517" r:id="rId10"/>
    <p:sldId id="358" r:id="rId11"/>
    <p:sldId id="359" r:id="rId12"/>
    <p:sldId id="410" r:id="rId13"/>
    <p:sldId id="411" r:id="rId14"/>
    <p:sldId id="412" r:id="rId15"/>
    <p:sldId id="413" r:id="rId16"/>
    <p:sldId id="414" r:id="rId17"/>
    <p:sldId id="415" r:id="rId18"/>
    <p:sldId id="416" r:id="rId19"/>
    <p:sldId id="441" r:id="rId20"/>
    <p:sldId id="417" r:id="rId21"/>
    <p:sldId id="418" r:id="rId22"/>
    <p:sldId id="449" r:id="rId23"/>
    <p:sldId id="419" r:id="rId24"/>
    <p:sldId id="289" r:id="rId25"/>
    <p:sldId id="290" r:id="rId26"/>
    <p:sldId id="291" r:id="rId27"/>
    <p:sldId id="292" r:id="rId28"/>
    <p:sldId id="420" r:id="rId29"/>
    <p:sldId id="293" r:id="rId30"/>
    <p:sldId id="421" r:id="rId31"/>
    <p:sldId id="442" r:id="rId32"/>
    <p:sldId id="443" r:id="rId33"/>
    <p:sldId id="444" r:id="rId34"/>
    <p:sldId id="445" r:id="rId35"/>
    <p:sldId id="446" r:id="rId36"/>
    <p:sldId id="447" r:id="rId37"/>
    <p:sldId id="450" r:id="rId38"/>
    <p:sldId id="453" r:id="rId39"/>
    <p:sldId id="454" r:id="rId40"/>
    <p:sldId id="455" r:id="rId41"/>
    <p:sldId id="451" r:id="rId42"/>
    <p:sldId id="456" r:id="rId43"/>
    <p:sldId id="457" r:id="rId44"/>
    <p:sldId id="477" r:id="rId45"/>
    <p:sldId id="478" r:id="rId46"/>
    <p:sldId id="479" r:id="rId47"/>
    <p:sldId id="480" r:id="rId48"/>
    <p:sldId id="481" r:id="rId49"/>
    <p:sldId id="448" r:id="rId50"/>
    <p:sldId id="458" r:id="rId51"/>
    <p:sldId id="459" r:id="rId52"/>
    <p:sldId id="460" r:id="rId53"/>
    <p:sldId id="461" r:id="rId54"/>
    <p:sldId id="462" r:id="rId55"/>
    <p:sldId id="465" r:id="rId56"/>
    <p:sldId id="464" r:id="rId57"/>
    <p:sldId id="466" r:id="rId58"/>
    <p:sldId id="467" r:id="rId59"/>
    <p:sldId id="468" r:id="rId60"/>
    <p:sldId id="482" r:id="rId61"/>
    <p:sldId id="422" r:id="rId62"/>
    <p:sldId id="469" r:id="rId63"/>
    <p:sldId id="470" r:id="rId64"/>
    <p:sldId id="471" r:id="rId65"/>
    <p:sldId id="472" r:id="rId66"/>
    <p:sldId id="505" r:id="rId67"/>
    <p:sldId id="473" r:id="rId68"/>
    <p:sldId id="474" r:id="rId69"/>
    <p:sldId id="483" r:id="rId70"/>
    <p:sldId id="296" r:id="rId71"/>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59"/>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85800" y="1981200"/>
            <a:ext cx="7772400" cy="1143000"/>
          </a:xfrm>
        </p:spPr>
        <p:txBody>
          <a:bodyPr/>
          <a:lstStyle>
            <a:lvl1pPr>
              <a:defRPr/>
            </a:lvl1pPr>
          </a:lstStyle>
          <a:p>
            <a:r>
              <a:rPr lang="zh-CN"/>
              <a:t>单击此处编辑母版标题样式</a:t>
            </a:r>
          </a:p>
        </p:txBody>
      </p:sp>
      <p:sp>
        <p:nvSpPr>
          <p:cNvPr id="2051" name="Rectangle 3"/>
          <p:cNvSpPr>
            <a:spLocks noGrp="1" noRot="1" noChangeArrowheads="1"/>
          </p:cNvSpPr>
          <p:nvPr>
            <p:ph type="subTitle" idx="1"/>
          </p:nvPr>
        </p:nvSpPr>
        <p:spPr>
          <a:xfrm>
            <a:off x="1371600" y="3581400"/>
            <a:ext cx="6400800" cy="1752600"/>
          </a:xfrm>
        </p:spPr>
        <p:txBody>
          <a:bodyPr/>
          <a:lstStyle>
            <a:lvl1pPr marL="0" indent="0" algn="ctr">
              <a:buFont typeface="Wingdings 2" pitchFamily="2" charset="2"/>
              <a:buNone/>
              <a:defRPr/>
            </a:lvl1pPr>
          </a:lstStyle>
          <a:p>
            <a:r>
              <a:rPr lang="zh-CN"/>
              <a:t>单击此处编辑母版副标题样式</a:t>
            </a:r>
          </a:p>
        </p:txBody>
      </p:sp>
      <p:sp>
        <p:nvSpPr>
          <p:cNvPr id="2052" name="Rectangle 4"/>
          <p:cNvSpPr>
            <a:spLocks noGrp="1" noChangeArrowheads="1"/>
          </p:cNvSpPr>
          <p:nvPr>
            <p:ph type="dt" sz="half" idx="2"/>
          </p:nvPr>
        </p:nvSpPr>
        <p:spPr>
          <a:xfrm>
            <a:off x="301625" y="6172200"/>
            <a:ext cx="2289175" cy="476250"/>
          </a:xfrm>
        </p:spPr>
        <p:txBody>
          <a:bodyPr/>
          <a:lstStyle>
            <a:lvl1pPr>
              <a:defRPr/>
            </a:lvl1pPr>
          </a:lstStyle>
          <a:p>
            <a:endParaRPr lang="zh-CN" altLang="zh-CN"/>
          </a:p>
        </p:txBody>
      </p:sp>
      <p:sp>
        <p:nvSpPr>
          <p:cNvPr id="2053" name="Rectangle 5"/>
          <p:cNvSpPr>
            <a:spLocks noGrp="1" noChangeArrowheads="1"/>
          </p:cNvSpPr>
          <p:nvPr>
            <p:ph type="ftr" sz="quarter" idx="3"/>
          </p:nvPr>
        </p:nvSpPr>
        <p:spPr>
          <a:xfrm>
            <a:off x="3124200" y="6172200"/>
            <a:ext cx="2895600" cy="476250"/>
          </a:xfrm>
        </p:spPr>
        <p:txBody>
          <a:bodyPr/>
          <a:lstStyle>
            <a:lvl1pPr>
              <a:defRPr/>
            </a:lvl1pPr>
          </a:lstStyle>
          <a:p>
            <a:endParaRPr lang="zh-CN" altLang="zh-CN"/>
          </a:p>
        </p:txBody>
      </p:sp>
      <p:sp>
        <p:nvSpPr>
          <p:cNvPr id="2054" name="Rectangle 6"/>
          <p:cNvSpPr>
            <a:spLocks noGrp="1" noChangeArrowheads="1"/>
          </p:cNvSpPr>
          <p:nvPr>
            <p:ph type="sldNum" sz="quarter" idx="4"/>
          </p:nvPr>
        </p:nvSpPr>
        <p:spPr>
          <a:xfrm>
            <a:off x="6553200" y="6172200"/>
            <a:ext cx="2289175" cy="476250"/>
          </a:xfrm>
        </p:spPr>
        <p:txBody>
          <a:bodyPr/>
          <a:lstStyle>
            <a:lvl1pPr>
              <a:defRPr/>
            </a:lvl1pPr>
          </a:lstStyle>
          <a:p>
            <a:fld id="{4F27777C-68E8-415B-9836-E79E7100DFB0}" type="slidenum">
              <a:rPr lang="zh-CN" altLang="zh-CN"/>
              <a:pPr/>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976171B-6867-499E-AE01-0E1373EC2479}" type="slidenum">
              <a:rPr lang="zh-CN" altLang="zh-CN"/>
              <a:pPr/>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228600"/>
            <a:ext cx="6253163"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9F33DCC-F117-44FA-9959-E1D094FCB942}" type="slidenum">
              <a:rPr lang="zh-CN" altLang="zh-CN"/>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6D26C07-DF00-46C7-81CF-D5E16E6DAB3D}" type="slidenum">
              <a:rPr lang="zh-CN" altLang="zh-CN"/>
              <a:pPr/>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A2A7458-C1A2-41CD-93C9-FFF12B421453}" type="slidenum">
              <a:rPr lang="zh-CN" altLang="zh-CN"/>
              <a:pPr/>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F324F0D7-FC02-4B52-9CF5-14256728F6A0}" type="slidenum">
              <a:rPr lang="zh-CN" altLang="zh-CN"/>
              <a:pPr/>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CC31578F-6C3E-41CD-84C9-1FC27EA7740C}" type="slidenum">
              <a:rPr lang="zh-CN" altLang="zh-CN"/>
              <a:pPr/>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5C69FC0D-AF09-44A3-B486-DD0B6C7F601A}" type="slidenum">
              <a:rPr lang="zh-CN" altLang="zh-CN"/>
              <a:pPr/>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E374E252-8F26-41D4-A142-D6778803E3B0}" type="slidenum">
              <a:rPr lang="zh-CN" altLang="zh-CN"/>
              <a:pPr/>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F2BA0BC-9B00-4E54-BC8C-366438FEAAEC}" type="slidenum">
              <a:rPr lang="zh-CN" altLang="zh-CN"/>
              <a:pPr/>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F5C1A9C-F31A-4ACC-B384-7600B3DB0DE9}" type="slidenum">
              <a:rPr lang="zh-CN" altLang="zh-CN"/>
              <a:pPr/>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CE06BA-D25A-48C8-96EA-325A2AAC97D9}" type="slidenum">
              <a:rPr lang="zh-CN" altLang="zh-CN"/>
              <a:pPr/>
              <a:t>‹#›</a:t>
            </a:fld>
            <a:endParaRPr lang="zh-CN" altLang="zh-CN"/>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pitchFamily="34" charset="0"/>
          <a:ea typeface="隶书" pitchFamily="1" charset="-122"/>
        </a:defRPr>
      </a:lvl2pPr>
      <a:lvl3pPr algn="ctr" rtl="0" fontAlgn="base">
        <a:spcBef>
          <a:spcPct val="0"/>
        </a:spcBef>
        <a:spcAft>
          <a:spcPct val="0"/>
        </a:spcAft>
        <a:defRPr sz="4400" b="1">
          <a:solidFill>
            <a:schemeClr val="tx2"/>
          </a:solidFill>
          <a:latin typeface="Arial" pitchFamily="34" charset="0"/>
          <a:ea typeface="隶书" pitchFamily="1" charset="-122"/>
        </a:defRPr>
      </a:lvl3pPr>
      <a:lvl4pPr algn="ctr" rtl="0" fontAlgn="base">
        <a:spcBef>
          <a:spcPct val="0"/>
        </a:spcBef>
        <a:spcAft>
          <a:spcPct val="0"/>
        </a:spcAft>
        <a:defRPr sz="4400" b="1">
          <a:solidFill>
            <a:schemeClr val="tx2"/>
          </a:solidFill>
          <a:latin typeface="Arial" pitchFamily="34" charset="0"/>
          <a:ea typeface="隶书" pitchFamily="1" charset="-122"/>
        </a:defRPr>
      </a:lvl4pPr>
      <a:lvl5pPr algn="ctr" rtl="0" fontAlgn="base">
        <a:spcBef>
          <a:spcPct val="0"/>
        </a:spcBef>
        <a:spcAft>
          <a:spcPct val="0"/>
        </a:spcAft>
        <a:defRPr sz="4400" b="1">
          <a:solidFill>
            <a:schemeClr val="tx2"/>
          </a:solidFill>
          <a:latin typeface="Arial" pitchFamily="34" charset="0"/>
          <a:ea typeface="隶书" pitchFamily="1" charset="-122"/>
        </a:defRPr>
      </a:lvl5pPr>
      <a:lvl6pPr marL="457200" algn="ctr" rtl="0" fontAlgn="base">
        <a:spcBef>
          <a:spcPct val="0"/>
        </a:spcBef>
        <a:spcAft>
          <a:spcPct val="0"/>
        </a:spcAft>
        <a:defRPr sz="4400" b="1">
          <a:solidFill>
            <a:schemeClr val="tx2"/>
          </a:solidFill>
          <a:latin typeface="Arial" pitchFamily="34" charset="0"/>
          <a:ea typeface="隶书" pitchFamily="1" charset="-122"/>
        </a:defRPr>
      </a:lvl6pPr>
      <a:lvl7pPr marL="914400" algn="ctr" rtl="0" fontAlgn="base">
        <a:spcBef>
          <a:spcPct val="0"/>
        </a:spcBef>
        <a:spcAft>
          <a:spcPct val="0"/>
        </a:spcAft>
        <a:defRPr sz="4400" b="1">
          <a:solidFill>
            <a:schemeClr val="tx2"/>
          </a:solidFill>
          <a:latin typeface="Arial" pitchFamily="34" charset="0"/>
          <a:ea typeface="隶书" pitchFamily="1" charset="-122"/>
        </a:defRPr>
      </a:lvl7pPr>
      <a:lvl8pPr marL="1371600" algn="ctr" rtl="0" fontAlgn="base">
        <a:spcBef>
          <a:spcPct val="0"/>
        </a:spcBef>
        <a:spcAft>
          <a:spcPct val="0"/>
        </a:spcAft>
        <a:defRPr sz="4400" b="1">
          <a:solidFill>
            <a:schemeClr val="tx2"/>
          </a:solidFill>
          <a:latin typeface="Arial" pitchFamily="34" charset="0"/>
          <a:ea typeface="隶书" pitchFamily="1" charset="-122"/>
        </a:defRPr>
      </a:lvl8pPr>
      <a:lvl9pPr marL="1828800" algn="ctr" rtl="0" fontAlgn="base">
        <a:spcBef>
          <a:spcPct val="0"/>
        </a:spcBef>
        <a:spcAft>
          <a:spcPct val="0"/>
        </a:spcAft>
        <a:defRPr sz="4400" b="1">
          <a:solidFill>
            <a:schemeClr val="tx2"/>
          </a:solidFill>
          <a:latin typeface="Arial" pitchFamily="34" charset="0"/>
          <a:ea typeface="隶书" pitchFamily="1" charset="-122"/>
        </a:defRPr>
      </a:lvl9pPr>
    </p:titleStyle>
    <p:bodyStyle>
      <a:lvl1pPr marL="342900" indent="-342900" algn="l" rtl="0" fontAlgn="base">
        <a:spcBef>
          <a:spcPct val="20000"/>
        </a:spcBef>
        <a:spcAft>
          <a:spcPct val="0"/>
        </a:spcAft>
        <a:buClr>
          <a:schemeClr val="folHlink"/>
        </a:buClr>
        <a:buSzPct val="85000"/>
        <a:buFont typeface="Wingdings 2" pitchFamily="2" charset="2"/>
        <a:buChar char="¡"/>
        <a:defRPr sz="32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85000"/>
        <a:buFont typeface="Wingdings 2" pitchFamily="2" charset="2"/>
        <a:buChar char=""/>
        <a:defRPr sz="2800">
          <a:solidFill>
            <a:schemeClr val="tx1"/>
          </a:solidFill>
          <a:latin typeface="+mn-lt"/>
          <a:ea typeface="宋体" pitchFamily="2" charset="-122"/>
        </a:defRPr>
      </a:lvl2pPr>
      <a:lvl3pPr marL="1143000" indent="-228600" algn="l" rtl="0" fontAlgn="base">
        <a:spcBef>
          <a:spcPct val="20000"/>
        </a:spcBef>
        <a:spcAft>
          <a:spcPct val="0"/>
        </a:spcAft>
        <a:buClr>
          <a:schemeClr val="folHlink"/>
        </a:buClr>
        <a:buFont typeface="Wingdings 2" pitchFamily="2" charset="2"/>
        <a:buChar char="¡"/>
        <a:defRPr sz="2400">
          <a:solidFill>
            <a:schemeClr val="tx1"/>
          </a:solidFill>
          <a:latin typeface="+mn-lt"/>
          <a:ea typeface="宋体" pitchFamily="2" charset="-122"/>
        </a:defRPr>
      </a:lvl3pPr>
      <a:lvl4pPr marL="1600200" indent="-228600" algn="l" rtl="0" fontAlgn="base">
        <a:spcBef>
          <a:spcPct val="20000"/>
        </a:spcBef>
        <a:spcAft>
          <a:spcPct val="0"/>
        </a:spcAft>
        <a:buClr>
          <a:schemeClr val="tx2"/>
        </a:buClr>
        <a:buSzPct val="90000"/>
        <a:buFont typeface="Wingdings 2" pitchFamily="2" charset="2"/>
        <a:buChar char=""/>
        <a:defRPr sz="2000">
          <a:solidFill>
            <a:schemeClr val="tx1"/>
          </a:solidFill>
          <a:latin typeface="+mn-lt"/>
          <a:ea typeface="宋体" pitchFamily="2" charset="-122"/>
        </a:defRPr>
      </a:lvl4pPr>
      <a:lvl5pPr marL="2057400" indent="-228600" algn="l" rtl="0" fontAlgn="base">
        <a:spcBef>
          <a:spcPct val="20000"/>
        </a:spcBef>
        <a:spcAft>
          <a:spcPct val="0"/>
        </a:spcAft>
        <a:buClr>
          <a:schemeClr val="folHlink"/>
        </a:buClr>
        <a:buFont typeface="Wingdings 2" pitchFamily="2" charset="2"/>
        <a:buChar char="¡"/>
        <a:defRPr sz="2000">
          <a:solidFill>
            <a:schemeClr val="tx1"/>
          </a:solidFill>
          <a:latin typeface="+mn-lt"/>
          <a:ea typeface="宋体" pitchFamily="2" charset="-122"/>
        </a:defRPr>
      </a:lvl5pPr>
      <a:lvl6pPr marL="2514600" indent="-228600" algn="l" rtl="0" fontAlgn="base">
        <a:spcBef>
          <a:spcPct val="20000"/>
        </a:spcBef>
        <a:spcAft>
          <a:spcPct val="0"/>
        </a:spcAft>
        <a:buClr>
          <a:schemeClr val="folHlink"/>
        </a:buClr>
        <a:buFont typeface="Wingdings 2" pitchFamily="2" charset="2"/>
        <a:buChar char="¡"/>
        <a:defRPr sz="2000">
          <a:solidFill>
            <a:schemeClr val="tx1"/>
          </a:solidFill>
          <a:latin typeface="+mn-lt"/>
          <a:ea typeface="宋体" pitchFamily="2" charset="-122"/>
        </a:defRPr>
      </a:lvl6pPr>
      <a:lvl7pPr marL="2971800" indent="-228600" algn="l" rtl="0" fontAlgn="base">
        <a:spcBef>
          <a:spcPct val="20000"/>
        </a:spcBef>
        <a:spcAft>
          <a:spcPct val="0"/>
        </a:spcAft>
        <a:buClr>
          <a:schemeClr val="folHlink"/>
        </a:buClr>
        <a:buFont typeface="Wingdings 2" pitchFamily="2" charset="2"/>
        <a:buChar char="¡"/>
        <a:defRPr sz="2000">
          <a:solidFill>
            <a:schemeClr val="tx1"/>
          </a:solidFill>
          <a:latin typeface="+mn-lt"/>
          <a:ea typeface="宋体" pitchFamily="2" charset="-122"/>
        </a:defRPr>
      </a:lvl7pPr>
      <a:lvl8pPr marL="3429000" indent="-228600" algn="l" rtl="0" fontAlgn="base">
        <a:spcBef>
          <a:spcPct val="20000"/>
        </a:spcBef>
        <a:spcAft>
          <a:spcPct val="0"/>
        </a:spcAft>
        <a:buClr>
          <a:schemeClr val="folHlink"/>
        </a:buClr>
        <a:buFont typeface="Wingdings 2" pitchFamily="2" charset="2"/>
        <a:buChar char="¡"/>
        <a:defRPr sz="2000">
          <a:solidFill>
            <a:schemeClr val="tx1"/>
          </a:solidFill>
          <a:latin typeface="+mn-lt"/>
          <a:ea typeface="宋体" pitchFamily="2" charset="-122"/>
        </a:defRPr>
      </a:lvl8pPr>
      <a:lvl9pPr marL="3886200" indent="-228600" algn="l" rtl="0" fontAlgn="base">
        <a:spcBef>
          <a:spcPct val="20000"/>
        </a:spcBef>
        <a:spcAft>
          <a:spcPct val="0"/>
        </a:spcAft>
        <a:buClr>
          <a:schemeClr val="folHlink"/>
        </a:buClr>
        <a:buFont typeface="Wingdings 2" pitchFamily="2" charset="2"/>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ctrTitle"/>
          </p:nvPr>
        </p:nvSpPr>
        <p:spPr>
          <a:xfrm>
            <a:off x="611188" y="1412875"/>
            <a:ext cx="7772400" cy="1470025"/>
          </a:xfrm>
        </p:spPr>
        <p:txBody>
          <a:bodyPr/>
          <a:lstStyle/>
          <a:p>
            <a:r>
              <a:rPr lang="zh-CN" altLang="en-US"/>
              <a:t>基于核心素养的课堂教学 </a:t>
            </a:r>
          </a:p>
        </p:txBody>
      </p:sp>
      <p:sp>
        <p:nvSpPr>
          <p:cNvPr id="4099" name="Rectangle 3"/>
          <p:cNvSpPr>
            <a:spLocks noGrp="1" noRot="1" noChangeArrowheads="1"/>
          </p:cNvSpPr>
          <p:nvPr>
            <p:ph type="subTitle" idx="1"/>
          </p:nvPr>
        </p:nvSpPr>
        <p:spPr>
          <a:xfrm>
            <a:off x="1258888" y="4437063"/>
            <a:ext cx="6400800" cy="1752600"/>
          </a:xfrm>
        </p:spPr>
        <p:txBody>
          <a:bodyPr/>
          <a:lstStyle/>
          <a:p>
            <a:r>
              <a:rPr lang="zh-CN" altLang="en-US"/>
              <a:t>张  华</a:t>
            </a:r>
          </a:p>
          <a:p>
            <a:r>
              <a:rPr lang="zh-CN" altLang="en-US"/>
              <a:t>杭州师范大学教育科学研究院</a:t>
            </a:r>
          </a:p>
          <a:p>
            <a:r>
              <a:rPr lang="zh-CN" altLang="en-US"/>
              <a:t>hzhang@kcx.ecnu.edu.cn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zh-CN" altLang="en-US"/>
              <a:t>四个问题</a:t>
            </a:r>
          </a:p>
        </p:txBody>
      </p:sp>
      <p:sp>
        <p:nvSpPr>
          <p:cNvPr id="13315" name="Rectangle 3"/>
          <p:cNvSpPr>
            <a:spLocks noGrp="1" noRot="1" noChangeArrowheads="1"/>
          </p:cNvSpPr>
          <p:nvPr>
            <p:ph type="body" idx="1"/>
          </p:nvPr>
        </p:nvSpPr>
        <p:spPr>
          <a:xfrm>
            <a:off x="301625" y="1917700"/>
            <a:ext cx="8540750" cy="4183063"/>
          </a:xfrm>
        </p:spPr>
        <p:txBody>
          <a:bodyPr/>
          <a:lstStyle/>
          <a:p>
            <a:r>
              <a:rPr lang="zh-CN" altLang="en-US"/>
              <a:t>一、</a:t>
            </a:r>
            <a:r>
              <a:rPr lang="zh-CN" altLang="en-US">
                <a:latin typeface="楷体"/>
              </a:rPr>
              <a:t>“</a:t>
            </a:r>
            <a:r>
              <a:rPr lang="zh-CN" altLang="en-US"/>
              <a:t>核心素养</a:t>
            </a:r>
            <a:r>
              <a:rPr lang="zh-CN" altLang="en-US">
                <a:latin typeface="楷体"/>
              </a:rPr>
              <a:t>”</a:t>
            </a:r>
            <a:r>
              <a:rPr lang="zh-CN" altLang="en-US"/>
              <a:t>观念试图解决什么问题？</a:t>
            </a:r>
          </a:p>
          <a:p>
            <a:endParaRPr lang="zh-CN" altLang="en-US"/>
          </a:p>
          <a:p>
            <a:r>
              <a:rPr lang="zh-CN" altLang="en-US"/>
              <a:t>二、什么是基于核心素养的学生学习？</a:t>
            </a:r>
          </a:p>
          <a:p>
            <a:endParaRPr lang="zh-CN" altLang="en-US"/>
          </a:p>
          <a:p>
            <a:r>
              <a:rPr lang="zh-CN" altLang="en-US"/>
              <a:t>三、什么是基于核心素养的课堂教学？</a:t>
            </a:r>
          </a:p>
          <a:p>
            <a:endParaRPr lang="zh-CN" altLang="en-US"/>
          </a:p>
          <a:p>
            <a:r>
              <a:rPr lang="zh-CN" altLang="en-US"/>
              <a:t>四、怎样进行</a:t>
            </a:r>
            <a:r>
              <a:rPr lang="zh-CN" altLang="en-US">
                <a:latin typeface="楷体"/>
              </a:rPr>
              <a:t>“</a:t>
            </a:r>
            <a:r>
              <a:rPr lang="zh-CN" altLang="en-US"/>
              <a:t>素养教学</a:t>
            </a:r>
            <a:r>
              <a:rPr lang="zh-CN" altLang="en-US">
                <a:latin typeface="楷体"/>
              </a:rPr>
              <a:t>”</a:t>
            </a:r>
            <a:r>
              <a:rPr lang="zh-CN" altLang="en-US"/>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23850" y="1628775"/>
            <a:ext cx="8540750" cy="1143000"/>
          </a:xfrm>
        </p:spPr>
        <p:txBody>
          <a:bodyPr/>
          <a:lstStyle/>
          <a:p>
            <a:r>
              <a:rPr lang="zh-CN" altLang="en-US" sz="4000"/>
              <a:t>一、“核心素养”观念：内涵与意义</a:t>
            </a:r>
          </a:p>
        </p:txBody>
      </p:sp>
      <p:sp>
        <p:nvSpPr>
          <p:cNvPr id="14339" name="Rectangle 3"/>
          <p:cNvSpPr>
            <a:spLocks noGrp="1" noRot="1" noChangeArrowheads="1"/>
          </p:cNvSpPr>
          <p:nvPr>
            <p:ph type="body" idx="1"/>
          </p:nvPr>
        </p:nvSpPr>
        <p:spPr>
          <a:xfrm>
            <a:off x="301625" y="4510088"/>
            <a:ext cx="8540750" cy="1589087"/>
          </a:xfrm>
        </p:spPr>
        <p:txBody>
          <a:bodyPr/>
          <a:lstStyle/>
          <a:p>
            <a:endParaRPr lang="zh-CN"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zh-CN" altLang="en-US"/>
              <a:t>究竟什么是“核心素养”？</a:t>
            </a:r>
          </a:p>
        </p:txBody>
      </p:sp>
      <p:sp>
        <p:nvSpPr>
          <p:cNvPr id="15363" name="Rectangle 3"/>
          <p:cNvSpPr>
            <a:spLocks noGrp="1" noRot="1" noChangeArrowheads="1"/>
          </p:cNvSpPr>
          <p:nvPr>
            <p:ph type="body" idx="1"/>
          </p:nvPr>
        </p:nvSpPr>
        <p:spPr/>
        <p:txBody>
          <a:bodyPr/>
          <a:lstStyle/>
          <a:p>
            <a:pPr>
              <a:lnSpc>
                <a:spcPct val="80000"/>
              </a:lnSpc>
            </a:pPr>
            <a:r>
              <a:rPr lang="zh-CN" altLang="en-US">
                <a:latin typeface="楷体"/>
              </a:rPr>
              <a:t>“</a:t>
            </a:r>
            <a:r>
              <a:rPr lang="zh-CN" altLang="en-US"/>
              <a:t>素养不只是知识与技能。它是在</a:t>
            </a:r>
            <a:r>
              <a:rPr lang="zh-CN" altLang="en-US">
                <a:solidFill>
                  <a:schemeClr val="tx2"/>
                </a:solidFill>
              </a:rPr>
              <a:t>特定情境</a:t>
            </a:r>
            <a:r>
              <a:rPr lang="zh-CN" altLang="en-US"/>
              <a:t>中、通过利用和调动心理社会资源（包括技能和态度）、以</a:t>
            </a:r>
            <a:r>
              <a:rPr lang="zh-CN" altLang="en-US">
                <a:solidFill>
                  <a:schemeClr val="tx2"/>
                </a:solidFill>
              </a:rPr>
              <a:t>满足复杂需要</a:t>
            </a:r>
            <a:r>
              <a:rPr lang="zh-CN" altLang="en-US"/>
              <a:t>的</a:t>
            </a:r>
            <a:r>
              <a:rPr lang="zh-CN" altLang="en-US">
                <a:solidFill>
                  <a:schemeClr val="tx2"/>
                </a:solidFill>
              </a:rPr>
              <a:t>能力</a:t>
            </a:r>
            <a:r>
              <a:rPr lang="zh-CN" altLang="en-US"/>
              <a:t>。例如，</a:t>
            </a:r>
            <a:r>
              <a:rPr lang="zh-CN" altLang="en-US">
                <a:solidFill>
                  <a:schemeClr val="tx2"/>
                </a:solidFill>
              </a:rPr>
              <a:t>有效交往的能力</a:t>
            </a:r>
            <a:r>
              <a:rPr lang="zh-CN" altLang="en-US"/>
              <a:t>是一种素养，它可能利用一个人的语言知识、实用性信息技术技能、以及对其交往的对象的态度。</a:t>
            </a:r>
            <a:r>
              <a:rPr lang="zh-CN" altLang="en-US">
                <a:latin typeface="楷体"/>
              </a:rPr>
              <a:t>”</a:t>
            </a:r>
            <a:endParaRPr lang="zh-CN" altLang="en-US"/>
          </a:p>
          <a:p>
            <a:pPr>
              <a:lnSpc>
                <a:spcPct val="80000"/>
              </a:lnSpc>
            </a:pPr>
            <a:endParaRPr lang="zh-CN" altLang="en-US"/>
          </a:p>
          <a:p>
            <a:pPr>
              <a:lnSpc>
                <a:spcPct val="80000"/>
              </a:lnSpc>
            </a:pPr>
            <a:r>
              <a:rPr lang="zh-CN" altLang="en-US">
                <a:latin typeface="楷体"/>
              </a:rPr>
              <a:t>——</a:t>
            </a:r>
            <a:r>
              <a:rPr lang="zh-CN" altLang="en-US"/>
              <a:t>OECD (2005) The definition and selection of key competencies [Executive Summary].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endParaRPr lang="zh-CN" altLang="zh-CN"/>
          </a:p>
        </p:txBody>
      </p:sp>
      <p:sp>
        <p:nvSpPr>
          <p:cNvPr id="16387" name="Rectangle 3"/>
          <p:cNvSpPr>
            <a:spLocks noGrp="1" noRot="1" noChangeArrowheads="1"/>
          </p:cNvSpPr>
          <p:nvPr>
            <p:ph type="body" idx="1"/>
          </p:nvPr>
        </p:nvSpPr>
        <p:spPr/>
        <p:txBody>
          <a:bodyPr/>
          <a:lstStyle/>
          <a:p>
            <a:r>
              <a:rPr lang="zh-CN" altLang="en-US" sz="2800"/>
              <a:t>A competency is more than just knowledge and skills. It involes the ability to meet complex demands, by drawing on and mobilising psychosocial resources (including skills and attitudes) in a particular context. For example, the ability to communicate effectively is a competency that may draw on an individual's knowledge of language, practical IT skills and attitudes towards those with whom he or she is communicating.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01625" y="228600"/>
            <a:ext cx="8540750" cy="608013"/>
          </a:xfrm>
        </p:spPr>
        <p:txBody>
          <a:bodyPr/>
          <a:lstStyle/>
          <a:p>
            <a:endParaRPr lang="zh-CN" altLang="zh-CN"/>
          </a:p>
        </p:txBody>
      </p:sp>
      <p:sp>
        <p:nvSpPr>
          <p:cNvPr id="17411" name="Rectangle 3"/>
          <p:cNvSpPr>
            <a:spLocks noGrp="1" noRot="1" noChangeArrowheads="1"/>
          </p:cNvSpPr>
          <p:nvPr>
            <p:ph type="body" idx="1"/>
          </p:nvPr>
        </p:nvSpPr>
        <p:spPr>
          <a:xfrm>
            <a:off x="301625" y="1054100"/>
            <a:ext cx="8540750" cy="5045075"/>
          </a:xfrm>
        </p:spPr>
        <p:txBody>
          <a:bodyPr/>
          <a:lstStyle/>
          <a:p>
            <a:pPr>
              <a:lnSpc>
                <a:spcPct val="80000"/>
              </a:lnSpc>
            </a:pPr>
            <a:r>
              <a:rPr lang="zh-CN" altLang="en-US"/>
              <a:t>一个</a:t>
            </a:r>
            <a:r>
              <a:rPr lang="zh-CN" altLang="en-US">
                <a:latin typeface="楷体"/>
              </a:rPr>
              <a:t>“</a:t>
            </a:r>
            <a:r>
              <a:rPr lang="zh-CN" altLang="en-US">
                <a:solidFill>
                  <a:schemeClr val="tx2"/>
                </a:solidFill>
              </a:rPr>
              <a:t>核心</a:t>
            </a:r>
            <a:r>
              <a:rPr lang="zh-CN" altLang="en-US"/>
              <a:t>素养</a:t>
            </a:r>
            <a:r>
              <a:rPr lang="zh-CN" altLang="en-US">
                <a:latin typeface="楷体"/>
              </a:rPr>
              <a:t>”</a:t>
            </a:r>
            <a:r>
              <a:rPr lang="zh-CN" altLang="en-US"/>
              <a:t>（key competency）必须满足三个要件：</a:t>
            </a:r>
          </a:p>
          <a:p>
            <a:pPr>
              <a:lnSpc>
                <a:spcPct val="80000"/>
              </a:lnSpc>
            </a:pPr>
            <a:endParaRPr lang="zh-CN" altLang="en-US"/>
          </a:p>
          <a:p>
            <a:pPr>
              <a:lnSpc>
                <a:spcPct val="80000"/>
              </a:lnSpc>
            </a:pPr>
            <a:r>
              <a:rPr lang="zh-CN" altLang="en-US"/>
              <a:t>1. 对社会和个体产生</a:t>
            </a:r>
            <a:r>
              <a:rPr lang="zh-CN" altLang="en-US">
                <a:solidFill>
                  <a:schemeClr val="tx2"/>
                </a:solidFill>
              </a:rPr>
              <a:t>有价值的</a:t>
            </a:r>
            <a:r>
              <a:rPr lang="zh-CN" altLang="en-US"/>
              <a:t>结果；</a:t>
            </a:r>
          </a:p>
          <a:p>
            <a:pPr>
              <a:lnSpc>
                <a:spcPct val="80000"/>
              </a:lnSpc>
            </a:pPr>
            <a:r>
              <a:rPr lang="zh-CN" altLang="en-US"/>
              <a:t>2. 帮助个体在</a:t>
            </a:r>
            <a:r>
              <a:rPr lang="zh-CN" altLang="en-US">
                <a:solidFill>
                  <a:schemeClr val="tx2"/>
                </a:solidFill>
              </a:rPr>
              <a:t>多样化情境</a:t>
            </a:r>
            <a:r>
              <a:rPr lang="zh-CN" altLang="en-US"/>
              <a:t>中满足重要需要；</a:t>
            </a:r>
          </a:p>
          <a:p>
            <a:pPr>
              <a:lnSpc>
                <a:spcPct val="80000"/>
              </a:lnSpc>
            </a:pPr>
            <a:r>
              <a:rPr lang="zh-CN" altLang="en-US"/>
              <a:t>3. 不仅对</a:t>
            </a:r>
            <a:r>
              <a:rPr lang="zh-CN" altLang="en-US">
                <a:solidFill>
                  <a:schemeClr val="tx2"/>
                </a:solidFill>
              </a:rPr>
              <a:t>学科专家</a:t>
            </a:r>
            <a:r>
              <a:rPr lang="zh-CN" altLang="en-US"/>
              <a:t>重要，而且</a:t>
            </a:r>
            <a:r>
              <a:rPr lang="zh-CN" altLang="en-US">
                <a:solidFill>
                  <a:schemeClr val="tx2"/>
                </a:solidFill>
              </a:rPr>
              <a:t>对所有人重要</a:t>
            </a:r>
            <a:r>
              <a:rPr lang="zh-CN" altLang="en-US"/>
              <a:t>。</a:t>
            </a:r>
          </a:p>
          <a:p>
            <a:pPr>
              <a:lnSpc>
                <a:spcPct val="80000"/>
              </a:lnSpc>
            </a:pPr>
            <a:endParaRPr lang="zh-CN" altLang="en-US"/>
          </a:p>
          <a:p>
            <a:pPr>
              <a:lnSpc>
                <a:spcPct val="80000"/>
              </a:lnSpc>
            </a:pPr>
            <a:r>
              <a:rPr lang="zh-CN" altLang="en-US">
                <a:latin typeface="楷体"/>
              </a:rPr>
              <a:t>——</a:t>
            </a:r>
            <a:r>
              <a:rPr lang="zh-CN" altLang="en-US"/>
              <a:t>OECD (2005) The definition and selection of key competencies [Executive Summary].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01625" y="228600"/>
            <a:ext cx="8540750" cy="968375"/>
          </a:xfrm>
        </p:spPr>
        <p:txBody>
          <a:bodyPr/>
          <a:lstStyle/>
          <a:p>
            <a:endParaRPr lang="zh-CN" altLang="zh-CN"/>
          </a:p>
        </p:txBody>
      </p:sp>
      <p:sp>
        <p:nvSpPr>
          <p:cNvPr id="18435" name="Rectangle 3"/>
          <p:cNvSpPr>
            <a:spLocks noGrp="1" noRot="1" noChangeArrowheads="1"/>
          </p:cNvSpPr>
          <p:nvPr>
            <p:ph type="body" idx="1"/>
          </p:nvPr>
        </p:nvSpPr>
        <p:spPr/>
        <p:txBody>
          <a:bodyPr/>
          <a:lstStyle/>
          <a:p>
            <a:pPr>
              <a:lnSpc>
                <a:spcPct val="90000"/>
              </a:lnSpc>
            </a:pPr>
            <a:r>
              <a:rPr lang="zh-CN" altLang="en-US"/>
              <a:t>Each key competency must:</a:t>
            </a:r>
          </a:p>
          <a:p>
            <a:pPr>
              <a:lnSpc>
                <a:spcPct val="90000"/>
              </a:lnSpc>
            </a:pPr>
            <a:endParaRPr lang="zh-CN" altLang="en-US"/>
          </a:p>
          <a:p>
            <a:pPr>
              <a:lnSpc>
                <a:spcPct val="90000"/>
              </a:lnSpc>
            </a:pPr>
            <a:r>
              <a:rPr lang="zh-CN" altLang="en-US"/>
              <a:t>Contribute to valued outcomes for societies and individuls;</a:t>
            </a:r>
          </a:p>
          <a:p>
            <a:pPr>
              <a:lnSpc>
                <a:spcPct val="90000"/>
              </a:lnSpc>
            </a:pPr>
            <a:r>
              <a:rPr lang="zh-CN" altLang="en-US"/>
              <a:t>Help individuals meet important demands in a wide variety of contexts; and </a:t>
            </a:r>
          </a:p>
          <a:p>
            <a:pPr>
              <a:lnSpc>
                <a:spcPct val="90000"/>
              </a:lnSpc>
            </a:pPr>
            <a:r>
              <a:rPr lang="zh-CN" altLang="en-US"/>
              <a:t>Be important not just for specialists but for all individuals.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zh-CN" altLang="en-US"/>
              <a:t>一个尝试性定义</a:t>
            </a:r>
          </a:p>
        </p:txBody>
      </p:sp>
      <p:sp>
        <p:nvSpPr>
          <p:cNvPr id="19459" name="Rectangle 3"/>
          <p:cNvSpPr>
            <a:spLocks noGrp="1" noRot="1" noChangeArrowheads="1"/>
          </p:cNvSpPr>
          <p:nvPr>
            <p:ph type="body" idx="1"/>
          </p:nvPr>
        </p:nvSpPr>
        <p:spPr>
          <a:xfrm>
            <a:off x="323850" y="1917700"/>
            <a:ext cx="8518525" cy="4392613"/>
          </a:xfrm>
        </p:spPr>
        <p:txBody>
          <a:bodyPr/>
          <a:lstStyle/>
          <a:p>
            <a:pPr>
              <a:lnSpc>
                <a:spcPct val="80000"/>
              </a:lnSpc>
            </a:pPr>
            <a:r>
              <a:rPr lang="zh-CN" altLang="en-US"/>
              <a:t>所谓</a:t>
            </a:r>
            <a:r>
              <a:rPr lang="zh-CN" altLang="en-US">
                <a:latin typeface="楷体"/>
              </a:rPr>
              <a:t>“</a:t>
            </a:r>
            <a:r>
              <a:rPr lang="zh-CN" altLang="en-US"/>
              <a:t>核心素养</a:t>
            </a:r>
            <a:r>
              <a:rPr lang="zh-CN" altLang="en-US">
                <a:latin typeface="楷体"/>
              </a:rPr>
              <a:t>”</a:t>
            </a:r>
            <a:r>
              <a:rPr lang="zh-CN" altLang="en-US"/>
              <a:t>，是人们适应信息时代、知识社会和全球化时代的需要，解决复杂问题和适应不可预测情境的能力和道德。</a:t>
            </a:r>
          </a:p>
          <a:p>
            <a:pPr>
              <a:lnSpc>
                <a:spcPct val="80000"/>
              </a:lnSpc>
            </a:pPr>
            <a:endParaRPr lang="zh-CN" altLang="en-US"/>
          </a:p>
          <a:p>
            <a:pPr>
              <a:lnSpc>
                <a:spcPct val="80000"/>
              </a:lnSpc>
            </a:pPr>
            <a:r>
              <a:rPr lang="zh-CN" altLang="en-US">
                <a:latin typeface="楷体"/>
              </a:rPr>
              <a:t>“</a:t>
            </a:r>
            <a:r>
              <a:rPr lang="zh-CN" altLang="en-US"/>
              <a:t>核心素养</a:t>
            </a:r>
            <a:r>
              <a:rPr lang="zh-CN" altLang="en-US">
                <a:latin typeface="楷体"/>
              </a:rPr>
              <a:t>”</a:t>
            </a:r>
            <a:r>
              <a:rPr lang="zh-CN" altLang="en-US"/>
              <a:t>又被称为</a:t>
            </a:r>
            <a:r>
              <a:rPr lang="zh-CN" altLang="en-US">
                <a:latin typeface="楷体"/>
              </a:rPr>
              <a:t>“</a:t>
            </a:r>
            <a:r>
              <a:rPr lang="zh-CN" altLang="en-US"/>
              <a:t>21世纪素养</a:t>
            </a:r>
            <a:r>
              <a:rPr lang="zh-CN" altLang="en-US">
                <a:latin typeface="楷体"/>
              </a:rPr>
              <a:t>”</a:t>
            </a:r>
            <a:r>
              <a:rPr lang="zh-CN" altLang="en-US"/>
              <a:t>。</a:t>
            </a:r>
          </a:p>
          <a:p>
            <a:pPr>
              <a:lnSpc>
                <a:spcPct val="80000"/>
              </a:lnSpc>
            </a:pPr>
            <a:endParaRPr lang="zh-CN" altLang="en-US"/>
          </a:p>
          <a:p>
            <a:pPr>
              <a:lnSpc>
                <a:spcPct val="80000"/>
              </a:lnSpc>
            </a:pPr>
            <a:r>
              <a:rPr lang="zh-CN" altLang="en-US">
                <a:latin typeface="楷体"/>
              </a:rPr>
              <a:t>“</a:t>
            </a:r>
            <a:r>
              <a:rPr lang="zh-CN" altLang="en-US"/>
              <a:t>知识社会</a:t>
            </a:r>
            <a:r>
              <a:rPr lang="zh-CN" altLang="en-US">
                <a:latin typeface="楷体"/>
              </a:rPr>
              <a:t>”</a:t>
            </a:r>
            <a:r>
              <a:rPr lang="zh-CN" altLang="en-US"/>
              <a:t>即观念和知识成为商品的社会。</a:t>
            </a:r>
          </a:p>
          <a:p>
            <a:pPr>
              <a:lnSpc>
                <a:spcPct val="80000"/>
              </a:lnSpc>
            </a:pPr>
            <a:r>
              <a:rPr lang="zh-CN" altLang="en-US"/>
              <a:t>knowledge socity: ideas and knowledge function as commodities.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zh-CN" altLang="en-US"/>
              <a:t>哪些“核心素养”？</a:t>
            </a:r>
          </a:p>
        </p:txBody>
      </p:sp>
      <p:sp>
        <p:nvSpPr>
          <p:cNvPr id="20483" name="Rectangle 3"/>
          <p:cNvSpPr>
            <a:spLocks noGrp="1" noRot="1" noChangeArrowheads="1"/>
          </p:cNvSpPr>
          <p:nvPr>
            <p:ph type="body" idx="1"/>
          </p:nvPr>
        </p:nvSpPr>
        <p:spPr>
          <a:xfrm>
            <a:off x="301625" y="1701800"/>
            <a:ext cx="8540750" cy="4397375"/>
          </a:xfrm>
        </p:spPr>
        <p:txBody>
          <a:bodyPr/>
          <a:lstStyle/>
          <a:p>
            <a:r>
              <a:rPr lang="zh-CN" altLang="en-US"/>
              <a:t>所有框架都提到的素养共有4个：</a:t>
            </a:r>
          </a:p>
          <a:p>
            <a:endParaRPr lang="zh-CN" altLang="en-US"/>
          </a:p>
          <a:p>
            <a:r>
              <a:rPr lang="zh-CN" altLang="en-US"/>
              <a:t>合作（Collaboration）</a:t>
            </a:r>
          </a:p>
          <a:p>
            <a:r>
              <a:rPr lang="zh-CN" altLang="en-US"/>
              <a:t>交往（Communication）</a:t>
            </a:r>
          </a:p>
          <a:p>
            <a:r>
              <a:rPr lang="zh-CN" altLang="en-US"/>
              <a:t>信息通讯技术素养（ICT literacy）</a:t>
            </a:r>
          </a:p>
          <a:p>
            <a:r>
              <a:rPr lang="zh-CN" altLang="en-US"/>
              <a:t>社会和文化技能、公民素养（Social and /or cultural skills, citizenship）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endParaRPr lang="zh-CN" altLang="zh-CN"/>
          </a:p>
        </p:txBody>
      </p:sp>
      <p:sp>
        <p:nvSpPr>
          <p:cNvPr id="21507" name="Rectangle 3"/>
          <p:cNvSpPr>
            <a:spLocks noGrp="1" noRot="1" noChangeArrowheads="1"/>
          </p:cNvSpPr>
          <p:nvPr>
            <p:ph type="body" idx="1"/>
          </p:nvPr>
        </p:nvSpPr>
        <p:spPr/>
        <p:txBody>
          <a:bodyPr/>
          <a:lstStyle/>
          <a:p>
            <a:r>
              <a:rPr lang="zh-CN" altLang="en-US"/>
              <a:t>大多数框架都提到的素养4个：</a:t>
            </a:r>
          </a:p>
          <a:p>
            <a:endParaRPr lang="zh-CN" altLang="en-US"/>
          </a:p>
          <a:p>
            <a:r>
              <a:rPr lang="zh-CN" altLang="en-US"/>
              <a:t>创造性（Creativity）</a:t>
            </a:r>
          </a:p>
          <a:p>
            <a:r>
              <a:rPr lang="zh-CN" altLang="en-US"/>
              <a:t>批判性思维（Critical thinking）</a:t>
            </a:r>
          </a:p>
          <a:p>
            <a:r>
              <a:rPr lang="zh-CN" altLang="en-US"/>
              <a:t>问题解决（Problem-solving）</a:t>
            </a:r>
          </a:p>
          <a:p>
            <a:r>
              <a:rPr lang="zh-CN" altLang="en-US">
                <a:solidFill>
                  <a:schemeClr val="tx2"/>
                </a:solidFill>
              </a:rPr>
              <a:t>开发高质量产品的能力或生产性</a:t>
            </a:r>
            <a:r>
              <a:rPr lang="zh-CN" altLang="en-US"/>
              <a:t>（Develop quality products/ Productivity）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zh-CN" altLang="en-US"/>
              <a:t>“核心素养”的实质</a:t>
            </a:r>
          </a:p>
        </p:txBody>
      </p:sp>
      <p:sp>
        <p:nvSpPr>
          <p:cNvPr id="22531" name="Rectangle 3"/>
          <p:cNvSpPr>
            <a:spLocks noGrp="1" noRot="1" noChangeArrowheads="1"/>
          </p:cNvSpPr>
          <p:nvPr>
            <p:ph type="body" idx="1"/>
          </p:nvPr>
        </p:nvSpPr>
        <p:spPr>
          <a:xfrm>
            <a:off x="395288" y="2133600"/>
            <a:ext cx="8424862" cy="4176713"/>
          </a:xfrm>
        </p:spPr>
        <p:txBody>
          <a:bodyPr/>
          <a:lstStyle/>
          <a:p>
            <a:pPr>
              <a:lnSpc>
                <a:spcPct val="80000"/>
              </a:lnSpc>
            </a:pPr>
            <a:r>
              <a:rPr lang="zh-CN" altLang="en-US"/>
              <a:t>1.指向于培养21世纪信息时代、知识社会、全球化时代的</a:t>
            </a:r>
            <a:r>
              <a:rPr lang="zh-CN" altLang="en-US">
                <a:latin typeface="楷体"/>
              </a:rPr>
              <a:t>“</a:t>
            </a:r>
            <a:r>
              <a:rPr lang="zh-CN" altLang="en-US"/>
              <a:t>新人</a:t>
            </a:r>
            <a:r>
              <a:rPr lang="zh-CN" altLang="en-US">
                <a:latin typeface="楷体"/>
              </a:rPr>
              <a:t>”</a:t>
            </a:r>
            <a:r>
              <a:rPr lang="zh-CN" altLang="en-US"/>
              <a:t>。</a:t>
            </a:r>
          </a:p>
          <a:p>
            <a:pPr>
              <a:lnSpc>
                <a:spcPct val="80000"/>
              </a:lnSpc>
            </a:pPr>
            <a:endParaRPr lang="zh-CN" altLang="en-US"/>
          </a:p>
          <a:p>
            <a:pPr>
              <a:lnSpc>
                <a:spcPct val="80000"/>
              </a:lnSpc>
            </a:pPr>
            <a:r>
              <a:rPr lang="zh-CN" altLang="en-US"/>
              <a:t>2.将知识与技能用于解决复杂问题和处理不可预测情境所形成的能力和道德。</a:t>
            </a:r>
          </a:p>
          <a:p>
            <a:pPr>
              <a:lnSpc>
                <a:spcPct val="80000"/>
              </a:lnSpc>
            </a:pPr>
            <a:endParaRPr lang="zh-CN" altLang="en-US"/>
          </a:p>
          <a:p>
            <a:pPr>
              <a:lnSpc>
                <a:spcPct val="80000"/>
              </a:lnSpc>
            </a:pPr>
            <a:r>
              <a:rPr lang="zh-CN" altLang="en-US"/>
              <a:t>3.既包括跨学科核心素养，又包括学科核心素养。</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23850" y="1989138"/>
            <a:ext cx="8540750" cy="1143000"/>
          </a:xfrm>
        </p:spPr>
        <p:txBody>
          <a:bodyPr/>
          <a:lstStyle/>
          <a:p>
            <a:r>
              <a:rPr lang="zh-CN" altLang="en-US"/>
              <a:t>一个案例</a:t>
            </a:r>
          </a:p>
        </p:txBody>
      </p:sp>
      <p:sp>
        <p:nvSpPr>
          <p:cNvPr id="5123" name="Rectangle 3"/>
          <p:cNvSpPr>
            <a:spLocks noGrp="1" noRot="1" noChangeArrowheads="1"/>
          </p:cNvSpPr>
          <p:nvPr>
            <p:ph type="body" idx="1"/>
          </p:nvPr>
        </p:nvSpPr>
        <p:spPr>
          <a:xfrm>
            <a:off x="301625" y="4006850"/>
            <a:ext cx="8540750" cy="2092325"/>
          </a:xfrm>
        </p:spPr>
        <p:txBody>
          <a:bodyPr/>
          <a:lstStyle/>
          <a:p>
            <a:endParaRPr lang="zh-CN"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323850" y="228600"/>
            <a:ext cx="8518525" cy="1257300"/>
          </a:xfrm>
        </p:spPr>
        <p:txBody>
          <a:bodyPr/>
          <a:lstStyle/>
          <a:p>
            <a:r>
              <a:rPr lang="zh-CN" altLang="en-US" sz="4000"/>
              <a:t>本次课程标准修订的重大主题：</a:t>
            </a:r>
            <a:br>
              <a:rPr lang="zh-CN" altLang="en-US" sz="4000"/>
            </a:br>
            <a:r>
              <a:rPr lang="zh-CN" altLang="en-US" sz="4000"/>
              <a:t>从“三维目标”到“核心素养”</a:t>
            </a:r>
          </a:p>
        </p:txBody>
      </p:sp>
      <p:sp>
        <p:nvSpPr>
          <p:cNvPr id="23555" name="Rectangle 3"/>
          <p:cNvSpPr>
            <a:spLocks noGrp="1" noRot="1" noChangeArrowheads="1"/>
          </p:cNvSpPr>
          <p:nvPr>
            <p:ph type="body" idx="1"/>
          </p:nvPr>
        </p:nvSpPr>
        <p:spPr>
          <a:xfrm>
            <a:off x="301625" y="2133600"/>
            <a:ext cx="8540750" cy="3965575"/>
          </a:xfrm>
        </p:spPr>
        <p:txBody>
          <a:bodyPr/>
          <a:lstStyle/>
          <a:p>
            <a:pPr>
              <a:lnSpc>
                <a:spcPct val="80000"/>
              </a:lnSpc>
            </a:pPr>
            <a:r>
              <a:rPr lang="zh-CN" altLang="en-US" sz="2400"/>
              <a:t>1. 解决</a:t>
            </a:r>
            <a:r>
              <a:rPr lang="zh-CN" altLang="en-US" sz="2400">
                <a:latin typeface="楷体"/>
              </a:rPr>
              <a:t>“</a:t>
            </a:r>
            <a:r>
              <a:rPr lang="zh-CN" altLang="en-US" sz="2400"/>
              <a:t>三维目标</a:t>
            </a:r>
            <a:r>
              <a:rPr lang="zh-CN" altLang="en-US" sz="2400">
                <a:latin typeface="楷体"/>
              </a:rPr>
              <a:t>”</a:t>
            </a:r>
            <a:r>
              <a:rPr lang="zh-CN" altLang="en-US" sz="2400"/>
              <a:t>的割裂问题。</a:t>
            </a:r>
          </a:p>
          <a:p>
            <a:pPr>
              <a:lnSpc>
                <a:spcPct val="80000"/>
              </a:lnSpc>
            </a:pPr>
            <a:endParaRPr lang="zh-CN" altLang="en-US" sz="2400"/>
          </a:p>
          <a:p>
            <a:pPr>
              <a:lnSpc>
                <a:spcPct val="80000"/>
              </a:lnSpc>
            </a:pPr>
            <a:r>
              <a:rPr lang="zh-CN" altLang="en-US" sz="2400"/>
              <a:t>2. 实现我国课程目标的科学化与具体化。</a:t>
            </a:r>
          </a:p>
          <a:p>
            <a:pPr>
              <a:lnSpc>
                <a:spcPct val="80000"/>
              </a:lnSpc>
            </a:pPr>
            <a:endParaRPr lang="zh-CN" altLang="en-US" sz="2400"/>
          </a:p>
          <a:p>
            <a:pPr>
              <a:lnSpc>
                <a:spcPct val="80000"/>
              </a:lnSpc>
            </a:pPr>
            <a:r>
              <a:rPr lang="zh-CN" altLang="en-US" sz="2400"/>
              <a:t>3. 由于核心素养本身包含了探究过程，有可能带来教学方式的根本转变。</a:t>
            </a:r>
            <a:endParaRPr lang="zh-CN" altLang="en-US" sz="2800"/>
          </a:p>
          <a:p>
            <a:pPr>
              <a:lnSpc>
                <a:spcPct val="80000"/>
              </a:lnSpc>
            </a:pPr>
            <a:endParaRPr lang="zh-CN" altLang="en-US" sz="2400"/>
          </a:p>
          <a:p>
            <a:pPr>
              <a:lnSpc>
                <a:spcPct val="80000"/>
              </a:lnSpc>
            </a:pPr>
            <a:r>
              <a:rPr lang="zh-CN" altLang="en-US" sz="2400"/>
              <a:t>4. 体现课程改革的时代性和国际视野。</a:t>
            </a:r>
          </a:p>
          <a:p>
            <a:pPr>
              <a:lnSpc>
                <a:spcPct val="80000"/>
              </a:lnSpc>
            </a:pPr>
            <a:endParaRPr lang="zh-CN" altLang="en-US" sz="2400"/>
          </a:p>
          <a:p>
            <a:pPr>
              <a:lnSpc>
                <a:spcPct val="80000"/>
              </a:lnSpc>
            </a:pPr>
            <a:r>
              <a:rPr lang="zh-CN" altLang="en-US" sz="2400"/>
              <a:t>5. 落实</a:t>
            </a:r>
            <a:r>
              <a:rPr lang="zh-CN" altLang="en-US" sz="2400">
                <a:latin typeface="楷体"/>
              </a:rPr>
              <a:t>“</a:t>
            </a:r>
            <a:r>
              <a:rPr lang="zh-CN" altLang="en-US" sz="2400"/>
              <a:t>立德树人</a:t>
            </a:r>
            <a:r>
              <a:rPr lang="zh-CN" altLang="en-US" sz="2400">
                <a:latin typeface="楷体"/>
              </a:rPr>
              <a:t>”</a:t>
            </a:r>
            <a:r>
              <a:rPr lang="zh-CN" altLang="en-US" sz="2400"/>
              <a:t>的根本要求。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23850" y="1701800"/>
            <a:ext cx="8540750" cy="1143000"/>
          </a:xfrm>
        </p:spPr>
        <p:txBody>
          <a:bodyPr/>
          <a:lstStyle/>
          <a:p>
            <a:r>
              <a:rPr lang="zh-CN" altLang="en-US" sz="3600"/>
              <a:t>二、什么是</a:t>
            </a:r>
            <a:r>
              <a:rPr lang="zh-CN" altLang="en-US" sz="4000"/>
              <a:t>指向</a:t>
            </a:r>
            <a:r>
              <a:rPr lang="zh-CN" altLang="en-US" sz="3600"/>
              <a:t>核心素养的学生学习？</a:t>
            </a:r>
          </a:p>
        </p:txBody>
      </p:sp>
      <p:sp>
        <p:nvSpPr>
          <p:cNvPr id="24579" name="Rectangle 3"/>
          <p:cNvSpPr>
            <a:spLocks noGrp="1" noRot="1" noChangeArrowheads="1"/>
          </p:cNvSpPr>
          <p:nvPr>
            <p:ph type="body" idx="1"/>
          </p:nvPr>
        </p:nvSpPr>
        <p:spPr>
          <a:xfrm>
            <a:off x="301625" y="4438650"/>
            <a:ext cx="8540750" cy="1660525"/>
          </a:xfrm>
        </p:spPr>
        <p:txBody>
          <a:bodyPr/>
          <a:lstStyle/>
          <a:p>
            <a:endParaRPr lang="zh-CN"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zh-CN" altLang="en-US"/>
              <a:t>阻碍核心素养发展的学习方式</a:t>
            </a:r>
          </a:p>
        </p:txBody>
      </p:sp>
      <p:sp>
        <p:nvSpPr>
          <p:cNvPr id="25603" name="Rectangle 3"/>
          <p:cNvSpPr>
            <a:spLocks noGrp="1" noRot="1" noChangeArrowheads="1"/>
          </p:cNvSpPr>
          <p:nvPr>
            <p:ph type="body" idx="1"/>
          </p:nvPr>
        </p:nvSpPr>
        <p:spPr>
          <a:xfrm>
            <a:off x="301625" y="2062163"/>
            <a:ext cx="8540750" cy="4037012"/>
          </a:xfrm>
        </p:spPr>
        <p:txBody>
          <a:bodyPr/>
          <a:lstStyle/>
          <a:p>
            <a:r>
              <a:rPr lang="zh-CN" altLang="en-US"/>
              <a:t>死记硬背、机械训练式的接受性学习；</a:t>
            </a:r>
          </a:p>
          <a:p>
            <a:endParaRPr lang="zh-CN" altLang="en-US"/>
          </a:p>
          <a:p>
            <a:r>
              <a:rPr lang="zh-CN" altLang="en-US">
                <a:latin typeface="楷体"/>
              </a:rPr>
              <a:t>“</a:t>
            </a:r>
            <a:r>
              <a:rPr lang="zh-CN" altLang="en-US"/>
              <a:t>储蓄式学习</a:t>
            </a:r>
            <a:r>
              <a:rPr lang="zh-CN" altLang="en-US">
                <a:latin typeface="楷体"/>
              </a:rPr>
              <a:t>”</a:t>
            </a:r>
            <a:r>
              <a:rPr lang="zh-CN" altLang="en-US"/>
              <a:t>；</a:t>
            </a:r>
          </a:p>
          <a:p>
            <a:endParaRPr lang="zh-CN" altLang="en-US"/>
          </a:p>
          <a:p>
            <a:r>
              <a:rPr lang="zh-CN" altLang="en-US">
                <a:latin typeface="楷体"/>
              </a:rPr>
              <a:t>“</a:t>
            </a:r>
            <a:r>
              <a:rPr lang="zh-CN" altLang="en-US"/>
              <a:t>输入式学习</a:t>
            </a:r>
            <a:r>
              <a:rPr lang="zh-CN" altLang="en-US">
                <a:latin typeface="楷体"/>
              </a:rPr>
              <a:t>”</a:t>
            </a:r>
            <a:r>
              <a:rPr lang="zh-CN" altLang="en-US"/>
              <a:t>（input-output model）。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zh-CN" altLang="en-US"/>
              <a:t>四种学习</a:t>
            </a:r>
          </a:p>
        </p:txBody>
      </p:sp>
      <p:sp>
        <p:nvSpPr>
          <p:cNvPr id="26627" name="Rectangle 3"/>
          <p:cNvSpPr>
            <a:spLocks noGrp="1" noRot="1" noChangeArrowheads="1"/>
          </p:cNvSpPr>
          <p:nvPr>
            <p:ph type="body" idx="1"/>
          </p:nvPr>
        </p:nvSpPr>
        <p:spPr>
          <a:xfrm>
            <a:off x="301625" y="1846263"/>
            <a:ext cx="8540750" cy="4252912"/>
          </a:xfrm>
        </p:spPr>
        <p:txBody>
          <a:bodyPr/>
          <a:lstStyle/>
          <a:p>
            <a:r>
              <a:rPr lang="zh-CN" altLang="en-US"/>
              <a:t>1. 深度学习</a:t>
            </a:r>
          </a:p>
          <a:p>
            <a:endParaRPr lang="zh-CN" altLang="en-US"/>
          </a:p>
          <a:p>
            <a:r>
              <a:rPr lang="zh-CN" altLang="en-US"/>
              <a:t>2. 非认知学习</a:t>
            </a:r>
          </a:p>
          <a:p>
            <a:endParaRPr lang="zh-CN" altLang="en-US"/>
          </a:p>
          <a:p>
            <a:r>
              <a:rPr lang="zh-CN" altLang="en-US"/>
              <a:t>3. 跨学科主题学习</a:t>
            </a:r>
          </a:p>
          <a:p>
            <a:endParaRPr lang="zh-CN" altLang="en-US"/>
          </a:p>
          <a:p>
            <a:r>
              <a:rPr lang="zh-CN" altLang="en-US"/>
              <a:t>4. 连接学习</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zh-CN" altLang="en-US"/>
              <a:t>1. “深度学习”</a:t>
            </a:r>
          </a:p>
        </p:txBody>
      </p:sp>
      <p:sp>
        <p:nvSpPr>
          <p:cNvPr id="27651" name="Rectangle 3"/>
          <p:cNvSpPr>
            <a:spLocks noGrp="1" noRot="1" noChangeArrowheads="1"/>
          </p:cNvSpPr>
          <p:nvPr>
            <p:ph type="body" idx="1"/>
          </p:nvPr>
        </p:nvSpPr>
        <p:spPr>
          <a:xfrm>
            <a:off x="301625" y="1989138"/>
            <a:ext cx="8540750" cy="4110037"/>
          </a:xfrm>
        </p:spPr>
        <p:txBody>
          <a:bodyPr/>
          <a:lstStyle/>
          <a:p>
            <a:r>
              <a:rPr lang="zh-CN" altLang="en-US"/>
              <a:t>所谓</a:t>
            </a:r>
            <a:r>
              <a:rPr lang="zh-CN" altLang="en-US">
                <a:latin typeface="楷体"/>
              </a:rPr>
              <a:t>“</a:t>
            </a:r>
            <a:r>
              <a:rPr lang="zh-CN" altLang="en-US"/>
              <a:t>深度学习</a:t>
            </a:r>
            <a:r>
              <a:rPr lang="zh-CN" altLang="en-US">
                <a:latin typeface="楷体"/>
              </a:rPr>
              <a:t>”</a:t>
            </a:r>
            <a:r>
              <a:rPr lang="zh-CN" altLang="en-US"/>
              <a:t>（deeper learning），是指将知识与技能在真实情境中用于解决问题，以发展批判性思维、创新能力、合作精神、交往能力以及</a:t>
            </a:r>
            <a:r>
              <a:rPr lang="zh-CN" altLang="en-US">
                <a:latin typeface="楷体"/>
              </a:rPr>
              <a:t>“</a:t>
            </a:r>
            <a:r>
              <a:rPr lang="zh-CN" altLang="en-US"/>
              <a:t>学会学习</a:t>
            </a:r>
            <a:r>
              <a:rPr lang="zh-CN" altLang="en-US">
                <a:latin typeface="楷体"/>
              </a:rPr>
              <a:t>”</a:t>
            </a:r>
            <a:r>
              <a:rPr lang="zh-CN" altLang="en-US"/>
              <a:t>等认知策略。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zh-CN" altLang="zh-CN"/>
              <a:t>“21</a:t>
            </a:r>
            <a:r>
              <a:rPr lang="zh-CN"/>
              <a:t>世纪技能” </a:t>
            </a:r>
          </a:p>
        </p:txBody>
      </p:sp>
      <p:sp>
        <p:nvSpPr>
          <p:cNvPr id="28675" name="Rectangle 3"/>
          <p:cNvSpPr>
            <a:spLocks noGrp="1" noRot="1" noChangeArrowheads="1"/>
          </p:cNvSpPr>
          <p:nvPr>
            <p:ph type="body" idx="1"/>
          </p:nvPr>
        </p:nvSpPr>
        <p:spPr>
          <a:xfrm>
            <a:off x="301625" y="1844675"/>
            <a:ext cx="8540750" cy="4464050"/>
          </a:xfrm>
        </p:spPr>
        <p:txBody>
          <a:bodyPr/>
          <a:lstStyle/>
          <a:p>
            <a:pPr>
              <a:lnSpc>
                <a:spcPct val="90000"/>
              </a:lnSpc>
            </a:pPr>
            <a:r>
              <a:rPr lang="zh-CN" altLang="zh-CN"/>
              <a:t>1.</a:t>
            </a:r>
            <a:r>
              <a:rPr lang="zh-CN"/>
              <a:t>元认知与知道如何学习；</a:t>
            </a:r>
          </a:p>
          <a:p>
            <a:pPr>
              <a:lnSpc>
                <a:spcPct val="90000"/>
              </a:lnSpc>
            </a:pPr>
            <a:r>
              <a:rPr lang="zh-CN" altLang="zh-CN"/>
              <a:t>2.</a:t>
            </a:r>
            <a:r>
              <a:rPr lang="zh-CN"/>
              <a:t>创造性与创新意识；</a:t>
            </a:r>
          </a:p>
          <a:p>
            <a:pPr>
              <a:lnSpc>
                <a:spcPct val="90000"/>
              </a:lnSpc>
            </a:pPr>
            <a:r>
              <a:rPr lang="zh-CN" altLang="zh-CN"/>
              <a:t>3.</a:t>
            </a:r>
            <a:r>
              <a:rPr lang="zh-CN"/>
              <a:t>批判性思维与问题解决；</a:t>
            </a:r>
          </a:p>
          <a:p>
            <a:pPr>
              <a:lnSpc>
                <a:spcPct val="90000"/>
              </a:lnSpc>
            </a:pPr>
            <a:r>
              <a:rPr lang="zh-CN" altLang="zh-CN"/>
              <a:t>4.</a:t>
            </a:r>
            <a:r>
              <a:rPr lang="zh-CN"/>
              <a:t>系统思维；</a:t>
            </a:r>
          </a:p>
          <a:p>
            <a:pPr>
              <a:lnSpc>
                <a:spcPct val="90000"/>
              </a:lnSpc>
            </a:pPr>
            <a:r>
              <a:rPr lang="zh-CN" altLang="zh-CN"/>
              <a:t>5.</a:t>
            </a:r>
            <a:r>
              <a:rPr lang="zh-CN"/>
              <a:t>交往能力：包括听、说、写和非言语交际；</a:t>
            </a:r>
          </a:p>
          <a:p>
            <a:pPr>
              <a:lnSpc>
                <a:spcPct val="90000"/>
              </a:lnSpc>
            </a:pPr>
            <a:r>
              <a:rPr lang="zh-CN" altLang="zh-CN"/>
              <a:t>6.</a:t>
            </a:r>
            <a:r>
              <a:rPr lang="zh-CN"/>
              <a:t>合作精神与尊重差异的工作能力；</a:t>
            </a:r>
          </a:p>
          <a:p>
            <a:pPr>
              <a:lnSpc>
                <a:spcPct val="90000"/>
              </a:lnSpc>
            </a:pPr>
            <a:r>
              <a:rPr lang="zh-CN" altLang="zh-CN"/>
              <a:t>7.</a:t>
            </a:r>
            <a:r>
              <a:rPr lang="zh-CN"/>
              <a:t>信息管理和数字媒体的应用。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zh-CN" altLang="en-US"/>
              <a:t>2. “非认知学习”</a:t>
            </a:r>
          </a:p>
        </p:txBody>
      </p:sp>
      <p:sp>
        <p:nvSpPr>
          <p:cNvPr id="29699" name="Rectangle 3"/>
          <p:cNvSpPr>
            <a:spLocks noGrp="1" noRot="1" noChangeArrowheads="1"/>
          </p:cNvSpPr>
          <p:nvPr>
            <p:ph type="body" idx="1"/>
          </p:nvPr>
        </p:nvSpPr>
        <p:spPr>
          <a:xfrm>
            <a:off x="301625" y="1600200"/>
            <a:ext cx="8540750" cy="4708525"/>
          </a:xfrm>
        </p:spPr>
        <p:txBody>
          <a:bodyPr/>
          <a:lstStyle/>
          <a:p>
            <a:pPr>
              <a:lnSpc>
                <a:spcPct val="80000"/>
              </a:lnSpc>
            </a:pPr>
            <a:r>
              <a:rPr lang="zh-CN" sz="2800"/>
              <a:t>所谓</a:t>
            </a:r>
            <a:r>
              <a:rPr lang="zh-CN" sz="2800">
                <a:latin typeface="楷体"/>
              </a:rPr>
              <a:t>“</a:t>
            </a:r>
            <a:r>
              <a:rPr lang="zh-CN" sz="2800"/>
              <a:t>非认知学习</a:t>
            </a:r>
            <a:r>
              <a:rPr lang="zh-CN" sz="2800">
                <a:latin typeface="楷体"/>
              </a:rPr>
              <a:t>”</a:t>
            </a:r>
            <a:r>
              <a:rPr lang="zh-CN" sz="2800"/>
              <a:t>（</a:t>
            </a:r>
            <a:r>
              <a:rPr lang="zh-CN" altLang="zh-CN" sz="2800"/>
              <a:t>noncognitive learning</a:t>
            </a:r>
            <a:r>
              <a:rPr lang="zh-CN" sz="2800"/>
              <a:t>）</a:t>
            </a:r>
            <a:r>
              <a:rPr lang="zh-CN" altLang="zh-CN" sz="2800"/>
              <a:t>,</a:t>
            </a:r>
            <a:r>
              <a:rPr lang="zh-CN" sz="2800"/>
              <a:t>是指对</a:t>
            </a:r>
            <a:r>
              <a:rPr lang="zh-CN" sz="2800">
                <a:latin typeface="楷体"/>
              </a:rPr>
              <a:t>“</a:t>
            </a:r>
            <a:r>
              <a:rPr lang="zh-CN" sz="2800"/>
              <a:t>非认知技能</a:t>
            </a:r>
            <a:r>
              <a:rPr lang="zh-CN" sz="2800">
                <a:latin typeface="楷体"/>
              </a:rPr>
              <a:t>”</a:t>
            </a:r>
            <a:r>
              <a:rPr lang="zh-CN" sz="2800"/>
              <a:t>（</a:t>
            </a:r>
            <a:r>
              <a:rPr lang="zh-CN" altLang="zh-CN" sz="2800"/>
              <a:t>noncognitive skills</a:t>
            </a:r>
            <a:r>
              <a:rPr lang="zh-CN" sz="2800"/>
              <a:t>）的学习。</a:t>
            </a:r>
            <a:r>
              <a:rPr lang="zh-CN" sz="2800">
                <a:latin typeface="楷体"/>
              </a:rPr>
              <a:t>“</a:t>
            </a:r>
            <a:r>
              <a:rPr lang="zh-CN" sz="2800"/>
              <a:t>非认知技能</a:t>
            </a:r>
            <a:r>
              <a:rPr lang="zh-CN" sz="2800">
                <a:latin typeface="楷体"/>
              </a:rPr>
              <a:t>”</a:t>
            </a:r>
            <a:r>
              <a:rPr lang="zh-CN" sz="2800"/>
              <a:t>包括</a:t>
            </a:r>
            <a:r>
              <a:rPr lang="zh-CN" sz="2800">
                <a:solidFill>
                  <a:schemeClr val="tx2"/>
                </a:solidFill>
                <a:latin typeface="楷体"/>
              </a:rPr>
              <a:t>“</a:t>
            </a:r>
            <a:r>
              <a:rPr lang="zh-CN" sz="2800">
                <a:solidFill>
                  <a:schemeClr val="tx2"/>
                </a:solidFill>
              </a:rPr>
              <a:t>人际技能</a:t>
            </a:r>
            <a:r>
              <a:rPr lang="zh-CN" sz="2800">
                <a:solidFill>
                  <a:schemeClr val="tx2"/>
                </a:solidFill>
                <a:latin typeface="楷体"/>
              </a:rPr>
              <a:t>”</a:t>
            </a:r>
            <a:r>
              <a:rPr lang="zh-CN" sz="2800">
                <a:solidFill>
                  <a:schemeClr val="tx2"/>
                </a:solidFill>
              </a:rPr>
              <a:t>（</a:t>
            </a:r>
            <a:r>
              <a:rPr lang="zh-CN" altLang="zh-CN" sz="2800">
                <a:solidFill>
                  <a:schemeClr val="tx2"/>
                </a:solidFill>
              </a:rPr>
              <a:t>interpersonal skills</a:t>
            </a:r>
            <a:r>
              <a:rPr lang="zh-CN" sz="2800"/>
              <a:t>）（如复杂交往、社会技能、团队工作、文化敏感性、处理差异、等等）、</a:t>
            </a:r>
            <a:r>
              <a:rPr lang="zh-CN" sz="2800">
                <a:solidFill>
                  <a:schemeClr val="tx2"/>
                </a:solidFill>
                <a:latin typeface="楷体"/>
              </a:rPr>
              <a:t>“</a:t>
            </a:r>
            <a:r>
              <a:rPr lang="zh-CN" sz="2800">
                <a:solidFill>
                  <a:schemeClr val="tx2"/>
                </a:solidFill>
              </a:rPr>
              <a:t>个人技能</a:t>
            </a:r>
            <a:r>
              <a:rPr lang="zh-CN" sz="2800">
                <a:solidFill>
                  <a:schemeClr val="tx2"/>
                </a:solidFill>
                <a:latin typeface="楷体"/>
              </a:rPr>
              <a:t>”</a:t>
            </a:r>
            <a:r>
              <a:rPr lang="zh-CN" sz="2800">
                <a:solidFill>
                  <a:schemeClr val="tx2"/>
                </a:solidFill>
              </a:rPr>
              <a:t>（</a:t>
            </a:r>
            <a:r>
              <a:rPr lang="zh-CN" altLang="zh-CN" sz="2800">
                <a:solidFill>
                  <a:schemeClr val="tx2"/>
                </a:solidFill>
              </a:rPr>
              <a:t>intrapersonal skills</a:t>
            </a:r>
            <a:r>
              <a:rPr lang="zh-CN" sz="2800"/>
              <a:t>）（如自我管理、时间管理、自主性、适应性、执行力、等等）。</a:t>
            </a:r>
          </a:p>
          <a:p>
            <a:pPr>
              <a:lnSpc>
                <a:spcPct val="80000"/>
              </a:lnSpc>
            </a:pPr>
            <a:endParaRPr lang="zh-CN" sz="2800"/>
          </a:p>
          <a:p>
            <a:pPr>
              <a:lnSpc>
                <a:spcPct val="80000"/>
              </a:lnSpc>
            </a:pPr>
            <a:r>
              <a:rPr lang="zh-CN" sz="2800">
                <a:latin typeface="楷体"/>
              </a:rPr>
              <a:t>“</a:t>
            </a:r>
            <a:r>
              <a:rPr lang="zh-CN" sz="2800"/>
              <a:t>非认知学习</a:t>
            </a:r>
            <a:r>
              <a:rPr lang="zh-CN" sz="2800">
                <a:latin typeface="楷体"/>
              </a:rPr>
              <a:t>”</a:t>
            </a:r>
            <a:r>
              <a:rPr lang="zh-CN" sz="2800"/>
              <a:t>属于社会</a:t>
            </a:r>
            <a:r>
              <a:rPr lang="zh-CN" altLang="zh-CN" sz="2800"/>
              <a:t>-</a:t>
            </a:r>
            <a:r>
              <a:rPr lang="zh-CN" sz="2800"/>
              <a:t>情感性学习，它与各种认知性学习紧密相联，但性质不同。</a:t>
            </a:r>
            <a:r>
              <a:rPr lang="zh-CN" sz="2800">
                <a:solidFill>
                  <a:schemeClr val="tx2"/>
                </a:solidFill>
              </a:rPr>
              <a:t>种种研究表明，对许多学生而言，</a:t>
            </a:r>
            <a:r>
              <a:rPr lang="zh-CN" sz="2800">
                <a:solidFill>
                  <a:schemeClr val="tx2"/>
                </a:solidFill>
                <a:latin typeface="楷体"/>
              </a:rPr>
              <a:t>“</a:t>
            </a:r>
            <a:r>
              <a:rPr lang="zh-CN" sz="2800">
                <a:solidFill>
                  <a:schemeClr val="tx2"/>
                </a:solidFill>
              </a:rPr>
              <a:t>非认知学习</a:t>
            </a:r>
            <a:r>
              <a:rPr lang="zh-CN" sz="2800">
                <a:solidFill>
                  <a:schemeClr val="tx2"/>
                </a:solidFill>
                <a:latin typeface="楷体"/>
              </a:rPr>
              <a:t>”</a:t>
            </a:r>
            <a:r>
              <a:rPr lang="zh-CN" sz="2800">
                <a:solidFill>
                  <a:schemeClr val="tx2"/>
                </a:solidFill>
              </a:rPr>
              <a:t>及技能与学术性技能相比，更预示着长久成功</a:t>
            </a:r>
            <a:r>
              <a:rPr lang="zh-CN" sz="28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zh-CN" altLang="zh-CN" sz="4000"/>
              <a:t>“</a:t>
            </a:r>
            <a:r>
              <a:rPr lang="zh-CN" sz="4000"/>
              <a:t>生产性性向与行为”（</a:t>
            </a:r>
            <a:r>
              <a:rPr lang="zh-CN" altLang="zh-CN" sz="4000"/>
              <a:t>productive dispositions and behaviors</a:t>
            </a:r>
            <a:r>
              <a:rPr lang="zh-CN" sz="4000"/>
              <a:t>） </a:t>
            </a:r>
          </a:p>
        </p:txBody>
      </p:sp>
      <p:sp>
        <p:nvSpPr>
          <p:cNvPr id="30723" name="Rectangle 3"/>
          <p:cNvSpPr>
            <a:spLocks noGrp="1" noRot="1" noChangeArrowheads="1"/>
          </p:cNvSpPr>
          <p:nvPr>
            <p:ph type="body" idx="1"/>
          </p:nvPr>
        </p:nvSpPr>
        <p:spPr>
          <a:xfrm>
            <a:off x="301625" y="1773238"/>
            <a:ext cx="8540750" cy="4608512"/>
          </a:xfrm>
        </p:spPr>
        <p:txBody>
          <a:bodyPr/>
          <a:lstStyle/>
          <a:p>
            <a:r>
              <a:rPr lang="zh-CN" altLang="zh-CN" sz="2400"/>
              <a:t>1.</a:t>
            </a:r>
            <a:r>
              <a:rPr lang="zh-CN" sz="2400"/>
              <a:t>生产性自我概念：自我知识、自尊，自我效能感；</a:t>
            </a:r>
          </a:p>
          <a:p>
            <a:r>
              <a:rPr lang="zh-CN" altLang="zh-CN" sz="2400"/>
              <a:t>2.</a:t>
            </a:r>
            <a:r>
              <a:rPr lang="zh-CN" sz="2400"/>
              <a:t>自我管理：目标制定、时间管理、学习技能、精确与准确、坚持性、能动性</a:t>
            </a:r>
            <a:r>
              <a:rPr lang="zh-CN" altLang="zh-CN" sz="2400"/>
              <a:t>/</a:t>
            </a:r>
            <a:r>
              <a:rPr lang="zh-CN" sz="2400"/>
              <a:t>自我导向、智慧、任务完成；</a:t>
            </a:r>
          </a:p>
          <a:p>
            <a:r>
              <a:rPr lang="zh-CN" altLang="zh-CN" sz="2400"/>
              <a:t>3.</a:t>
            </a:r>
            <a:r>
              <a:rPr lang="zh-CN" sz="2400"/>
              <a:t>有效的组织与社会行为：领导力、灵活性</a:t>
            </a:r>
            <a:r>
              <a:rPr lang="zh-CN" altLang="zh-CN" sz="2400"/>
              <a:t>/</a:t>
            </a:r>
            <a:r>
              <a:rPr lang="zh-CN" sz="2400"/>
              <a:t>适应性、责任心、伦理性。 </a:t>
            </a:r>
          </a:p>
          <a:p>
            <a:endParaRPr lang="zh-CN" sz="2400"/>
          </a:p>
          <a:p>
            <a:r>
              <a:rPr lang="zh-CN" altLang="zh-CN" sz="2400">
                <a:latin typeface="楷体"/>
              </a:rPr>
              <a:t>——</a:t>
            </a:r>
            <a:r>
              <a:rPr lang="zh-CN" altLang="zh-CN" sz="2400"/>
              <a:t>ConnectEd (2012). </a:t>
            </a:r>
            <a:r>
              <a:rPr lang="zh-CN" altLang="zh-CN" sz="2400" i="1"/>
              <a:t>College and Career Readiness: What Do We Mean? A Proposed Framework</a:t>
            </a:r>
            <a:r>
              <a:rPr lang="zh-CN" altLang="zh-CN" sz="2400"/>
              <a:t>. The California Center for College and Career. P.15.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zh-CN" altLang="en-US"/>
              <a:t>3. “跨学科主题学习”</a:t>
            </a:r>
          </a:p>
        </p:txBody>
      </p:sp>
      <p:sp>
        <p:nvSpPr>
          <p:cNvPr id="31747" name="Rectangle 3"/>
          <p:cNvSpPr>
            <a:spLocks noGrp="1" noRot="1" noChangeArrowheads="1"/>
          </p:cNvSpPr>
          <p:nvPr>
            <p:ph type="body" idx="1"/>
          </p:nvPr>
        </p:nvSpPr>
        <p:spPr>
          <a:xfrm>
            <a:off x="301625" y="1990725"/>
            <a:ext cx="8540750" cy="4110038"/>
          </a:xfrm>
        </p:spPr>
        <p:txBody>
          <a:bodyPr/>
          <a:lstStyle/>
          <a:p>
            <a:r>
              <a:rPr lang="zh-CN" altLang="en-US"/>
              <a:t>所谓</a:t>
            </a:r>
            <a:r>
              <a:rPr lang="zh-CN" altLang="en-US">
                <a:latin typeface="楷体"/>
              </a:rPr>
              <a:t>“</a:t>
            </a:r>
            <a:r>
              <a:rPr lang="zh-CN" altLang="en-US"/>
              <a:t>跨学科主题学习</a:t>
            </a:r>
            <a:r>
              <a:rPr lang="zh-CN" altLang="en-US">
                <a:latin typeface="楷体"/>
              </a:rPr>
              <a:t>”</a:t>
            </a:r>
            <a:r>
              <a:rPr lang="zh-CN" altLang="en-US"/>
              <a:t>，是指超越学科界限，结合个人、社会和学科的需要，生成探究主题，围绕主题进行探究的过程。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zh-CN" altLang="en-US"/>
              <a:t>4. “连接学习”</a:t>
            </a:r>
          </a:p>
        </p:txBody>
      </p:sp>
      <p:sp>
        <p:nvSpPr>
          <p:cNvPr id="32771" name="Rectangle 3"/>
          <p:cNvSpPr>
            <a:spLocks noGrp="1" noRot="1" noChangeArrowheads="1"/>
          </p:cNvSpPr>
          <p:nvPr>
            <p:ph type="body" idx="1"/>
          </p:nvPr>
        </p:nvSpPr>
        <p:spPr>
          <a:xfrm>
            <a:off x="301625" y="1600200"/>
            <a:ext cx="8540750" cy="4854575"/>
          </a:xfrm>
        </p:spPr>
        <p:txBody>
          <a:bodyPr/>
          <a:lstStyle/>
          <a:p>
            <a:pPr>
              <a:lnSpc>
                <a:spcPct val="80000"/>
              </a:lnSpc>
            </a:pPr>
            <a:r>
              <a:rPr lang="zh-CN" altLang="en-US" sz="2400"/>
              <a:t>所谓</a:t>
            </a:r>
            <a:r>
              <a:rPr lang="zh-CN" altLang="en-US" sz="2400">
                <a:latin typeface="楷体"/>
              </a:rPr>
              <a:t>“</a:t>
            </a:r>
            <a:r>
              <a:rPr lang="zh-CN" altLang="en-US" sz="2400"/>
              <a:t>连接学习</a:t>
            </a:r>
            <a:r>
              <a:rPr lang="zh-CN" altLang="en-US" sz="2400">
                <a:latin typeface="楷体"/>
              </a:rPr>
              <a:t>”</a:t>
            </a:r>
            <a:r>
              <a:rPr lang="zh-CN" altLang="en-US" sz="2400"/>
              <a:t>（linked learning），是指将高中阶段与大学、职业生涯和公民生活有机联系起来的学习。这类学习是帮助高中生更好地适应大学生活、职业世界和市民生活的基本保障。通过</a:t>
            </a:r>
            <a:r>
              <a:rPr lang="zh-CN" altLang="en-US" sz="2400">
                <a:latin typeface="楷体"/>
              </a:rPr>
              <a:t>“</a:t>
            </a:r>
            <a:r>
              <a:rPr lang="zh-CN" altLang="en-US" sz="2400"/>
              <a:t>连接学习</a:t>
            </a:r>
            <a:r>
              <a:rPr lang="zh-CN" altLang="en-US" sz="2400">
                <a:latin typeface="楷体"/>
              </a:rPr>
              <a:t>”</a:t>
            </a:r>
            <a:r>
              <a:rPr lang="zh-CN" altLang="en-US" sz="2400"/>
              <a:t>，学生可以形成和发展</a:t>
            </a:r>
            <a:r>
              <a:rPr lang="zh-CN" altLang="en-US" sz="2400">
                <a:latin typeface="楷体"/>
              </a:rPr>
              <a:t>“</a:t>
            </a:r>
            <a:r>
              <a:rPr lang="zh-CN" altLang="en-US" sz="2400"/>
              <a:t>大学知识</a:t>
            </a:r>
            <a:r>
              <a:rPr lang="zh-CN" altLang="en-US" sz="2400">
                <a:latin typeface="楷体"/>
              </a:rPr>
              <a:t>”</a:t>
            </a:r>
            <a:r>
              <a:rPr lang="zh-CN" altLang="en-US" sz="2400"/>
              <a:t>（college knowledge）、生涯意识和职业能力、参与市民生活的能力。 </a:t>
            </a:r>
          </a:p>
          <a:p>
            <a:pPr>
              <a:lnSpc>
                <a:spcPct val="80000"/>
              </a:lnSpc>
            </a:pPr>
            <a:endParaRPr lang="zh-CN" altLang="en-US" sz="2400"/>
          </a:p>
          <a:p>
            <a:pPr>
              <a:lnSpc>
                <a:spcPct val="80000"/>
              </a:lnSpc>
            </a:pPr>
            <a:endParaRPr lang="zh-CN" altLang="en-US" sz="2400"/>
          </a:p>
          <a:p>
            <a:pPr>
              <a:lnSpc>
                <a:spcPct val="80000"/>
              </a:lnSpc>
            </a:pPr>
            <a:r>
              <a:rPr lang="zh-CN" altLang="en-US" sz="2400">
                <a:latin typeface="楷体"/>
              </a:rPr>
              <a:t>——</a:t>
            </a:r>
            <a:r>
              <a:rPr lang="zh-CN" altLang="en-US" sz="2400"/>
              <a:t>William C. Symonds, Robert B. Schwartz and Ronald Ferguson, February 2011. </a:t>
            </a:r>
            <a:r>
              <a:rPr lang="zh-CN" altLang="en-US" sz="2400">
                <a:solidFill>
                  <a:schemeClr val="tx2"/>
                </a:solidFill>
              </a:rPr>
              <a:t>Pathways to Prosperity: Meeting the Challenge of Preparing Young Americans for the 21st Century.</a:t>
            </a:r>
            <a:r>
              <a:rPr lang="zh-CN" altLang="en-US" sz="2400"/>
              <a:t> Report issued by the Pathways to Prosperity Project, Harvard Graduate School of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zh-CN" altLang="en-US"/>
              <a:t>马芯兰的“生态教学”管窥</a:t>
            </a:r>
          </a:p>
        </p:txBody>
      </p:sp>
      <p:sp>
        <p:nvSpPr>
          <p:cNvPr id="6147" name="Rectangle 3"/>
          <p:cNvSpPr>
            <a:spLocks noGrp="1" noRot="1" noChangeArrowheads="1"/>
          </p:cNvSpPr>
          <p:nvPr>
            <p:ph type="body" idx="1"/>
          </p:nvPr>
        </p:nvSpPr>
        <p:spPr/>
        <p:txBody>
          <a:bodyPr/>
          <a:lstStyle/>
          <a:p>
            <a:endParaRPr lang="zh-CN" altLang="zh-CN"/>
          </a:p>
        </p:txBody>
      </p:sp>
      <p:pic>
        <p:nvPicPr>
          <p:cNvPr id="6148" name="Picture 3" descr="C:\Users\apple\Desktop\马芯兰讲课.jpg"/>
          <p:cNvPicPr>
            <a:picLocks noChangeAspect="1" noChangeArrowheads="1"/>
          </p:cNvPicPr>
          <p:nvPr/>
        </p:nvPicPr>
        <p:blipFill>
          <a:blip r:embed="rId2" cstate="print"/>
          <a:srcRect/>
          <a:stretch>
            <a:fillRect/>
          </a:stretch>
        </p:blipFill>
        <p:spPr bwMode="auto">
          <a:xfrm>
            <a:off x="1260475" y="1593850"/>
            <a:ext cx="6497638" cy="4337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80975" y="1773238"/>
            <a:ext cx="8856663" cy="1143000"/>
          </a:xfrm>
        </p:spPr>
        <p:txBody>
          <a:bodyPr/>
          <a:lstStyle/>
          <a:p>
            <a:r>
              <a:rPr lang="zh-CN" altLang="en-US" sz="3600"/>
              <a:t>三、什么是基于核心素养的课堂教学？</a:t>
            </a:r>
          </a:p>
        </p:txBody>
      </p:sp>
      <p:sp>
        <p:nvSpPr>
          <p:cNvPr id="33795" name="Rectangle 3"/>
          <p:cNvSpPr>
            <a:spLocks noGrp="1" noRot="1" noChangeArrowheads="1"/>
          </p:cNvSpPr>
          <p:nvPr>
            <p:ph type="body" idx="1"/>
          </p:nvPr>
        </p:nvSpPr>
        <p:spPr>
          <a:xfrm>
            <a:off x="301625" y="4581525"/>
            <a:ext cx="8540750" cy="1517650"/>
          </a:xfrm>
        </p:spPr>
        <p:txBody>
          <a:bodyPr/>
          <a:lstStyle/>
          <a:p>
            <a:endParaRPr lang="zh-CN"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zh-CN" altLang="en-US" sz="4000"/>
              <a:t>（一）为什么我国过去的课堂教学阻碍学生核心素养的发展？</a:t>
            </a:r>
          </a:p>
        </p:txBody>
      </p:sp>
      <p:sp>
        <p:nvSpPr>
          <p:cNvPr id="34819" name="Rectangle 3"/>
          <p:cNvSpPr>
            <a:spLocks noGrp="1" noRot="1" noChangeArrowheads="1"/>
          </p:cNvSpPr>
          <p:nvPr>
            <p:ph type="body" idx="1"/>
          </p:nvPr>
        </p:nvSpPr>
        <p:spPr>
          <a:xfrm>
            <a:off x="252413" y="2133600"/>
            <a:ext cx="8589962" cy="4248150"/>
          </a:xfrm>
        </p:spPr>
        <p:txBody>
          <a:bodyPr/>
          <a:lstStyle/>
          <a:p>
            <a:endParaRPr lang="zh-CN" altLang="zh-CN"/>
          </a:p>
        </p:txBody>
      </p:sp>
      <p:pic>
        <p:nvPicPr>
          <p:cNvPr id="34820" name="Picture 3" descr="凯洛夫"/>
          <p:cNvPicPr>
            <a:picLocks noChangeAspect="1" noChangeArrowheads="1"/>
          </p:cNvPicPr>
          <p:nvPr/>
        </p:nvPicPr>
        <p:blipFill>
          <a:blip r:embed="rId2" cstate="print"/>
          <a:srcRect/>
          <a:stretch>
            <a:fillRect/>
          </a:stretch>
        </p:blipFill>
        <p:spPr bwMode="auto">
          <a:xfrm>
            <a:off x="395288" y="2636838"/>
            <a:ext cx="2381250" cy="3384550"/>
          </a:xfrm>
          <a:prstGeom prst="rect">
            <a:avLst/>
          </a:prstGeom>
          <a:noFill/>
          <a:ln w="9525">
            <a:noFill/>
            <a:miter lim="800000"/>
            <a:headEnd/>
            <a:tailEnd/>
          </a:ln>
          <a:effectLst/>
        </p:spPr>
      </p:pic>
      <p:pic>
        <p:nvPicPr>
          <p:cNvPr id="34821" name="Picture 4" descr="凯洛夫教育学1"/>
          <p:cNvPicPr>
            <a:picLocks noChangeAspect="1" noChangeArrowheads="1"/>
          </p:cNvPicPr>
          <p:nvPr/>
        </p:nvPicPr>
        <p:blipFill>
          <a:blip r:embed="rId3" cstate="print"/>
          <a:srcRect/>
          <a:stretch>
            <a:fillRect/>
          </a:stretch>
        </p:blipFill>
        <p:spPr bwMode="auto">
          <a:xfrm>
            <a:off x="3635375" y="3068638"/>
            <a:ext cx="2033588" cy="2711450"/>
          </a:xfrm>
          <a:prstGeom prst="rect">
            <a:avLst/>
          </a:prstGeom>
          <a:noFill/>
          <a:ln w="9525">
            <a:noFill/>
            <a:miter lim="800000"/>
            <a:headEnd/>
            <a:tailEnd/>
          </a:ln>
          <a:effectLst/>
        </p:spPr>
      </p:pic>
      <p:pic>
        <p:nvPicPr>
          <p:cNvPr id="34822" name="Picture 5" descr="凯洛夫教育学3"/>
          <p:cNvPicPr>
            <a:picLocks noChangeAspect="1" noChangeArrowheads="1"/>
          </p:cNvPicPr>
          <p:nvPr/>
        </p:nvPicPr>
        <p:blipFill>
          <a:blip r:embed="rId4" cstate="print"/>
          <a:srcRect/>
          <a:stretch>
            <a:fillRect/>
          </a:stretch>
        </p:blipFill>
        <p:spPr bwMode="auto">
          <a:xfrm>
            <a:off x="6300788" y="2781300"/>
            <a:ext cx="2306637" cy="32131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zh-CN" altLang="en-US"/>
              <a:t>凯洛夫《教育学》的教学本质观</a:t>
            </a:r>
          </a:p>
        </p:txBody>
      </p:sp>
      <p:sp>
        <p:nvSpPr>
          <p:cNvPr id="35843" name="Rectangle 3"/>
          <p:cNvSpPr>
            <a:spLocks noGrp="1" noRot="1" noChangeArrowheads="1"/>
          </p:cNvSpPr>
          <p:nvPr>
            <p:ph type="body" idx="1"/>
          </p:nvPr>
        </p:nvSpPr>
        <p:spPr>
          <a:xfrm>
            <a:off x="301625" y="2205038"/>
            <a:ext cx="8540750" cy="3895725"/>
          </a:xfrm>
        </p:spPr>
        <p:txBody>
          <a:bodyPr/>
          <a:lstStyle/>
          <a:p>
            <a:pPr>
              <a:lnSpc>
                <a:spcPct val="90000"/>
              </a:lnSpc>
            </a:pPr>
            <a:r>
              <a:rPr lang="zh-CN" altLang="en-US" sz="2800"/>
              <a:t>1. 间接性；</a:t>
            </a:r>
          </a:p>
          <a:p>
            <a:pPr>
              <a:lnSpc>
                <a:spcPct val="90000"/>
              </a:lnSpc>
            </a:pPr>
            <a:r>
              <a:rPr lang="zh-CN" altLang="en-US" sz="2800"/>
              <a:t>2. 有领导；</a:t>
            </a:r>
          </a:p>
          <a:p>
            <a:pPr>
              <a:lnSpc>
                <a:spcPct val="90000"/>
              </a:lnSpc>
            </a:pPr>
            <a:r>
              <a:rPr lang="zh-CN" altLang="en-US" sz="2800"/>
              <a:t>3. 有教育性。</a:t>
            </a:r>
          </a:p>
          <a:p>
            <a:pPr>
              <a:lnSpc>
                <a:spcPct val="90000"/>
              </a:lnSpc>
            </a:pPr>
            <a:endParaRPr lang="zh-CN" altLang="en-US" sz="2800"/>
          </a:p>
          <a:p>
            <a:pPr>
              <a:lnSpc>
                <a:spcPct val="90000"/>
              </a:lnSpc>
            </a:pPr>
            <a:r>
              <a:rPr lang="zh-CN" altLang="en-US" sz="2800"/>
              <a:t>由于过度强调了知识的</a:t>
            </a:r>
            <a:r>
              <a:rPr lang="zh-CN" altLang="en-US" sz="2800">
                <a:latin typeface="楷体"/>
              </a:rPr>
              <a:t>“</a:t>
            </a:r>
            <a:r>
              <a:rPr lang="zh-CN" altLang="en-US" sz="2800"/>
              <a:t>客观真理性</a:t>
            </a:r>
            <a:r>
              <a:rPr lang="zh-CN" altLang="en-US" sz="2800">
                <a:latin typeface="楷体"/>
              </a:rPr>
              <a:t>”</a:t>
            </a:r>
            <a:r>
              <a:rPr lang="zh-CN" altLang="en-US" sz="2800"/>
              <a:t>、学生学习的间接经验性、教师教学的</a:t>
            </a:r>
            <a:r>
              <a:rPr lang="zh-CN" altLang="en-US" sz="2800">
                <a:latin typeface="楷体"/>
              </a:rPr>
              <a:t>“</a:t>
            </a:r>
            <a:r>
              <a:rPr lang="zh-CN" altLang="en-US" sz="2800"/>
              <a:t>讲授主义倾向</a:t>
            </a:r>
            <a:r>
              <a:rPr lang="zh-CN" altLang="en-US" sz="2800">
                <a:latin typeface="楷体"/>
              </a:rPr>
              <a:t>”</a:t>
            </a:r>
            <a:r>
              <a:rPr lang="zh-CN" altLang="en-US" sz="2800"/>
              <a:t>，由此剥夺了教师与学生的知识创造权利和机会。教学变成了人的异化和奴化过程，知识技能越熟练，人的素养越低。</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zh-CN" altLang="en-US" sz="4000"/>
              <a:t>（二）怎样的教学才是“素养教学”？</a:t>
            </a:r>
          </a:p>
        </p:txBody>
      </p:sp>
      <p:sp>
        <p:nvSpPr>
          <p:cNvPr id="36867" name="Rectangle 3"/>
          <p:cNvSpPr>
            <a:spLocks noGrp="1" noRot="1" noChangeArrowheads="1"/>
          </p:cNvSpPr>
          <p:nvPr>
            <p:ph type="body" idx="1"/>
          </p:nvPr>
        </p:nvSpPr>
        <p:spPr>
          <a:xfrm>
            <a:off x="282575" y="1906588"/>
            <a:ext cx="8540750" cy="4183062"/>
          </a:xfrm>
        </p:spPr>
        <p:txBody>
          <a:bodyPr/>
          <a:lstStyle/>
          <a:p>
            <a:r>
              <a:rPr lang="zh-CN" altLang="en-US"/>
              <a:t>杜威、皮亚杰、维果茨基、布鲁纳、达克沃斯（Eleanor Duckworth）、加德纳（Howard Gardner）</a:t>
            </a:r>
            <a:r>
              <a:rPr lang="zh-CN" altLang="en-US">
                <a:latin typeface="楷体"/>
                <a:sym typeface="Arial" pitchFamily="34" charset="0"/>
              </a:rPr>
              <a:t>……</a:t>
            </a:r>
            <a:endParaRPr lang="zh-CN" altLang="en-US">
              <a:sym typeface="Arial" pitchFamily="34" charset="0"/>
            </a:endParaRPr>
          </a:p>
          <a:p>
            <a:endParaRPr lang="zh-CN" altLang="en-US">
              <a:sym typeface="Arial" pitchFamily="34" charset="0"/>
            </a:endParaRPr>
          </a:p>
        </p:txBody>
      </p:sp>
      <p:pic>
        <p:nvPicPr>
          <p:cNvPr id="36868" name="Picture 3" descr="John Dewey3"/>
          <p:cNvPicPr>
            <a:picLocks noChangeAspect="1" noChangeArrowheads="1"/>
          </p:cNvPicPr>
          <p:nvPr/>
        </p:nvPicPr>
        <p:blipFill>
          <a:blip r:embed="rId2" cstate="print"/>
          <a:srcRect/>
          <a:stretch>
            <a:fillRect/>
          </a:stretch>
        </p:blipFill>
        <p:spPr bwMode="auto">
          <a:xfrm>
            <a:off x="684213" y="3573463"/>
            <a:ext cx="1911350" cy="3109912"/>
          </a:xfrm>
          <a:prstGeom prst="rect">
            <a:avLst/>
          </a:prstGeom>
          <a:noFill/>
          <a:ln w="9525">
            <a:noFill/>
            <a:miter lim="800000"/>
            <a:headEnd/>
            <a:tailEnd/>
          </a:ln>
          <a:effectLst/>
        </p:spPr>
      </p:pic>
      <p:pic>
        <p:nvPicPr>
          <p:cNvPr id="36869" name="Picture 5" descr="JeanPiaget[1]"/>
          <p:cNvPicPr>
            <a:picLocks noChangeAspect="1" noChangeArrowheads="1"/>
          </p:cNvPicPr>
          <p:nvPr/>
        </p:nvPicPr>
        <p:blipFill>
          <a:blip r:embed="rId3" cstate="print"/>
          <a:srcRect/>
          <a:stretch>
            <a:fillRect/>
          </a:stretch>
        </p:blipFill>
        <p:spPr bwMode="auto">
          <a:xfrm>
            <a:off x="2628900" y="3644900"/>
            <a:ext cx="2130425" cy="2965450"/>
          </a:xfrm>
          <a:prstGeom prst="rect">
            <a:avLst/>
          </a:prstGeom>
          <a:noFill/>
          <a:ln w="9525">
            <a:noFill/>
            <a:miter lim="800000"/>
            <a:headEnd/>
            <a:tailEnd/>
          </a:ln>
          <a:effectLst/>
        </p:spPr>
      </p:pic>
      <p:pic>
        <p:nvPicPr>
          <p:cNvPr id="36870" name="Picture 6" descr="维果茨基"/>
          <p:cNvPicPr>
            <a:picLocks noChangeAspect="1" noChangeArrowheads="1"/>
          </p:cNvPicPr>
          <p:nvPr/>
        </p:nvPicPr>
        <p:blipFill>
          <a:blip r:embed="rId4" cstate="print"/>
          <a:srcRect/>
          <a:stretch>
            <a:fillRect/>
          </a:stretch>
        </p:blipFill>
        <p:spPr bwMode="auto">
          <a:xfrm>
            <a:off x="4787900" y="3644900"/>
            <a:ext cx="2193925" cy="3025775"/>
          </a:xfrm>
          <a:prstGeom prst="rect">
            <a:avLst/>
          </a:prstGeom>
          <a:noFill/>
          <a:ln w="9525">
            <a:noFill/>
            <a:miter lim="800000"/>
            <a:headEnd/>
            <a:tailEnd/>
          </a:ln>
        </p:spPr>
      </p:pic>
      <p:pic>
        <p:nvPicPr>
          <p:cNvPr id="36871" name="Picture 7" descr="cf1b9d16fdfaaf51ff7f30b08c5494eef01f7a24"/>
          <p:cNvPicPr>
            <a:picLocks noChangeAspect="1" noChangeArrowheads="1"/>
          </p:cNvPicPr>
          <p:nvPr/>
        </p:nvPicPr>
        <p:blipFill>
          <a:blip r:embed="rId5" cstate="print"/>
          <a:srcRect/>
          <a:stretch>
            <a:fillRect/>
          </a:stretch>
        </p:blipFill>
        <p:spPr bwMode="auto">
          <a:xfrm>
            <a:off x="7451725" y="2565400"/>
            <a:ext cx="1292225" cy="1446213"/>
          </a:xfrm>
          <a:prstGeom prst="rect">
            <a:avLst/>
          </a:prstGeom>
          <a:noFill/>
          <a:ln w="9525">
            <a:noFill/>
            <a:miter lim="800000"/>
            <a:headEnd/>
            <a:tailEnd/>
          </a:ln>
        </p:spPr>
      </p:pic>
      <p:pic>
        <p:nvPicPr>
          <p:cNvPr id="36872" name="Picture 8" descr="Duckworth"/>
          <p:cNvPicPr>
            <a:picLocks noChangeAspect="1" noChangeArrowheads="1"/>
          </p:cNvPicPr>
          <p:nvPr/>
        </p:nvPicPr>
        <p:blipFill>
          <a:blip r:embed="rId6" cstate="print"/>
          <a:srcRect/>
          <a:stretch>
            <a:fillRect/>
          </a:stretch>
        </p:blipFill>
        <p:spPr bwMode="auto">
          <a:xfrm>
            <a:off x="7380288" y="4149725"/>
            <a:ext cx="1370012" cy="1106488"/>
          </a:xfrm>
          <a:prstGeom prst="rect">
            <a:avLst/>
          </a:prstGeom>
          <a:noFill/>
          <a:ln w="9525">
            <a:noFill/>
            <a:miter lim="800000"/>
            <a:headEnd/>
            <a:tailEnd/>
          </a:ln>
          <a:effectLst/>
        </p:spPr>
      </p:pic>
      <p:pic>
        <p:nvPicPr>
          <p:cNvPr id="36873" name="Picture 9" descr="7262089378540"/>
          <p:cNvPicPr>
            <a:picLocks noChangeAspect="1" noChangeArrowheads="1"/>
          </p:cNvPicPr>
          <p:nvPr/>
        </p:nvPicPr>
        <p:blipFill>
          <a:blip r:embed="rId7" cstate="print"/>
          <a:srcRect/>
          <a:stretch>
            <a:fillRect/>
          </a:stretch>
        </p:blipFill>
        <p:spPr bwMode="auto">
          <a:xfrm>
            <a:off x="7596188" y="5302250"/>
            <a:ext cx="1052512" cy="154146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01625" y="228600"/>
            <a:ext cx="8540750" cy="681038"/>
          </a:xfrm>
        </p:spPr>
        <p:txBody>
          <a:bodyPr/>
          <a:lstStyle/>
          <a:p>
            <a:endParaRPr lang="zh-CN" altLang="zh-CN"/>
          </a:p>
        </p:txBody>
      </p:sp>
      <p:sp>
        <p:nvSpPr>
          <p:cNvPr id="37891" name="Rectangle 3"/>
          <p:cNvSpPr>
            <a:spLocks noGrp="1" noRot="1" noChangeArrowheads="1"/>
          </p:cNvSpPr>
          <p:nvPr>
            <p:ph type="body" idx="1"/>
          </p:nvPr>
        </p:nvSpPr>
        <p:spPr>
          <a:xfrm>
            <a:off x="301625" y="1125538"/>
            <a:ext cx="8540750" cy="4973637"/>
          </a:xfrm>
        </p:spPr>
        <p:txBody>
          <a:bodyPr/>
          <a:lstStyle/>
          <a:p>
            <a:r>
              <a:rPr lang="zh-CN" altLang="en-US"/>
              <a:t>陶行知</a:t>
            </a:r>
            <a:r>
              <a:rPr lang="zh-CN" altLang="en-US">
                <a:latin typeface="楷体"/>
              </a:rPr>
              <a:t>——</a:t>
            </a:r>
            <a:endParaRPr lang="zh-CN" altLang="en-US"/>
          </a:p>
          <a:p>
            <a:endParaRPr lang="zh-CN" altLang="en-US"/>
          </a:p>
          <a:p>
            <a:r>
              <a:rPr lang="zh-CN" altLang="en-US"/>
              <a:t>教学合一；</a:t>
            </a:r>
          </a:p>
          <a:p>
            <a:endParaRPr lang="zh-CN" altLang="en-US"/>
          </a:p>
          <a:p>
            <a:r>
              <a:rPr lang="zh-CN" altLang="en-US"/>
              <a:t>教学做合一。</a:t>
            </a:r>
          </a:p>
        </p:txBody>
      </p:sp>
      <p:pic>
        <p:nvPicPr>
          <p:cNvPr id="37892" name="Picture 2" descr="陶行知3"/>
          <p:cNvPicPr>
            <a:picLocks noChangeAspect="1" noChangeArrowheads="1"/>
          </p:cNvPicPr>
          <p:nvPr/>
        </p:nvPicPr>
        <p:blipFill>
          <a:blip r:embed="rId2" cstate="print"/>
          <a:srcRect/>
          <a:stretch>
            <a:fillRect/>
          </a:stretch>
        </p:blipFill>
        <p:spPr bwMode="auto">
          <a:xfrm>
            <a:off x="3421063" y="1122363"/>
            <a:ext cx="4176712" cy="531971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68313" y="228600"/>
            <a:ext cx="8374062" cy="823913"/>
          </a:xfrm>
        </p:spPr>
        <p:txBody>
          <a:bodyPr/>
          <a:lstStyle/>
          <a:p>
            <a:endParaRPr lang="zh-CN" altLang="zh-CN"/>
          </a:p>
        </p:txBody>
      </p:sp>
      <p:sp>
        <p:nvSpPr>
          <p:cNvPr id="38915" name="Rectangle 3"/>
          <p:cNvSpPr>
            <a:spLocks noGrp="1" noRot="1" noChangeArrowheads="1"/>
          </p:cNvSpPr>
          <p:nvPr>
            <p:ph type="body" idx="1"/>
          </p:nvPr>
        </p:nvSpPr>
        <p:spPr>
          <a:xfrm>
            <a:off x="323850" y="1341438"/>
            <a:ext cx="8518525" cy="5111750"/>
          </a:xfrm>
        </p:spPr>
        <p:txBody>
          <a:bodyPr/>
          <a:lstStyle/>
          <a:p>
            <a:r>
              <a:rPr lang="zh-CN" altLang="en-US"/>
              <a:t>胡适</a:t>
            </a:r>
            <a:r>
              <a:rPr lang="zh-CN" altLang="en-US">
                <a:latin typeface="楷体"/>
              </a:rPr>
              <a:t>——</a:t>
            </a:r>
            <a:endParaRPr lang="zh-CN" altLang="en-US"/>
          </a:p>
          <a:p>
            <a:r>
              <a:rPr lang="zh-CN" altLang="en-US"/>
              <a:t>做学问，要在不疑处有疑；做人，要在有疑处不疑。</a:t>
            </a:r>
          </a:p>
        </p:txBody>
      </p:sp>
      <p:pic>
        <p:nvPicPr>
          <p:cNvPr id="38916" name="Picture 4" descr="胡适笔迹4"/>
          <p:cNvPicPr>
            <a:picLocks noChangeAspect="1" noChangeArrowheads="1"/>
          </p:cNvPicPr>
          <p:nvPr/>
        </p:nvPicPr>
        <p:blipFill>
          <a:blip r:embed="rId2" cstate="print"/>
          <a:srcRect/>
          <a:stretch>
            <a:fillRect/>
          </a:stretch>
        </p:blipFill>
        <p:spPr bwMode="auto">
          <a:xfrm>
            <a:off x="611188" y="3933825"/>
            <a:ext cx="1512887" cy="2117725"/>
          </a:xfrm>
          <a:prstGeom prst="rect">
            <a:avLst/>
          </a:prstGeom>
          <a:noFill/>
          <a:ln w="9525">
            <a:noFill/>
            <a:miter lim="800000"/>
            <a:headEnd/>
            <a:tailEnd/>
          </a:ln>
          <a:effectLst/>
        </p:spPr>
      </p:pic>
      <p:pic>
        <p:nvPicPr>
          <p:cNvPr id="38917" name="Picture 5" descr="胡适笔迹"/>
          <p:cNvPicPr>
            <a:picLocks noChangeAspect="1" noChangeArrowheads="1"/>
          </p:cNvPicPr>
          <p:nvPr/>
        </p:nvPicPr>
        <p:blipFill>
          <a:blip r:embed="rId3" cstate="print"/>
          <a:srcRect/>
          <a:stretch>
            <a:fillRect/>
          </a:stretch>
        </p:blipFill>
        <p:spPr bwMode="auto">
          <a:xfrm>
            <a:off x="2628900" y="3933825"/>
            <a:ext cx="1689100" cy="2206625"/>
          </a:xfrm>
          <a:prstGeom prst="rect">
            <a:avLst/>
          </a:prstGeom>
          <a:noFill/>
          <a:ln w="9525">
            <a:noFill/>
            <a:miter lim="800000"/>
            <a:headEnd/>
            <a:tailEnd/>
          </a:ln>
          <a:effectLst/>
        </p:spPr>
      </p:pic>
      <p:pic>
        <p:nvPicPr>
          <p:cNvPr id="38918" name="Picture 2" descr="胡适1"/>
          <p:cNvPicPr>
            <a:picLocks noChangeAspect="1" noChangeArrowheads="1"/>
          </p:cNvPicPr>
          <p:nvPr/>
        </p:nvPicPr>
        <p:blipFill>
          <a:blip r:embed="rId4" cstate="print"/>
          <a:srcRect/>
          <a:stretch>
            <a:fillRect/>
          </a:stretch>
        </p:blipFill>
        <p:spPr bwMode="auto">
          <a:xfrm>
            <a:off x="5292725" y="2781300"/>
            <a:ext cx="2963863" cy="38893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23850" y="1701800"/>
            <a:ext cx="8518525" cy="1327150"/>
          </a:xfrm>
        </p:spPr>
        <p:txBody>
          <a:bodyPr/>
          <a:lstStyle/>
          <a:p>
            <a:r>
              <a:rPr lang="zh-CN" altLang="en-US" sz="4000"/>
              <a:t>“素养教学”要义之一：</a:t>
            </a:r>
            <a:br>
              <a:rPr lang="zh-CN" altLang="en-US" sz="4000"/>
            </a:br>
            <a:r>
              <a:rPr lang="zh-CN" altLang="en-US" sz="4000"/>
              <a:t>教学即研究</a:t>
            </a:r>
          </a:p>
        </p:txBody>
      </p:sp>
      <p:sp>
        <p:nvSpPr>
          <p:cNvPr id="39939" name="Rectangle 3"/>
          <p:cNvSpPr>
            <a:spLocks noGrp="1" noRot="1" noChangeArrowheads="1"/>
          </p:cNvSpPr>
          <p:nvPr>
            <p:ph type="body" idx="1"/>
          </p:nvPr>
        </p:nvSpPr>
        <p:spPr>
          <a:xfrm>
            <a:off x="301625" y="5013325"/>
            <a:ext cx="8540750" cy="1085850"/>
          </a:xfrm>
        </p:spPr>
        <p:txBody>
          <a:bodyPr/>
          <a:lstStyle/>
          <a:p>
            <a:pPr marL="0" indent="0">
              <a:buFont typeface="Wingdings 2" pitchFamily="2" charset="2"/>
              <a:buNone/>
            </a:pPr>
            <a:endParaRPr lang="zh-CN" altLang="zh-C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zh-CN" altLang="en-US"/>
              <a:t>反思“班级授课制”的实质</a:t>
            </a:r>
          </a:p>
        </p:txBody>
      </p:sp>
      <p:sp>
        <p:nvSpPr>
          <p:cNvPr id="40963" name="Rectangle 3"/>
          <p:cNvSpPr>
            <a:spLocks noGrp="1" noRot="1" noChangeArrowheads="1"/>
          </p:cNvSpPr>
          <p:nvPr>
            <p:ph type="body" idx="1"/>
          </p:nvPr>
        </p:nvSpPr>
        <p:spPr>
          <a:xfrm>
            <a:off x="252413" y="1774825"/>
            <a:ext cx="8589962" cy="4822825"/>
          </a:xfrm>
        </p:spPr>
        <p:txBody>
          <a:bodyPr/>
          <a:lstStyle/>
          <a:p>
            <a:pPr>
              <a:lnSpc>
                <a:spcPct val="90000"/>
              </a:lnSpc>
            </a:pPr>
            <a:r>
              <a:rPr lang="zh-CN" altLang="en-US"/>
              <a:t>夸美纽斯</a:t>
            </a:r>
            <a:r>
              <a:rPr lang="zh-CN" altLang="en-US">
                <a:sym typeface="Arial" pitchFamily="34" charset="0"/>
              </a:rPr>
              <a:t>→赫尔巴特→凯洛夫→中国</a:t>
            </a:r>
          </a:p>
          <a:p>
            <a:pPr>
              <a:lnSpc>
                <a:spcPct val="90000"/>
              </a:lnSpc>
            </a:pPr>
            <a:endParaRPr lang="zh-CN" altLang="en-US">
              <a:sym typeface="Arial" pitchFamily="34" charset="0"/>
            </a:endParaRPr>
          </a:p>
          <a:p>
            <a:pPr>
              <a:lnSpc>
                <a:spcPct val="90000"/>
              </a:lnSpc>
            </a:pPr>
            <a:endParaRPr lang="zh-CN" altLang="en-US">
              <a:sym typeface="Arial" pitchFamily="34" charset="0"/>
            </a:endParaRPr>
          </a:p>
          <a:p>
            <a:pPr>
              <a:lnSpc>
                <a:spcPct val="90000"/>
              </a:lnSpc>
            </a:pPr>
            <a:endParaRPr lang="zh-CN" altLang="en-US">
              <a:sym typeface="Arial" pitchFamily="34" charset="0"/>
            </a:endParaRPr>
          </a:p>
          <a:p>
            <a:pPr>
              <a:lnSpc>
                <a:spcPct val="90000"/>
              </a:lnSpc>
            </a:pPr>
            <a:endParaRPr lang="zh-CN" altLang="en-US">
              <a:sym typeface="Arial" pitchFamily="34" charset="0"/>
            </a:endParaRPr>
          </a:p>
          <a:p>
            <a:pPr>
              <a:lnSpc>
                <a:spcPct val="90000"/>
              </a:lnSpc>
            </a:pPr>
            <a:endParaRPr lang="zh-CN" altLang="en-US">
              <a:sym typeface="Arial" pitchFamily="34" charset="0"/>
            </a:endParaRPr>
          </a:p>
          <a:p>
            <a:pPr>
              <a:lnSpc>
                <a:spcPct val="90000"/>
              </a:lnSpc>
            </a:pPr>
            <a:r>
              <a:rPr lang="zh-CN" altLang="en-US">
                <a:solidFill>
                  <a:schemeClr val="tx2"/>
                </a:solidFill>
                <a:sym typeface="Arial" pitchFamily="34" charset="0"/>
              </a:rPr>
              <a:t>我国课堂教学总体上处于工业化初期到中期水平（</a:t>
            </a:r>
            <a:r>
              <a:rPr lang="zh-CN" altLang="en-US">
                <a:solidFill>
                  <a:schemeClr val="tx2"/>
                </a:solidFill>
                <a:latin typeface="楷体"/>
                <a:sym typeface="Arial" pitchFamily="34" charset="0"/>
              </a:rPr>
              <a:t>“</a:t>
            </a:r>
            <a:r>
              <a:rPr lang="zh-CN" altLang="en-US">
                <a:solidFill>
                  <a:schemeClr val="tx2"/>
                </a:solidFill>
                <a:sym typeface="Arial" pitchFamily="34" charset="0"/>
              </a:rPr>
              <a:t>粗加工</a:t>
            </a:r>
            <a:r>
              <a:rPr lang="zh-CN" altLang="en-US">
                <a:solidFill>
                  <a:schemeClr val="tx2"/>
                </a:solidFill>
                <a:latin typeface="楷体"/>
                <a:sym typeface="Arial" pitchFamily="34" charset="0"/>
              </a:rPr>
              <a:t>”</a:t>
            </a:r>
            <a:r>
              <a:rPr lang="zh-CN" altLang="en-US">
                <a:solidFill>
                  <a:schemeClr val="tx2"/>
                </a:solidFill>
                <a:sym typeface="Arial" pitchFamily="34" charset="0"/>
              </a:rPr>
              <a:t>、</a:t>
            </a:r>
            <a:r>
              <a:rPr lang="zh-CN" altLang="en-US">
                <a:solidFill>
                  <a:schemeClr val="tx2"/>
                </a:solidFill>
                <a:latin typeface="楷体"/>
                <a:sym typeface="Arial" pitchFamily="34" charset="0"/>
              </a:rPr>
              <a:t>“</a:t>
            </a:r>
            <a:r>
              <a:rPr lang="zh-CN" altLang="en-US">
                <a:solidFill>
                  <a:schemeClr val="tx2"/>
                </a:solidFill>
                <a:sym typeface="Arial" pitchFamily="34" charset="0"/>
              </a:rPr>
              <a:t>大规模</a:t>
            </a:r>
            <a:r>
              <a:rPr lang="zh-CN" altLang="en-US">
                <a:solidFill>
                  <a:schemeClr val="tx2"/>
                </a:solidFill>
                <a:latin typeface="楷体"/>
                <a:sym typeface="Arial" pitchFamily="34" charset="0"/>
              </a:rPr>
              <a:t>”</a:t>
            </a:r>
            <a:r>
              <a:rPr lang="zh-CN" altLang="en-US">
                <a:solidFill>
                  <a:schemeClr val="tx2"/>
                </a:solidFill>
                <a:sym typeface="Arial" pitchFamily="34" charset="0"/>
              </a:rPr>
              <a:t>、追求高效、缺乏创造</a:t>
            </a:r>
            <a:r>
              <a:rPr lang="zh-CN" altLang="en-US">
                <a:solidFill>
                  <a:schemeClr val="tx2"/>
                </a:solidFill>
                <a:latin typeface="楷体"/>
                <a:sym typeface="Arial" pitchFamily="34" charset="0"/>
              </a:rPr>
              <a:t>……</a:t>
            </a:r>
            <a:r>
              <a:rPr lang="zh-CN" altLang="en-US">
                <a:solidFill>
                  <a:schemeClr val="tx2"/>
                </a:solidFill>
                <a:sym typeface="Arial" pitchFamily="34" charset="0"/>
              </a:rPr>
              <a:t>），亟待根本转型。</a:t>
            </a:r>
          </a:p>
        </p:txBody>
      </p:sp>
      <p:pic>
        <p:nvPicPr>
          <p:cNvPr id="40964" name="Picture 4" descr="Comenius"/>
          <p:cNvPicPr>
            <a:picLocks noChangeAspect="1" noChangeArrowheads="1"/>
          </p:cNvPicPr>
          <p:nvPr/>
        </p:nvPicPr>
        <p:blipFill>
          <a:blip r:embed="rId2" cstate="print"/>
          <a:srcRect/>
          <a:stretch>
            <a:fillRect/>
          </a:stretch>
        </p:blipFill>
        <p:spPr bwMode="auto">
          <a:xfrm>
            <a:off x="747713" y="2392363"/>
            <a:ext cx="1808162" cy="2152650"/>
          </a:xfrm>
          <a:prstGeom prst="rect">
            <a:avLst/>
          </a:prstGeom>
          <a:noFill/>
          <a:ln w="9525">
            <a:noFill/>
            <a:miter lim="800000"/>
            <a:headEnd/>
            <a:tailEnd/>
          </a:ln>
          <a:effectLst/>
        </p:spPr>
      </p:pic>
      <p:pic>
        <p:nvPicPr>
          <p:cNvPr id="40965" name="Picture 5" descr="01300000201185122215802703187_s"/>
          <p:cNvPicPr>
            <a:picLocks noChangeAspect="1" noChangeArrowheads="1"/>
          </p:cNvPicPr>
          <p:nvPr/>
        </p:nvPicPr>
        <p:blipFill>
          <a:blip r:embed="rId3" cstate="print"/>
          <a:srcRect/>
          <a:stretch>
            <a:fillRect/>
          </a:stretch>
        </p:blipFill>
        <p:spPr bwMode="auto">
          <a:xfrm>
            <a:off x="3060700" y="2420938"/>
            <a:ext cx="1998663" cy="2089150"/>
          </a:xfrm>
          <a:prstGeom prst="rect">
            <a:avLst/>
          </a:prstGeom>
          <a:noFill/>
          <a:ln w="9525">
            <a:noFill/>
            <a:miter lim="800000"/>
            <a:headEnd/>
            <a:tailEnd/>
          </a:ln>
        </p:spPr>
      </p:pic>
      <p:pic>
        <p:nvPicPr>
          <p:cNvPr id="40966" name="Picture 3" descr="凯洛夫"/>
          <p:cNvPicPr>
            <a:picLocks noChangeAspect="1" noChangeArrowheads="1"/>
          </p:cNvPicPr>
          <p:nvPr/>
        </p:nvPicPr>
        <p:blipFill>
          <a:blip r:embed="rId4" cstate="print"/>
          <a:srcRect/>
          <a:stretch>
            <a:fillRect/>
          </a:stretch>
        </p:blipFill>
        <p:spPr bwMode="auto">
          <a:xfrm>
            <a:off x="5868988" y="2420938"/>
            <a:ext cx="1549400" cy="220186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a:t>19</a:t>
            </a:r>
            <a:r>
              <a:rPr lang="zh-CN" altLang="en-US"/>
              <a:t>世纪末、</a:t>
            </a:r>
            <a:r>
              <a:rPr lang="en-US"/>
              <a:t>20</a:t>
            </a:r>
            <a:r>
              <a:rPr lang="zh-CN" altLang="en-US"/>
              <a:t>世纪初美国的课堂</a:t>
            </a:r>
          </a:p>
        </p:txBody>
      </p:sp>
      <p:pic>
        <p:nvPicPr>
          <p:cNvPr id="41987" name="Picture 3" descr="5"/>
          <p:cNvPicPr>
            <a:picLocks noChangeAspect="1" noChangeArrowheads="1"/>
          </p:cNvPicPr>
          <p:nvPr>
            <p:ph type="body" idx="1"/>
          </p:nvPr>
        </p:nvPicPr>
        <p:blipFill>
          <a:blip r:embed="rId2" cstate="print"/>
          <a:srcRect/>
          <a:stretch>
            <a:fillRect/>
          </a:stretch>
        </p:blipFill>
        <p:spPr>
          <a:xfrm>
            <a:off x="2590800" y="1484313"/>
            <a:ext cx="3929063" cy="5373687"/>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US"/>
              <a:t>20</a:t>
            </a:r>
            <a:r>
              <a:rPr lang="zh-CN" altLang="en-US"/>
              <a:t>世纪</a:t>
            </a:r>
            <a:r>
              <a:rPr lang="en-US"/>
              <a:t>50</a:t>
            </a:r>
            <a:r>
              <a:rPr lang="zh-CN" altLang="en-US"/>
              <a:t>年代美国的课堂</a:t>
            </a:r>
          </a:p>
        </p:txBody>
      </p:sp>
      <p:pic>
        <p:nvPicPr>
          <p:cNvPr id="43011" name="Picture 3" descr="6"/>
          <p:cNvPicPr>
            <a:picLocks noChangeAspect="1" noChangeArrowheads="1"/>
          </p:cNvPicPr>
          <p:nvPr>
            <p:ph type="body" idx="1"/>
          </p:nvPr>
        </p:nvPicPr>
        <p:blipFill>
          <a:blip r:embed="rId2" cstate="print"/>
          <a:srcRect/>
          <a:stretch>
            <a:fillRect/>
          </a:stretch>
        </p:blipFill>
        <p:spPr>
          <a:xfrm>
            <a:off x="1258888" y="1385888"/>
            <a:ext cx="6049962" cy="5446712"/>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endParaRPr lang="zh-CN" altLang="zh-CN"/>
          </a:p>
        </p:txBody>
      </p:sp>
      <p:sp>
        <p:nvSpPr>
          <p:cNvPr id="7171" name="Rectangle 3"/>
          <p:cNvSpPr>
            <a:spLocks noGrp="1" noRot="1" noChangeArrowheads="1"/>
          </p:cNvSpPr>
          <p:nvPr>
            <p:ph type="body" idx="1"/>
          </p:nvPr>
        </p:nvSpPr>
        <p:spPr/>
        <p:txBody>
          <a:bodyPr/>
          <a:lstStyle/>
          <a:p>
            <a:endParaRPr lang="zh-CN" altLang="zh-CN"/>
          </a:p>
        </p:txBody>
      </p:sp>
      <p:pic>
        <p:nvPicPr>
          <p:cNvPr id="7172" name="Picture 2" descr="C:\Users\apple\Desktop\马芯兰与学生黑白片.jpg"/>
          <p:cNvPicPr>
            <a:picLocks noChangeAspect="1" noChangeArrowheads="1"/>
          </p:cNvPicPr>
          <p:nvPr/>
        </p:nvPicPr>
        <p:blipFill>
          <a:blip r:embed="rId2" cstate="print"/>
          <a:srcRect/>
          <a:stretch>
            <a:fillRect/>
          </a:stretch>
        </p:blipFill>
        <p:spPr bwMode="auto">
          <a:xfrm>
            <a:off x="323850" y="1485900"/>
            <a:ext cx="3321050" cy="4402138"/>
          </a:xfrm>
          <a:prstGeom prst="rect">
            <a:avLst/>
          </a:prstGeom>
          <a:noFill/>
          <a:ln w="9525">
            <a:noFill/>
            <a:miter lim="800000"/>
            <a:headEnd/>
            <a:tailEnd/>
          </a:ln>
          <a:effectLst/>
        </p:spPr>
      </p:pic>
      <p:pic>
        <p:nvPicPr>
          <p:cNvPr id="7173" name="Picture 4" descr="C:\Users\apple\Desktop\年轻时马芯兰与学生.jpg"/>
          <p:cNvPicPr>
            <a:picLocks noChangeAspect="1" noChangeArrowheads="1"/>
          </p:cNvPicPr>
          <p:nvPr/>
        </p:nvPicPr>
        <p:blipFill>
          <a:blip r:embed="rId3" cstate="print"/>
          <a:srcRect/>
          <a:stretch>
            <a:fillRect/>
          </a:stretch>
        </p:blipFill>
        <p:spPr bwMode="auto">
          <a:xfrm>
            <a:off x="4429125" y="1485900"/>
            <a:ext cx="3498850" cy="41925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linds(horizontal)">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zh-CN" altLang="en-US"/>
              <a:t>今日美国教学一瞥</a:t>
            </a:r>
          </a:p>
        </p:txBody>
      </p:sp>
      <p:pic>
        <p:nvPicPr>
          <p:cNvPr id="44035" name="Picture 3" descr="4"/>
          <p:cNvPicPr>
            <a:picLocks noChangeAspect="1" noChangeArrowheads="1"/>
          </p:cNvPicPr>
          <p:nvPr>
            <p:ph type="body" idx="1"/>
          </p:nvPr>
        </p:nvPicPr>
        <p:blipFill>
          <a:blip r:embed="rId2" cstate="print"/>
          <a:srcRect/>
          <a:stretch>
            <a:fillRect/>
          </a:stretch>
        </p:blipFill>
        <p:spPr>
          <a:xfrm>
            <a:off x="2638425" y="1341438"/>
            <a:ext cx="3937000" cy="5516562"/>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zh-CN" altLang="en-US"/>
              <a:t>教学即师生合作进行的真实研究</a:t>
            </a:r>
          </a:p>
        </p:txBody>
      </p:sp>
      <p:sp>
        <p:nvSpPr>
          <p:cNvPr id="45059" name="Rectangle 3"/>
          <p:cNvSpPr>
            <a:spLocks noGrp="1" noRot="1" noChangeArrowheads="1"/>
          </p:cNvSpPr>
          <p:nvPr>
            <p:ph type="body" idx="1"/>
          </p:nvPr>
        </p:nvSpPr>
        <p:spPr>
          <a:xfrm>
            <a:off x="301625" y="2349500"/>
            <a:ext cx="8540750" cy="3749675"/>
          </a:xfrm>
        </p:spPr>
        <p:txBody>
          <a:bodyPr/>
          <a:lstStyle/>
          <a:p>
            <a:r>
              <a:rPr lang="zh-CN" altLang="en-US"/>
              <a:t>第一，教学是一种关系。</a:t>
            </a:r>
          </a:p>
          <a:p>
            <a:endParaRPr lang="zh-CN" altLang="en-US"/>
          </a:p>
          <a:p>
            <a:r>
              <a:rPr lang="zh-CN" altLang="en-US"/>
              <a:t>第二，教学是一种探究与创造。</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zh-CN" altLang="en-US"/>
              <a:t>“教学即研究”的范围</a:t>
            </a:r>
          </a:p>
        </p:txBody>
      </p:sp>
      <p:sp>
        <p:nvSpPr>
          <p:cNvPr id="46083" name="Rectangle 3"/>
          <p:cNvSpPr>
            <a:spLocks noGrp="1" noRot="1" noChangeArrowheads="1"/>
          </p:cNvSpPr>
          <p:nvPr>
            <p:ph type="body" idx="1"/>
          </p:nvPr>
        </p:nvSpPr>
        <p:spPr>
          <a:xfrm>
            <a:off x="301625" y="1917700"/>
            <a:ext cx="8540750" cy="4183063"/>
          </a:xfrm>
        </p:spPr>
        <p:txBody>
          <a:bodyPr/>
          <a:lstStyle/>
          <a:p>
            <a:r>
              <a:rPr lang="zh-CN" altLang="en-US"/>
              <a:t>1. 教师与学生合作研究学科及生活；</a:t>
            </a:r>
          </a:p>
          <a:p>
            <a:endParaRPr lang="zh-CN" altLang="en-US"/>
          </a:p>
          <a:p>
            <a:r>
              <a:rPr lang="zh-CN" altLang="en-US"/>
              <a:t>2. 教师研究学生的思想，把教学变成学生研究；</a:t>
            </a:r>
          </a:p>
          <a:p>
            <a:endParaRPr lang="zh-CN" altLang="en-US"/>
          </a:p>
          <a:p>
            <a:r>
              <a:rPr lang="zh-CN" altLang="en-US"/>
              <a:t>3. 教师帮助学生做研究。</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zh-CN" altLang="en-US" sz="4000"/>
              <a:t>关键要点：打破传统的知识分工，将研究方式转化为教学方式</a:t>
            </a:r>
          </a:p>
        </p:txBody>
      </p:sp>
      <p:sp>
        <p:nvSpPr>
          <p:cNvPr id="47107" name="Rectangle 3"/>
          <p:cNvSpPr>
            <a:spLocks noGrp="1" noRot="1" noChangeArrowheads="1"/>
          </p:cNvSpPr>
          <p:nvPr>
            <p:ph type="body" idx="1"/>
          </p:nvPr>
        </p:nvSpPr>
        <p:spPr>
          <a:xfrm>
            <a:off x="252413" y="1773238"/>
            <a:ext cx="8589962" cy="4752975"/>
          </a:xfrm>
        </p:spPr>
        <p:txBody>
          <a:bodyPr/>
          <a:lstStyle/>
          <a:p>
            <a:pPr>
              <a:lnSpc>
                <a:spcPct val="90000"/>
              </a:lnSpc>
            </a:pPr>
            <a:r>
              <a:rPr lang="zh-CN" altLang="en-US" sz="2800"/>
              <a:t>打破知识的旧式分工：有人创造知识，有人传授知识，有人接受知识。</a:t>
            </a:r>
          </a:p>
          <a:p>
            <a:pPr>
              <a:lnSpc>
                <a:spcPct val="90000"/>
              </a:lnSpc>
            </a:pPr>
            <a:endParaRPr lang="zh-CN" altLang="en-US" sz="2800"/>
          </a:p>
          <a:p>
            <a:pPr>
              <a:lnSpc>
                <a:spcPct val="90000"/>
              </a:lnSpc>
            </a:pPr>
            <a:r>
              <a:rPr lang="zh-CN" altLang="en-US" sz="2800"/>
              <a:t>将专业人员（数学家、科学家、画家、歌唱家、哲学家</a:t>
            </a:r>
            <a:r>
              <a:rPr lang="zh-CN" altLang="en-US" sz="2800">
                <a:latin typeface="楷体"/>
                <a:sym typeface="Arial" pitchFamily="34" charset="0"/>
              </a:rPr>
              <a:t>…</a:t>
            </a:r>
            <a:r>
              <a:rPr lang="zh-CN" altLang="en-US" sz="2800">
                <a:sym typeface="Arial" pitchFamily="34" charset="0"/>
              </a:rPr>
              <a:t>；有创造性的工程师、医生、企业家、工人、农民、商人</a:t>
            </a:r>
            <a:r>
              <a:rPr lang="zh-CN" altLang="en-US" sz="2800">
                <a:latin typeface="楷体"/>
                <a:sym typeface="Arial" pitchFamily="34" charset="0"/>
              </a:rPr>
              <a:t>…</a:t>
            </a:r>
            <a:r>
              <a:rPr lang="zh-CN" altLang="en-US" sz="2800"/>
              <a:t>）的研究方式，转化为教学与学习方式。</a:t>
            </a:r>
          </a:p>
          <a:p>
            <a:pPr>
              <a:lnSpc>
                <a:spcPct val="90000"/>
              </a:lnSpc>
            </a:pPr>
            <a:endParaRPr lang="zh-CN" altLang="en-US" sz="2800"/>
          </a:p>
          <a:p>
            <a:pPr>
              <a:lnSpc>
                <a:spcPct val="90000"/>
              </a:lnSpc>
            </a:pPr>
            <a:r>
              <a:rPr lang="zh-CN" altLang="en-US" sz="2800"/>
              <a:t>二者的区分：不在有无探究或探究的比例、程度存在区别；而在于探究的主体和意义不同。</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endParaRPr lang="zh-CN" altLang="zh-CN"/>
          </a:p>
        </p:txBody>
      </p:sp>
      <p:sp>
        <p:nvSpPr>
          <p:cNvPr id="48131" name="Rectangle 3"/>
          <p:cNvSpPr>
            <a:spLocks noGrp="1" noRot="1" noChangeArrowheads="1"/>
          </p:cNvSpPr>
          <p:nvPr>
            <p:ph type="body" idx="1"/>
          </p:nvPr>
        </p:nvSpPr>
        <p:spPr/>
        <p:txBody>
          <a:bodyPr/>
          <a:lstStyle/>
          <a:p>
            <a:endParaRPr lang="zh-CN" altLang="zh-CN"/>
          </a:p>
        </p:txBody>
      </p:sp>
      <p:pic>
        <p:nvPicPr>
          <p:cNvPr id="48132" name="Picture 4" descr="IMG_1171"/>
          <p:cNvPicPr>
            <a:picLocks noChangeAspect="1" noChangeArrowheads="1"/>
          </p:cNvPicPr>
          <p:nvPr/>
        </p:nvPicPr>
        <p:blipFill>
          <a:blip r:embed="rId2" cstate="print"/>
          <a:srcRect/>
          <a:stretch>
            <a:fillRect/>
          </a:stretch>
        </p:blipFill>
        <p:spPr bwMode="auto">
          <a:xfrm>
            <a:off x="323850" y="260350"/>
            <a:ext cx="8496300" cy="63722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endParaRPr lang="zh-CN" altLang="zh-CN"/>
          </a:p>
        </p:txBody>
      </p:sp>
      <p:sp>
        <p:nvSpPr>
          <p:cNvPr id="49155" name="Rectangle 3"/>
          <p:cNvSpPr>
            <a:spLocks noGrp="1" noRot="1" noChangeArrowheads="1"/>
          </p:cNvSpPr>
          <p:nvPr>
            <p:ph type="body" idx="1"/>
          </p:nvPr>
        </p:nvSpPr>
        <p:spPr/>
        <p:txBody>
          <a:bodyPr/>
          <a:lstStyle/>
          <a:p>
            <a:endParaRPr lang="zh-CN" altLang="zh-CN"/>
          </a:p>
        </p:txBody>
      </p:sp>
      <p:pic>
        <p:nvPicPr>
          <p:cNvPr id="49156" name="Picture 4" descr="IMG_1176"/>
          <p:cNvPicPr>
            <a:picLocks noChangeAspect="1" noChangeArrowheads="1"/>
          </p:cNvPicPr>
          <p:nvPr/>
        </p:nvPicPr>
        <p:blipFill>
          <a:blip r:embed="rId2" cstate="print"/>
          <a:srcRect/>
          <a:stretch>
            <a:fillRect/>
          </a:stretch>
        </p:blipFill>
        <p:spPr bwMode="auto">
          <a:xfrm>
            <a:off x="179388" y="260350"/>
            <a:ext cx="8713787" cy="65341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endParaRPr lang="zh-CN" altLang="zh-CN"/>
          </a:p>
        </p:txBody>
      </p:sp>
      <p:sp>
        <p:nvSpPr>
          <p:cNvPr id="50179" name="Rectangle 3"/>
          <p:cNvSpPr>
            <a:spLocks noGrp="1" noRot="1" noChangeArrowheads="1"/>
          </p:cNvSpPr>
          <p:nvPr>
            <p:ph type="body" idx="1"/>
          </p:nvPr>
        </p:nvSpPr>
        <p:spPr/>
        <p:txBody>
          <a:bodyPr/>
          <a:lstStyle/>
          <a:p>
            <a:endParaRPr lang="zh-CN" altLang="zh-CN"/>
          </a:p>
        </p:txBody>
      </p:sp>
      <p:pic>
        <p:nvPicPr>
          <p:cNvPr id="50180" name="Picture 4" descr="IMG_1177"/>
          <p:cNvPicPr>
            <a:picLocks noChangeAspect="1" noChangeArrowheads="1"/>
          </p:cNvPicPr>
          <p:nvPr/>
        </p:nvPicPr>
        <p:blipFill>
          <a:blip r:embed="rId2" cstate="print"/>
          <a:srcRect/>
          <a:stretch>
            <a:fillRect/>
          </a:stretch>
        </p:blipFill>
        <p:spPr bwMode="auto">
          <a:xfrm>
            <a:off x="250825" y="260350"/>
            <a:ext cx="8497888" cy="63738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endParaRPr lang="zh-CN" altLang="zh-CN"/>
          </a:p>
        </p:txBody>
      </p:sp>
      <p:sp>
        <p:nvSpPr>
          <p:cNvPr id="51203" name="Rectangle 3"/>
          <p:cNvSpPr>
            <a:spLocks noGrp="1" noRot="1" noChangeArrowheads="1"/>
          </p:cNvSpPr>
          <p:nvPr>
            <p:ph type="body" idx="1"/>
          </p:nvPr>
        </p:nvSpPr>
        <p:spPr/>
        <p:txBody>
          <a:bodyPr/>
          <a:lstStyle/>
          <a:p>
            <a:endParaRPr lang="zh-CN" altLang="zh-CN"/>
          </a:p>
        </p:txBody>
      </p:sp>
      <p:pic>
        <p:nvPicPr>
          <p:cNvPr id="51204" name="Picture 4" descr="IMG_1150"/>
          <p:cNvPicPr>
            <a:picLocks noChangeAspect="1" noChangeArrowheads="1"/>
          </p:cNvPicPr>
          <p:nvPr/>
        </p:nvPicPr>
        <p:blipFill>
          <a:blip r:embed="rId2" cstate="print"/>
          <a:srcRect/>
          <a:stretch>
            <a:fillRect/>
          </a:stretch>
        </p:blipFill>
        <p:spPr bwMode="auto">
          <a:xfrm>
            <a:off x="323850" y="188913"/>
            <a:ext cx="8424863" cy="63198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endParaRPr lang="zh-CN" altLang="zh-CN"/>
          </a:p>
        </p:txBody>
      </p:sp>
      <p:sp>
        <p:nvSpPr>
          <p:cNvPr id="52227" name="Rectangle 3"/>
          <p:cNvSpPr>
            <a:spLocks noGrp="1" noRot="1" noChangeArrowheads="1"/>
          </p:cNvSpPr>
          <p:nvPr>
            <p:ph type="body" idx="1"/>
          </p:nvPr>
        </p:nvSpPr>
        <p:spPr/>
        <p:txBody>
          <a:bodyPr/>
          <a:lstStyle/>
          <a:p>
            <a:endParaRPr lang="zh-CN" altLang="zh-CN"/>
          </a:p>
        </p:txBody>
      </p:sp>
      <p:pic>
        <p:nvPicPr>
          <p:cNvPr id="52228" name="Picture 4" descr="IMG_1151"/>
          <p:cNvPicPr>
            <a:picLocks noChangeAspect="1" noChangeArrowheads="1"/>
          </p:cNvPicPr>
          <p:nvPr/>
        </p:nvPicPr>
        <p:blipFill>
          <a:blip r:embed="rId2" cstate="print"/>
          <a:srcRect/>
          <a:stretch>
            <a:fillRect/>
          </a:stretch>
        </p:blipFill>
        <p:spPr bwMode="auto">
          <a:xfrm>
            <a:off x="179388" y="323850"/>
            <a:ext cx="8713787" cy="65341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250825" y="1917700"/>
            <a:ext cx="8591550" cy="1327150"/>
          </a:xfrm>
        </p:spPr>
        <p:txBody>
          <a:bodyPr/>
          <a:lstStyle/>
          <a:p>
            <a:r>
              <a:rPr lang="zh-CN" altLang="en-US" sz="4000"/>
              <a:t>“素养教学”要义之二：</a:t>
            </a:r>
            <a:br>
              <a:rPr lang="zh-CN" altLang="en-US" sz="4000"/>
            </a:br>
            <a:r>
              <a:rPr lang="zh-CN" altLang="en-US" sz="4000"/>
              <a:t>学科即问题</a:t>
            </a:r>
          </a:p>
        </p:txBody>
      </p:sp>
      <p:sp>
        <p:nvSpPr>
          <p:cNvPr id="53251" name="Rectangle 3"/>
          <p:cNvSpPr>
            <a:spLocks noGrp="1" noRot="1" noChangeArrowheads="1"/>
          </p:cNvSpPr>
          <p:nvPr>
            <p:ph type="body" idx="1"/>
          </p:nvPr>
        </p:nvSpPr>
        <p:spPr>
          <a:xfrm>
            <a:off x="301625" y="4870450"/>
            <a:ext cx="8540750" cy="1230313"/>
          </a:xfrm>
        </p:spPr>
        <p:txBody>
          <a:bodyPr/>
          <a:lstStyle/>
          <a:p>
            <a:endParaRPr lang="zh-CN"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r>
              <a:rPr lang="zh-CN" altLang="en-US"/>
              <a:t>核心思想</a:t>
            </a:r>
          </a:p>
        </p:txBody>
      </p:sp>
      <p:sp>
        <p:nvSpPr>
          <p:cNvPr id="8195" name="Rectangle 3"/>
          <p:cNvSpPr>
            <a:spLocks noGrp="1" noRot="1" noChangeArrowheads="1"/>
          </p:cNvSpPr>
          <p:nvPr>
            <p:ph type="body" idx="1"/>
          </p:nvPr>
        </p:nvSpPr>
        <p:spPr>
          <a:xfrm>
            <a:off x="252413" y="1600200"/>
            <a:ext cx="8589962" cy="4926013"/>
          </a:xfrm>
        </p:spPr>
        <p:txBody>
          <a:bodyPr/>
          <a:lstStyle/>
          <a:p>
            <a:pPr>
              <a:lnSpc>
                <a:spcPct val="80000"/>
              </a:lnSpc>
            </a:pPr>
            <a:r>
              <a:rPr lang="zh-CN" altLang="en-US" sz="2800">
                <a:solidFill>
                  <a:schemeClr val="tx2"/>
                </a:solidFill>
                <a:latin typeface="楷体" pitchFamily="1" charset="-122"/>
              </a:rPr>
              <a:t>第一，知识体系的优化与整合</a:t>
            </a:r>
            <a:r>
              <a:rPr lang="zh-CN" altLang="en-US" sz="2800">
                <a:latin typeface="楷体" pitchFamily="1" charset="-122"/>
              </a:rPr>
              <a:t>。把小学数学“数与代数”的</a:t>
            </a:r>
            <a:r>
              <a:rPr lang="en-US" sz="2800">
                <a:latin typeface="楷体" pitchFamily="1" charset="-122"/>
              </a:rPr>
              <a:t>540</a:t>
            </a:r>
            <a:r>
              <a:rPr lang="zh-CN" altLang="en-US" sz="2800">
                <a:latin typeface="楷体" pitchFamily="1" charset="-122"/>
              </a:rPr>
              <a:t>多个概念，根据它们之间的内在联系，都统整到“和”这个基本概念上来，并以它为中心</a:t>
            </a:r>
            <a:r>
              <a:rPr lang="zh-CN" altLang="en-US" sz="2800">
                <a:solidFill>
                  <a:schemeClr val="tx2"/>
                </a:solidFill>
                <a:latin typeface="楷体" pitchFamily="1" charset="-122"/>
              </a:rPr>
              <a:t>重构知识体系。</a:t>
            </a:r>
          </a:p>
          <a:p>
            <a:pPr>
              <a:lnSpc>
                <a:spcPct val="80000"/>
              </a:lnSpc>
            </a:pPr>
            <a:endParaRPr lang="zh-CN" altLang="en-US" sz="2800">
              <a:solidFill>
                <a:schemeClr val="tx2"/>
              </a:solidFill>
              <a:latin typeface="楷体" pitchFamily="1" charset="-122"/>
            </a:endParaRPr>
          </a:p>
          <a:p>
            <a:pPr>
              <a:lnSpc>
                <a:spcPct val="80000"/>
              </a:lnSpc>
            </a:pPr>
            <a:r>
              <a:rPr lang="zh-CN" altLang="en-US" sz="2800">
                <a:solidFill>
                  <a:schemeClr val="tx2"/>
                </a:solidFill>
                <a:latin typeface="楷体" pitchFamily="1" charset="-122"/>
              </a:rPr>
              <a:t>第二，让学生在真实情境里，通过自主学习、协作学习和研究性学习，主动进行意义建构。</a:t>
            </a:r>
            <a:r>
              <a:rPr lang="zh-CN" altLang="en-US" sz="2800">
                <a:latin typeface="楷体" pitchFamily="1" charset="-122"/>
              </a:rPr>
              <a:t>所谓</a:t>
            </a:r>
            <a:r>
              <a:rPr lang="zh-CN" altLang="en-US" sz="2800">
                <a:solidFill>
                  <a:schemeClr val="tx2"/>
                </a:solidFill>
                <a:latin typeface="楷体" pitchFamily="1" charset="-122"/>
              </a:rPr>
              <a:t>真实的情境</a:t>
            </a:r>
            <a:r>
              <a:rPr lang="zh-CN" altLang="en-US" sz="2800">
                <a:latin typeface="楷体" pitchFamily="1" charset="-122"/>
              </a:rPr>
              <a:t>不像书本上讲的那样简单明白，它包含了太多复杂的信息，一切都是糅合在一起的，一切都是模糊不清的。你必须自己去发现有用的东西，老师只能充当促进者和帮助者的角色，要</a:t>
            </a:r>
            <a:r>
              <a:rPr lang="zh-CN" altLang="en-US">
                <a:solidFill>
                  <a:schemeClr val="tx2"/>
                </a:solidFill>
                <a:latin typeface="楷体" pitchFamily="1" charset="-122"/>
              </a:rPr>
              <a:t>“导而不教”。</a:t>
            </a:r>
          </a:p>
          <a:p>
            <a:pPr>
              <a:lnSpc>
                <a:spcPct val="80000"/>
              </a:lnSpc>
            </a:pPr>
            <a:endParaRPr lang="zh-CN" altLang="en-US" sz="2800">
              <a:solidFill>
                <a:schemeClr val="tx2"/>
              </a:solidFill>
              <a:latin typeface="楷体" pitchFamily="1" charset="-122"/>
            </a:endParaRPr>
          </a:p>
          <a:p>
            <a:pPr>
              <a:lnSpc>
                <a:spcPct val="80000"/>
              </a:lnSpc>
            </a:pPr>
            <a:endParaRPr lang="zh-CN" altLang="en-US" sz="2800">
              <a:solidFill>
                <a:schemeClr val="tx2"/>
              </a:solidFill>
              <a:latin typeface="楷体" pitchFamily="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zh-CN" altLang="en-US"/>
              <a:t>转变知识观</a:t>
            </a:r>
          </a:p>
        </p:txBody>
      </p:sp>
      <p:sp>
        <p:nvSpPr>
          <p:cNvPr id="54275" name="Rectangle 3"/>
          <p:cNvSpPr>
            <a:spLocks noGrp="1" noRot="1" noChangeArrowheads="1"/>
          </p:cNvSpPr>
          <p:nvPr>
            <p:ph type="body" idx="1"/>
          </p:nvPr>
        </p:nvSpPr>
        <p:spPr>
          <a:xfrm>
            <a:off x="179388" y="1701800"/>
            <a:ext cx="8662987" cy="4608513"/>
          </a:xfrm>
        </p:spPr>
        <p:txBody>
          <a:bodyPr/>
          <a:lstStyle/>
          <a:p>
            <a:pPr>
              <a:lnSpc>
                <a:spcPct val="80000"/>
              </a:lnSpc>
            </a:pPr>
            <a:r>
              <a:rPr lang="zh-CN" altLang="en-US"/>
              <a:t>强调</a:t>
            </a:r>
            <a:r>
              <a:rPr lang="zh-CN" altLang="en-US">
                <a:latin typeface="楷体"/>
              </a:rPr>
              <a:t>“</a:t>
            </a:r>
            <a:r>
              <a:rPr lang="zh-CN" altLang="en-US"/>
              <a:t>学科核心素养</a:t>
            </a:r>
            <a:r>
              <a:rPr lang="zh-CN" altLang="en-US">
                <a:latin typeface="楷体"/>
              </a:rPr>
              <a:t>”</a:t>
            </a:r>
            <a:r>
              <a:rPr lang="zh-CN" altLang="en-US"/>
              <a:t>，意味着知识观的转变。</a:t>
            </a:r>
          </a:p>
          <a:p>
            <a:pPr>
              <a:lnSpc>
                <a:spcPct val="80000"/>
              </a:lnSpc>
            </a:pPr>
            <a:endParaRPr lang="zh-CN" altLang="en-US"/>
          </a:p>
          <a:p>
            <a:pPr>
              <a:lnSpc>
                <a:spcPct val="80000"/>
              </a:lnSpc>
            </a:pPr>
            <a:r>
              <a:rPr lang="zh-CN" altLang="en-US">
                <a:solidFill>
                  <a:schemeClr val="tx2"/>
                </a:solidFill>
              </a:rPr>
              <a:t>课程改革的第一阶段完成了教育价值观的转变，课程改革的</a:t>
            </a:r>
            <a:r>
              <a:rPr lang="zh-CN" altLang="en-US">
                <a:solidFill>
                  <a:schemeClr val="tx2"/>
                </a:solidFill>
                <a:latin typeface="楷体"/>
              </a:rPr>
              <a:t>“</a:t>
            </a:r>
            <a:r>
              <a:rPr lang="zh-CN" altLang="en-US">
                <a:solidFill>
                  <a:schemeClr val="tx2"/>
                </a:solidFill>
              </a:rPr>
              <a:t>再出发</a:t>
            </a:r>
            <a:r>
              <a:rPr lang="zh-CN" altLang="en-US">
                <a:solidFill>
                  <a:schemeClr val="tx2"/>
                </a:solidFill>
                <a:latin typeface="楷体"/>
              </a:rPr>
              <a:t>”</a:t>
            </a:r>
            <a:r>
              <a:rPr lang="zh-CN" altLang="en-US">
                <a:solidFill>
                  <a:schemeClr val="tx2"/>
                </a:solidFill>
              </a:rPr>
              <a:t>的标志是教育知识观的转变。</a:t>
            </a:r>
          </a:p>
          <a:p>
            <a:pPr>
              <a:lnSpc>
                <a:spcPct val="80000"/>
              </a:lnSpc>
            </a:pPr>
            <a:endParaRPr lang="zh-CN" altLang="en-US"/>
          </a:p>
          <a:p>
            <a:pPr>
              <a:lnSpc>
                <a:spcPct val="80000"/>
              </a:lnSpc>
            </a:pPr>
            <a:r>
              <a:rPr lang="zh-CN" altLang="en-US"/>
              <a:t>学科不是</a:t>
            </a:r>
            <a:r>
              <a:rPr lang="zh-CN" altLang="en-US">
                <a:latin typeface="楷体"/>
              </a:rPr>
              <a:t>“</a:t>
            </a:r>
            <a:r>
              <a:rPr lang="zh-CN" altLang="en-US"/>
              <a:t>客观真理</a:t>
            </a:r>
            <a:r>
              <a:rPr lang="zh-CN" altLang="en-US">
                <a:latin typeface="楷体"/>
              </a:rPr>
              <a:t>”</a:t>
            </a:r>
            <a:r>
              <a:rPr lang="zh-CN" altLang="en-US"/>
              <a:t>的化身，而是被不断探究、不断理解的问题。一切的发现都是发明（李泽厚语）。</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zh-CN" altLang="en-US"/>
              <a:t>问题情境：充满不确定性的情境</a:t>
            </a:r>
          </a:p>
        </p:txBody>
      </p:sp>
      <p:sp>
        <p:nvSpPr>
          <p:cNvPr id="55299" name="Rectangle 3"/>
          <p:cNvSpPr>
            <a:spLocks noGrp="1" noRot="1" noChangeArrowheads="1"/>
          </p:cNvSpPr>
          <p:nvPr>
            <p:ph type="body" idx="1"/>
          </p:nvPr>
        </p:nvSpPr>
        <p:spPr>
          <a:xfrm>
            <a:off x="301625" y="1773238"/>
            <a:ext cx="8540750" cy="4325937"/>
          </a:xfrm>
        </p:spPr>
        <p:txBody>
          <a:bodyPr/>
          <a:lstStyle/>
          <a:p>
            <a:r>
              <a:rPr lang="zh-CN" altLang="en-US"/>
              <a:t>杜威：</a:t>
            </a:r>
            <a:r>
              <a:rPr lang="zh-CN" altLang="en-US">
                <a:latin typeface="楷体"/>
              </a:rPr>
              <a:t>“</a:t>
            </a:r>
            <a:r>
              <a:rPr lang="zh-CN" altLang="en-US"/>
              <a:t>问题表示通过探索，把一个不确定的情境，转化为确定的情境。</a:t>
            </a:r>
            <a:r>
              <a:rPr lang="zh-CN" altLang="en-US">
                <a:latin typeface="楷体"/>
              </a:rPr>
              <a:t>”“</a:t>
            </a:r>
            <a:r>
              <a:rPr lang="zh-CN" altLang="en-US"/>
              <a:t>问题并不是一个人加诸自己或别人强加的、要他去完成的一项任务，就像在学校作业中那个被称为算术的</a:t>
            </a:r>
            <a:r>
              <a:rPr lang="zh-CN" altLang="en-US">
                <a:latin typeface="楷体"/>
              </a:rPr>
              <a:t>‘</a:t>
            </a:r>
            <a:r>
              <a:rPr lang="zh-CN" altLang="en-US"/>
              <a:t>问题</a:t>
            </a:r>
            <a:r>
              <a:rPr lang="zh-CN" altLang="en-US">
                <a:latin typeface="楷体"/>
              </a:rPr>
              <a:t>’</a:t>
            </a:r>
            <a:r>
              <a:rPr lang="zh-CN" altLang="en-US"/>
              <a:t>。</a:t>
            </a:r>
            <a:r>
              <a:rPr lang="zh-CN" altLang="en-US">
                <a:latin typeface="楷体"/>
              </a:rPr>
              <a:t>”</a:t>
            </a:r>
            <a:r>
              <a:rPr lang="zh-CN" altLang="en-US"/>
              <a:t>（Dewey, 1938, </a:t>
            </a:r>
            <a:r>
              <a:rPr lang="zh-CN" altLang="en-US" i="1"/>
              <a:t>Logic: A Theory of Inquiry</a:t>
            </a:r>
            <a:r>
              <a:rPr lang="zh-CN" altLang="en-US"/>
              <a:t>, Chapter 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endParaRPr lang="zh-CN" altLang="zh-CN"/>
          </a:p>
        </p:txBody>
      </p:sp>
      <p:sp>
        <p:nvSpPr>
          <p:cNvPr id="56323" name="Rectangle 3"/>
          <p:cNvSpPr>
            <a:spLocks noGrp="1" noRot="1" noChangeArrowheads="1"/>
          </p:cNvSpPr>
          <p:nvPr>
            <p:ph type="body" idx="1"/>
          </p:nvPr>
        </p:nvSpPr>
        <p:spPr/>
        <p:txBody>
          <a:bodyPr/>
          <a:lstStyle/>
          <a:p>
            <a:r>
              <a:rPr lang="zh-CN" altLang="en-US"/>
              <a:t>伽达默尔：问题对于知识的本质具有优先性，</a:t>
            </a:r>
            <a:r>
              <a:rPr lang="zh-CN" altLang="en-US">
                <a:latin typeface="楷体"/>
              </a:rPr>
              <a:t>“</a:t>
            </a:r>
            <a:r>
              <a:rPr lang="zh-CN" altLang="en-US">
                <a:solidFill>
                  <a:schemeClr val="tx2"/>
                </a:solidFill>
              </a:rPr>
              <a:t>问题的决定是通向知识之路。</a:t>
            </a:r>
            <a:r>
              <a:rPr lang="zh-CN" altLang="en-US">
                <a:latin typeface="楷体"/>
              </a:rPr>
              <a:t>”</a:t>
            </a:r>
            <a:r>
              <a:rPr lang="zh-CN" altLang="en-US"/>
              <a:t>（伽达默尔：《真理与方法》，第468页） </a:t>
            </a:r>
            <a:r>
              <a:rPr lang="zh-CN" altLang="en-US">
                <a:latin typeface="楷体"/>
              </a:rPr>
              <a:t>“</a:t>
            </a:r>
            <a:r>
              <a:rPr lang="zh-CN" altLang="en-US">
                <a:solidFill>
                  <a:schemeClr val="tx2"/>
                </a:solidFill>
              </a:rPr>
              <a:t>我们实际上只有在已经理解了文本是对其回答的问题之后，才能理解文本。</a:t>
            </a:r>
            <a:r>
              <a:rPr lang="zh-CN" altLang="en-US">
                <a:latin typeface="楷体"/>
              </a:rPr>
              <a:t>”</a:t>
            </a:r>
            <a:r>
              <a:rPr lang="zh-CN" altLang="en-US"/>
              <a:t> （伽达默尔：《真理与方法》，第476页）</a:t>
            </a:r>
          </a:p>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endParaRPr lang="zh-CN" altLang="zh-CN"/>
          </a:p>
        </p:txBody>
      </p:sp>
      <p:sp>
        <p:nvSpPr>
          <p:cNvPr id="57347" name="Rectangle 3"/>
          <p:cNvSpPr>
            <a:spLocks noGrp="1" noRot="1" noChangeArrowheads="1"/>
          </p:cNvSpPr>
          <p:nvPr>
            <p:ph type="body" idx="1"/>
          </p:nvPr>
        </p:nvSpPr>
        <p:spPr/>
        <p:txBody>
          <a:bodyPr/>
          <a:lstStyle/>
          <a:p>
            <a:pPr>
              <a:lnSpc>
                <a:spcPct val="90000"/>
              </a:lnSpc>
            </a:pPr>
            <a:r>
              <a:rPr lang="zh-CN" altLang="en-US" sz="2800">
                <a:solidFill>
                  <a:schemeClr val="tx2"/>
                </a:solidFill>
              </a:rPr>
              <a:t>没有开放性的问题是</a:t>
            </a:r>
            <a:r>
              <a:rPr lang="zh-CN" altLang="en-US" sz="2800">
                <a:solidFill>
                  <a:schemeClr val="tx2"/>
                </a:solidFill>
                <a:latin typeface="楷体"/>
              </a:rPr>
              <a:t>“</a:t>
            </a:r>
            <a:r>
              <a:rPr lang="zh-CN" altLang="en-US" sz="2800">
                <a:solidFill>
                  <a:schemeClr val="tx2"/>
                </a:solidFill>
              </a:rPr>
              <a:t>虚假问题</a:t>
            </a:r>
            <a:r>
              <a:rPr lang="zh-CN" altLang="en-US" sz="2800">
                <a:solidFill>
                  <a:schemeClr val="tx2"/>
                </a:solidFill>
                <a:latin typeface="楷体"/>
              </a:rPr>
              <a:t>”</a:t>
            </a:r>
            <a:r>
              <a:rPr lang="zh-CN" altLang="en-US" sz="2800"/>
              <a:t>。</a:t>
            </a:r>
          </a:p>
          <a:p>
            <a:pPr>
              <a:lnSpc>
                <a:spcPct val="90000"/>
              </a:lnSpc>
            </a:pPr>
            <a:endParaRPr lang="zh-CN" altLang="en-US" sz="2800"/>
          </a:p>
          <a:p>
            <a:pPr>
              <a:lnSpc>
                <a:spcPct val="90000"/>
              </a:lnSpc>
            </a:pPr>
            <a:r>
              <a:rPr lang="zh-CN" altLang="en-US" sz="2800"/>
              <a:t>伽达默尔：</a:t>
            </a:r>
            <a:r>
              <a:rPr lang="zh-CN" altLang="en-US" sz="2800">
                <a:latin typeface="楷体"/>
              </a:rPr>
              <a:t>“</a:t>
            </a:r>
            <a:r>
              <a:rPr lang="zh-CN" altLang="en-US" sz="2800"/>
              <a:t>每一个问题必须途经这种使它成为开放的问题的悬而未决通道才完成其意义。每一个真正的问题都要求这种开放性。</a:t>
            </a:r>
            <a:r>
              <a:rPr lang="zh-CN" altLang="en-US" sz="2800">
                <a:solidFill>
                  <a:schemeClr val="tx2"/>
                </a:solidFill>
              </a:rPr>
              <a:t>如果问题缺乏这种开放性，那么问题在根本上说就是没有真实问题意义的虚假问题</a:t>
            </a:r>
            <a:r>
              <a:rPr lang="zh-CN" altLang="en-US" sz="2800"/>
              <a:t>（Scheinfrage）。</a:t>
            </a:r>
            <a:r>
              <a:rPr lang="zh-CN" altLang="en-US" sz="2800">
                <a:solidFill>
                  <a:schemeClr val="tx2"/>
                </a:solidFill>
              </a:rPr>
              <a:t>我们在教育问题里看到了这类虚假问题，这里问题的困难和荒谬在于它们是没有真正提问者的问题。</a:t>
            </a:r>
            <a:r>
              <a:rPr lang="zh-CN" altLang="en-US" sz="2800">
                <a:latin typeface="楷体"/>
              </a:rPr>
              <a:t>”</a:t>
            </a:r>
            <a:r>
              <a:rPr lang="zh-CN" altLang="en-US" sz="2800"/>
              <a:t>（同上，467页。）</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zh-CN" altLang="en-US" sz="4000"/>
              <a:t>问题情境内涵之一：</a:t>
            </a:r>
            <a:br>
              <a:rPr lang="zh-CN" altLang="en-US" sz="4000"/>
            </a:br>
            <a:r>
              <a:rPr lang="zh-CN" altLang="en-US" sz="4000"/>
              <a:t>生活情境、社会情境、现实情境</a:t>
            </a:r>
          </a:p>
        </p:txBody>
      </p:sp>
      <p:sp>
        <p:nvSpPr>
          <p:cNvPr id="58371" name="Rectangle 3"/>
          <p:cNvSpPr>
            <a:spLocks noGrp="1" noRot="1" noChangeArrowheads="1"/>
          </p:cNvSpPr>
          <p:nvPr>
            <p:ph type="body" idx="1"/>
          </p:nvPr>
        </p:nvSpPr>
        <p:spPr>
          <a:xfrm>
            <a:off x="301625" y="2133600"/>
            <a:ext cx="8540750" cy="4176713"/>
          </a:xfrm>
        </p:spPr>
        <p:txBody>
          <a:bodyPr/>
          <a:lstStyle/>
          <a:p>
            <a:pPr>
              <a:lnSpc>
                <a:spcPct val="90000"/>
              </a:lnSpc>
            </a:pPr>
            <a:r>
              <a:rPr lang="zh-CN" altLang="en-US"/>
              <a:t>古希腊谚语：</a:t>
            </a:r>
            <a:r>
              <a:rPr lang="zh-CN" altLang="en-US">
                <a:latin typeface="楷体"/>
              </a:rPr>
              <a:t>“</a:t>
            </a:r>
            <a:r>
              <a:rPr lang="zh-CN" altLang="en-US"/>
              <a:t>每一个人在去世之前都不能说是幸福的</a:t>
            </a:r>
            <a:r>
              <a:rPr lang="zh-CN" altLang="en-US">
                <a:latin typeface="楷体"/>
              </a:rPr>
              <a:t>”</a:t>
            </a:r>
            <a:r>
              <a:rPr lang="zh-CN" altLang="en-US"/>
              <a:t>。</a:t>
            </a:r>
          </a:p>
          <a:p>
            <a:pPr>
              <a:lnSpc>
                <a:spcPct val="90000"/>
              </a:lnSpc>
            </a:pPr>
            <a:endParaRPr lang="zh-CN" altLang="en-US"/>
          </a:p>
          <a:p>
            <a:pPr>
              <a:lnSpc>
                <a:spcPct val="90000"/>
              </a:lnSpc>
            </a:pPr>
            <a:r>
              <a:rPr lang="zh-CN" altLang="en-US"/>
              <a:t>直面生活中的问题和危险，绝不逃避。</a:t>
            </a:r>
          </a:p>
          <a:p>
            <a:pPr>
              <a:lnSpc>
                <a:spcPct val="90000"/>
              </a:lnSpc>
            </a:pPr>
            <a:r>
              <a:rPr lang="zh-CN" altLang="en-US"/>
              <a:t>运用理智和知识解决问题。</a:t>
            </a:r>
          </a:p>
          <a:p>
            <a:pPr>
              <a:lnSpc>
                <a:spcPct val="90000"/>
              </a:lnSpc>
            </a:pPr>
            <a:endParaRPr lang="zh-CN" altLang="en-US"/>
          </a:p>
          <a:p>
            <a:pPr>
              <a:lnSpc>
                <a:spcPct val="90000"/>
              </a:lnSpc>
            </a:pPr>
            <a:r>
              <a:rPr lang="zh-CN" altLang="en-US"/>
              <a:t>中华民族和中华文化的问题：回避问题、固步自封。亟需改变。</a:t>
            </a:r>
          </a:p>
        </p:txBody>
      </p:sp>
      <p:pic>
        <p:nvPicPr>
          <p:cNvPr id="58372" name="Picture 4" descr="梁漱溟1"/>
          <p:cNvPicPr>
            <a:picLocks noChangeAspect="1" noChangeArrowheads="1"/>
          </p:cNvPicPr>
          <p:nvPr/>
        </p:nvPicPr>
        <p:blipFill>
          <a:blip r:embed="rId2" cstate="print"/>
          <a:srcRect/>
          <a:stretch>
            <a:fillRect/>
          </a:stretch>
        </p:blipFill>
        <p:spPr bwMode="auto">
          <a:xfrm>
            <a:off x="7451725" y="2925763"/>
            <a:ext cx="1582738" cy="2128837"/>
          </a:xfrm>
          <a:prstGeom prst="rect">
            <a:avLst/>
          </a:prstGeom>
          <a:noFill/>
          <a:ln w="9525">
            <a:noFill/>
            <a:miter lim="800000"/>
            <a:headEnd/>
            <a:tailEnd/>
          </a:ln>
          <a:effectLst/>
        </p:spPr>
      </p:pic>
      <p:pic>
        <p:nvPicPr>
          <p:cNvPr id="58373" name="Picture 5" descr="Dewey8"/>
          <p:cNvPicPr>
            <a:picLocks noChangeAspect="1" noChangeArrowheads="1"/>
          </p:cNvPicPr>
          <p:nvPr/>
        </p:nvPicPr>
        <p:blipFill>
          <a:blip r:embed="rId3" cstate="print"/>
          <a:srcRect/>
          <a:stretch>
            <a:fillRect/>
          </a:stretch>
        </p:blipFill>
        <p:spPr bwMode="auto">
          <a:xfrm>
            <a:off x="8158163" y="692150"/>
            <a:ext cx="1030287" cy="14255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endParaRPr lang="zh-CN" altLang="zh-CN"/>
          </a:p>
        </p:txBody>
      </p:sp>
      <p:sp>
        <p:nvSpPr>
          <p:cNvPr id="59395" name="Rectangle 3"/>
          <p:cNvSpPr>
            <a:spLocks noGrp="1" noRot="1" noChangeArrowheads="1"/>
          </p:cNvSpPr>
          <p:nvPr>
            <p:ph type="body" idx="1"/>
          </p:nvPr>
        </p:nvSpPr>
        <p:spPr/>
        <p:txBody>
          <a:bodyPr/>
          <a:lstStyle/>
          <a:p>
            <a:r>
              <a:rPr lang="zh-CN" altLang="en-US">
                <a:latin typeface="楷体"/>
              </a:rPr>
              <a:t>“</a:t>
            </a:r>
            <a:r>
              <a:rPr lang="zh-CN" altLang="en-US"/>
              <a:t>教育民主化运动</a:t>
            </a:r>
            <a:r>
              <a:rPr lang="zh-CN" altLang="en-US">
                <a:latin typeface="楷体"/>
              </a:rPr>
              <a:t>”</a:t>
            </a:r>
            <a:r>
              <a:rPr lang="zh-CN" altLang="en-US"/>
              <a:t>时期的情境教学。</a:t>
            </a:r>
          </a:p>
          <a:p>
            <a:endParaRPr lang="zh-CN" altLang="en-US"/>
          </a:p>
          <a:p>
            <a:r>
              <a:rPr lang="zh-CN" altLang="en-US">
                <a:solidFill>
                  <a:schemeClr val="tx2"/>
                </a:solidFill>
                <a:latin typeface="楷体"/>
              </a:rPr>
              <a:t>“</a:t>
            </a:r>
            <a:r>
              <a:rPr lang="zh-CN" altLang="en-US">
                <a:solidFill>
                  <a:schemeClr val="tx2"/>
                </a:solidFill>
              </a:rPr>
              <a:t>素养课程</a:t>
            </a:r>
            <a:r>
              <a:rPr lang="zh-CN" altLang="en-US">
                <a:solidFill>
                  <a:schemeClr val="tx2"/>
                </a:solidFill>
                <a:latin typeface="楷体"/>
              </a:rPr>
              <a:t>”</a:t>
            </a:r>
            <a:r>
              <a:rPr lang="zh-CN" altLang="en-US"/>
              <a:t>的内容要求之一：</a:t>
            </a:r>
          </a:p>
          <a:p>
            <a:endParaRPr lang="zh-CN" altLang="en-US"/>
          </a:p>
          <a:p>
            <a:r>
              <a:rPr lang="zh-CN" altLang="en-US">
                <a:solidFill>
                  <a:schemeClr val="tx2"/>
                </a:solidFill>
              </a:rPr>
              <a:t>将学科知识与生活情境、社会情境和现实情境有机联系起来。</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07950" y="228600"/>
            <a:ext cx="8734425" cy="1400175"/>
          </a:xfrm>
        </p:spPr>
        <p:txBody>
          <a:bodyPr/>
          <a:lstStyle/>
          <a:p>
            <a:r>
              <a:rPr lang="zh-CN" altLang="en-US" sz="4000"/>
              <a:t>问题情境内涵之二：</a:t>
            </a:r>
            <a:br>
              <a:rPr lang="zh-CN" altLang="en-US" sz="4000"/>
            </a:br>
            <a:r>
              <a:rPr lang="zh-CN" altLang="en-US" sz="4000"/>
              <a:t>观念情境</a:t>
            </a:r>
            <a:br>
              <a:rPr lang="zh-CN" altLang="en-US" sz="4000"/>
            </a:br>
            <a:endParaRPr lang="zh-CN" altLang="en-US" sz="4000"/>
          </a:p>
        </p:txBody>
      </p:sp>
      <p:sp>
        <p:nvSpPr>
          <p:cNvPr id="60419" name="Rectangle 3"/>
          <p:cNvSpPr>
            <a:spLocks noGrp="1" noRot="1" noChangeArrowheads="1"/>
          </p:cNvSpPr>
          <p:nvPr>
            <p:ph type="body" idx="1"/>
          </p:nvPr>
        </p:nvSpPr>
        <p:spPr>
          <a:xfrm>
            <a:off x="301625" y="1846263"/>
            <a:ext cx="8540750" cy="4252912"/>
          </a:xfrm>
        </p:spPr>
        <p:txBody>
          <a:bodyPr/>
          <a:lstStyle/>
          <a:p>
            <a:pPr>
              <a:lnSpc>
                <a:spcPct val="90000"/>
              </a:lnSpc>
            </a:pPr>
            <a:r>
              <a:rPr lang="zh-CN" altLang="en-US"/>
              <a:t>观念情境：具有理智的和情感的不确定性与真实性。</a:t>
            </a:r>
          </a:p>
          <a:p>
            <a:pPr>
              <a:lnSpc>
                <a:spcPct val="90000"/>
              </a:lnSpc>
            </a:pPr>
            <a:endParaRPr lang="zh-CN" altLang="en-US"/>
          </a:p>
          <a:p>
            <a:pPr>
              <a:lnSpc>
                <a:spcPct val="90000"/>
              </a:lnSpc>
            </a:pPr>
            <a:r>
              <a:rPr lang="zh-CN" altLang="en-US"/>
              <a:t>皮亚杰的问题情境。</a:t>
            </a:r>
          </a:p>
          <a:p>
            <a:pPr>
              <a:lnSpc>
                <a:spcPct val="90000"/>
              </a:lnSpc>
            </a:pPr>
            <a:endParaRPr lang="zh-CN" altLang="en-US"/>
          </a:p>
          <a:p>
            <a:pPr>
              <a:lnSpc>
                <a:spcPct val="90000"/>
              </a:lnSpc>
            </a:pPr>
            <a:r>
              <a:rPr lang="zh-CN" altLang="en-US">
                <a:latin typeface="楷体"/>
              </a:rPr>
              <a:t>“</a:t>
            </a:r>
            <a:r>
              <a:rPr lang="zh-CN" altLang="en-US"/>
              <a:t>学科结构化运动</a:t>
            </a:r>
            <a:r>
              <a:rPr lang="zh-CN" altLang="en-US">
                <a:latin typeface="楷体"/>
              </a:rPr>
              <a:t>”</a:t>
            </a:r>
            <a:r>
              <a:rPr lang="zh-CN" altLang="en-US"/>
              <a:t>时期的情境教学。</a:t>
            </a:r>
          </a:p>
          <a:p>
            <a:pPr>
              <a:lnSpc>
                <a:spcPct val="90000"/>
              </a:lnSpc>
            </a:pPr>
            <a:endParaRPr lang="zh-CN" altLang="en-US"/>
          </a:p>
          <a:p>
            <a:pPr>
              <a:lnSpc>
                <a:spcPct val="90000"/>
              </a:lnSpc>
            </a:pPr>
            <a:r>
              <a:rPr lang="zh-CN" altLang="en-US">
                <a:latin typeface="楷体"/>
              </a:rPr>
              <a:t>“</a:t>
            </a:r>
            <a:r>
              <a:rPr lang="zh-CN" altLang="en-US"/>
              <a:t>大观念</a:t>
            </a:r>
            <a:r>
              <a:rPr lang="zh-CN" altLang="en-US">
                <a:latin typeface="楷体"/>
              </a:rPr>
              <a:t>”</a:t>
            </a:r>
            <a:r>
              <a:rPr lang="zh-CN" altLang="en-US"/>
              <a:t>（big ideas）即学科结构。</a:t>
            </a:r>
          </a:p>
        </p:txBody>
      </p:sp>
      <p:pic>
        <p:nvPicPr>
          <p:cNvPr id="60420" name="Picture 4" descr="bruner (1)"/>
          <p:cNvPicPr>
            <a:picLocks noChangeAspect="1" noChangeArrowheads="1"/>
          </p:cNvPicPr>
          <p:nvPr/>
        </p:nvPicPr>
        <p:blipFill>
          <a:blip r:embed="rId2" cstate="print"/>
          <a:srcRect/>
          <a:stretch>
            <a:fillRect/>
          </a:stretch>
        </p:blipFill>
        <p:spPr bwMode="auto">
          <a:xfrm>
            <a:off x="7380288" y="4652963"/>
            <a:ext cx="1701800" cy="1822450"/>
          </a:xfrm>
          <a:prstGeom prst="rect">
            <a:avLst/>
          </a:prstGeom>
          <a:noFill/>
          <a:ln w="9525">
            <a:noFill/>
            <a:miter lim="800000"/>
            <a:headEnd/>
            <a:tailEnd/>
          </a:ln>
        </p:spPr>
      </p:pic>
      <p:pic>
        <p:nvPicPr>
          <p:cNvPr id="60421" name="Picture 5" descr="JeanPiaget[1]"/>
          <p:cNvPicPr>
            <a:picLocks noChangeAspect="1" noChangeArrowheads="1"/>
          </p:cNvPicPr>
          <p:nvPr/>
        </p:nvPicPr>
        <p:blipFill>
          <a:blip r:embed="rId3" cstate="print"/>
          <a:srcRect/>
          <a:stretch>
            <a:fillRect/>
          </a:stretch>
        </p:blipFill>
        <p:spPr bwMode="auto">
          <a:xfrm>
            <a:off x="7451725" y="2476500"/>
            <a:ext cx="1339850" cy="1863725"/>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endParaRPr lang="zh-CN" altLang="zh-CN"/>
          </a:p>
        </p:txBody>
      </p:sp>
      <p:sp>
        <p:nvSpPr>
          <p:cNvPr id="61443" name="Rectangle 3"/>
          <p:cNvSpPr>
            <a:spLocks noGrp="1" noRot="1" noChangeArrowheads="1"/>
          </p:cNvSpPr>
          <p:nvPr>
            <p:ph type="body" idx="1"/>
          </p:nvPr>
        </p:nvSpPr>
        <p:spPr/>
        <p:txBody>
          <a:bodyPr/>
          <a:lstStyle/>
          <a:p>
            <a:r>
              <a:rPr lang="zh-CN" altLang="en-US">
                <a:latin typeface="楷体"/>
              </a:rPr>
              <a:t>“</a:t>
            </a:r>
            <a:r>
              <a:rPr lang="zh-CN" altLang="en-US"/>
              <a:t>素养课程</a:t>
            </a:r>
            <a:r>
              <a:rPr lang="zh-CN" altLang="en-US">
                <a:latin typeface="楷体"/>
              </a:rPr>
              <a:t>”</a:t>
            </a:r>
            <a:r>
              <a:rPr lang="zh-CN" altLang="en-US"/>
              <a:t>的内容要求之二：</a:t>
            </a:r>
          </a:p>
          <a:p>
            <a:endParaRPr lang="zh-CN" altLang="en-US"/>
          </a:p>
          <a:p>
            <a:r>
              <a:rPr lang="zh-CN" altLang="en-US">
                <a:solidFill>
                  <a:schemeClr val="tx2"/>
                </a:solidFill>
              </a:rPr>
              <a:t>1. 创设观念情境</a:t>
            </a:r>
          </a:p>
          <a:p>
            <a:endParaRPr lang="zh-CN" altLang="en-US">
              <a:solidFill>
                <a:schemeClr val="tx2"/>
              </a:solidFill>
            </a:endParaRPr>
          </a:p>
          <a:p>
            <a:r>
              <a:rPr lang="zh-CN" altLang="en-US">
                <a:solidFill>
                  <a:schemeClr val="tx2"/>
                </a:solidFill>
              </a:rPr>
              <a:t>2. 引入学科史情境</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r>
              <a:rPr lang="zh-CN" altLang="en-US" sz="4000"/>
              <a:t>问题情境的内涵之三：</a:t>
            </a:r>
            <a:br>
              <a:rPr lang="zh-CN" altLang="en-US" sz="4000"/>
            </a:br>
            <a:r>
              <a:rPr lang="zh-CN" altLang="en-US" sz="4000"/>
              <a:t>“虚实情境”</a:t>
            </a:r>
          </a:p>
        </p:txBody>
      </p:sp>
      <p:sp>
        <p:nvSpPr>
          <p:cNvPr id="62467" name="Rectangle 3"/>
          <p:cNvSpPr>
            <a:spLocks noGrp="1" noRot="1" noChangeArrowheads="1"/>
          </p:cNvSpPr>
          <p:nvPr>
            <p:ph type="body" idx="1"/>
          </p:nvPr>
        </p:nvSpPr>
        <p:spPr>
          <a:xfrm>
            <a:off x="301625" y="2062163"/>
            <a:ext cx="8540750" cy="4037012"/>
          </a:xfrm>
        </p:spPr>
        <p:txBody>
          <a:bodyPr/>
          <a:lstStyle/>
          <a:p>
            <a:r>
              <a:rPr lang="zh-CN" altLang="en-US" sz="2800"/>
              <a:t>直面</a:t>
            </a:r>
            <a:r>
              <a:rPr lang="zh-CN" altLang="en-US" sz="2800">
                <a:latin typeface="楷体"/>
              </a:rPr>
              <a:t>“</a:t>
            </a:r>
            <a:r>
              <a:rPr lang="zh-CN" altLang="en-US" sz="2800"/>
              <a:t>虚实世界</a:t>
            </a:r>
            <a:r>
              <a:rPr lang="zh-CN" altLang="en-US" sz="2800">
                <a:latin typeface="楷体"/>
              </a:rPr>
              <a:t>”</a:t>
            </a:r>
            <a:r>
              <a:rPr lang="zh-CN" altLang="en-US" sz="2800"/>
              <a:t>（virtual world）</a:t>
            </a:r>
          </a:p>
          <a:p>
            <a:endParaRPr lang="zh-CN" altLang="en-US" sz="2800"/>
          </a:p>
          <a:p>
            <a:r>
              <a:rPr lang="zh-CN" altLang="en-US" sz="2800"/>
              <a:t>1. 关注</a:t>
            </a:r>
            <a:r>
              <a:rPr lang="zh-CN" altLang="en-US" sz="2800">
                <a:latin typeface="楷体"/>
              </a:rPr>
              <a:t>“</a:t>
            </a:r>
            <a:r>
              <a:rPr lang="zh-CN" altLang="en-US" sz="2800"/>
              <a:t>结构不良领域</a:t>
            </a:r>
            <a:r>
              <a:rPr lang="zh-CN" altLang="en-US" sz="2800">
                <a:latin typeface="楷体"/>
              </a:rPr>
              <a:t>”</a:t>
            </a:r>
            <a:r>
              <a:rPr lang="zh-CN" altLang="en-US" sz="2800"/>
              <a:t>（ill-stuctured domains）</a:t>
            </a:r>
          </a:p>
          <a:p>
            <a:endParaRPr lang="zh-CN" altLang="en-US" sz="2800"/>
          </a:p>
          <a:p>
            <a:r>
              <a:rPr lang="zh-CN" altLang="en-US" sz="2800"/>
              <a:t>2. 强调个体知识结构的独特性：</a:t>
            </a:r>
            <a:r>
              <a:rPr lang="zh-CN" altLang="en-US" sz="2800">
                <a:solidFill>
                  <a:schemeClr val="tx2"/>
                </a:solidFill>
              </a:rPr>
              <a:t>每一个人都有自己的知识结构。</a:t>
            </a:r>
          </a:p>
          <a:p>
            <a:endParaRPr lang="zh-CN" altLang="en-US" sz="2800">
              <a:solidFill>
                <a:schemeClr val="tx2"/>
              </a:solidFill>
            </a:endParaRPr>
          </a:p>
          <a:p>
            <a:r>
              <a:rPr lang="zh-CN" altLang="en-US" sz="2800">
                <a:latin typeface="楷体"/>
              </a:rPr>
              <a:t>“</a:t>
            </a:r>
            <a:r>
              <a:rPr lang="zh-CN" altLang="en-US" sz="2800"/>
              <a:t>许多个月亮，许多种知识</a:t>
            </a:r>
            <a:r>
              <a:rPr lang="zh-CN" altLang="en-US" sz="2800">
                <a:latin typeface="楷体"/>
              </a:rPr>
              <a:t>”</a:t>
            </a:r>
            <a:r>
              <a:rPr lang="zh-CN" altLang="en-US" sz="280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endParaRPr lang="zh-CN" altLang="zh-CN"/>
          </a:p>
        </p:txBody>
      </p:sp>
      <p:sp>
        <p:nvSpPr>
          <p:cNvPr id="63491" name="Rectangle 3"/>
          <p:cNvSpPr>
            <a:spLocks noGrp="1" noRot="1" noChangeArrowheads="1"/>
          </p:cNvSpPr>
          <p:nvPr>
            <p:ph type="body" idx="1"/>
          </p:nvPr>
        </p:nvSpPr>
        <p:spPr/>
        <p:txBody>
          <a:bodyPr/>
          <a:lstStyle/>
          <a:p>
            <a:r>
              <a:rPr lang="zh-CN" altLang="en-US">
                <a:latin typeface="楷体"/>
              </a:rPr>
              <a:t>“</a:t>
            </a:r>
            <a:r>
              <a:rPr lang="zh-CN" altLang="en-US"/>
              <a:t>素养课程</a:t>
            </a:r>
            <a:r>
              <a:rPr lang="zh-CN" altLang="en-US">
                <a:latin typeface="楷体"/>
              </a:rPr>
              <a:t>”</a:t>
            </a:r>
            <a:r>
              <a:rPr lang="zh-CN" altLang="en-US"/>
              <a:t>的内容要求之三：</a:t>
            </a:r>
          </a:p>
          <a:p>
            <a:endParaRPr lang="zh-CN" altLang="en-US"/>
          </a:p>
          <a:p>
            <a:r>
              <a:rPr lang="zh-CN" altLang="en-US"/>
              <a:t>关注信息技术情境下的课程内容变化。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endParaRPr lang="zh-CN" altLang="zh-CN"/>
          </a:p>
        </p:txBody>
      </p:sp>
      <p:sp>
        <p:nvSpPr>
          <p:cNvPr id="9219" name="Rectangle 3"/>
          <p:cNvSpPr>
            <a:spLocks noGrp="1" noRot="1" noChangeArrowheads="1"/>
          </p:cNvSpPr>
          <p:nvPr>
            <p:ph type="body" idx="1"/>
          </p:nvPr>
        </p:nvSpPr>
        <p:spPr/>
        <p:txBody>
          <a:bodyPr/>
          <a:lstStyle/>
          <a:p>
            <a:pPr>
              <a:lnSpc>
                <a:spcPct val="80000"/>
              </a:lnSpc>
            </a:pPr>
            <a:r>
              <a:rPr lang="zh-CN" altLang="en-US"/>
              <a:t>第三，</a:t>
            </a:r>
            <a:r>
              <a:rPr lang="zh-CN" altLang="en-US" sz="3600">
                <a:solidFill>
                  <a:schemeClr val="tx2"/>
                </a:solidFill>
                <a:latin typeface="楷体" pitchFamily="1" charset="-122"/>
              </a:rPr>
              <a:t>专题课（即主题教学）将过去学习的三个阶段合并为一个阶段。</a:t>
            </a:r>
            <a:r>
              <a:rPr lang="en-US" sz="3600">
                <a:solidFill>
                  <a:srgbClr val="FF0000"/>
                </a:solidFill>
                <a:latin typeface="楷体" pitchFamily="1" charset="-122"/>
              </a:rPr>
              <a:t> </a:t>
            </a:r>
            <a:r>
              <a:rPr lang="zh-CN" altLang="en-US" sz="3600">
                <a:latin typeface="楷体" pitchFamily="1" charset="-122"/>
              </a:rPr>
              <a:t>过去人们常常把学习、应用和创新看作三个相互关联、循序渐进的阶段：学习是为了继承前人的知识；应用是将学到的知识用于实践；创新则是在学习与实践之后的升华，代表着一种质的飞跃。而生态教学（专题课）：</a:t>
            </a:r>
            <a:r>
              <a:rPr lang="zh-CN" altLang="en-US" sz="3600">
                <a:solidFill>
                  <a:schemeClr val="tx2"/>
                </a:solidFill>
                <a:latin typeface="楷体" pitchFamily="1" charset="-122"/>
              </a:rPr>
              <a:t>学习就是建构，而建构孕育创新。</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zh-CN" altLang="en-US"/>
              <a:t>课堂教学“三境界”</a:t>
            </a:r>
          </a:p>
        </p:txBody>
      </p:sp>
      <p:sp>
        <p:nvSpPr>
          <p:cNvPr id="64515" name="Rectangle 3"/>
          <p:cNvSpPr>
            <a:spLocks noGrp="1" noRot="1" noChangeArrowheads="1"/>
          </p:cNvSpPr>
          <p:nvPr>
            <p:ph type="body" idx="1"/>
          </p:nvPr>
        </p:nvSpPr>
        <p:spPr>
          <a:xfrm>
            <a:off x="301625" y="1917700"/>
            <a:ext cx="8540750" cy="4183063"/>
          </a:xfrm>
        </p:spPr>
        <p:txBody>
          <a:bodyPr/>
          <a:lstStyle/>
          <a:p>
            <a:r>
              <a:rPr lang="zh-CN" altLang="en-US"/>
              <a:t>课堂教学=问题解决</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252413" y="1989138"/>
            <a:ext cx="8785225" cy="1143000"/>
          </a:xfrm>
        </p:spPr>
        <p:txBody>
          <a:bodyPr/>
          <a:lstStyle/>
          <a:p>
            <a:r>
              <a:rPr lang="zh-CN" altLang="en-US" sz="3600"/>
              <a:t>四、怎样进行“素养教学”？</a:t>
            </a:r>
          </a:p>
        </p:txBody>
      </p:sp>
      <p:sp>
        <p:nvSpPr>
          <p:cNvPr id="65539" name="Rectangle 3"/>
          <p:cNvSpPr>
            <a:spLocks noGrp="1" noRot="1" noChangeArrowheads="1"/>
          </p:cNvSpPr>
          <p:nvPr>
            <p:ph type="body" idx="1"/>
          </p:nvPr>
        </p:nvSpPr>
        <p:spPr>
          <a:xfrm>
            <a:off x="301625" y="4510088"/>
            <a:ext cx="8540750" cy="1589087"/>
          </a:xfrm>
        </p:spPr>
        <p:txBody>
          <a:bodyPr/>
          <a:lstStyle/>
          <a:p>
            <a:endParaRPr lang="zh-CN" altLang="zh-C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zh-CN" altLang="en-US"/>
              <a:t>解决两大问题</a:t>
            </a:r>
          </a:p>
        </p:txBody>
      </p:sp>
      <p:sp>
        <p:nvSpPr>
          <p:cNvPr id="66563" name="Rectangle 3"/>
          <p:cNvSpPr>
            <a:spLocks noGrp="1" noRot="1" noChangeArrowheads="1"/>
          </p:cNvSpPr>
          <p:nvPr>
            <p:ph type="body" idx="1"/>
          </p:nvPr>
        </p:nvSpPr>
        <p:spPr>
          <a:xfrm>
            <a:off x="301625" y="1990725"/>
            <a:ext cx="8540750" cy="4110038"/>
          </a:xfrm>
        </p:spPr>
        <p:txBody>
          <a:bodyPr/>
          <a:lstStyle/>
          <a:p>
            <a:r>
              <a:rPr lang="zh-CN" altLang="en-US"/>
              <a:t>1. 凯洛夫《教育学》中的灌输教学问题。</a:t>
            </a:r>
          </a:p>
          <a:p>
            <a:endParaRPr lang="zh-CN" altLang="en-US"/>
          </a:p>
          <a:p>
            <a:r>
              <a:rPr lang="zh-CN" altLang="en-US"/>
              <a:t>2. 新课程改革以来出现的</a:t>
            </a:r>
            <a:r>
              <a:rPr lang="zh-CN" altLang="en-US">
                <a:latin typeface="楷体"/>
              </a:rPr>
              <a:t>“</a:t>
            </a:r>
            <a:r>
              <a:rPr lang="zh-CN" altLang="en-US"/>
              <a:t>虚假探究</a:t>
            </a:r>
            <a:r>
              <a:rPr lang="zh-CN" altLang="en-US">
                <a:latin typeface="楷体"/>
              </a:rPr>
              <a:t>”</a:t>
            </a:r>
            <a:r>
              <a:rPr lang="zh-CN" altLang="en-US"/>
              <a:t>、</a:t>
            </a:r>
            <a:r>
              <a:rPr lang="zh-CN" altLang="en-US">
                <a:latin typeface="楷体"/>
              </a:rPr>
              <a:t>“</a:t>
            </a:r>
            <a:r>
              <a:rPr lang="zh-CN" altLang="en-US"/>
              <a:t>虚假自主</a:t>
            </a:r>
            <a:r>
              <a:rPr lang="zh-CN" altLang="en-US">
                <a:latin typeface="楷体"/>
              </a:rPr>
              <a:t>”</a:t>
            </a:r>
            <a:r>
              <a:rPr lang="zh-CN" altLang="en-US"/>
              <a:t>、</a:t>
            </a:r>
            <a:r>
              <a:rPr lang="zh-CN" altLang="en-US">
                <a:latin typeface="楷体"/>
              </a:rPr>
              <a:t>“</a:t>
            </a:r>
            <a:r>
              <a:rPr lang="zh-CN" altLang="en-US"/>
              <a:t>虚假合作</a:t>
            </a:r>
            <a:r>
              <a:rPr lang="zh-CN" altLang="en-US">
                <a:latin typeface="楷体"/>
              </a:rPr>
              <a:t>”</a:t>
            </a:r>
            <a:r>
              <a:rPr lang="zh-CN" altLang="en-US"/>
              <a:t>现象。</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179388" y="1917700"/>
            <a:ext cx="8540750" cy="1143000"/>
          </a:xfrm>
        </p:spPr>
        <p:txBody>
          <a:bodyPr/>
          <a:lstStyle/>
          <a:p>
            <a:r>
              <a:rPr lang="zh-CN" altLang="en-US"/>
              <a:t>六个主张</a:t>
            </a:r>
          </a:p>
        </p:txBody>
      </p:sp>
      <p:sp>
        <p:nvSpPr>
          <p:cNvPr id="67587" name="Rectangle 3"/>
          <p:cNvSpPr>
            <a:spLocks noGrp="1" noRot="1" noChangeArrowheads="1"/>
          </p:cNvSpPr>
          <p:nvPr>
            <p:ph type="body" idx="1"/>
          </p:nvPr>
        </p:nvSpPr>
        <p:spPr>
          <a:xfrm>
            <a:off x="301625" y="4581525"/>
            <a:ext cx="8540750" cy="1517650"/>
          </a:xfrm>
        </p:spPr>
        <p:txBody>
          <a:bodyPr/>
          <a:lstStyle/>
          <a:p>
            <a:endParaRPr lang="zh-CN" altLang="zh-C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zh-CN" altLang="en-US" sz="4000"/>
              <a:t>主张一：始终坚守教育民主</a:t>
            </a:r>
          </a:p>
        </p:txBody>
      </p:sp>
      <p:sp>
        <p:nvSpPr>
          <p:cNvPr id="68611" name="Rectangle 3"/>
          <p:cNvSpPr>
            <a:spLocks noGrp="1" noRot="1" noChangeArrowheads="1"/>
          </p:cNvSpPr>
          <p:nvPr>
            <p:ph type="body" idx="1"/>
          </p:nvPr>
        </p:nvSpPr>
        <p:spPr>
          <a:xfrm>
            <a:off x="301625" y="2062163"/>
            <a:ext cx="8540750" cy="4037012"/>
          </a:xfrm>
        </p:spPr>
        <p:txBody>
          <a:bodyPr/>
          <a:lstStyle/>
          <a:p>
            <a:r>
              <a:rPr lang="zh-CN" altLang="en-US">
                <a:latin typeface="楷体"/>
              </a:rPr>
              <a:t>“</a:t>
            </a:r>
            <a:r>
              <a:rPr lang="zh-CN" altLang="en-US"/>
              <a:t>民主不只是政府组织形式，而且是个人的、私人的生活方式。</a:t>
            </a:r>
            <a:r>
              <a:rPr lang="zh-CN" altLang="en-US">
                <a:latin typeface="楷体"/>
              </a:rPr>
              <a:t>”</a:t>
            </a:r>
            <a:r>
              <a:rPr lang="zh-CN" altLang="en-US"/>
              <a:t>（杜威语）</a:t>
            </a:r>
          </a:p>
          <a:p>
            <a:endParaRPr lang="zh-CN" altLang="en-US"/>
          </a:p>
          <a:p>
            <a:r>
              <a:rPr lang="zh-CN" altLang="en-US">
                <a:latin typeface="楷体"/>
              </a:rPr>
              <a:t>“</a:t>
            </a:r>
            <a:r>
              <a:rPr lang="zh-CN" altLang="en-US"/>
              <a:t>创造性的民主</a:t>
            </a:r>
            <a:r>
              <a:rPr lang="zh-CN" altLang="en-US">
                <a:latin typeface="楷体"/>
              </a:rPr>
              <a:t>”</a:t>
            </a:r>
            <a:r>
              <a:rPr lang="zh-CN" altLang="en-US"/>
              <a:t>（杜威语）</a:t>
            </a:r>
          </a:p>
          <a:p>
            <a:endParaRPr lang="zh-CN" altLang="en-US"/>
          </a:p>
          <a:p>
            <a:r>
              <a:rPr lang="zh-CN" altLang="en-US">
                <a:latin typeface="楷体"/>
              </a:rPr>
              <a:t>“</a:t>
            </a:r>
            <a:r>
              <a:rPr lang="zh-CN" altLang="en-US"/>
              <a:t>启蒙与救亡的双重变奏</a:t>
            </a:r>
            <a:r>
              <a:rPr lang="zh-CN" altLang="en-US">
                <a:latin typeface="楷体"/>
              </a:rPr>
              <a:t>”</a:t>
            </a:r>
            <a:r>
              <a:rPr lang="zh-CN" altLang="en-US"/>
              <a:t>（李泽厚语）</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r>
              <a:rPr lang="zh-CN" altLang="en-US" sz="4000"/>
              <a:t>主张二：始终倡导生活探究课程</a:t>
            </a:r>
          </a:p>
        </p:txBody>
      </p:sp>
      <p:sp>
        <p:nvSpPr>
          <p:cNvPr id="69635" name="Rectangle 3"/>
          <p:cNvSpPr>
            <a:spLocks noGrp="1" noRot="1" noChangeArrowheads="1"/>
          </p:cNvSpPr>
          <p:nvPr>
            <p:ph type="body" idx="1"/>
          </p:nvPr>
        </p:nvSpPr>
        <p:spPr>
          <a:xfrm>
            <a:off x="301625" y="2205038"/>
            <a:ext cx="8540750" cy="3894137"/>
          </a:xfrm>
        </p:spPr>
        <p:txBody>
          <a:bodyPr/>
          <a:lstStyle/>
          <a:p>
            <a:r>
              <a:rPr lang="zh-CN" altLang="en-US"/>
              <a:t>常态开展综合实践活动课程</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zh-CN" altLang="en-US"/>
              <a:t>主张三：始终倡导学科探究教学</a:t>
            </a:r>
          </a:p>
        </p:txBody>
      </p:sp>
      <p:sp>
        <p:nvSpPr>
          <p:cNvPr id="70659" name="Rectangle 3"/>
          <p:cNvSpPr>
            <a:spLocks noGrp="1" noRot="1" noChangeArrowheads="1"/>
          </p:cNvSpPr>
          <p:nvPr>
            <p:ph type="body" idx="1"/>
          </p:nvPr>
        </p:nvSpPr>
        <p:spPr>
          <a:xfrm>
            <a:off x="301625" y="1773238"/>
            <a:ext cx="8540750" cy="4679950"/>
          </a:xfrm>
        </p:spPr>
        <p:txBody>
          <a:bodyPr/>
          <a:lstStyle/>
          <a:p>
            <a:pPr>
              <a:lnSpc>
                <a:spcPct val="90000"/>
              </a:lnSpc>
            </a:pPr>
            <a:r>
              <a:rPr lang="zh-CN" altLang="en-US"/>
              <a:t>大力倡导</a:t>
            </a:r>
            <a:r>
              <a:rPr lang="zh-CN" altLang="en-US">
                <a:latin typeface="楷体"/>
              </a:rPr>
              <a:t>“</a:t>
            </a:r>
            <a:r>
              <a:rPr lang="zh-CN" altLang="en-US"/>
              <a:t>学科研究性学习</a:t>
            </a:r>
            <a:r>
              <a:rPr lang="zh-CN" altLang="en-US">
                <a:latin typeface="楷体"/>
              </a:rPr>
              <a:t>”</a:t>
            </a:r>
            <a:r>
              <a:rPr lang="zh-CN" altLang="en-US"/>
              <a:t>或</a:t>
            </a:r>
            <a:r>
              <a:rPr lang="zh-CN" altLang="en-US">
                <a:latin typeface="楷体"/>
              </a:rPr>
              <a:t>“</a:t>
            </a:r>
            <a:r>
              <a:rPr lang="zh-CN" altLang="en-US"/>
              <a:t>学科实践</a:t>
            </a:r>
            <a:r>
              <a:rPr lang="zh-CN" altLang="en-US">
                <a:latin typeface="楷体"/>
              </a:rPr>
              <a:t>”</a:t>
            </a:r>
            <a:r>
              <a:rPr lang="zh-CN" altLang="en-US"/>
              <a:t>。</a:t>
            </a:r>
          </a:p>
          <a:p>
            <a:pPr>
              <a:lnSpc>
                <a:spcPct val="90000"/>
              </a:lnSpc>
            </a:pPr>
            <a:endParaRPr lang="zh-CN" altLang="en-US"/>
          </a:p>
          <a:p>
            <a:pPr>
              <a:lnSpc>
                <a:spcPct val="90000"/>
              </a:lnSpc>
            </a:pPr>
            <a:r>
              <a:rPr lang="zh-CN" altLang="en-US"/>
              <a:t>学生在教师指导下将学科</a:t>
            </a:r>
            <a:r>
              <a:rPr lang="zh-CN" altLang="en-US">
                <a:latin typeface="楷体"/>
              </a:rPr>
              <a:t>“</a:t>
            </a:r>
            <a:r>
              <a:rPr lang="zh-CN" altLang="en-US"/>
              <a:t>大观念</a:t>
            </a:r>
            <a:r>
              <a:rPr lang="zh-CN" altLang="en-US">
                <a:latin typeface="楷体"/>
              </a:rPr>
              <a:t>”</a:t>
            </a:r>
            <a:r>
              <a:rPr lang="zh-CN" altLang="en-US"/>
              <a:t>转化为探究课题，将课题与真实生活情境联系起来，以小组合作或个体独立的形式，运用批判性思维对课题展开系统而深入的研究，形成自己的学科解释或理解，发展</a:t>
            </a:r>
            <a:r>
              <a:rPr lang="zh-CN" altLang="en-US">
                <a:solidFill>
                  <a:schemeClr val="tx2"/>
                </a:solidFill>
              </a:rPr>
              <a:t>学科素养</a:t>
            </a:r>
            <a:r>
              <a:rPr lang="zh-CN" altLang="en-US"/>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r>
              <a:rPr lang="zh-CN" altLang="en-US" sz="3600"/>
              <a:t>主张四：始终促进教师的专业发展与自由发展</a:t>
            </a:r>
          </a:p>
        </p:txBody>
      </p:sp>
      <p:sp>
        <p:nvSpPr>
          <p:cNvPr id="71683" name="Rectangle 3"/>
          <p:cNvSpPr>
            <a:spLocks noGrp="1" noRot="1" noChangeArrowheads="1"/>
          </p:cNvSpPr>
          <p:nvPr>
            <p:ph type="body" idx="1"/>
          </p:nvPr>
        </p:nvSpPr>
        <p:spPr>
          <a:xfrm>
            <a:off x="252413" y="1990725"/>
            <a:ext cx="8589962" cy="4391025"/>
          </a:xfrm>
        </p:spPr>
        <p:txBody>
          <a:bodyPr/>
          <a:lstStyle/>
          <a:p>
            <a:pPr>
              <a:lnSpc>
                <a:spcPct val="90000"/>
              </a:lnSpc>
            </a:pPr>
            <a:r>
              <a:rPr lang="zh-CN" altLang="en-US" sz="2800"/>
              <a:t>教师即研究者。教师的专业自主权建基于</a:t>
            </a:r>
            <a:r>
              <a:rPr lang="zh-CN" altLang="en-US" sz="2800">
                <a:latin typeface="楷体"/>
              </a:rPr>
              <a:t>“</a:t>
            </a:r>
            <a:r>
              <a:rPr lang="zh-CN" altLang="en-US" sz="2800"/>
              <a:t>学科教学知识</a:t>
            </a:r>
            <a:r>
              <a:rPr lang="zh-CN" altLang="en-US" sz="2800">
                <a:latin typeface="楷体"/>
              </a:rPr>
              <a:t>”</a:t>
            </a:r>
            <a:r>
              <a:rPr lang="zh-CN" altLang="en-US" sz="2800"/>
              <a:t>。</a:t>
            </a:r>
          </a:p>
          <a:p>
            <a:pPr>
              <a:lnSpc>
                <a:spcPct val="90000"/>
              </a:lnSpc>
            </a:pPr>
            <a:endParaRPr lang="zh-CN" altLang="en-US" sz="2800"/>
          </a:p>
          <a:p>
            <a:pPr>
              <a:lnSpc>
                <a:spcPct val="90000"/>
              </a:lnSpc>
            </a:pPr>
            <a:endParaRPr lang="zh-CN" altLang="en-US" sz="2800"/>
          </a:p>
          <a:p>
            <a:pPr>
              <a:lnSpc>
                <a:spcPct val="90000"/>
              </a:lnSpc>
            </a:pPr>
            <a:endParaRPr lang="zh-CN" altLang="en-US" sz="2800"/>
          </a:p>
          <a:p>
            <a:pPr>
              <a:lnSpc>
                <a:spcPct val="90000"/>
              </a:lnSpc>
            </a:pPr>
            <a:endParaRPr lang="zh-CN" altLang="en-US" sz="2800"/>
          </a:p>
          <a:p>
            <a:pPr>
              <a:lnSpc>
                <a:spcPct val="90000"/>
              </a:lnSpc>
            </a:pPr>
            <a:r>
              <a:rPr lang="en-US" sz="2800"/>
              <a:t>Lee Shulman, </a:t>
            </a:r>
            <a:r>
              <a:rPr lang="en-US" sz="2800">
                <a:latin typeface="楷体"/>
              </a:rPr>
              <a:t>“</a:t>
            </a:r>
            <a:r>
              <a:rPr lang="en-US" sz="2800"/>
              <a:t>Those Who Understand: Knowledge Growth in Teaching.</a:t>
            </a:r>
            <a:r>
              <a:rPr lang="en-US" sz="2800">
                <a:latin typeface="楷体"/>
              </a:rPr>
              <a:t>”</a:t>
            </a:r>
            <a:r>
              <a:rPr lang="en-US" sz="2800"/>
              <a:t> </a:t>
            </a:r>
            <a:r>
              <a:rPr lang="en-US" sz="2800" i="1"/>
              <a:t>Educational Researcher</a:t>
            </a:r>
            <a:r>
              <a:rPr lang="en-US" sz="2800"/>
              <a:t>, 1986, 15 (2), 4-14.</a:t>
            </a:r>
          </a:p>
        </p:txBody>
      </p:sp>
      <p:pic>
        <p:nvPicPr>
          <p:cNvPr id="71684" name="Picture 4" descr="Lee Shulman1"/>
          <p:cNvPicPr>
            <a:picLocks noChangeAspect="1" noChangeArrowheads="1"/>
          </p:cNvPicPr>
          <p:nvPr/>
        </p:nvPicPr>
        <p:blipFill>
          <a:blip r:embed="rId2" cstate="print"/>
          <a:srcRect/>
          <a:stretch>
            <a:fillRect/>
          </a:stretch>
        </p:blipFill>
        <p:spPr bwMode="auto">
          <a:xfrm>
            <a:off x="3563938" y="2565400"/>
            <a:ext cx="1428750" cy="2143125"/>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zh-CN" altLang="en-US" sz="3600"/>
              <a:t>主张五：始终研究、尊重学生的学科思想并促进其发展</a:t>
            </a:r>
          </a:p>
        </p:txBody>
      </p:sp>
      <p:sp>
        <p:nvSpPr>
          <p:cNvPr id="72707" name="Rectangle 3"/>
          <p:cNvSpPr>
            <a:spLocks noGrp="1" noRot="1" noChangeArrowheads="1"/>
          </p:cNvSpPr>
          <p:nvPr>
            <p:ph type="body" idx="1"/>
          </p:nvPr>
        </p:nvSpPr>
        <p:spPr>
          <a:xfrm>
            <a:off x="301625" y="1989138"/>
            <a:ext cx="8540750" cy="4110037"/>
          </a:xfrm>
        </p:spPr>
        <p:txBody>
          <a:bodyPr/>
          <a:lstStyle/>
          <a:p>
            <a:r>
              <a:rPr lang="zh-CN" altLang="en-US">
                <a:latin typeface="楷体"/>
              </a:rPr>
              <a:t>“</a:t>
            </a:r>
            <a:r>
              <a:rPr lang="zh-CN" altLang="en-US"/>
              <a:t>学科核心素养</a:t>
            </a:r>
            <a:r>
              <a:rPr lang="zh-CN" altLang="en-US">
                <a:latin typeface="楷体"/>
              </a:rPr>
              <a:t>”</a:t>
            </a:r>
            <a:r>
              <a:rPr lang="zh-CN" altLang="en-US"/>
              <a:t>通过学生的学科思想体现出来。</a:t>
            </a:r>
          </a:p>
          <a:p>
            <a:endParaRPr lang="zh-CN" altLang="en-US"/>
          </a:p>
          <a:p>
            <a:r>
              <a:rPr lang="zh-CN" altLang="en-US"/>
              <a:t>关注</a:t>
            </a:r>
            <a:r>
              <a:rPr lang="zh-CN" altLang="en-US">
                <a:latin typeface="楷体"/>
              </a:rPr>
              <a:t>“</a:t>
            </a:r>
            <a:r>
              <a:rPr lang="zh-CN" altLang="en-US"/>
              <a:t>错误</a:t>
            </a:r>
            <a:r>
              <a:rPr lang="zh-CN" altLang="en-US">
                <a:latin typeface="楷体"/>
              </a:rPr>
              <a:t>”</a:t>
            </a:r>
            <a:r>
              <a:rPr lang="zh-CN" altLang="en-US"/>
              <a:t>的价值、</a:t>
            </a:r>
            <a:r>
              <a:rPr lang="zh-CN" altLang="en-US">
                <a:latin typeface="楷体"/>
              </a:rPr>
              <a:t>“</a:t>
            </a:r>
            <a:r>
              <a:rPr lang="zh-CN" altLang="en-US"/>
              <a:t>不知</a:t>
            </a:r>
            <a:r>
              <a:rPr lang="zh-CN" altLang="en-US">
                <a:latin typeface="楷体"/>
              </a:rPr>
              <a:t>”</a:t>
            </a:r>
            <a:r>
              <a:rPr lang="zh-CN" altLang="en-US"/>
              <a:t>的价值。</a:t>
            </a:r>
          </a:p>
          <a:p>
            <a:endParaRPr lang="zh-CN" altLang="en-US"/>
          </a:p>
          <a:p>
            <a:r>
              <a:rPr lang="zh-CN" altLang="en-US"/>
              <a:t>教师的重要专业素养：</a:t>
            </a:r>
            <a:r>
              <a:rPr lang="zh-CN" altLang="en-US">
                <a:latin typeface="楷体"/>
              </a:rPr>
              <a:t>“</a:t>
            </a:r>
            <a:r>
              <a:rPr lang="zh-CN" altLang="en-US"/>
              <a:t>无知的知识</a:t>
            </a:r>
            <a:r>
              <a:rPr lang="zh-CN" altLang="en-US">
                <a:latin typeface="楷体"/>
              </a:rPr>
              <a:t>”</a:t>
            </a:r>
            <a:r>
              <a:rPr lang="zh-CN" altLang="en-US"/>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r>
              <a:rPr lang="zh-CN" altLang="en-US" sz="3600"/>
              <a:t>主张六：结合学科特点，关注信息技术背景下的教学特点</a:t>
            </a:r>
          </a:p>
        </p:txBody>
      </p:sp>
      <p:sp>
        <p:nvSpPr>
          <p:cNvPr id="73731" name="Rectangle 3"/>
          <p:cNvSpPr>
            <a:spLocks noGrp="1" noRot="1" noChangeArrowheads="1"/>
          </p:cNvSpPr>
          <p:nvPr>
            <p:ph type="body" idx="1"/>
          </p:nvPr>
        </p:nvSpPr>
        <p:spPr>
          <a:xfrm>
            <a:off x="301625" y="1917700"/>
            <a:ext cx="8540750" cy="4181475"/>
          </a:xfrm>
        </p:spPr>
        <p:txBody>
          <a:bodyPr/>
          <a:lstStyle/>
          <a:p>
            <a:r>
              <a:rPr lang="zh-CN" altLang="en-US"/>
              <a:t>不崇拜、不跟风、不追求时尚。</a:t>
            </a:r>
          </a:p>
          <a:p>
            <a:endParaRPr lang="zh-CN" altLang="en-US"/>
          </a:p>
          <a:p>
            <a:r>
              <a:rPr lang="zh-CN" altLang="en-US"/>
              <a:t>审慎思考信息技术背景下本学科的研究方式和教学方式的新特点、新变化。</a:t>
            </a:r>
          </a:p>
          <a:p>
            <a:endParaRPr lang="zh-CN" altLang="en-US"/>
          </a:p>
          <a:p>
            <a:r>
              <a:rPr lang="zh-CN" altLang="en-US"/>
              <a:t>让我们的学生跟上时代步伐。</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endParaRPr lang="zh-CN" altLang="zh-CN"/>
          </a:p>
        </p:txBody>
      </p:sp>
      <p:sp>
        <p:nvSpPr>
          <p:cNvPr id="10243" name="Rectangle 3"/>
          <p:cNvSpPr>
            <a:spLocks noGrp="1" noRot="1" noChangeArrowheads="1"/>
          </p:cNvSpPr>
          <p:nvPr>
            <p:ph type="body" idx="1"/>
          </p:nvPr>
        </p:nvSpPr>
        <p:spPr/>
        <p:txBody>
          <a:bodyPr/>
          <a:lstStyle/>
          <a:p>
            <a:r>
              <a:rPr lang="zh-CN" altLang="en-US"/>
              <a:t>第四，</a:t>
            </a:r>
            <a:r>
              <a:rPr lang="zh-CN" altLang="en-US">
                <a:solidFill>
                  <a:schemeClr val="tx2"/>
                </a:solidFill>
                <a:latin typeface="楷体" pitchFamily="1" charset="-122"/>
              </a:rPr>
              <a:t>以“数学新课标”为依据，把握小学数学学生应具备的核心能力，再次构架。</a:t>
            </a:r>
            <a:r>
              <a:rPr lang="zh-CN" altLang="en-US">
                <a:latin typeface="宋体" pitchFamily="2" charset="-122"/>
              </a:rPr>
              <a:t>数学的教学核心能力：抽象、建模、推理。课标中的</a:t>
            </a:r>
            <a:r>
              <a:rPr lang="en-US">
                <a:latin typeface="宋体" pitchFamily="2" charset="-122"/>
              </a:rPr>
              <a:t>10</a:t>
            </a:r>
            <a:r>
              <a:rPr lang="zh-CN" altLang="en-US">
                <a:latin typeface="宋体" pitchFamily="2" charset="-122"/>
              </a:rPr>
              <a:t>大核心概念：</a:t>
            </a:r>
            <a:r>
              <a:rPr lang="zh-CN" altLang="en-US"/>
              <a:t>数感、符号意识、空间观念、几何直观、数据分析观念、运算能力、推理能力、模型思想、应用意识和创新意识。</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zh-CN"/>
              <a:t>结  语</a:t>
            </a:r>
          </a:p>
        </p:txBody>
      </p:sp>
      <p:sp>
        <p:nvSpPr>
          <p:cNvPr id="74755" name="Rectangle 3"/>
          <p:cNvSpPr>
            <a:spLocks noGrp="1" noRot="1" noChangeArrowheads="1"/>
          </p:cNvSpPr>
          <p:nvPr>
            <p:ph type="body" idx="1"/>
          </p:nvPr>
        </p:nvSpPr>
        <p:spPr>
          <a:xfrm>
            <a:off x="301625" y="2349500"/>
            <a:ext cx="8540750" cy="3749675"/>
          </a:xfrm>
        </p:spPr>
        <p:txBody>
          <a:bodyPr/>
          <a:lstStyle/>
          <a:p>
            <a:r>
              <a:rPr lang="zh-CN" altLang="en-US"/>
              <a:t>仅供参考，敬祈指正。</a:t>
            </a:r>
          </a:p>
          <a:p>
            <a:endParaRPr lang="zh-CN" altLang="en-US"/>
          </a:p>
          <a:p>
            <a:r>
              <a:rPr lang="zh-CN" altLang="en-US"/>
              <a:t>谢谢大家！</a:t>
            </a:r>
          </a:p>
          <a:p>
            <a:pPr>
              <a:buFont typeface="Wingdings 2" pitchFamily="2" charset="2"/>
              <a:buNone/>
            </a:pP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071563" y="714375"/>
            <a:ext cx="7786687" cy="1371600"/>
          </a:xfrm>
          <a:prstGeom prst="rect">
            <a:avLst/>
          </a:prstGeom>
          <a:noFill/>
          <a:ln w="9525">
            <a:noFill/>
            <a:miter lim="800000"/>
            <a:headEnd/>
            <a:tailEnd/>
          </a:ln>
        </p:spPr>
        <p:txBody>
          <a:bodyPr>
            <a:spAutoFit/>
          </a:bodyPr>
          <a:lstStyle/>
          <a:p>
            <a:pPr algn="ctr">
              <a:lnSpc>
                <a:spcPct val="150000"/>
              </a:lnSpc>
            </a:pPr>
            <a:r>
              <a:rPr lang="zh-CN" altLang="en-US" sz="2800" b="1">
                <a:latin typeface="楷体" pitchFamily="1" charset="-122"/>
                <a:ea typeface="楷体" pitchFamily="1" charset="-122"/>
              </a:rPr>
              <a:t>小学阶段</a:t>
            </a:r>
            <a:endParaRPr lang="en-US" sz="2800" b="1">
              <a:latin typeface="楷体" pitchFamily="1" charset="-122"/>
              <a:ea typeface="楷体" pitchFamily="1" charset="-122"/>
            </a:endParaRPr>
          </a:p>
          <a:p>
            <a:pPr algn="ctr">
              <a:lnSpc>
                <a:spcPct val="150000"/>
              </a:lnSpc>
            </a:pPr>
            <a:r>
              <a:rPr lang="zh-CN" altLang="en-US" sz="2800" b="1">
                <a:latin typeface="楷体" pitchFamily="1" charset="-122"/>
                <a:ea typeface="楷体" pitchFamily="1" charset="-122"/>
              </a:rPr>
              <a:t>“数与代数”、“空间与图形”、“统计与概率”</a:t>
            </a:r>
          </a:p>
        </p:txBody>
      </p:sp>
      <p:sp>
        <p:nvSpPr>
          <p:cNvPr id="11267" name="TextBox 2"/>
          <p:cNvSpPr txBox="1">
            <a:spLocks noChangeArrowheads="1"/>
          </p:cNvSpPr>
          <p:nvPr/>
        </p:nvSpPr>
        <p:spPr bwMode="auto">
          <a:xfrm>
            <a:off x="1357313" y="2500313"/>
            <a:ext cx="7500937" cy="523875"/>
          </a:xfrm>
          <a:prstGeom prst="rect">
            <a:avLst/>
          </a:prstGeom>
          <a:noFill/>
          <a:ln w="9525">
            <a:noFill/>
            <a:miter lim="800000"/>
            <a:headEnd/>
            <a:tailEnd/>
          </a:ln>
        </p:spPr>
        <p:txBody>
          <a:bodyPr>
            <a:spAutoFit/>
          </a:bodyPr>
          <a:lstStyle/>
          <a:p>
            <a:r>
              <a:rPr lang="en-US" sz="2800" b="1">
                <a:latin typeface="宋体" pitchFamily="2" charset="-122"/>
              </a:rPr>
              <a:t>   </a:t>
            </a:r>
            <a:r>
              <a:rPr lang="en-US" sz="2800" b="1">
                <a:solidFill>
                  <a:schemeClr val="tx2"/>
                </a:solidFill>
                <a:latin typeface="宋体" pitchFamily="2" charset="-122"/>
              </a:rPr>
              <a:t>610</a:t>
            </a:r>
            <a:r>
              <a:rPr lang="zh-CN" altLang="en-US" sz="2800" b="1">
                <a:solidFill>
                  <a:schemeClr val="tx2"/>
                </a:solidFill>
                <a:latin typeface="宋体" pitchFamily="2" charset="-122"/>
              </a:rPr>
              <a:t>多个</a:t>
            </a:r>
            <a:r>
              <a:rPr lang="zh-CN" altLang="en-US" sz="2800" b="1">
                <a:solidFill>
                  <a:srgbClr val="FF0000"/>
                </a:solidFill>
                <a:latin typeface="宋体" pitchFamily="2" charset="-122"/>
              </a:rPr>
              <a:t>                </a:t>
            </a:r>
            <a:r>
              <a:rPr lang="en-US" sz="2800" b="1">
                <a:solidFill>
                  <a:schemeClr val="tx2"/>
                </a:solidFill>
                <a:latin typeface="宋体" pitchFamily="2" charset="-122"/>
              </a:rPr>
              <a:t>93</a:t>
            </a:r>
            <a:r>
              <a:rPr lang="zh-CN" altLang="en-US" sz="2800" b="1">
                <a:solidFill>
                  <a:schemeClr val="tx2"/>
                </a:solidFill>
                <a:latin typeface="宋体" pitchFamily="2" charset="-122"/>
              </a:rPr>
              <a:t>个</a:t>
            </a:r>
            <a:endParaRPr lang="zh-CN" altLang="en-US" sz="2800">
              <a:solidFill>
                <a:schemeClr val="tx2"/>
              </a:solidFill>
            </a:endParaRPr>
          </a:p>
        </p:txBody>
      </p:sp>
      <p:sp>
        <p:nvSpPr>
          <p:cNvPr id="11268" name="燕尾形箭头 3"/>
          <p:cNvSpPr>
            <a:spLocks noChangeArrowheads="1"/>
          </p:cNvSpPr>
          <p:nvPr/>
        </p:nvSpPr>
        <p:spPr bwMode="auto">
          <a:xfrm>
            <a:off x="3929063" y="2524125"/>
            <a:ext cx="1285875" cy="500063"/>
          </a:xfrm>
          <a:prstGeom prst="notchedRightArrow">
            <a:avLst>
              <a:gd name="adj1" fmla="val 50000"/>
              <a:gd name="adj2" fmla="val 50000"/>
            </a:avLst>
          </a:prstGeom>
          <a:solidFill>
            <a:schemeClr val="accent1"/>
          </a:solidFill>
          <a:ln w="9525" cmpd="sng">
            <a:solidFill>
              <a:schemeClr val="tx1"/>
            </a:solidFill>
            <a:miter lim="800000"/>
            <a:headEnd/>
            <a:tailEnd/>
          </a:ln>
        </p:spPr>
        <p:txBody>
          <a:bodyPr/>
          <a:lstStyle/>
          <a:p>
            <a:endParaRPr lang="zh-CN" altLang="en-US"/>
          </a:p>
        </p:txBody>
      </p:sp>
      <p:sp>
        <p:nvSpPr>
          <p:cNvPr id="11269" name="TextBox 4"/>
          <p:cNvSpPr txBox="1">
            <a:spLocks noChangeArrowheads="1"/>
          </p:cNvSpPr>
          <p:nvPr/>
        </p:nvSpPr>
        <p:spPr bwMode="auto">
          <a:xfrm>
            <a:off x="500063" y="3500438"/>
            <a:ext cx="8143875" cy="1371600"/>
          </a:xfrm>
          <a:prstGeom prst="rect">
            <a:avLst/>
          </a:prstGeom>
          <a:noFill/>
          <a:ln w="9525">
            <a:noFill/>
            <a:miter lim="800000"/>
            <a:headEnd/>
            <a:tailEnd/>
          </a:ln>
        </p:spPr>
        <p:txBody>
          <a:bodyPr>
            <a:spAutoFit/>
          </a:bodyPr>
          <a:lstStyle/>
          <a:p>
            <a:pPr algn="ctr">
              <a:lnSpc>
                <a:spcPct val="150000"/>
              </a:lnSpc>
            </a:pPr>
            <a:r>
              <a:rPr lang="zh-CN" altLang="en-US" sz="2800" b="1">
                <a:solidFill>
                  <a:schemeClr val="tx2"/>
                </a:solidFill>
                <a:latin typeface="楷体" pitchFamily="1" charset="-122"/>
                <a:ea typeface="楷体" pitchFamily="1" charset="-122"/>
              </a:rPr>
              <a:t>第四个领域：</a:t>
            </a:r>
          </a:p>
          <a:p>
            <a:pPr algn="ctr">
              <a:lnSpc>
                <a:spcPct val="150000"/>
              </a:lnSpc>
            </a:pPr>
            <a:r>
              <a:rPr lang="zh-CN" altLang="en-US" sz="2800" b="1">
                <a:latin typeface="楷体" pitchFamily="1" charset="-122"/>
                <a:ea typeface="楷体" pitchFamily="1" charset="-122"/>
              </a:rPr>
              <a:t>“综合与实践”的内容都分别进入前三个领域之中。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zh-CN" altLang="en-US"/>
              <a:t>教学案例</a:t>
            </a:r>
          </a:p>
        </p:txBody>
      </p:sp>
      <p:sp>
        <p:nvSpPr>
          <p:cNvPr id="12291" name="Rectangle 3"/>
          <p:cNvSpPr>
            <a:spLocks noGrp="1" noRot="1" noChangeArrowheads="1"/>
          </p:cNvSpPr>
          <p:nvPr>
            <p:ph type="body" idx="1"/>
          </p:nvPr>
        </p:nvSpPr>
        <p:spPr>
          <a:xfrm>
            <a:off x="301625" y="1773238"/>
            <a:ext cx="8540750" cy="4325937"/>
          </a:xfrm>
        </p:spPr>
        <p:txBody>
          <a:bodyPr/>
          <a:lstStyle/>
          <a:p>
            <a:r>
              <a:rPr lang="zh-CN" altLang="en-US"/>
              <a:t>三年级</a:t>
            </a:r>
            <a:r>
              <a:rPr lang="zh-CN" altLang="en-US">
                <a:latin typeface="楷体"/>
              </a:rPr>
              <a:t>“</a:t>
            </a:r>
            <a:r>
              <a:rPr lang="zh-CN" altLang="en-US"/>
              <a:t>平均数</a:t>
            </a:r>
            <a:r>
              <a:rPr lang="zh-CN" altLang="en-US">
                <a:latin typeface="楷体"/>
              </a:rPr>
              <a:t>”</a:t>
            </a:r>
            <a:r>
              <a:rPr lang="zh-CN" altLang="en-US"/>
              <a:t>的教学。</a:t>
            </a:r>
          </a:p>
        </p:txBody>
      </p:sp>
    </p:spTree>
  </p:cSld>
  <p:clrMapOvr>
    <a:masterClrMapping/>
  </p:clrMapOvr>
</p:sld>
</file>

<file path=ppt/theme/theme1.xml><?xml version="1.0" encoding="utf-8"?>
<a:theme xmlns:a="http://schemas.openxmlformats.org/drawingml/2006/main" name="天坛月色">
  <a:themeElements>
    <a:clrScheme name="天坛月色 1">
      <a:dk1>
        <a:srgbClr val="DDDDDD"/>
      </a:dk1>
      <a:lt1>
        <a:srgbClr val="FFFFFF"/>
      </a:lt1>
      <a:dk2>
        <a:srgbClr val="3366CC"/>
      </a:dk2>
      <a:lt2>
        <a:srgbClr val="FFFF66"/>
      </a:lt2>
      <a:accent1>
        <a:srgbClr val="879CC8"/>
      </a:accent1>
      <a:accent2>
        <a:srgbClr val="C0C0C0"/>
      </a:accent2>
      <a:accent3>
        <a:srgbClr val="ADB8E2"/>
      </a:accent3>
      <a:accent4>
        <a:srgbClr val="DADADA"/>
      </a:accent4>
      <a:accent5>
        <a:srgbClr val="C3CBE0"/>
      </a:accent5>
      <a:accent6>
        <a:srgbClr val="AEAEAE"/>
      </a:accent6>
      <a:hlink>
        <a:srgbClr val="66FFFF"/>
      </a:hlink>
      <a:folHlink>
        <a:srgbClr val="CCFFCC"/>
      </a:folHlink>
    </a:clrScheme>
    <a:fontScheme name="天坛月色">
      <a:majorFont>
        <a:latin typeface="Arial"/>
        <a:ea typeface="隶书"/>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天坛月色 1">
        <a:dk1>
          <a:srgbClr val="DDDDDD"/>
        </a:dk1>
        <a:lt1>
          <a:srgbClr val="FFFFFF"/>
        </a:lt1>
        <a:dk2>
          <a:srgbClr val="3366CC"/>
        </a:dk2>
        <a:lt2>
          <a:srgbClr val="FFFF66"/>
        </a:lt2>
        <a:accent1>
          <a:srgbClr val="879CC8"/>
        </a:accent1>
        <a:accent2>
          <a:srgbClr val="C0C0C0"/>
        </a:accent2>
        <a:accent3>
          <a:srgbClr val="ADB8E2"/>
        </a:accent3>
        <a:accent4>
          <a:srgbClr val="DADADA"/>
        </a:accent4>
        <a:accent5>
          <a:srgbClr val="C3CBE0"/>
        </a:accent5>
        <a:accent6>
          <a:srgbClr val="AEAEAE"/>
        </a:accent6>
        <a:hlink>
          <a:srgbClr val="66FFFF"/>
        </a:hlink>
        <a:folHlink>
          <a:srgbClr val="CCFFCC"/>
        </a:folHlink>
      </a:clrScheme>
      <a:clrMap bg1="dk2" tx1="lt1" bg2="dk1" tx2="lt2" accent1="accent1" accent2="accent2" accent3="accent3" accent4="accent4" accent5="accent5" accent6="accent6" hlink="hlink" folHlink="folHlink"/>
    </a:extraClrScheme>
    <a:extraClrScheme>
      <a:clrScheme name="天坛月色 2">
        <a:dk1>
          <a:srgbClr val="C0C0C0"/>
        </a:dk1>
        <a:lt1>
          <a:srgbClr val="FFFFFF"/>
        </a:lt1>
        <a:dk2>
          <a:srgbClr val="006699"/>
        </a:dk2>
        <a:lt2>
          <a:srgbClr val="FFFFFF"/>
        </a:lt2>
        <a:accent1>
          <a:srgbClr val="93B090"/>
        </a:accent1>
        <a:accent2>
          <a:srgbClr val="CCECFF"/>
        </a:accent2>
        <a:accent3>
          <a:srgbClr val="AAB8CA"/>
        </a:accent3>
        <a:accent4>
          <a:srgbClr val="DADADA"/>
        </a:accent4>
        <a:accent5>
          <a:srgbClr val="C8D4C6"/>
        </a:accent5>
        <a:accent6>
          <a:srgbClr val="B9D6E7"/>
        </a:accent6>
        <a:hlink>
          <a:srgbClr val="FFFF66"/>
        </a:hlink>
        <a:folHlink>
          <a:srgbClr val="66FFFF"/>
        </a:folHlink>
      </a:clrScheme>
      <a:clrMap bg1="dk2" tx1="lt1" bg2="dk1" tx2="lt2" accent1="accent1" accent2="accent2" accent3="accent3" accent4="accent4" accent5="accent5" accent6="accent6" hlink="hlink" folHlink="folHlink"/>
    </a:extraClrScheme>
    <a:extraClrScheme>
      <a:clrScheme name="天坛月色 3">
        <a:dk1>
          <a:srgbClr val="DDDDDD"/>
        </a:dk1>
        <a:lt1>
          <a:srgbClr val="FFFFFF"/>
        </a:lt1>
        <a:dk2>
          <a:srgbClr val="7B7BA7"/>
        </a:dk2>
        <a:lt2>
          <a:srgbClr val="FFFF66"/>
        </a:lt2>
        <a:accent1>
          <a:srgbClr val="78AE90"/>
        </a:accent1>
        <a:accent2>
          <a:srgbClr val="B8B8D0"/>
        </a:accent2>
        <a:accent3>
          <a:srgbClr val="BFBFD0"/>
        </a:accent3>
        <a:accent4>
          <a:srgbClr val="DADADA"/>
        </a:accent4>
        <a:accent5>
          <a:srgbClr val="BED3C6"/>
        </a:accent5>
        <a:accent6>
          <a:srgbClr val="A6A6BC"/>
        </a:accent6>
        <a:hlink>
          <a:srgbClr val="66FFCC"/>
        </a:hlink>
        <a:folHlink>
          <a:srgbClr val="CCFF99"/>
        </a:folHlink>
      </a:clrScheme>
      <a:clrMap bg1="dk2" tx1="lt1" bg2="dk1" tx2="lt2" accent1="accent1" accent2="accent2" accent3="accent3" accent4="accent4" accent5="accent5" accent6="accent6" hlink="hlink" folHlink="folHlink"/>
    </a:extraClrScheme>
    <a:extraClrScheme>
      <a:clrScheme name="天坛月色 4">
        <a:dk1>
          <a:srgbClr val="DDDDDD"/>
        </a:dk1>
        <a:lt1>
          <a:srgbClr val="FFFF00"/>
        </a:lt1>
        <a:dk2>
          <a:srgbClr val="6600CC"/>
        </a:dk2>
        <a:lt2>
          <a:srgbClr val="FFFFFF"/>
        </a:lt2>
        <a:accent1>
          <a:srgbClr val="7296B6"/>
        </a:accent1>
        <a:accent2>
          <a:srgbClr val="FF6600"/>
        </a:accent2>
        <a:accent3>
          <a:srgbClr val="B8AAE2"/>
        </a:accent3>
        <a:accent4>
          <a:srgbClr val="DADA00"/>
        </a:accent4>
        <a:accent5>
          <a:srgbClr val="BCC9D7"/>
        </a:accent5>
        <a:accent6>
          <a:srgbClr val="E75C00"/>
        </a:accent6>
        <a:hlink>
          <a:srgbClr val="99FFCC"/>
        </a:hlink>
        <a:folHlink>
          <a:srgbClr val="FFFFFF"/>
        </a:folHlink>
      </a:clrScheme>
      <a:clrMap bg1="dk2" tx1="lt1" bg2="dk1" tx2="lt2" accent1="accent1" accent2="accent2" accent3="accent3" accent4="accent4" accent5="accent5" accent6="accent6" hlink="hlink" folHlink="folHlink"/>
    </a:extraClrScheme>
    <a:extraClrScheme>
      <a:clrScheme name="天坛月色 5">
        <a:dk1>
          <a:srgbClr val="DDDDDD"/>
        </a:dk1>
        <a:lt1>
          <a:srgbClr val="FFFFFF"/>
        </a:lt1>
        <a:dk2>
          <a:srgbClr val="0099CC"/>
        </a:dk2>
        <a:lt2>
          <a:srgbClr val="CCECFF"/>
        </a:lt2>
        <a:accent1>
          <a:srgbClr val="DD8A79"/>
        </a:accent1>
        <a:accent2>
          <a:srgbClr val="339966"/>
        </a:accent2>
        <a:accent3>
          <a:srgbClr val="AACAE2"/>
        </a:accent3>
        <a:accent4>
          <a:srgbClr val="DADADA"/>
        </a:accent4>
        <a:accent5>
          <a:srgbClr val="EBC4BE"/>
        </a:accent5>
        <a:accent6>
          <a:srgbClr val="2D8A5C"/>
        </a:accent6>
        <a:hlink>
          <a:srgbClr val="FFFF66"/>
        </a:hlink>
        <a:folHlink>
          <a:srgbClr val="CCFF99"/>
        </a:folHlink>
      </a:clrScheme>
      <a:clrMap bg1="dk2" tx1="lt1" bg2="dk1" tx2="lt2" accent1="accent1" accent2="accent2" accent3="accent3" accent4="accent4" accent5="accent5" accent6="accent6" hlink="hlink" folHlink="folHlink"/>
    </a:extraClrScheme>
    <a:extraClrScheme>
      <a:clrScheme name="天坛月色 6">
        <a:dk1>
          <a:srgbClr val="C0C0C0"/>
        </a:dk1>
        <a:lt1>
          <a:srgbClr val="FFFFFF"/>
        </a:lt1>
        <a:dk2>
          <a:srgbClr val="536DAD"/>
        </a:dk2>
        <a:lt2>
          <a:srgbClr val="66FF66"/>
        </a:lt2>
        <a:accent1>
          <a:srgbClr val="C48AB6"/>
        </a:accent1>
        <a:accent2>
          <a:srgbClr val="FFCCFF"/>
        </a:accent2>
        <a:accent3>
          <a:srgbClr val="B3BAD3"/>
        </a:accent3>
        <a:accent4>
          <a:srgbClr val="DADADA"/>
        </a:accent4>
        <a:accent5>
          <a:srgbClr val="DEC4D7"/>
        </a:accent5>
        <a:accent6>
          <a:srgbClr val="E7B9E7"/>
        </a:accent6>
        <a:hlink>
          <a:srgbClr val="00FFFF"/>
        </a:hlink>
        <a:folHlink>
          <a:srgbClr val="FFFF66"/>
        </a:folHlink>
      </a:clrScheme>
      <a:clrMap bg1="dk2" tx1="lt1" bg2="dk1" tx2="lt2" accent1="accent1" accent2="accent2" accent3="accent3" accent4="accent4" accent5="accent5" accent6="accent6" hlink="hlink" folHlink="folHlink"/>
    </a:extraClrScheme>
    <a:extraClrScheme>
      <a:clrScheme name="天坛月色 7">
        <a:dk1>
          <a:srgbClr val="C0C0C0"/>
        </a:dk1>
        <a:lt1>
          <a:srgbClr val="FFFF00"/>
        </a:lt1>
        <a:dk2>
          <a:srgbClr val="996633"/>
        </a:dk2>
        <a:lt2>
          <a:srgbClr val="66FFFF"/>
        </a:lt2>
        <a:accent1>
          <a:srgbClr val="CD7C73"/>
        </a:accent1>
        <a:accent2>
          <a:srgbClr val="B6B6CE"/>
        </a:accent2>
        <a:accent3>
          <a:srgbClr val="CAB8AD"/>
        </a:accent3>
        <a:accent4>
          <a:srgbClr val="DADA00"/>
        </a:accent4>
        <a:accent5>
          <a:srgbClr val="E3BFBC"/>
        </a:accent5>
        <a:accent6>
          <a:srgbClr val="A5A5BA"/>
        </a:accent6>
        <a:hlink>
          <a:srgbClr val="000000"/>
        </a:hlink>
        <a:folHlink>
          <a:srgbClr val="CCECFF"/>
        </a:folHlink>
      </a:clrScheme>
      <a:clrMap bg1="dk2" tx1="lt1" bg2="dk1" tx2="lt2" accent1="accent1" accent2="accent2" accent3="accent3" accent4="accent4" accent5="accent5" accent6="accent6" hlink="hlink" folHlink="folHlink"/>
    </a:extraClrScheme>
    <a:extraClrScheme>
      <a:clrScheme name="天坛月色 8">
        <a:dk1>
          <a:srgbClr val="C0C0C0"/>
        </a:dk1>
        <a:lt1>
          <a:srgbClr val="FFFF66"/>
        </a:lt1>
        <a:dk2>
          <a:srgbClr val="008080"/>
        </a:dk2>
        <a:lt2>
          <a:srgbClr val="FFFF00"/>
        </a:lt2>
        <a:accent1>
          <a:srgbClr val="859CC9"/>
        </a:accent1>
        <a:accent2>
          <a:srgbClr val="FFCCFF"/>
        </a:accent2>
        <a:accent3>
          <a:srgbClr val="AAC0C0"/>
        </a:accent3>
        <a:accent4>
          <a:srgbClr val="DADA56"/>
        </a:accent4>
        <a:accent5>
          <a:srgbClr val="C2CBE1"/>
        </a:accent5>
        <a:accent6>
          <a:srgbClr val="E7B9E7"/>
        </a:accent6>
        <a:hlink>
          <a:srgbClr val="99FFCC"/>
        </a:hlink>
        <a:folHlink>
          <a:srgbClr val="CCE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CDESIGNO</Template>
  <TotalTime>0</TotalTime>
  <Pages>0</Pages>
  <Words>4379</Words>
  <Characters>0</Characters>
  <Application>Microsoft Office PowerPoint</Application>
  <DocSecurity>0</DocSecurity>
  <PresentationFormat>全屏显示(4:3)</PresentationFormat>
  <Lines>0</Lines>
  <Paragraphs>260</Paragraphs>
  <Slides>70</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70</vt:i4>
      </vt:variant>
    </vt:vector>
  </HeadingPairs>
  <TitlesOfParts>
    <vt:vector size="92" baseType="lpstr">
      <vt:lpstr>Arial</vt:lpstr>
      <vt:lpstr>宋体</vt:lpstr>
      <vt:lpstr>Wingdings</vt:lpstr>
      <vt:lpstr>隶书</vt:lpstr>
      <vt:lpstr>楷体</vt:lpstr>
      <vt:lpstr>Wingdings 2</vt:lpstr>
      <vt:lpstr>黑体</vt:lpstr>
      <vt:lpstr>Calibri</vt:lpstr>
      <vt:lpstr>楷体_GB2312</vt:lpstr>
      <vt:lpstr>Times New Roman</vt:lpstr>
      <vt:lpstr>Goudy Old Style</vt:lpstr>
      <vt:lpstr>新宋体</vt:lpstr>
      <vt:lpstr>Arial Narrow</vt:lpstr>
      <vt:lpstr>幼圆</vt:lpstr>
      <vt:lpstr>仿宋</vt:lpstr>
      <vt:lpstr>华文隶书</vt:lpstr>
      <vt:lpstr>Impact</vt:lpstr>
      <vt:lpstr>Roboto</vt:lpstr>
      <vt:lpstr>MS PGothic</vt:lpstr>
      <vt:lpstr>华文楷体</vt:lpstr>
      <vt:lpstr>Symbol</vt:lpstr>
      <vt:lpstr>天坛月色</vt:lpstr>
      <vt:lpstr>基于核心素养的课堂教学 </vt:lpstr>
      <vt:lpstr>一个案例</vt:lpstr>
      <vt:lpstr>马芯兰的“生态教学”管窥</vt:lpstr>
      <vt:lpstr>幻灯片 4</vt:lpstr>
      <vt:lpstr>核心思想</vt:lpstr>
      <vt:lpstr>幻灯片 6</vt:lpstr>
      <vt:lpstr>幻灯片 7</vt:lpstr>
      <vt:lpstr>幻灯片 8</vt:lpstr>
      <vt:lpstr>教学案例</vt:lpstr>
      <vt:lpstr>四个问题</vt:lpstr>
      <vt:lpstr>一、“核心素养”观念：内涵与意义</vt:lpstr>
      <vt:lpstr>究竟什么是“核心素养”？</vt:lpstr>
      <vt:lpstr>幻灯片 13</vt:lpstr>
      <vt:lpstr>幻灯片 14</vt:lpstr>
      <vt:lpstr>幻灯片 15</vt:lpstr>
      <vt:lpstr>一个尝试性定义</vt:lpstr>
      <vt:lpstr>哪些“核心素养”？</vt:lpstr>
      <vt:lpstr>幻灯片 18</vt:lpstr>
      <vt:lpstr>“核心素养”的实质</vt:lpstr>
      <vt:lpstr>本次课程标准修订的重大主题： 从“三维目标”到“核心素养”</vt:lpstr>
      <vt:lpstr>二、什么是指向核心素养的学生学习？</vt:lpstr>
      <vt:lpstr>阻碍核心素养发展的学习方式</vt:lpstr>
      <vt:lpstr>四种学习</vt:lpstr>
      <vt:lpstr>1. “深度学习”</vt:lpstr>
      <vt:lpstr>“21世纪技能” </vt:lpstr>
      <vt:lpstr>2. “非认知学习”</vt:lpstr>
      <vt:lpstr>“生产性性向与行为”（productive dispositions and behaviors） </vt:lpstr>
      <vt:lpstr>3. “跨学科主题学习”</vt:lpstr>
      <vt:lpstr>4. “连接学习”</vt:lpstr>
      <vt:lpstr>三、什么是基于核心素养的课堂教学？</vt:lpstr>
      <vt:lpstr>（一）为什么我国过去的课堂教学阻碍学生核心素养的发展？</vt:lpstr>
      <vt:lpstr>凯洛夫《教育学》的教学本质观</vt:lpstr>
      <vt:lpstr>（二）怎样的教学才是“素养教学”？</vt:lpstr>
      <vt:lpstr>幻灯片 34</vt:lpstr>
      <vt:lpstr>幻灯片 35</vt:lpstr>
      <vt:lpstr>“素养教学”要义之一： 教学即研究</vt:lpstr>
      <vt:lpstr>反思“班级授课制”的实质</vt:lpstr>
      <vt:lpstr>19世纪末、20世纪初美国的课堂</vt:lpstr>
      <vt:lpstr>20世纪50年代美国的课堂</vt:lpstr>
      <vt:lpstr>今日美国教学一瞥</vt:lpstr>
      <vt:lpstr>教学即师生合作进行的真实研究</vt:lpstr>
      <vt:lpstr>“教学即研究”的范围</vt:lpstr>
      <vt:lpstr>关键要点：打破传统的知识分工，将研究方式转化为教学方式</vt:lpstr>
      <vt:lpstr>幻灯片 44</vt:lpstr>
      <vt:lpstr>幻灯片 45</vt:lpstr>
      <vt:lpstr>幻灯片 46</vt:lpstr>
      <vt:lpstr>幻灯片 47</vt:lpstr>
      <vt:lpstr>幻灯片 48</vt:lpstr>
      <vt:lpstr>“素养教学”要义之二： 学科即问题</vt:lpstr>
      <vt:lpstr>转变知识观</vt:lpstr>
      <vt:lpstr>问题情境：充满不确定性的情境</vt:lpstr>
      <vt:lpstr>幻灯片 52</vt:lpstr>
      <vt:lpstr>幻灯片 53</vt:lpstr>
      <vt:lpstr>问题情境内涵之一： 生活情境、社会情境、现实情境</vt:lpstr>
      <vt:lpstr>幻灯片 55</vt:lpstr>
      <vt:lpstr>问题情境内涵之二： 观念情境 </vt:lpstr>
      <vt:lpstr>幻灯片 57</vt:lpstr>
      <vt:lpstr>问题情境的内涵之三： “虚实情境”</vt:lpstr>
      <vt:lpstr>幻灯片 59</vt:lpstr>
      <vt:lpstr>课堂教学“三境界”</vt:lpstr>
      <vt:lpstr>四、怎样进行“素养教学”？</vt:lpstr>
      <vt:lpstr>解决两大问题</vt:lpstr>
      <vt:lpstr>六个主张</vt:lpstr>
      <vt:lpstr>主张一：始终坚守教育民主</vt:lpstr>
      <vt:lpstr>主张二：始终倡导生活探究课程</vt:lpstr>
      <vt:lpstr>主张三：始终倡导学科探究教学</vt:lpstr>
      <vt:lpstr>主张四：始终促进教师的专业发展与自由发展</vt:lpstr>
      <vt:lpstr>主张五：始终研究、尊重学生的学科思想并促进其发展</vt:lpstr>
      <vt:lpstr>主张六：结合学科特点，关注信息技术背景下的教学特点</vt:lpstr>
      <vt:lpstr>结  语</vt:lpstr>
    </vt:vector>
  </TitlesOfParts>
  <Manager/>
  <Company>Toshiba</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我国普通高中性质、任务 与培养目标 </dc:title>
  <dc:subject/>
  <dc:creator>zhanghua</dc:creator>
  <cp:keywords/>
  <dc:description/>
  <cp:lastModifiedBy>Administrator</cp:lastModifiedBy>
  <cp:revision>42</cp:revision>
  <dcterms:created xsi:type="dcterms:W3CDTF">2013-03-25T18:35:12Z</dcterms:created>
  <dcterms:modified xsi:type="dcterms:W3CDTF">2016-01-09T10:31:46Z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2052-9.1.0.5218</vt:lpwstr>
  </property>
</Properties>
</file>