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0"/>
  </p:handoutMasterIdLst>
  <p:sldIdLst>
    <p:sldId id="314" r:id="rId3"/>
    <p:sldId id="256" r:id="rId5"/>
    <p:sldId id="257" r:id="rId6"/>
    <p:sldId id="258" r:id="rId7"/>
    <p:sldId id="282" r:id="rId8"/>
    <p:sldId id="298" r:id="rId9"/>
    <p:sldId id="265" r:id="rId10"/>
    <p:sldId id="268" r:id="rId11"/>
    <p:sldId id="308" r:id="rId12"/>
    <p:sldId id="299" r:id="rId13"/>
    <p:sldId id="273" r:id="rId14"/>
    <p:sldId id="271" r:id="rId15"/>
    <p:sldId id="275" r:id="rId16"/>
    <p:sldId id="309" r:id="rId17"/>
    <p:sldId id="315" r:id="rId18"/>
    <p:sldId id="316" r:id="rId1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DCEC"/>
    <a:srgbClr val="FF6600"/>
    <a:srgbClr val="202020"/>
    <a:srgbClr val="B2B2B2"/>
    <a:srgbClr val="323232"/>
    <a:srgbClr val="CC3300"/>
    <a:srgbClr val="CC0000"/>
    <a:srgbClr val="FF3300"/>
    <a:srgbClr val="990000"/>
    <a:srgbClr val="FF8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" y="96"/>
      </p:cViewPr>
      <p:guideLst>
        <p:guide orient="horz" pos="2125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5.xml"/><Relationship Id="rId2" Type="http://schemas.openxmlformats.org/officeDocument/2006/relationships/image" Target="../media/image1.png"/><Relationship Id="rId1" Type="http://schemas.openxmlformats.org/officeDocument/2006/relationships/tags" Target="../tags/tag14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16.xml"/><Relationship Id="rId8" Type="http://schemas.openxmlformats.org/officeDocument/2006/relationships/image" Target="../media/image32.wmf"/><Relationship Id="rId7" Type="http://schemas.openxmlformats.org/officeDocument/2006/relationships/oleObject" Target="../embeddings/oleObject22.bin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0.wmf"/><Relationship Id="rId3" Type="http://schemas.openxmlformats.org/officeDocument/2006/relationships/oleObject" Target="../embeddings/oleObject20.bin"/><Relationship Id="rId2" Type="http://schemas.openxmlformats.org/officeDocument/2006/relationships/image" Target="../media/image1.png"/><Relationship Id="rId12" Type="http://schemas.openxmlformats.org/officeDocument/2006/relationships/notesSlide" Target="../notesSlides/notesSlide11.xml"/><Relationship Id="rId11" Type="http://schemas.openxmlformats.org/officeDocument/2006/relationships/vmlDrawing" Target="../drawings/vmlDrawing9.vml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0.v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37.wmf"/><Relationship Id="rId6" Type="http://schemas.openxmlformats.org/officeDocument/2006/relationships/oleObject" Target="../embeddings/oleObject23.bin"/><Relationship Id="rId5" Type="http://schemas.openxmlformats.org/officeDocument/2006/relationships/image" Target="../media/image36.wmf"/><Relationship Id="rId4" Type="http://schemas.openxmlformats.org/officeDocument/2006/relationships/image" Target="../media/image35.wmf"/><Relationship Id="rId3" Type="http://schemas.openxmlformats.org/officeDocument/2006/relationships/image" Target="../media/image34.wmf"/><Relationship Id="rId2" Type="http://schemas.openxmlformats.org/officeDocument/2006/relationships/image" Target="../media/image33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7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1.wmf"/><Relationship Id="rId8" Type="http://schemas.openxmlformats.org/officeDocument/2006/relationships/oleObject" Target="../embeddings/oleObject27.bin"/><Relationship Id="rId7" Type="http://schemas.openxmlformats.org/officeDocument/2006/relationships/image" Target="../media/image40.wmf"/><Relationship Id="rId6" Type="http://schemas.openxmlformats.org/officeDocument/2006/relationships/oleObject" Target="../embeddings/oleObject26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25.bin"/><Relationship Id="rId3" Type="http://schemas.openxmlformats.org/officeDocument/2006/relationships/image" Target="../media/image38.wmf"/><Relationship Id="rId2" Type="http://schemas.openxmlformats.org/officeDocument/2006/relationships/oleObject" Target="../embeddings/oleObject24.bin"/><Relationship Id="rId15" Type="http://schemas.openxmlformats.org/officeDocument/2006/relationships/notesSlide" Target="../notesSlides/notesSlide13.xml"/><Relationship Id="rId14" Type="http://schemas.openxmlformats.org/officeDocument/2006/relationships/vmlDrawing" Target="../drawings/vmlDrawing11.vml"/><Relationship Id="rId13" Type="http://schemas.openxmlformats.org/officeDocument/2006/relationships/slideLayout" Target="../slideLayouts/slideLayout1.xml"/><Relationship Id="rId12" Type="http://schemas.openxmlformats.org/officeDocument/2006/relationships/tags" Target="../tags/tag18.xml"/><Relationship Id="rId11" Type="http://schemas.openxmlformats.org/officeDocument/2006/relationships/image" Target="../media/image42.wmf"/><Relationship Id="rId10" Type="http://schemas.openxmlformats.org/officeDocument/2006/relationships/oleObject" Target="../embeddings/oleObject28.bin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9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6.xml"/><Relationship Id="rId7" Type="http://schemas.openxmlformats.org/officeDocument/2006/relationships/image" Target="../media/image6.wmf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1" Type="http://schemas.openxmlformats.org/officeDocument/2006/relationships/notesSlide" Target="../notesSlides/notesSlide2.xml"/><Relationship Id="rId10" Type="http://schemas.openxmlformats.org/officeDocument/2006/relationships/vmlDrawing" Target="../drawings/vmlDrawing1.v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7.xml"/><Relationship Id="rId7" Type="http://schemas.openxmlformats.org/officeDocument/2006/relationships/image" Target="../media/image9.wmf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1" Type="http://schemas.openxmlformats.org/officeDocument/2006/relationships/notesSlide" Target="../notesSlides/notesSlide3.xml"/><Relationship Id="rId10" Type="http://schemas.openxmlformats.org/officeDocument/2006/relationships/vmlDrawing" Target="../drawings/vmlDrawing2.v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3.v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8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3.png"/><Relationship Id="rId10" Type="http://schemas.openxmlformats.org/officeDocument/2006/relationships/notesSlide" Target="../notesSlides/notesSlide4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7" Type="http://schemas.openxmlformats.org/officeDocument/2006/relationships/vmlDrawing" Target="../drawings/vmlDrawing4.v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9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16.wmf"/><Relationship Id="rId7" Type="http://schemas.openxmlformats.org/officeDocument/2006/relationships/oleObject" Target="../embeddings/oleObject10.bin"/><Relationship Id="rId6" Type="http://schemas.openxmlformats.org/officeDocument/2006/relationships/oleObject" Target="../embeddings/oleObject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4" Type="http://schemas.openxmlformats.org/officeDocument/2006/relationships/notesSlide" Target="../notesSlides/notesSlide6.xml"/><Relationship Id="rId13" Type="http://schemas.openxmlformats.org/officeDocument/2006/relationships/vmlDrawing" Target="../drawings/vmlDrawing5.vml"/><Relationship Id="rId12" Type="http://schemas.openxmlformats.org/officeDocument/2006/relationships/slideLayout" Target="../slideLayouts/slideLayout1.xml"/><Relationship Id="rId11" Type="http://schemas.openxmlformats.org/officeDocument/2006/relationships/tags" Target="../tags/tag10.xml"/><Relationship Id="rId10" Type="http://schemas.openxmlformats.org/officeDocument/2006/relationships/image" Target="../media/image17.wmf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6.v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11.xml"/><Relationship Id="rId6" Type="http://schemas.openxmlformats.org/officeDocument/2006/relationships/image" Target="../media/image1.png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3.bin"/><Relationship Id="rId3" Type="http://schemas.openxmlformats.org/officeDocument/2006/relationships/image" Target="../media/image19.wmf"/><Relationship Id="rId2" Type="http://schemas.openxmlformats.org/officeDocument/2006/relationships/oleObject" Target="../embeddings/oleObject12.bin"/><Relationship Id="rId10" Type="http://schemas.openxmlformats.org/officeDocument/2006/relationships/notesSlide" Target="../notesSlides/notesSlide7.xml"/><Relationship Id="rId1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image" Target="../media/image24.wmf"/><Relationship Id="rId7" Type="http://schemas.openxmlformats.org/officeDocument/2006/relationships/oleObject" Target="../embeddings/oleObject16.bin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21.png"/><Relationship Id="rId12" Type="http://schemas.openxmlformats.org/officeDocument/2006/relationships/notesSlide" Target="../notesSlides/notesSlide8.xml"/><Relationship Id="rId11" Type="http://schemas.openxmlformats.org/officeDocument/2006/relationships/vmlDrawing" Target="../drawings/vmlDrawing7.vml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image" Target="../media/image28.wmf"/><Relationship Id="rId7" Type="http://schemas.openxmlformats.org/officeDocument/2006/relationships/oleObject" Target="../embeddings/oleObject19.bin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17.bin"/><Relationship Id="rId2" Type="http://schemas.openxmlformats.org/officeDocument/2006/relationships/image" Target="../media/image25.png"/><Relationship Id="rId12" Type="http://schemas.openxmlformats.org/officeDocument/2006/relationships/notesSlide" Target="../notesSlides/notesSlide9.xml"/><Relationship Id="rId11" Type="http://schemas.openxmlformats.org/officeDocument/2006/relationships/vmlDrawing" Target="../drawings/vmlDrawing8.vml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zh-CN" altLang="en-US"/>
              <a:t>认识小数</a:t>
            </a:r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540701" y="3251939"/>
            <a:ext cx="5600850" cy="17017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9143" y="0"/>
            <a:ext cx="5542857" cy="20095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0" y="5453946"/>
            <a:ext cx="4693920" cy="140405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" y="0"/>
            <a:ext cx="12192000" cy="6858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29565" y="2921868"/>
            <a:ext cx="8332871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600" dirty="0">
                <a:solidFill>
                  <a:srgbClr val="FF6600"/>
                </a:solidFill>
                <a:latin typeface="+mj-ea"/>
                <a:ea typeface="+mj-ea"/>
              </a:rPr>
              <a:t>认识小数</a:t>
            </a:r>
            <a:endParaRPr lang="zh-CN" altLang="en-US" sz="6600" dirty="0">
              <a:solidFill>
                <a:srgbClr val="FF6600"/>
              </a:solidFill>
              <a:latin typeface="+mj-ea"/>
              <a:ea typeface="+mj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298700" y="4610100"/>
            <a:ext cx="8102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执教：邓晗   学校：武进区采菱小学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98700" y="2483102"/>
            <a:ext cx="72009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dirty="0">
                <a:solidFill>
                  <a:srgbClr val="0070C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苏教版小学数学五年级上册</a:t>
            </a:r>
            <a:endParaRPr lang="zh-CN" altLang="en-US" sz="2800" dirty="0">
              <a:solidFill>
                <a:srgbClr val="0070C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1"/>
            </p:custDataLst>
          </p:nvPr>
        </p:nvSpPr>
        <p:spPr>
          <a:xfrm>
            <a:off x="1000760" y="1755775"/>
            <a:ext cx="10581640" cy="2439035"/>
          </a:xfrm>
        </p:spPr>
        <p:txBody>
          <a:bodyPr>
            <a:no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lang="en-US" altLang="zh-CN" sz="3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分母是</a:t>
            </a:r>
            <a:r>
              <a:rPr lang="en-US" altLang="zh-CN" sz="3600" b="1">
                <a:solidFill>
                  <a:srgbClr val="C00000"/>
                </a:solidFill>
                <a:latin typeface="+mn-lt"/>
                <a:ea typeface="+mn-ea"/>
                <a:sym typeface="+mn-ea"/>
              </a:rPr>
              <a:t>10</a:t>
            </a:r>
            <a:r>
              <a:rPr lang="en-US" altLang="zh-CN" sz="3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、</a:t>
            </a:r>
            <a:r>
              <a:rPr lang="en-US" altLang="zh-CN" sz="3600" b="1">
                <a:solidFill>
                  <a:srgbClr val="C00000"/>
                </a:solidFill>
                <a:latin typeface="+mn-lt"/>
                <a:ea typeface="+mn-ea"/>
                <a:sym typeface="+mn-ea"/>
              </a:rPr>
              <a:t>100</a:t>
            </a:r>
            <a:r>
              <a:rPr lang="en-US" altLang="zh-CN" sz="3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、</a:t>
            </a:r>
            <a:r>
              <a:rPr lang="en-US" altLang="zh-CN" sz="3600" b="1">
                <a:solidFill>
                  <a:srgbClr val="C00000"/>
                </a:solidFill>
                <a:latin typeface="+mn-lt"/>
                <a:ea typeface="+mn-ea"/>
                <a:sym typeface="+mn-ea"/>
              </a:rPr>
              <a:t>1000</a:t>
            </a:r>
            <a:r>
              <a:rPr lang="en-US" altLang="zh-CN" sz="3600" b="1">
                <a:latin typeface="+mn-lt"/>
                <a:ea typeface="+mn-ea"/>
                <a:sym typeface="+mn-ea"/>
              </a:rPr>
              <a:t>.</a:t>
            </a:r>
            <a:r>
              <a:rPr lang="en-US" altLang="zh-CN" sz="36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.....</a:t>
            </a:r>
            <a:r>
              <a:rPr lang="en-US" altLang="zh-CN" sz="3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的分数可以用小数表示。</a:t>
            </a:r>
            <a:r>
              <a:rPr lang="en-US" altLang="zh-CN" sz="3600">
                <a:solidFill>
                  <a:srgbClr val="C00000"/>
                </a:solidFill>
                <a:latin typeface="+mn-lt"/>
                <a:ea typeface="+mn-ea"/>
                <a:sym typeface="+mn-ea"/>
              </a:rPr>
              <a:t>一位小数</a:t>
            </a:r>
            <a:r>
              <a:rPr lang="en-US" altLang="zh-CN" sz="3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表示</a:t>
            </a:r>
            <a:r>
              <a:rPr lang="en-US" altLang="zh-CN" sz="36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sym typeface="+mn-ea"/>
              </a:rPr>
              <a:t>十分之几</a:t>
            </a:r>
            <a:r>
              <a:rPr lang="en-US" altLang="zh-CN" sz="3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，</a:t>
            </a:r>
            <a:r>
              <a:rPr lang="en-US" altLang="zh-CN" sz="3600">
                <a:solidFill>
                  <a:srgbClr val="C00000"/>
                </a:solidFill>
                <a:latin typeface="+mn-lt"/>
                <a:ea typeface="+mn-ea"/>
                <a:sym typeface="+mn-ea"/>
              </a:rPr>
              <a:t>两位小数</a:t>
            </a:r>
            <a:r>
              <a:rPr lang="en-US" altLang="zh-CN" sz="3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表示</a:t>
            </a:r>
            <a:r>
              <a:rPr lang="en-US" altLang="zh-CN" sz="36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sym typeface="+mn-ea"/>
              </a:rPr>
              <a:t>百分之几</a:t>
            </a:r>
            <a:r>
              <a:rPr lang="en-US" altLang="zh-CN" sz="3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，</a:t>
            </a:r>
            <a:r>
              <a:rPr lang="en-US" altLang="zh-CN" sz="3600">
                <a:solidFill>
                  <a:srgbClr val="C00000"/>
                </a:solidFill>
                <a:latin typeface="+mn-lt"/>
                <a:ea typeface="+mn-ea"/>
                <a:sym typeface="+mn-ea"/>
              </a:rPr>
              <a:t>三位小数</a:t>
            </a:r>
            <a:r>
              <a:rPr lang="en-US" altLang="zh-CN" sz="3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表示</a:t>
            </a:r>
            <a:r>
              <a:rPr lang="en-US" altLang="zh-CN" sz="36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sym typeface="+mn-ea"/>
              </a:rPr>
              <a:t>千分之几</a:t>
            </a:r>
            <a:r>
              <a:rPr lang="en-US" altLang="zh-CN" sz="36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sym typeface="+mn-ea"/>
              </a:rPr>
              <a:t>......</a:t>
            </a:r>
            <a:endParaRPr lang="en-US" altLang="zh-CN" sz="3600" b="1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38100" y="5560060"/>
            <a:ext cx="3446984" cy="124968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1836" y="-61595"/>
            <a:ext cx="4496674" cy="1630238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1765" y="1050925"/>
            <a:ext cx="8656955" cy="336296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38100" y="5560060"/>
            <a:ext cx="3446984" cy="12496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961" y="0"/>
            <a:ext cx="4496674" cy="1630238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653030" y="4789170"/>
            <a:ext cx="20243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3600" b="1">
                <a:solidFill>
                  <a:schemeClr val="accent1">
                    <a:lumMod val="7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7</a:t>
            </a: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角</a:t>
            </a:r>
            <a:r>
              <a:rPr lang="en-US" altLang="zh-CN" sz="3600" b="1">
                <a:solidFill>
                  <a:schemeClr val="accent1">
                    <a:lumMod val="7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=70</a:t>
            </a: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分</a:t>
            </a:r>
            <a:endParaRPr lang="zh-CN" altLang="en-US" sz="3600" b="1">
              <a:solidFill>
                <a:schemeClr val="accent1">
                  <a:lumMod val="75000"/>
                </a:schemeClr>
              </a:solidFill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53030" y="5434330"/>
            <a:ext cx="340614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3600" b="1">
                <a:solidFill>
                  <a:schemeClr val="accent1">
                    <a:lumMod val="7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70</a:t>
            </a: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分＋</a:t>
            </a:r>
            <a:r>
              <a:rPr lang="en-US" altLang="zh-CN" sz="3600" b="1">
                <a:solidFill>
                  <a:schemeClr val="accent1">
                    <a:lumMod val="7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分</a:t>
            </a:r>
            <a:r>
              <a:rPr lang="en-US" altLang="zh-CN" sz="3600" b="1">
                <a:solidFill>
                  <a:schemeClr val="accent1">
                    <a:lumMod val="7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=73</a:t>
            </a: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latin typeface="Calibri" panose="020F0502020204030204" charset="0"/>
                <a:ea typeface="宋体" panose="02010600030101010101" pitchFamily="2" charset="-122"/>
                <a:sym typeface="+mn-ea"/>
              </a:rPr>
              <a:t>分</a:t>
            </a:r>
            <a:endParaRPr lang="zh-CN" altLang="en-US" sz="3600" b="1">
              <a:solidFill>
                <a:schemeClr val="accent1">
                  <a:lumMod val="75000"/>
                </a:schemeClr>
              </a:solidFill>
              <a:latin typeface="Calibri" panose="020F0502020204030204" charset="0"/>
              <a:ea typeface="宋体" panose="02010600030101010101" pitchFamily="2" charset="-122"/>
              <a:sym typeface="+mn-ea"/>
            </a:endParaRPr>
          </a:p>
        </p:txBody>
      </p:sp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277995" y="1630045"/>
          <a:ext cx="720090" cy="956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3" imgW="279400" imgH="393700" progId="Equation.KSEE3">
                  <p:embed/>
                </p:oleObj>
              </mc:Choice>
              <mc:Fallback>
                <p:oleObj name="" r:id="rId3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77995" y="1630045"/>
                        <a:ext cx="720090" cy="95694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6497955" y="1880235"/>
            <a:ext cx="11982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0.01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277995" y="2586990"/>
          <a:ext cx="720090" cy="956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279400" imgH="393700" progId="Equation.KSEE3">
                  <p:embed/>
                </p:oleObj>
              </mc:Choice>
              <mc:Fallback>
                <p:oleObj name="" r:id="rId5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77995" y="2586990"/>
                        <a:ext cx="720090" cy="95694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6497955" y="2837180"/>
            <a:ext cx="11982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0.05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277995" y="3582035"/>
          <a:ext cx="720090" cy="956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" name="" r:id="rId7" imgW="279400" imgH="393700" progId="Equation.KSEE3">
                  <p:embed/>
                </p:oleObj>
              </mc:Choice>
              <mc:Fallback>
                <p:oleObj name="" r:id="rId7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77995" y="3582035"/>
                        <a:ext cx="720090" cy="95694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6497955" y="3707130"/>
            <a:ext cx="11982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0.73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9" grpId="0"/>
      <p:bldP spid="15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-38100" y="5560060"/>
            <a:ext cx="3446984" cy="12496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95961" y="0"/>
            <a:ext cx="4496674" cy="1630238"/>
          </a:xfrm>
          <a:prstGeom prst="rect">
            <a:avLst/>
          </a:prstGeom>
        </p:spPr>
      </p:pic>
      <p:pic>
        <p:nvPicPr>
          <p:cNvPr id="11269" name="图片 1"/>
          <p:cNvPicPr>
            <a:picLocks noChangeAspect="1"/>
          </p:cNvPicPr>
          <p:nvPr/>
        </p:nvPicPr>
        <p:blipFill>
          <a:blip r:embed="rId2"/>
          <a:srcRect t="14423"/>
          <a:stretch>
            <a:fillRect/>
          </a:stretch>
        </p:blipFill>
        <p:spPr>
          <a:xfrm>
            <a:off x="404495" y="683895"/>
            <a:ext cx="11887200" cy="5086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0" name="Objec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9150" y="4178300"/>
            <a:ext cx="446405" cy="8693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1" name="Text Box 4"/>
          <p:cNvSpPr/>
          <p:nvPr/>
        </p:nvSpPr>
        <p:spPr>
          <a:xfrm>
            <a:off x="2089150" y="5047615"/>
            <a:ext cx="12858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solidFill>
                  <a:srgbClr val="000000"/>
                </a:solidFill>
                <a:latin typeface="Candara" panose="020E0502030303020204" pitchFamily="34" charset="0"/>
                <a:ea typeface="宋体" panose="02010600030101010101" pitchFamily="2" charset="-122"/>
                <a:cs typeface="Candara" panose="020E0502030303020204" pitchFamily="34" charset="0"/>
                <a:sym typeface="Candara" panose="020E0502030303020204" pitchFamily="34" charset="0"/>
              </a:rPr>
              <a:t>0.7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pic>
        <p:nvPicPr>
          <p:cNvPr id="11272" name="Objec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2365" y="4178300"/>
            <a:ext cx="610870" cy="8693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3" name="Text Box 6"/>
          <p:cNvSpPr/>
          <p:nvPr/>
        </p:nvSpPr>
        <p:spPr>
          <a:xfrm>
            <a:off x="6099175" y="5047615"/>
            <a:ext cx="8572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solidFill>
                  <a:srgbClr val="000000"/>
                </a:solidFill>
                <a:latin typeface="Candara" panose="020E0502030303020204" pitchFamily="34" charset="0"/>
                <a:ea typeface="宋体" panose="02010600030101010101" pitchFamily="2" charset="-122"/>
                <a:cs typeface="Candara" panose="020E0502030303020204" pitchFamily="34" charset="0"/>
                <a:sym typeface="Candara" panose="020E0502030303020204" pitchFamily="34" charset="0"/>
              </a:rPr>
              <a:t>0.43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pic>
        <p:nvPicPr>
          <p:cNvPr id="11274" name="Object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42550" y="4178300"/>
            <a:ext cx="796925" cy="8693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5" name="Text Box 8"/>
          <p:cNvSpPr/>
          <p:nvPr/>
        </p:nvSpPr>
        <p:spPr>
          <a:xfrm>
            <a:off x="10242550" y="5047615"/>
            <a:ext cx="11430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en-US" altLang="x-none" sz="2400" dirty="0">
                <a:solidFill>
                  <a:srgbClr val="000000"/>
                </a:solidFill>
                <a:latin typeface="Candara" panose="020E0502030303020204" pitchFamily="34" charset="0"/>
                <a:ea typeface="宋体" panose="02010600030101010101" pitchFamily="2" charset="-122"/>
                <a:cs typeface="Candara" panose="020E0502030303020204" pitchFamily="34" charset="0"/>
                <a:sym typeface="Candara" panose="020E0502030303020204" pitchFamily="34" charset="0"/>
              </a:rPr>
              <a:t>0.009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38800" y="2748915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6" imgW="914400" imgH="215900" progId="Equation.KSEE3">
                  <p:embed/>
                </p:oleObj>
              </mc:Choice>
              <mc:Fallback>
                <p:oleObj name="" r:id="rId6" imgW="914400" imgH="2159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38800" y="2748915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接连接符 6"/>
          <p:cNvCxnSpPr/>
          <p:nvPr/>
        </p:nvCxnSpPr>
        <p:spPr>
          <a:xfrm>
            <a:off x="2903220" y="2576830"/>
            <a:ext cx="12065" cy="1665605"/>
          </a:xfrm>
          <a:prstGeom prst="line">
            <a:avLst/>
          </a:prstGeom>
          <a:ln w="28575">
            <a:solidFill>
              <a:srgbClr val="ABD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1485245" y="2023745"/>
            <a:ext cx="12065" cy="1665605"/>
          </a:xfrm>
          <a:prstGeom prst="line">
            <a:avLst/>
          </a:prstGeom>
          <a:ln w="28575">
            <a:solidFill>
              <a:srgbClr val="ABD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1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2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2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>
                                      <p:cBhvr>
                                        <p:cTn id="3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bldLvl="0"/>
      <p:bldP spid="11273" grpId="0" bldLvl="0"/>
      <p:bldP spid="11275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文本框 103"/>
          <p:cNvSpPr txBox="1"/>
          <p:nvPr/>
        </p:nvSpPr>
        <p:spPr>
          <a:xfrm>
            <a:off x="-217805" y="1552575"/>
            <a:ext cx="12627610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    3.  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独立思考，并填空。</a:t>
            </a:r>
            <a:endParaRPr lang="zh-CN" sz="36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endParaRPr lang="zh-CN" sz="3600" b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0.8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是把整数“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”平均分成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份，表示这样的（     ）份。（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0.46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是把整数“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”平均分成（     ），表示这样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46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份。（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0.137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是把整数“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”平均分成（     ）份，表示这样的（     ）份。</a:t>
            </a:r>
            <a:endParaRPr lang="zh-CN" altLang="en-US" sz="36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516870" y="2513965"/>
            <a:ext cx="11982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8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88480" y="3075940"/>
            <a:ext cx="11982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100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888480" y="3656965"/>
            <a:ext cx="15570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1000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6045" y="4260850"/>
            <a:ext cx="11982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137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-38100" y="5560060"/>
            <a:ext cx="3446984" cy="124968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95961" y="0"/>
            <a:ext cx="4496674" cy="1630238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图片 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-38100" y="5536565"/>
            <a:ext cx="3446984" cy="124968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95961" y="-23495"/>
            <a:ext cx="4496674" cy="1630238"/>
          </a:xfrm>
          <a:prstGeom prst="rect">
            <a:avLst/>
          </a:prstGeom>
        </p:spPr>
      </p:pic>
      <p:sp>
        <p:nvSpPr>
          <p:cNvPr id="104" name="文本框 103"/>
          <p:cNvSpPr txBox="1"/>
          <p:nvPr/>
        </p:nvSpPr>
        <p:spPr>
          <a:xfrm>
            <a:off x="375285" y="331470"/>
            <a:ext cx="1039368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4. 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读出下面个数，说出各表示几分之几。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    0.39        0.108         0.006           0.2          0.80 _____       ______       ______      _____     ______</a:t>
            </a:r>
            <a:endParaRPr lang="en-US" altLang="en-US" sz="3600" b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5285" y="3531870"/>
            <a:ext cx="11289665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</a:rPr>
              <a:t>5. 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写出下面各数，并说出各是几位小数。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 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零点七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零点二八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零点四零六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zh-CN" sz="3600" b="0">
                <a:latin typeface="Times New Roman" panose="02020603050405020304" pitchFamily="18" charset="0"/>
                <a:ea typeface="宋体" panose="02010600030101010101" pitchFamily="2" charset="-122"/>
              </a:rPr>
              <a:t>零点三零零</a:t>
            </a:r>
            <a:r>
              <a:rPr lang="en-US" sz="36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 _____            ______               ______                 _____ </a:t>
            </a:r>
            <a:endParaRPr lang="en-US" altLang="en-US" sz="3600" b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41680" y="2045335"/>
          <a:ext cx="776605" cy="1033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2" imgW="279400" imgH="393700" progId="Equation.KSEE3">
                  <p:embed/>
                </p:oleObj>
              </mc:Choice>
              <mc:Fallback>
                <p:oleObj name="" r:id="rId2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41680" y="2045335"/>
                        <a:ext cx="776605" cy="103314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43810" y="2045335"/>
          <a:ext cx="988695" cy="1033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4" imgW="355600" imgH="393700" progId="Equation.KSEE3">
                  <p:embed/>
                </p:oleObj>
              </mc:Choice>
              <mc:Fallback>
                <p:oleObj name="" r:id="rId4" imgW="3556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43810" y="2045335"/>
                        <a:ext cx="988695" cy="103314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668520" y="2045335"/>
          <a:ext cx="988695" cy="1033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6" imgW="355600" imgH="393700" progId="Equation.KSEE3">
                  <p:embed/>
                </p:oleObj>
              </mc:Choice>
              <mc:Fallback>
                <p:oleObj name="" r:id="rId6" imgW="3556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68520" y="2045335"/>
                        <a:ext cx="988695" cy="103314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956108" y="2045335"/>
          <a:ext cx="565150" cy="1033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8" imgW="203200" imgH="393700" progId="Equation.KSEE3">
                  <p:embed/>
                </p:oleObj>
              </mc:Choice>
              <mc:Fallback>
                <p:oleObj name="" r:id="rId8" imgW="2032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956108" y="2045335"/>
                        <a:ext cx="565150" cy="103314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663940" y="2045335"/>
          <a:ext cx="776605" cy="1033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0" imgW="279400" imgH="393700" progId="Equation.KSEE3">
                  <p:embed/>
                </p:oleObj>
              </mc:Choice>
              <mc:Fallback>
                <p:oleObj name="" r:id="rId10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663940" y="2045335"/>
                        <a:ext cx="776605" cy="103314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530860" y="5536565"/>
            <a:ext cx="11982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0.7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946400" y="5536565"/>
            <a:ext cx="11982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0.28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116320" y="5536565"/>
            <a:ext cx="15741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0.406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440545" y="5536565"/>
            <a:ext cx="222440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C00000"/>
                </a:solidFill>
              </a:rPr>
              <a:t>0.300</a:t>
            </a:r>
            <a:endParaRPr lang="en-US" altLang="zh-CN" sz="4000" b="1">
              <a:solidFill>
                <a:srgbClr val="C00000"/>
              </a:solidFill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5400000">
            <a:off x="8540701" y="3251939"/>
            <a:ext cx="5600850" cy="17017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49143" y="0"/>
            <a:ext cx="5542857" cy="20095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5453946"/>
            <a:ext cx="4693920" cy="140405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99695" y="3013943"/>
            <a:ext cx="8332871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800" dirty="0">
                <a:solidFill>
                  <a:schemeClr val="accent1"/>
                </a:solidFill>
                <a:latin typeface="+mj-ea"/>
                <a:ea typeface="+mj-ea"/>
              </a:rPr>
              <a:t>关于小数</a:t>
            </a:r>
            <a:r>
              <a:rPr lang="en-US" altLang="zh-CN" sz="4800" dirty="0">
                <a:solidFill>
                  <a:schemeClr val="accent1"/>
                </a:solidFill>
                <a:latin typeface="+mj-ea"/>
                <a:ea typeface="+mj-ea"/>
              </a:rPr>
              <a:t>,</a:t>
            </a:r>
            <a:r>
              <a:rPr lang="zh-CN" altLang="en-US" sz="4800" dirty="0">
                <a:solidFill>
                  <a:schemeClr val="accent1"/>
                </a:solidFill>
                <a:latin typeface="+mj-ea"/>
                <a:ea typeface="+mj-ea"/>
              </a:rPr>
              <a:t>你有哪些新的认识</a:t>
            </a:r>
            <a:r>
              <a:rPr lang="en-US" altLang="zh-CN" sz="4800" dirty="0">
                <a:solidFill>
                  <a:schemeClr val="accent1"/>
                </a:solidFill>
                <a:latin typeface="+mj-ea"/>
                <a:ea typeface="+mj-ea"/>
              </a:rPr>
              <a:t>?</a:t>
            </a:r>
            <a:endParaRPr lang="en-US" altLang="zh-CN" sz="480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5400000">
            <a:off x="8540701" y="3251939"/>
            <a:ext cx="5600850" cy="170174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49143" y="0"/>
            <a:ext cx="5542857" cy="20095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5453946"/>
            <a:ext cx="4693920" cy="1404053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928930" y="2676758"/>
            <a:ext cx="8332871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1500" dirty="0">
                <a:solidFill>
                  <a:srgbClr val="FF6600"/>
                </a:solidFill>
                <a:latin typeface="+mj-ea"/>
                <a:ea typeface="+mj-ea"/>
              </a:rPr>
              <a:t>谢谢！</a:t>
            </a:r>
            <a:endParaRPr lang="zh-CN" altLang="en-US" sz="11500" dirty="0">
              <a:solidFill>
                <a:srgbClr val="FF6600"/>
              </a:solidFill>
              <a:latin typeface="+mj-ea"/>
              <a:ea typeface="+mj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95961" y="0"/>
            <a:ext cx="4496674" cy="163023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250" y="3085465"/>
            <a:ext cx="9869170" cy="102362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150" y="1132840"/>
            <a:ext cx="4657725" cy="1952625"/>
          </a:xfrm>
          <a:prstGeom prst="rect">
            <a:avLst/>
          </a:prstGeom>
        </p:spPr>
      </p:pic>
      <p:cxnSp>
        <p:nvCxnSpPr>
          <p:cNvPr id="11" name="直接连接符 10"/>
          <p:cNvCxnSpPr/>
          <p:nvPr/>
        </p:nvCxnSpPr>
        <p:spPr>
          <a:xfrm flipH="1">
            <a:off x="1183640" y="1000760"/>
            <a:ext cx="16510" cy="2216785"/>
          </a:xfrm>
          <a:prstGeom prst="line">
            <a:avLst/>
          </a:prstGeom>
          <a:ln w="508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842000" y="1000760"/>
            <a:ext cx="15875" cy="2299970"/>
          </a:xfrm>
          <a:prstGeom prst="line">
            <a:avLst/>
          </a:prstGeom>
          <a:ln w="508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 flipV="1">
            <a:off x="5819775" y="4105910"/>
            <a:ext cx="5080" cy="492125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5335270" y="4598035"/>
            <a:ext cx="14452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</a:rPr>
              <a:t>5 </a:t>
            </a:r>
            <a:r>
              <a:rPr lang="zh-CN" altLang="en-US" sz="2800">
                <a:solidFill>
                  <a:schemeClr val="tx1"/>
                </a:solidFill>
              </a:rPr>
              <a:t>分米</a:t>
            </a:r>
            <a:endParaRPr lang="zh-CN" altLang="en-US" sz="2800">
              <a:solidFill>
                <a:schemeClr val="tx1"/>
              </a:solidFill>
            </a:endParaRPr>
          </a:p>
        </p:txBody>
      </p:sp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658803" y="5120005"/>
          <a:ext cx="52006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4" imgW="203200" imgH="393700" progId="Equation.KSEE3">
                  <p:embed/>
                </p:oleObj>
              </mc:Choice>
              <mc:Fallback>
                <p:oleObj name="" r:id="rId4" imgW="2032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58803" y="5120005"/>
                        <a:ext cx="520065" cy="10064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5523230" y="6126480"/>
            <a:ext cx="2278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C00000"/>
                </a:solidFill>
              </a:rPr>
              <a:t>0.5 </a:t>
            </a:r>
            <a:endParaRPr lang="zh-CN" altLang="en-US" sz="3200" b="1">
              <a:solidFill>
                <a:srgbClr val="C00000"/>
              </a:solidFill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-15875" y="5575935"/>
            <a:ext cx="3446984" cy="124968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501130" y="480060"/>
            <a:ext cx="4485640" cy="2061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tx1"/>
                </a:solidFill>
                <a:sym typeface="+mn-ea"/>
              </a:rPr>
              <a:t>把</a:t>
            </a:r>
            <a:r>
              <a:rPr lang="en-US" altLang="zh-CN" sz="3200" b="1">
                <a:solidFill>
                  <a:srgbClr val="C00000"/>
                </a:solidFill>
                <a:sym typeface="+mn-ea"/>
              </a:rPr>
              <a:t>1</a:t>
            </a:r>
            <a:r>
              <a:rPr lang="zh-CN" altLang="en-US" sz="3200" b="1">
                <a:solidFill>
                  <a:srgbClr val="C00000"/>
                </a:solidFill>
                <a:sym typeface="+mn-ea"/>
              </a:rPr>
              <a:t>米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平均分成</a:t>
            </a:r>
            <a:r>
              <a:rPr lang="en-US" altLang="zh-CN" sz="3200" b="1">
                <a:solidFill>
                  <a:srgbClr val="C00000"/>
                </a:solidFill>
                <a:sym typeface="+mn-ea"/>
              </a:rPr>
              <a:t>10</a:t>
            </a:r>
            <a:r>
              <a:rPr lang="zh-CN" altLang="en-US" sz="3200" b="1">
                <a:solidFill>
                  <a:srgbClr val="C00000"/>
                </a:solidFill>
                <a:sym typeface="+mn-ea"/>
              </a:rPr>
              <a:t>份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，</a:t>
            </a:r>
            <a:endParaRPr lang="zh-CN" altLang="en-US" sz="3200" b="1">
              <a:solidFill>
                <a:schemeClr val="tx1"/>
              </a:solidFill>
              <a:sym typeface="+mn-ea"/>
            </a:endParaRPr>
          </a:p>
          <a:p>
            <a:endParaRPr lang="zh-CN" altLang="en-US" sz="3200" b="1">
              <a:solidFill>
                <a:schemeClr val="tx1"/>
              </a:solidFill>
              <a:sym typeface="+mn-ea"/>
            </a:endParaRPr>
          </a:p>
          <a:p>
            <a:r>
              <a:rPr lang="zh-CN" altLang="en-US" sz="3200" b="1">
                <a:solidFill>
                  <a:schemeClr val="tx1"/>
                </a:solidFill>
                <a:sym typeface="+mn-ea"/>
              </a:rPr>
              <a:t>其中的</a:t>
            </a:r>
            <a:r>
              <a:rPr lang="en-US" altLang="zh-CN" sz="3200" b="1">
                <a:solidFill>
                  <a:srgbClr val="C00000"/>
                </a:solidFill>
                <a:sym typeface="+mn-ea"/>
              </a:rPr>
              <a:t>5</a:t>
            </a:r>
            <a:r>
              <a:rPr lang="zh-CN" altLang="en-US" sz="3200" b="1">
                <a:solidFill>
                  <a:srgbClr val="C00000"/>
                </a:solidFill>
                <a:sym typeface="+mn-ea"/>
              </a:rPr>
              <a:t>份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就是        ，</a:t>
            </a:r>
            <a:endParaRPr lang="zh-CN" altLang="en-US" sz="3200" b="1">
              <a:solidFill>
                <a:schemeClr val="tx1"/>
              </a:solidFill>
              <a:sym typeface="+mn-ea"/>
            </a:endParaRPr>
          </a:p>
          <a:p>
            <a:r>
              <a:rPr lang="zh-CN" altLang="en-US" sz="3200" b="1">
                <a:solidFill>
                  <a:schemeClr val="tx1"/>
                </a:solidFill>
                <a:sym typeface="+mn-ea"/>
              </a:rPr>
              <a:t>写成小数就是</a:t>
            </a:r>
            <a:r>
              <a:rPr lang="en-US" altLang="zh-CN" sz="3200" b="1">
                <a:solidFill>
                  <a:srgbClr val="C00000"/>
                </a:solidFill>
                <a:sym typeface="+mn-ea"/>
              </a:rPr>
              <a:t>0.5</a:t>
            </a:r>
            <a:r>
              <a:rPr lang="zh-CN" altLang="en-US" sz="3200" b="1">
                <a:solidFill>
                  <a:srgbClr val="C00000"/>
                </a:solidFill>
                <a:sym typeface="+mn-ea"/>
              </a:rPr>
              <a:t>米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。</a:t>
            </a:r>
            <a:endParaRPr lang="zh-CN" altLang="en-US" sz="3200" b="1">
              <a:solidFill>
                <a:schemeClr val="tx1"/>
              </a:solidFill>
              <a:sym typeface="+mn-ea"/>
            </a:endParaRPr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323705" y="1132840"/>
          <a:ext cx="842010" cy="870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6" imgW="381000" imgH="393700" progId="Equation.KSEE3">
                  <p:embed/>
                </p:oleObj>
              </mc:Choice>
              <mc:Fallback>
                <p:oleObj name="" r:id="rId6" imgW="3810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323705" y="1132840"/>
                        <a:ext cx="842010" cy="87058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5335270" y="5361940"/>
            <a:ext cx="26543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chemeClr val="tx1"/>
                </a:solidFill>
              </a:rPr>
              <a:t>(       ) </a:t>
            </a:r>
            <a:r>
              <a:rPr lang="zh-CN" altLang="en-US" sz="2800">
                <a:solidFill>
                  <a:schemeClr val="tx1"/>
                </a:solidFill>
              </a:rPr>
              <a:t>米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35270" y="6156960"/>
            <a:ext cx="26543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chemeClr val="tx1"/>
                </a:solidFill>
              </a:rPr>
              <a:t>(       ) </a:t>
            </a:r>
            <a:r>
              <a:rPr lang="zh-CN" altLang="en-US" sz="2800">
                <a:solidFill>
                  <a:schemeClr val="tx1"/>
                </a:solidFill>
              </a:rPr>
              <a:t>米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8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95961" y="0"/>
            <a:ext cx="4496674" cy="163023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15" y="3643630"/>
            <a:ext cx="8713470" cy="90360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rcRect l="3474" r="9259" b="3040"/>
          <a:stretch>
            <a:fillRect/>
          </a:stretch>
        </p:blipFill>
        <p:spPr>
          <a:xfrm>
            <a:off x="915035" y="798830"/>
            <a:ext cx="5833110" cy="2844800"/>
          </a:xfrm>
          <a:prstGeom prst="rect">
            <a:avLst/>
          </a:prstGeom>
        </p:spPr>
      </p:pic>
      <p:cxnSp>
        <p:nvCxnSpPr>
          <p:cNvPr id="11" name="直接连接符 10"/>
          <p:cNvCxnSpPr/>
          <p:nvPr/>
        </p:nvCxnSpPr>
        <p:spPr>
          <a:xfrm>
            <a:off x="913765" y="648970"/>
            <a:ext cx="65405" cy="3164840"/>
          </a:xfrm>
          <a:prstGeom prst="line">
            <a:avLst/>
          </a:prstGeom>
          <a:ln w="47625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 flipH="1">
            <a:off x="6753860" y="648970"/>
            <a:ext cx="17780" cy="3180715"/>
          </a:xfrm>
          <a:prstGeom prst="line">
            <a:avLst/>
          </a:prstGeom>
          <a:ln w="47625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6736715" y="4547235"/>
            <a:ext cx="17145" cy="44958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269355" y="4943475"/>
            <a:ext cx="14452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</a:rPr>
              <a:t>7</a:t>
            </a:r>
            <a:r>
              <a:rPr lang="zh-CN" altLang="en-US" sz="2800">
                <a:solidFill>
                  <a:schemeClr val="tx1"/>
                </a:solidFill>
              </a:rPr>
              <a:t>分米</a:t>
            </a:r>
            <a:endParaRPr lang="zh-CN" altLang="en-US" sz="2800">
              <a:solidFill>
                <a:schemeClr val="tx1"/>
              </a:solidFill>
            </a:endParaRPr>
          </a:p>
        </p:txBody>
      </p:sp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524308" y="5465445"/>
          <a:ext cx="47688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4" imgW="203200" imgH="393700" progId="Equation.KSEE3">
                  <p:embed/>
                </p:oleObj>
              </mc:Choice>
              <mc:Fallback>
                <p:oleObj name="" r:id="rId4" imgW="2032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24308" y="5465445"/>
                        <a:ext cx="476885" cy="9239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6426835" y="6389370"/>
            <a:ext cx="2278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C00000"/>
                </a:solidFill>
              </a:rPr>
              <a:t>0.7 </a:t>
            </a:r>
            <a:endParaRPr lang="zh-CN" altLang="en-US" sz="3200" b="1">
              <a:solidFill>
                <a:srgbClr val="C0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-15875" y="5575935"/>
            <a:ext cx="3446984" cy="124968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275830" y="798830"/>
            <a:ext cx="4485640" cy="2061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 b="1">
                <a:solidFill>
                  <a:schemeClr val="tx1"/>
                </a:solidFill>
                <a:sym typeface="+mn-ea"/>
              </a:rPr>
              <a:t>把</a:t>
            </a:r>
            <a:r>
              <a:rPr lang="en-US" altLang="zh-CN" sz="3200" b="1">
                <a:solidFill>
                  <a:srgbClr val="C00000"/>
                </a:solidFill>
                <a:sym typeface="+mn-ea"/>
              </a:rPr>
              <a:t>1</a:t>
            </a:r>
            <a:r>
              <a:rPr lang="zh-CN" altLang="en-US" sz="3200" b="1">
                <a:solidFill>
                  <a:srgbClr val="C00000"/>
                </a:solidFill>
                <a:sym typeface="+mn-ea"/>
              </a:rPr>
              <a:t>米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平均分成</a:t>
            </a:r>
            <a:r>
              <a:rPr lang="en-US" altLang="zh-CN" sz="3200" b="1">
                <a:solidFill>
                  <a:srgbClr val="C00000"/>
                </a:solidFill>
                <a:sym typeface="+mn-ea"/>
              </a:rPr>
              <a:t>10</a:t>
            </a:r>
            <a:r>
              <a:rPr lang="zh-CN" altLang="en-US" sz="3200" b="1">
                <a:solidFill>
                  <a:srgbClr val="C00000"/>
                </a:solidFill>
                <a:sym typeface="+mn-ea"/>
              </a:rPr>
              <a:t>份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，</a:t>
            </a:r>
            <a:endParaRPr lang="zh-CN" altLang="en-US" sz="3200" b="1">
              <a:solidFill>
                <a:schemeClr val="tx1"/>
              </a:solidFill>
              <a:sym typeface="+mn-ea"/>
            </a:endParaRPr>
          </a:p>
          <a:p>
            <a:endParaRPr lang="zh-CN" altLang="en-US" sz="3200" b="1">
              <a:solidFill>
                <a:schemeClr val="tx1"/>
              </a:solidFill>
              <a:sym typeface="+mn-ea"/>
            </a:endParaRPr>
          </a:p>
          <a:p>
            <a:r>
              <a:rPr lang="zh-CN" altLang="en-US" sz="3200" b="1">
                <a:solidFill>
                  <a:schemeClr val="tx1"/>
                </a:solidFill>
                <a:sym typeface="+mn-ea"/>
              </a:rPr>
              <a:t>其中的</a:t>
            </a:r>
            <a:r>
              <a:rPr lang="en-US" altLang="zh-CN" sz="3200" b="1">
                <a:solidFill>
                  <a:srgbClr val="C00000"/>
                </a:solidFill>
                <a:sym typeface="+mn-ea"/>
              </a:rPr>
              <a:t>7</a:t>
            </a:r>
            <a:r>
              <a:rPr lang="zh-CN" altLang="en-US" sz="3200" b="1">
                <a:solidFill>
                  <a:srgbClr val="C00000"/>
                </a:solidFill>
                <a:sym typeface="+mn-ea"/>
              </a:rPr>
              <a:t>份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就是        ，</a:t>
            </a:r>
            <a:endParaRPr lang="zh-CN" altLang="en-US" sz="3200" b="1">
              <a:solidFill>
                <a:schemeClr val="tx1"/>
              </a:solidFill>
              <a:sym typeface="+mn-ea"/>
            </a:endParaRPr>
          </a:p>
          <a:p>
            <a:r>
              <a:rPr lang="zh-CN" altLang="en-US" sz="3200" b="1">
                <a:solidFill>
                  <a:schemeClr val="tx1"/>
                </a:solidFill>
                <a:sym typeface="+mn-ea"/>
              </a:rPr>
              <a:t>写成小数就是</a:t>
            </a:r>
            <a:r>
              <a:rPr lang="en-US" altLang="zh-CN" sz="3200" b="1">
                <a:solidFill>
                  <a:srgbClr val="C00000"/>
                </a:solidFill>
                <a:sym typeface="+mn-ea"/>
              </a:rPr>
              <a:t>0.7</a:t>
            </a:r>
            <a:r>
              <a:rPr lang="zh-CN" altLang="en-US" sz="3200" b="1">
                <a:solidFill>
                  <a:srgbClr val="C00000"/>
                </a:solidFill>
                <a:sym typeface="+mn-ea"/>
              </a:rPr>
              <a:t>米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。</a:t>
            </a:r>
            <a:endParaRPr lang="zh-CN" altLang="en-US" sz="3200" b="1">
              <a:solidFill>
                <a:schemeClr val="tx1"/>
              </a:solidFill>
              <a:sym typeface="+mn-ea"/>
            </a:endParaRPr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098405" y="1451610"/>
          <a:ext cx="842010" cy="870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6" imgW="381000" imgH="393700" progId="Equation.KSEE3">
                  <p:embed/>
                </p:oleObj>
              </mc:Choice>
              <mc:Fallback>
                <p:oleObj name="" r:id="rId6" imgW="3810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098405" y="1451610"/>
                        <a:ext cx="842010" cy="87058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本框 14"/>
          <p:cNvSpPr txBox="1"/>
          <p:nvPr/>
        </p:nvSpPr>
        <p:spPr>
          <a:xfrm>
            <a:off x="6238875" y="5575935"/>
            <a:ext cx="26543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chemeClr val="tx1"/>
                </a:solidFill>
              </a:rPr>
              <a:t>(       ) </a:t>
            </a:r>
            <a:r>
              <a:rPr lang="zh-CN" altLang="en-US" sz="2800">
                <a:solidFill>
                  <a:schemeClr val="tx1"/>
                </a:solidFill>
              </a:rPr>
              <a:t>米</a:t>
            </a:r>
            <a:endParaRPr lang="zh-CN" altLang="en-US" sz="2800">
              <a:solidFill>
                <a:schemeClr val="tx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238875" y="6389370"/>
            <a:ext cx="26543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chemeClr val="tx1"/>
                </a:solidFill>
              </a:rPr>
              <a:t>(       ) </a:t>
            </a:r>
            <a:r>
              <a:rPr lang="zh-CN" altLang="en-US" sz="2800">
                <a:solidFill>
                  <a:schemeClr val="tx1"/>
                </a:solidFill>
              </a:rPr>
              <a:t>米</a:t>
            </a:r>
            <a:endParaRPr lang="zh-CN" altLang="en-US" sz="2800">
              <a:solidFill>
                <a:schemeClr val="tx1"/>
              </a:solidFill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6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41046" y="0"/>
            <a:ext cx="4496674" cy="16302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40" y="743585"/>
            <a:ext cx="9869170" cy="1023620"/>
          </a:xfrm>
          <a:prstGeom prst="rect">
            <a:avLst/>
          </a:prstGeom>
        </p:spPr>
      </p:pic>
      <p:cxnSp>
        <p:nvCxnSpPr>
          <p:cNvPr id="13" name="直接箭头连接符 12"/>
          <p:cNvCxnSpPr/>
          <p:nvPr/>
        </p:nvCxnSpPr>
        <p:spPr>
          <a:xfrm flipH="1" flipV="1">
            <a:off x="5130165" y="1764030"/>
            <a:ext cx="5080" cy="492125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4645660" y="2256155"/>
            <a:ext cx="14452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</a:rPr>
              <a:t>5 </a:t>
            </a:r>
            <a:r>
              <a:rPr lang="zh-CN" altLang="en-US" sz="2800">
                <a:solidFill>
                  <a:schemeClr val="tx1"/>
                </a:solidFill>
              </a:rPr>
              <a:t>分米</a:t>
            </a:r>
            <a:endParaRPr lang="zh-CN" altLang="en-US" sz="2800">
              <a:solidFill>
                <a:schemeClr val="tx1"/>
              </a:solidFill>
            </a:endParaRPr>
          </a:p>
        </p:txBody>
      </p:sp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742180" y="2778125"/>
          <a:ext cx="97409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3" imgW="381000" imgH="393700" progId="Equation.KSEE3">
                  <p:embed/>
                </p:oleObj>
              </mc:Choice>
              <mc:Fallback>
                <p:oleObj name="" r:id="rId3" imgW="3810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42180" y="2778125"/>
                        <a:ext cx="974090" cy="10064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接箭头连接符 6"/>
          <p:cNvCxnSpPr/>
          <p:nvPr/>
        </p:nvCxnSpPr>
        <p:spPr>
          <a:xfrm flipV="1">
            <a:off x="7153910" y="1785620"/>
            <a:ext cx="2540" cy="46355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655435" y="2256155"/>
            <a:ext cx="14452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chemeClr val="tx1"/>
                </a:solidFill>
              </a:rPr>
              <a:t>7</a:t>
            </a:r>
            <a:r>
              <a:rPr lang="zh-CN" altLang="en-US" sz="2800">
                <a:solidFill>
                  <a:schemeClr val="tx1"/>
                </a:solidFill>
              </a:rPr>
              <a:t>分米</a:t>
            </a:r>
            <a:endParaRPr lang="zh-CN" altLang="en-US" sz="2800">
              <a:solidFill>
                <a:schemeClr val="tx1"/>
              </a:solidFill>
            </a:endParaRPr>
          </a:p>
        </p:txBody>
      </p:sp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767830" y="2778125"/>
          <a:ext cx="97345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" name="" r:id="rId5" imgW="381000" imgH="393700" progId="Equation.KSEE3">
                  <p:embed/>
                </p:oleObj>
              </mc:Choice>
              <mc:Fallback>
                <p:oleObj name="" r:id="rId5" imgW="3810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67830" y="2778125"/>
                        <a:ext cx="973455" cy="10064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6655435" y="3912870"/>
            <a:ext cx="2278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C00000"/>
                </a:solidFill>
              </a:rPr>
              <a:t>0.7 </a:t>
            </a:r>
            <a:r>
              <a:rPr lang="zh-CN" altLang="en-US" sz="3200" b="1">
                <a:solidFill>
                  <a:srgbClr val="C00000"/>
                </a:solidFill>
              </a:rPr>
              <a:t>米</a:t>
            </a:r>
            <a:endParaRPr lang="zh-CN" altLang="en-US" sz="3200" b="1">
              <a:solidFill>
                <a:srgbClr val="C0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489450" y="3912870"/>
            <a:ext cx="22783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C00000"/>
                </a:solidFill>
              </a:rPr>
              <a:t>0.5 </a:t>
            </a:r>
            <a:r>
              <a:rPr lang="zh-CN" altLang="en-US" sz="3200" b="1">
                <a:solidFill>
                  <a:srgbClr val="C00000"/>
                </a:solidFill>
              </a:rPr>
              <a:t>米</a:t>
            </a:r>
            <a:endParaRPr lang="zh-CN" altLang="en-US" sz="3200" b="1">
              <a:solidFill>
                <a:srgbClr val="C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-15875" y="5575935"/>
            <a:ext cx="3446984" cy="124968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6950" y="2382520"/>
            <a:ext cx="9869170" cy="102362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577340" y="4965065"/>
            <a:ext cx="14344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chemeClr val="accent1">
                    <a:lumMod val="75000"/>
                  </a:schemeClr>
                </a:solidFill>
              </a:rPr>
              <a:t>0.1 </a:t>
            </a:r>
            <a:r>
              <a:rPr lang="zh-CN" altLang="en-US" sz="2800" b="1">
                <a:solidFill>
                  <a:schemeClr val="accent1">
                    <a:lumMod val="75000"/>
                  </a:schemeClr>
                </a:solidFill>
              </a:rPr>
              <a:t>米</a:t>
            </a:r>
            <a:endParaRPr lang="zh-CN" altLang="en-US" sz="2800" b="1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5961" y="0"/>
            <a:ext cx="4496674" cy="163023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15875" y="5575935"/>
            <a:ext cx="3446984" cy="124968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V="1">
            <a:off x="2138680" y="3458845"/>
            <a:ext cx="17145" cy="449580"/>
          </a:xfrm>
          <a:prstGeom prst="straightConnector1">
            <a:avLst/>
          </a:prstGeom>
          <a:ln w="412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00530" y="4041140"/>
          <a:ext cx="89408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3" imgW="381000" imgH="393700" progId="Equation.KSEE3">
                  <p:embed/>
                </p:oleObj>
              </mc:Choice>
              <mc:Fallback>
                <p:oleObj name="" r:id="rId3" imgW="3810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00530" y="4041140"/>
                        <a:ext cx="894080" cy="92392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 184"/>
          <p:cNvSpPr/>
          <p:nvPr/>
        </p:nvSpPr>
        <p:spPr>
          <a:xfrm flipH="1">
            <a:off x="2018665" y="2221230"/>
            <a:ext cx="238760" cy="258445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459230" y="1630045"/>
            <a:ext cx="14344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>
                <a:solidFill>
                  <a:schemeClr val="tx1"/>
                </a:solidFill>
              </a:rPr>
              <a:t>1</a:t>
            </a:r>
            <a:r>
              <a:rPr lang="zh-CN" sz="2800">
                <a:solidFill>
                  <a:schemeClr val="tx1"/>
                </a:solidFill>
              </a:rPr>
              <a:t>分米</a:t>
            </a:r>
            <a:endParaRPr lang="zh-CN" sz="2800">
              <a:solidFill>
                <a:schemeClr val="tx1"/>
              </a:solidFill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 bldLvl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45720" y="5586095"/>
            <a:ext cx="3446984" cy="12496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t="28014" r="1833"/>
          <a:stretch>
            <a:fillRect/>
          </a:stretch>
        </p:blipFill>
        <p:spPr>
          <a:xfrm>
            <a:off x="355600" y="4565015"/>
            <a:ext cx="9359265" cy="158623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5720" y="269240"/>
            <a:ext cx="51181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>
                <a:solidFill>
                  <a:schemeClr val="accent3">
                    <a:lumMod val="75000"/>
                  </a:schemeClr>
                </a:solidFill>
                <a:effectLst/>
                <a:sym typeface="+mn-ea"/>
              </a:rPr>
              <a:t>【自主探究】  </a:t>
            </a:r>
            <a:endParaRPr lang="zh-CN" altLang="en-US" sz="4000">
              <a:solidFill>
                <a:schemeClr val="accent3">
                  <a:lumMod val="75000"/>
                </a:schemeClr>
              </a:solidFill>
              <a:effectLst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95961" y="0"/>
            <a:ext cx="4496674" cy="16302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00" y="1107440"/>
            <a:ext cx="11480800" cy="357314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607945" y="3330575"/>
            <a:ext cx="8229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C00000"/>
                </a:solidFill>
              </a:rPr>
              <a:t>100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138035" y="3013075"/>
          <a:ext cx="703580" cy="934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4" imgW="279400" imgH="393700" progId="Equation.KSEE3">
                  <p:embed/>
                </p:oleObj>
              </mc:Choice>
              <mc:Fallback>
                <p:oleObj name="" r:id="rId4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38035" y="3013075"/>
                        <a:ext cx="703580" cy="93472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10186670" y="3374390"/>
            <a:ext cx="9867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C00000"/>
                </a:solidFill>
              </a:rPr>
              <a:t>0.01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36800" y="3852545"/>
          <a:ext cx="535940" cy="712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6" imgW="279400" imgH="393700" progId="Equation.KSEE3">
                  <p:embed/>
                </p:oleObj>
              </mc:Choice>
              <mc:Fallback>
                <p:oleObj name="" r:id="rId6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36800" y="3852545"/>
                        <a:ext cx="535940" cy="71247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3999230" y="3947795"/>
            <a:ext cx="9867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C00000"/>
                </a:solidFill>
              </a:rPr>
              <a:t>0.01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744970" y="3947795"/>
            <a:ext cx="2587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C00000"/>
                </a:solidFill>
              </a:rPr>
              <a:t>零点零一</a:t>
            </a:r>
            <a:endParaRPr lang="zh-CN" altLang="en-US" sz="2800" b="1">
              <a:solidFill>
                <a:srgbClr val="C00000"/>
              </a:solidFill>
            </a:endParaRPr>
          </a:p>
        </p:txBody>
      </p:sp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36800" y="4569460"/>
          <a:ext cx="52260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7" imgW="279400" imgH="393700" progId="Equation.KSEE3">
                  <p:embed/>
                </p:oleObj>
              </mc:Choice>
              <mc:Fallback>
                <p:oleObj name="" r:id="rId7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6800" y="4569460"/>
                        <a:ext cx="522605" cy="6953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本框 19"/>
          <p:cNvSpPr txBox="1"/>
          <p:nvPr/>
        </p:nvSpPr>
        <p:spPr>
          <a:xfrm>
            <a:off x="3999230" y="4742815"/>
            <a:ext cx="9867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C00000"/>
                </a:solidFill>
              </a:rPr>
              <a:t>0.04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744970" y="4656455"/>
            <a:ext cx="2587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C00000"/>
                </a:solidFill>
              </a:rPr>
              <a:t>零点零四</a:t>
            </a:r>
            <a:endParaRPr lang="zh-CN" altLang="en-US" sz="2800" b="1">
              <a:solidFill>
                <a:srgbClr val="C00000"/>
              </a:solidFill>
            </a:endParaRPr>
          </a:p>
        </p:txBody>
      </p:sp>
      <p:graphicFrame>
        <p:nvGraphicFramePr>
          <p:cNvPr id="22" name="对象 2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36800" y="5368925"/>
          <a:ext cx="52260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" name="" r:id="rId9" imgW="279400" imgH="393700" progId="Equation.KSEE3">
                  <p:embed/>
                </p:oleObj>
              </mc:Choice>
              <mc:Fallback>
                <p:oleObj name="" r:id="rId9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36800" y="5368925"/>
                        <a:ext cx="522605" cy="6953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文本框 23"/>
          <p:cNvSpPr txBox="1"/>
          <p:nvPr/>
        </p:nvSpPr>
        <p:spPr>
          <a:xfrm>
            <a:off x="3999230" y="5483860"/>
            <a:ext cx="9867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C00000"/>
                </a:solidFill>
              </a:rPr>
              <a:t>0.12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744970" y="5368925"/>
            <a:ext cx="2587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C00000"/>
                </a:solidFill>
              </a:rPr>
              <a:t>零点零一二</a:t>
            </a:r>
            <a:endParaRPr lang="zh-CN" altLang="en-US" sz="2800" b="1">
              <a:solidFill>
                <a:srgbClr val="C00000"/>
              </a:solidFill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6" grpId="0"/>
      <p:bldP spid="17" grpId="0"/>
      <p:bldP spid="20" grpId="0"/>
      <p:bldP spid="21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815" y="708660"/>
            <a:ext cx="11256645" cy="454152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452235" y="4098290"/>
          <a:ext cx="572135" cy="761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2" imgW="279400" imgH="393700" progId="Equation.KSEE3">
                  <p:embed/>
                </p:oleObj>
              </mc:Choice>
              <mc:Fallback>
                <p:oleObj name="" r:id="rId2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452235" y="4098290"/>
                        <a:ext cx="572135" cy="76136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6343650" y="4859655"/>
            <a:ext cx="9867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C00000"/>
                </a:solidFill>
              </a:rPr>
              <a:t>0.07</a:t>
            </a:r>
            <a:endParaRPr lang="en-US" altLang="zh-CN" sz="2400" b="1">
              <a:solidFill>
                <a:srgbClr val="C00000"/>
              </a:solidFill>
            </a:endParaRPr>
          </a:p>
        </p:txBody>
      </p:sp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9912985" y="4098290"/>
          <a:ext cx="572135" cy="761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4" imgW="279400" imgH="393700" progId="Equation.KSEE3">
                  <p:embed/>
                </p:oleObj>
              </mc:Choice>
              <mc:Fallback>
                <p:oleObj name="" r:id="rId4" imgW="2794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12985" y="4098290"/>
                        <a:ext cx="572135" cy="76136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9705975" y="4859655"/>
            <a:ext cx="9867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C00000"/>
                </a:solidFill>
              </a:rPr>
              <a:t>0.11</a:t>
            </a:r>
            <a:endParaRPr lang="en-US" altLang="zh-CN" sz="2400" b="1">
              <a:solidFill>
                <a:srgbClr val="C0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5961" y="0"/>
            <a:ext cx="4496674" cy="1630238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61366" y="32385"/>
            <a:ext cx="4496674" cy="163023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780" y="189230"/>
            <a:ext cx="8708390" cy="3257550"/>
          </a:xfrm>
          <a:prstGeom prst="rect">
            <a:avLst/>
          </a:prstGeom>
          <a:effectLst>
            <a:outerShdw blurRad="1270000" dist="38100" dir="8100000" sx="105000" sy="105000" algn="tr" rotWithShape="0">
              <a:schemeClr val="accent1">
                <a:lumMod val="50000"/>
                <a:alpha val="40000"/>
              </a:schemeClr>
            </a:outerShdw>
          </a:effec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27305" y="5592445"/>
            <a:ext cx="3446984" cy="124968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90575" y="3904615"/>
            <a:ext cx="1146746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/>
              <a:t>探究要求：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第一步：自己思考，想一想、填一填；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第二步：小组交流，说说你的想法。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80043" y="967105"/>
          <a:ext cx="66548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3" imgW="355600" imgH="393700" progId="Equation.KSEE3">
                  <p:embed/>
                </p:oleObj>
              </mc:Choice>
              <mc:Fallback>
                <p:oleObj name="" r:id="rId3" imgW="3556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0043" y="967105"/>
                        <a:ext cx="665480" cy="6953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本框 19"/>
          <p:cNvSpPr txBox="1"/>
          <p:nvPr/>
        </p:nvSpPr>
        <p:spPr>
          <a:xfrm>
            <a:off x="4401820" y="1084580"/>
            <a:ext cx="1111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C00000"/>
                </a:solidFill>
              </a:rPr>
              <a:t>0.001</a:t>
            </a:r>
            <a:endParaRPr lang="en-US" altLang="zh-CN" sz="2400" b="1">
              <a:solidFill>
                <a:srgbClr val="C00000"/>
              </a:solidFill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80043" y="1575435"/>
          <a:ext cx="66548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5" imgW="355600" imgH="393700" progId="Equation.KSEE3">
                  <p:embed/>
                </p:oleObj>
              </mc:Choice>
              <mc:Fallback>
                <p:oleObj name="" r:id="rId5" imgW="3556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80043" y="1575435"/>
                        <a:ext cx="665480" cy="6953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4401820" y="1661795"/>
            <a:ext cx="1111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C00000"/>
                </a:solidFill>
              </a:rPr>
              <a:t>0.040</a:t>
            </a:r>
            <a:endParaRPr lang="en-US" altLang="zh-CN" sz="2400" b="1">
              <a:solidFill>
                <a:srgbClr val="C00000"/>
              </a:solidFill>
            </a:endParaRPr>
          </a:p>
        </p:txBody>
      </p:sp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880043" y="2270760"/>
          <a:ext cx="66548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7" imgW="355600" imgH="393700" progId="Equation.KSEE3">
                  <p:embed/>
                </p:oleObj>
              </mc:Choice>
              <mc:Fallback>
                <p:oleObj name="" r:id="rId7" imgW="3556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80043" y="2270760"/>
                        <a:ext cx="665480" cy="6953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4401820" y="2270760"/>
            <a:ext cx="1111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C00000"/>
                </a:solidFill>
              </a:rPr>
              <a:t>0.105</a:t>
            </a:r>
            <a:endParaRPr lang="en-US" altLang="zh-CN" sz="2400" b="1">
              <a:solidFill>
                <a:srgbClr val="C0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959350" y="2835910"/>
            <a:ext cx="1111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C00000"/>
                </a:solidFill>
              </a:rPr>
              <a:t>1000</a:t>
            </a:r>
            <a:endParaRPr lang="en-US" altLang="zh-CN" sz="2400" b="1">
              <a:solidFill>
                <a:srgbClr val="C00000"/>
              </a:solidFill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61366" y="32385"/>
            <a:ext cx="4496674" cy="163023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0" y="438150"/>
            <a:ext cx="8877300" cy="378396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27305" y="5592445"/>
            <a:ext cx="3446984" cy="1249680"/>
          </a:xfrm>
          <a:prstGeom prst="rect">
            <a:avLst/>
          </a:prstGeom>
        </p:spPr>
      </p:pic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736340" y="1242060"/>
          <a:ext cx="741045" cy="774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3" imgW="355600" imgH="393700" progId="Equation.KSEE3">
                  <p:embed/>
                </p:oleObj>
              </mc:Choice>
              <mc:Fallback>
                <p:oleObj name="" r:id="rId3" imgW="3556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36340" y="1242060"/>
                        <a:ext cx="741045" cy="77406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文本框 19"/>
          <p:cNvSpPr txBox="1"/>
          <p:nvPr/>
        </p:nvSpPr>
        <p:spPr>
          <a:xfrm>
            <a:off x="6442075" y="1398905"/>
            <a:ext cx="11118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C00000"/>
                </a:solidFill>
              </a:rPr>
              <a:t>0.003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736340" y="2212340"/>
          <a:ext cx="777240" cy="812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" name="" r:id="rId5" imgW="355600" imgH="393700" progId="Equation.KSEE3">
                  <p:embed/>
                </p:oleObj>
              </mc:Choice>
              <mc:Fallback>
                <p:oleObj name="" r:id="rId5" imgW="3556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36340" y="2212340"/>
                        <a:ext cx="777240" cy="81216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6442075" y="2388235"/>
            <a:ext cx="11118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C00000"/>
                </a:solidFill>
              </a:rPr>
              <a:t>0.086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736340" y="3284220"/>
          <a:ext cx="741045" cy="774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" name="" r:id="rId7" imgW="355600" imgH="393700" progId="Equation.KSEE3">
                  <p:embed/>
                </p:oleObj>
              </mc:Choice>
              <mc:Fallback>
                <p:oleObj name="" r:id="rId7" imgW="355600" imgH="3937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36340" y="3284220"/>
                        <a:ext cx="741045" cy="77406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  <a:alpha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6442075" y="3441065"/>
            <a:ext cx="11118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C00000"/>
                </a:solidFill>
              </a:rPr>
              <a:t>0.160</a:t>
            </a:r>
            <a:endParaRPr lang="en-US" altLang="zh-CN" sz="2800" b="1">
              <a:solidFill>
                <a:srgbClr val="C00000"/>
              </a:solidFill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12" grpId="0"/>
    </p:bld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10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11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12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13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14.xml><?xml version="1.0" encoding="utf-8"?>
<p:tagLst xmlns:p="http://schemas.openxmlformats.org/presentationml/2006/main">
  <p:tag name="KSO_WM_TEMPLATE_CATEGORY" val="custom"/>
  <p:tag name="KSO_WM_TEMPLATE_INDEX" val="20187308"/>
  <p:tag name="KSO_WM_TAG_VERSION" val="1.0"/>
  <p:tag name="KSO_WM_UNIT_TYPE" val="b"/>
  <p:tag name="KSO_WM_UNIT_INDEX" val="1"/>
  <p:tag name="KSO_WM_UNIT_ID" val="custom20187308_1*b*1"/>
  <p:tag name="KSO_WM_UNIT_LAYERLEVEL" val="1"/>
  <p:tag name="KSO_WM_UNIT_VALUE" val="156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Speaker name and title here"/>
</p:tagLst>
</file>

<file path=ppt/tags/tag15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16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17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18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19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20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TEMPLATE_CATEGORY" val="custom"/>
  <p:tag name="KSO_WM_TEMPLATE_INDEX" val="20187308"/>
  <p:tag name="KSO_WM_TAG_VERSION" val="1.0"/>
  <p:tag name="KSO_WM_UNIT_TYPE" val="a"/>
  <p:tag name="KSO_WM_UNIT_INDEX" val="1"/>
  <p:tag name="KSO_WM_UNIT_ID" val="custom20187308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5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6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7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8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ags/tag9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868</Words>
  <Application>WPS 演示</Application>
  <PresentationFormat>宽屏</PresentationFormat>
  <Paragraphs>143</Paragraphs>
  <Slides>16</Slides>
  <Notes>15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28</vt:i4>
      </vt:variant>
      <vt:variant>
        <vt:lpstr>幻灯片标题</vt:lpstr>
      </vt:variant>
      <vt:variant>
        <vt:i4>16</vt:i4>
      </vt:variant>
    </vt:vector>
  </HeadingPairs>
  <TitlesOfParts>
    <vt:vector size="54" baseType="lpstr">
      <vt:lpstr>Arial</vt:lpstr>
      <vt:lpstr>宋体</vt:lpstr>
      <vt:lpstr>Wingdings</vt:lpstr>
      <vt:lpstr>Times New Roman</vt:lpstr>
      <vt:lpstr>Calibri</vt:lpstr>
      <vt:lpstr>Candara</vt:lpstr>
      <vt:lpstr>微软雅黑</vt:lpstr>
      <vt:lpstr>Arial Unicode MS</vt:lpstr>
      <vt:lpstr>等线</vt:lpstr>
      <vt:lpstr>Office 主题​​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认识小数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luna</cp:lastModifiedBy>
  <cp:revision>423</cp:revision>
  <dcterms:created xsi:type="dcterms:W3CDTF">2017-08-03T09:01:00Z</dcterms:created>
  <dcterms:modified xsi:type="dcterms:W3CDTF">2018-10-07T06:53:57Z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2052-11.1.0.7849</vt:lpwstr>
  </property>
</Properties>
</file>