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75" r:id="rId6"/>
    <p:sldId id="276" r:id="rId7"/>
    <p:sldId id="262" r:id="rId8"/>
    <p:sldId id="263" r:id="rId9"/>
    <p:sldId id="264" r:id="rId10"/>
    <p:sldId id="272" r:id="rId11"/>
    <p:sldId id="266" r:id="rId12"/>
    <p:sldId id="267" r:id="rId13"/>
    <p:sldId id="273" r:id="rId14"/>
    <p:sldId id="274" r:id="rId15"/>
    <p:sldId id="269" r:id="rId16"/>
    <p:sldId id="270" r:id="rId17"/>
    <p:sldId id="277" r:id="rId18"/>
    <p:sldId id="268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FFFF00"/>
    <a:srgbClr val="E9FA0A"/>
    <a:srgbClr val="FF9900"/>
    <a:srgbClr val="CCFFCC"/>
    <a:srgbClr val="66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712" autoAdjust="0"/>
  </p:normalViewPr>
  <p:slideViewPr>
    <p:cSldViewPr>
      <p:cViewPr varScale="1"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/>
            <p:nvPr userDrawn="1"/>
          </p:nvGrpSpPr>
          <p:grpSpPr bwMode="auto">
            <a:xfrm rot="-215207">
              <a:off x="3685" y="233"/>
              <a:ext cx="1862" cy="3633"/>
              <a:chOff x="3004" y="770"/>
              <a:chExt cx="1862" cy="3633"/>
            </a:xfrm>
          </p:grpSpPr>
          <p:sp>
            <p:nvSpPr>
              <p:cNvPr id="39" name="Freeform 4"/>
              <p:cNvSpPr/>
              <p:nvPr userDrawn="1"/>
            </p:nvSpPr>
            <p:spPr bwMode="ltGray">
              <a:xfrm rot="12185230" flipV="1">
                <a:off x="3533" y="770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0" name="Freeform 5"/>
              <p:cNvSpPr/>
              <p:nvPr userDrawn="1"/>
            </p:nvSpPr>
            <p:spPr bwMode="ltGray">
              <a:xfrm rot="12185230" flipV="1">
                <a:off x="4028" y="1798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1" name="Freeform 6"/>
              <p:cNvSpPr/>
              <p:nvPr userDrawn="1"/>
            </p:nvSpPr>
            <p:spPr bwMode="ltGray">
              <a:xfrm rot="12185230" flipV="1">
                <a:off x="3636" y="2159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2" name="Freeform 7"/>
              <p:cNvSpPr/>
              <p:nvPr userDrawn="1"/>
            </p:nvSpPr>
            <p:spPr bwMode="ltGray">
              <a:xfrm rot="12185230" flipV="1">
                <a:off x="3977" y="969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3" name="Freeform 8"/>
              <p:cNvSpPr/>
              <p:nvPr userDrawn="1"/>
            </p:nvSpPr>
            <p:spPr bwMode="ltGray">
              <a:xfrm rot="12185230" flipV="1">
                <a:off x="3837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4" name="Freeform 9"/>
              <p:cNvSpPr/>
              <p:nvPr userDrawn="1"/>
            </p:nvSpPr>
            <p:spPr bwMode="ltGray">
              <a:xfrm rot="12185230" flipV="1">
                <a:off x="3887" y="1320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5" name="Freeform 10"/>
              <p:cNvSpPr/>
              <p:nvPr userDrawn="1"/>
            </p:nvSpPr>
            <p:spPr bwMode="ltGray">
              <a:xfrm rot="12185230" flipV="1">
                <a:off x="3004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6" name="Freeform 11"/>
            <p:cNvSpPr/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Freeform 12"/>
            <p:cNvSpPr/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Freeform 13"/>
            <p:cNvSpPr/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9" name="Freeform 14"/>
            <p:cNvSpPr/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0" name="Freeform 15"/>
            <p:cNvSpPr/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1" name="Freeform 16"/>
            <p:cNvSpPr/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2" name="Group 17"/>
            <p:cNvGrpSpPr/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7" name="Freeform 19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8" name="Freeform 20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3" name="Group 21"/>
            <p:cNvGrpSpPr/>
            <p:nvPr userDrawn="1"/>
          </p:nvGrpSpPr>
          <p:grpSpPr bwMode="auto">
            <a:xfrm rot="-6691250">
              <a:off x="3635" y="113"/>
              <a:ext cx="356" cy="608"/>
              <a:chOff x="1735" y="866"/>
              <a:chExt cx="129" cy="157"/>
            </a:xfrm>
          </p:grpSpPr>
          <p:sp>
            <p:nvSpPr>
              <p:cNvPr id="33" name="Freeform 22"/>
              <p:cNvSpPr/>
              <p:nvPr userDrawn="1"/>
            </p:nvSpPr>
            <p:spPr bwMode="ltGray">
              <a:xfrm>
                <a:off x="1735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4" name="Freeform 23"/>
              <p:cNvSpPr/>
              <p:nvPr userDrawn="1"/>
            </p:nvSpPr>
            <p:spPr bwMode="ltGray">
              <a:xfrm>
                <a:off x="1794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5" name="Freeform 24"/>
              <p:cNvSpPr/>
              <p:nvPr userDrawn="1"/>
            </p:nvSpPr>
            <p:spPr bwMode="ltGray">
              <a:xfrm>
                <a:off x="1778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4" name="Group 25"/>
            <p:cNvGrpSpPr/>
            <p:nvPr userDrawn="1"/>
          </p:nvGrpSpPr>
          <p:grpSpPr bwMode="auto">
            <a:xfrm rot="8524840">
              <a:off x="676" y="3300"/>
              <a:ext cx="500" cy="500"/>
              <a:chOff x="1727" y="874"/>
              <a:chExt cx="129" cy="156"/>
            </a:xfrm>
          </p:grpSpPr>
          <p:sp>
            <p:nvSpPr>
              <p:cNvPr id="30" name="Freeform 26"/>
              <p:cNvSpPr/>
              <p:nvPr userDrawn="1"/>
            </p:nvSpPr>
            <p:spPr bwMode="ltGray">
              <a:xfrm>
                <a:off x="1727" y="874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1" name="Freeform 27"/>
              <p:cNvSpPr/>
              <p:nvPr userDrawn="1"/>
            </p:nvSpPr>
            <p:spPr bwMode="ltGray">
              <a:xfrm>
                <a:off x="1786" y="902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32" name="Freeform 28"/>
              <p:cNvSpPr/>
              <p:nvPr userDrawn="1"/>
            </p:nvSpPr>
            <p:spPr bwMode="ltGray">
              <a:xfrm>
                <a:off x="1772" y="1005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5" name="Group 29"/>
            <p:cNvGrpSpPr/>
            <p:nvPr userDrawn="1"/>
          </p:nvGrpSpPr>
          <p:grpSpPr bwMode="auto">
            <a:xfrm rot="4106450" flipH="1">
              <a:off x="404" y="257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8" name="Freeform 31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9" name="Freeform 32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6" name="Group 33"/>
            <p:cNvGrpSpPr/>
            <p:nvPr userDrawn="1"/>
          </p:nvGrpSpPr>
          <p:grpSpPr bwMode="auto">
            <a:xfrm rot="10015322" flipH="1">
              <a:off x="4629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5" name="Freeform 35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" name="Freeform 36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17" name="Freeform 37"/>
            <p:cNvSpPr/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8" name="Freeform 38"/>
            <p:cNvSpPr/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9" name="Freeform 39"/>
            <p:cNvSpPr/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0" name="Freeform 40"/>
            <p:cNvSpPr/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1" name="Freeform 41"/>
            <p:cNvSpPr/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2" name="Freeform 42"/>
            <p:cNvSpPr/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3" name="Freeform 43"/>
            <p:cNvSpPr/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2769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769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9C00B-127E-4A6A-85D0-FD3814A1849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89FC7-4780-40E7-9851-7397821670C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ECC52-695B-4A99-8242-01CDD34ADAD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14913-74C2-4E61-B866-241AE7F54B7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B0230-CD7B-48DA-8290-5B3917D9427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2E386-E9C2-4BE8-A0CF-40D1D0A3091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551C7-A9A7-4C4C-95DC-05EEE95A10C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7623-9AA9-4E41-B86A-E2EB4EFE623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F012-797E-4386-B201-9D239F2E381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872E2-7D83-42F0-A021-A0B46007EFE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B0F15-74F6-45C0-919B-90063229DA1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26627" name="Freeform 3"/>
            <p:cNvSpPr/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033" name="Group 4"/>
            <p:cNvGrpSpPr/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26629" name="Freeform 5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0" name="Freeform 6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1" name="Freeform 7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6632" name="Freeform 8"/>
            <p:cNvSpPr/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grpSp>
          <p:nvGrpSpPr>
            <p:cNvPr id="1035" name="Group 9"/>
            <p:cNvGrpSpPr/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26634" name="Freeform 10"/>
              <p:cNvSpPr/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5" name="Freeform 11"/>
              <p:cNvSpPr/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6" name="Freeform 12"/>
              <p:cNvSpPr/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7" name="Freeform 13"/>
              <p:cNvSpPr/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38" name="Freeform 14"/>
              <p:cNvSpPr/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grpSp>
            <p:nvGrpSpPr>
              <p:cNvPr id="1067" name="Group 15"/>
              <p:cNvGrpSpPr/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26640" name="Freeform 16"/>
                <p:cNvSpPr/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26641" name="Freeform 17"/>
                <p:cNvSpPr/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26642" name="Freeform 18"/>
                <p:cNvSpPr/>
                <p:nvPr userDrawn="1"/>
              </p:nvSpPr>
              <p:spPr bwMode="ltGray">
                <a:xfrm rot="4200091">
                  <a:off x="185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1036" name="Group 19"/>
            <p:cNvGrpSpPr/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26644" name="Freeform 20"/>
              <p:cNvSpPr/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45" name="Freeform 21"/>
              <p:cNvSpPr/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46" name="Freeform 22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37" name="Group 23"/>
            <p:cNvGrpSpPr/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26648" name="Freeform 24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49" name="Freeform 25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50" name="Freeform 26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1038" name="Group 27"/>
            <p:cNvGrpSpPr/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26652" name="Freeform 28"/>
              <p:cNvSpPr/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53" name="Freeform 29"/>
              <p:cNvSpPr/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6654" name="Freeform 30"/>
              <p:cNvSpPr/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26655" name="Freeform 31"/>
            <p:cNvSpPr/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56" name="Freeform 32"/>
            <p:cNvSpPr/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57" name="Freeform 33"/>
            <p:cNvSpPr/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58" name="Freeform 34"/>
            <p:cNvSpPr/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59" name="Freeform 35"/>
            <p:cNvSpPr/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0" name="Freeform 36"/>
            <p:cNvSpPr/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1" name="Freeform 37"/>
            <p:cNvSpPr/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2" name="Freeform 38"/>
            <p:cNvSpPr/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3" name="Freeform 39"/>
            <p:cNvSpPr/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4" name="Freeform 40"/>
            <p:cNvSpPr/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5" name="Freeform 41"/>
            <p:cNvSpPr/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6" name="Freeform 42"/>
            <p:cNvSpPr/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7" name="Freeform 43"/>
            <p:cNvSpPr/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6668" name="Freeform 44"/>
            <p:cNvSpPr/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2666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2667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7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7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23CCAE84-08E8-4FDA-BD6E-29DA287ADA32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357188" y="2281238"/>
            <a:ext cx="828675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634"/>
              </a:avLst>
            </a:prstTxWarp>
          </a:bodyPr>
          <a:lstStyle/>
          <a:p>
            <a:pPr algn="ctr"/>
            <a:r>
              <a:rPr lang="zh-CN" altLang="en-US" sz="3600" b="1" kern="10">
                <a:ln w="9525">
                  <a:solidFill>
                    <a:srgbClr val="000000"/>
                  </a:solidFill>
                  <a:round/>
                </a:ln>
                <a:effectLst>
                  <a:outerShdw dist="35921" dir="2700000" algn="ctr" rotWithShape="0">
                    <a:srgbClr val="808080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第三节 化学方程式的书写与应用</a:t>
            </a:r>
            <a:endParaRPr lang="zh-CN" altLang="en-US" sz="3600" b="1" kern="10">
              <a:ln w="9525">
                <a:solidFill>
                  <a:srgbClr val="000000"/>
                </a:solidFill>
                <a:round/>
              </a:ln>
              <a:effectLst>
                <a:outerShdw dist="35921" dir="2700000" algn="ctr" rotWithShape="0">
                  <a:srgbClr val="808080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010400" y="1752600"/>
            <a:ext cx="2133600" cy="8239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800" b="1">
                <a:solidFill>
                  <a:schemeClr val="bg1"/>
                </a:solidFill>
                <a:latin typeface="Times New Roman" panose="02020603050405020304" pitchFamily="18" charset="0"/>
              </a:rPr>
              <a:t>（</a:t>
            </a:r>
            <a:r>
              <a:rPr kumimoji="1" lang="en-US" altLang="zh-CN" sz="4800" b="1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r>
              <a:rPr kumimoji="1" lang="zh-CN" altLang="en-US" sz="4800" b="1">
                <a:solidFill>
                  <a:schemeClr val="bg1"/>
                </a:solidFill>
                <a:latin typeface="Times New Roman" panose="02020603050405020304" pitchFamily="18" charset="0"/>
              </a:rPr>
              <a:t>）</a:t>
            </a:r>
            <a:endParaRPr kumimoji="1" lang="zh-CN" altLang="en-US" sz="4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utoUpdateAnimBg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500063" y="214313"/>
            <a:ext cx="8110537" cy="1570037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</a:rPr>
              <a:t>配平化学方程式的关键要找准从哪里下手，配平的方法很多，不同的化学方程式，需要不同的方法来配平。</a:t>
            </a:r>
            <a:r>
              <a:rPr kumimoji="1" lang="zh-CN" altLang="en-US" sz="3200" b="1">
                <a:latin typeface="隶书" panose="02010509060101010101" charset="-122"/>
                <a:ea typeface="隶书" panose="02010509060101010101" charset="-122"/>
              </a:rPr>
              <a:t> </a:t>
            </a:r>
            <a:endParaRPr kumimoji="1" lang="zh-CN" altLang="en-US" sz="3200" b="1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00063" y="3529013"/>
            <a:ext cx="8229600" cy="2043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如：配平下列化学方程式：</a:t>
            </a: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 algn="just"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①   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KMnO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4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==== K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MnO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4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 + 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2 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↑+MnO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2</a:t>
            </a:r>
            <a:endParaRPr kumimoji="1" lang="en-US" altLang="zh-CN" sz="3200" b="1" baseline="-25000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endParaRPr kumimoji="1" lang="en-US" altLang="zh-CN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284663" y="4552950"/>
            <a:ext cx="1371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71750" y="4043363"/>
            <a:ext cx="1447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加热</a:t>
            </a:r>
            <a:endParaRPr kumimoji="1" lang="zh-CN" altLang="en-US" sz="24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295400" y="4291013"/>
            <a:ext cx="4572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>
                <a:solidFill>
                  <a:srgbClr val="FF0066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57188" y="2139950"/>
            <a:ext cx="3071812" cy="6461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FFCC"/>
                </a:solidFill>
                <a:latin typeface="Times New Roman" panose="02020603050405020304" pitchFamily="18" charset="0"/>
                <a:ea typeface="隶书" panose="02010509060101010101" charset="-122"/>
              </a:rPr>
              <a:t>(1)</a:t>
            </a:r>
            <a:r>
              <a:rPr kumimoji="1" lang="zh-CN" altLang="en-US" sz="3600" b="1">
                <a:solidFill>
                  <a:srgbClr val="E9FA0A"/>
                </a:solidFill>
                <a:latin typeface="Times New Roman" panose="02020603050405020304" pitchFamily="18" charset="0"/>
                <a:ea typeface="隶书" panose="02010509060101010101" charset="-122"/>
              </a:rPr>
              <a:t> 观察法</a:t>
            </a:r>
            <a:endParaRPr kumimoji="1" lang="zh-CN" altLang="en-US" sz="3200" b="1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3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nimBg="1" autoUpdateAnimBg="0"/>
      <p:bldP spid="13315" grpId="0" autoUpdateAnimBg="0" build="p"/>
      <p:bldP spid="13317" grpId="0" animBg="1"/>
      <p:bldP spid="13318" grpId="0" autoUpdateAnimBg="0" build="p"/>
      <p:bldP spid="13321" grpId="0" autoUpdateAnimBg="0" build="p"/>
      <p:bldP spid="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31775" y="404813"/>
            <a:ext cx="8443913" cy="13731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FFCC"/>
                </a:solidFill>
                <a:latin typeface="Times New Roman" panose="02020603050405020304" pitchFamily="18" charset="0"/>
                <a:ea typeface="隶书" panose="02010509060101010101" charset="-122"/>
              </a:rPr>
              <a:t>(2)</a:t>
            </a:r>
            <a:r>
              <a:rPr kumimoji="1" lang="zh-CN" altLang="en-US" sz="3600" b="1">
                <a:solidFill>
                  <a:srgbClr val="E9FA0A"/>
                </a:solidFill>
                <a:latin typeface="Times New Roman" panose="02020603050405020304" pitchFamily="18" charset="0"/>
                <a:ea typeface="隶书" panose="02010509060101010101" charset="-122"/>
              </a:rPr>
              <a:t>最小公倍数法</a:t>
            </a:r>
            <a:r>
              <a:rPr kumimoji="1" lang="zh-CN" altLang="en-US" sz="3200" b="1">
                <a:solidFill>
                  <a:srgbClr val="FFFFCC"/>
                </a:solidFill>
                <a:latin typeface="Times New Roman" panose="02020603050405020304" pitchFamily="18" charset="0"/>
                <a:ea typeface="隶书" panose="02010509060101010101" charset="-122"/>
              </a:rPr>
              <a:t>，也是配平化学方程式很好</a:t>
            </a:r>
            <a:endParaRPr kumimoji="1" lang="zh-CN" altLang="en-US" sz="3200" b="1">
              <a:solidFill>
                <a:srgbClr val="FFFFCC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FFFFCC"/>
                </a:solidFill>
                <a:latin typeface="Times New Roman" panose="02020603050405020304" pitchFamily="18" charset="0"/>
                <a:ea typeface="隶书" panose="02010509060101010101" charset="-122"/>
              </a:rPr>
              <a:t>的方法</a:t>
            </a:r>
            <a:r>
              <a:rPr kumimoji="1" lang="zh-CN" altLang="en-US" sz="3200" b="1">
                <a:solidFill>
                  <a:srgbClr val="FFFFCC"/>
                </a:solidFill>
                <a:latin typeface="Times New Roman" panose="02020603050405020304" pitchFamily="18" charset="0"/>
              </a:rPr>
              <a:t> </a:t>
            </a:r>
            <a:endParaRPr kumimoji="1" lang="zh-CN" altLang="en-US" sz="3200" b="1">
              <a:solidFill>
                <a:srgbClr val="FFFF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900113" y="2060575"/>
            <a:ext cx="4948237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Al +   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＝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Al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endParaRPr kumimoji="1" lang="en-US" altLang="zh-CN" sz="32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692275" y="2060575"/>
            <a:ext cx="360363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kumimoji="1" lang="en-US" altLang="zh-CN" sz="32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11188" y="2060575"/>
            <a:ext cx="36036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kumimoji="1" lang="en-US" altLang="zh-CN" sz="32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916238" y="2060575"/>
            <a:ext cx="360362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84213" y="2852738"/>
            <a:ext cx="45402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P +   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＝ 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P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5 </a:t>
            </a:r>
            <a:endParaRPr kumimoji="1" lang="en-US" altLang="zh-CN" sz="32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68313" y="2852738"/>
            <a:ext cx="2951162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4      5           2</a:t>
            </a:r>
            <a:endParaRPr kumimoji="1" lang="en-US" altLang="zh-CN" sz="32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1979613" y="2636838"/>
            <a:ext cx="86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点燃</a:t>
            </a:r>
            <a:endParaRPr kumimoji="1" lang="zh-CN" altLang="en-US" sz="24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>
            <a:off x="468313" y="3716338"/>
            <a:ext cx="454025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KClO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＝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KCl +   O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1692275" y="3429000"/>
            <a:ext cx="863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加热</a:t>
            </a:r>
            <a:endParaRPr kumimoji="1" lang="zh-CN" altLang="en-US" sz="2400" b="1" baseline="-25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 flipV="1">
            <a:off x="4356100" y="3789363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250825" y="3716338"/>
            <a:ext cx="5113338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tabLst>
                <a:tab pos="133350" algn="l"/>
              </a:tabLst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</a:rPr>
              <a:t>2                2            3</a:t>
            </a:r>
            <a:endParaRPr kumimoji="1" lang="en-US" altLang="zh-CN" sz="32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 autoUpdateAnimBg="0"/>
      <p:bldP spid="14342" grpId="0"/>
      <p:bldP spid="14343" grpId="0"/>
      <p:bldP spid="14344" grpId="0"/>
      <p:bldP spid="14345" grpId="0"/>
      <p:bldP spid="14346" grpId="0"/>
      <p:bldP spid="14348" grpId="0"/>
      <p:bldP spid="14350" grpId="0"/>
      <p:bldP spid="14353" grpId="0"/>
      <p:bldP spid="14355" grpId="0"/>
      <p:bldP spid="14356" grpId="0" animBg="1"/>
      <p:bldP spid="143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>
            <a:spLocks noChangeArrowheads="1"/>
          </p:cNvSpPr>
          <p:nvPr>
            <p:ph type="body" idx="1"/>
          </p:nvPr>
        </p:nvSpPr>
        <p:spPr>
          <a:xfrm>
            <a:off x="250825" y="549275"/>
            <a:ext cx="8497888" cy="3455988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b="1" smtClean="0"/>
              <a:t>(3)</a:t>
            </a:r>
            <a:r>
              <a:rPr lang="zh-CN" altLang="en-US" sz="2800" b="1" smtClean="0">
                <a:solidFill>
                  <a:schemeClr val="tx2"/>
                </a:solidFill>
              </a:rPr>
              <a:t>奇数变偶法</a:t>
            </a:r>
            <a:r>
              <a:rPr lang="zh-CN" altLang="en-US" sz="2800" b="1" smtClean="0"/>
              <a:t>： </a:t>
            </a:r>
            <a:endParaRPr lang="zh-CN" alt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/>
              <a:t>a.</a:t>
            </a:r>
            <a:r>
              <a:rPr lang="zh-CN" altLang="en-US" sz="2800" b="1" smtClean="0"/>
              <a:t>找出方程是里左右两端出现次数较多的元素。</a:t>
            </a:r>
            <a:endParaRPr lang="zh-CN" alt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/>
              <a:t>b.</a:t>
            </a:r>
            <a:r>
              <a:rPr lang="zh-CN" altLang="en-US" sz="2800" b="1" smtClean="0"/>
              <a:t>该元素的原子在各端的总数是否一奇一偶，选定这一元素作为配平的起点（乘以</a:t>
            </a:r>
            <a:r>
              <a:rPr lang="en-US" altLang="zh-CN" sz="2800" b="1" smtClean="0"/>
              <a:t>2</a:t>
            </a:r>
            <a:r>
              <a:rPr lang="zh-CN" altLang="en-US" sz="2800" b="1" smtClean="0"/>
              <a:t>、</a:t>
            </a:r>
            <a:r>
              <a:rPr lang="en-US" altLang="zh-CN" sz="2800" b="1" smtClean="0"/>
              <a:t>4</a:t>
            </a:r>
            <a:r>
              <a:rPr lang="zh-CN" altLang="en-US" sz="2800" b="1" smtClean="0"/>
              <a:t>或</a:t>
            </a:r>
            <a:r>
              <a:rPr lang="en-US" altLang="zh-CN" sz="2800" b="1" smtClean="0"/>
              <a:t>8</a:t>
            </a:r>
            <a:r>
              <a:rPr lang="zh-CN" altLang="en-US" sz="2800" b="1" smtClean="0"/>
              <a:t>）。</a:t>
            </a:r>
            <a:endParaRPr lang="zh-CN" alt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/>
              <a:t>c.</a:t>
            </a:r>
            <a:r>
              <a:rPr lang="zh-CN" altLang="en-US" sz="2800" b="1" smtClean="0"/>
              <a:t>由已知推出的化学计量数，决定其它化学式的计量数，最后配单质。</a:t>
            </a:r>
            <a:endParaRPr lang="zh-CN" alt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altLang="zh-CN" sz="2800" b="1" smtClean="0"/>
              <a:t>d.</a:t>
            </a:r>
            <a:r>
              <a:rPr lang="zh-CN" altLang="en-US" sz="2800" b="1" smtClean="0"/>
              <a:t>最后如果各计量数可以约分，则约成最简形式。</a:t>
            </a:r>
            <a:r>
              <a:rPr lang="zh-CN" altLang="en-US" sz="2800" smtClean="0"/>
              <a:t> </a:t>
            </a:r>
            <a:endParaRPr lang="zh-CN" altLang="en-US" sz="2800" smtClean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55650" y="4292600"/>
            <a:ext cx="42481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CO+ 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——    CO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466725" y="4292600"/>
            <a:ext cx="50482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348038" y="4292600"/>
            <a:ext cx="50482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339975" y="4076700"/>
            <a:ext cx="1296988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点燃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2411413" y="4795838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1836738" y="5011738"/>
            <a:ext cx="51117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NO+ 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——    NO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3203575" y="5588000"/>
            <a:ext cx="42481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kumimoji="1" lang="en-US" altLang="zh-CN" sz="36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+ 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——    SO</a:t>
            </a:r>
            <a:r>
              <a:rPr kumimoji="1" lang="en-US" altLang="zh-CN" sz="36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547813" y="4940300"/>
            <a:ext cx="3527425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solidFill>
                  <a:srgbClr val="FF0000"/>
                </a:solidFill>
                <a:latin typeface="Times New Roman" panose="02020603050405020304" pitchFamily="18" charset="0"/>
              </a:rPr>
              <a:t>2                        2</a:t>
            </a:r>
            <a:endParaRPr kumimoji="1"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3492500" y="5516563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940425" y="5656263"/>
            <a:ext cx="4318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2</a:t>
            </a:r>
            <a:endParaRPr kumimoji="1"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2916238" y="5588000"/>
            <a:ext cx="431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2</a:t>
            </a:r>
            <a:endParaRPr kumimoji="1" lang="en-US" altLang="zh-CN" sz="32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4932363" y="6092825"/>
            <a:ext cx="936625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0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204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204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20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0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20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 autoUpdateAnimBg="0"/>
      <p:bldP spid="20486" grpId="0" autoUpdateAnimBg="0" build="p"/>
      <p:bldP spid="20489" grpId="0" autoUpdateAnimBg="0" build="p"/>
      <p:bldP spid="20490" grpId="0" autoUpdateAnimBg="0" build="p"/>
      <p:bldP spid="20491" grpId="0" autoUpdateAnimBg="0" build="p"/>
      <p:bldP spid="20492" grpId="0" animBg="1"/>
      <p:bldP spid="20493" grpId="0" autoUpdateAnimBg="0" build="p"/>
      <p:bldP spid="20494" grpId="0" autoUpdateAnimBg="0" build="p"/>
      <p:bldP spid="20495" grpId="0" autoUpdateAnimBg="0" build="p"/>
      <p:bldP spid="20497" grpId="0" animBg="1"/>
      <p:bldP spid="20498" grpId="0" autoUpdateAnimBg="0" build="p"/>
      <p:bldP spid="20500" grpId="0" autoUpdateAnimBg="0" build="p"/>
      <p:bldP spid="205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4450"/>
            <a:ext cx="4606925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有机物的燃烧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smtClean="0">
                <a:solidFill>
                  <a:srgbClr val="FF0000"/>
                </a:solidFill>
              </a:rPr>
              <a:t>1</a:t>
            </a:r>
            <a:r>
              <a:rPr lang="zh-CN" altLang="en-US" b="1" smtClean="0">
                <a:solidFill>
                  <a:srgbClr val="FF0000"/>
                </a:solidFill>
              </a:rPr>
              <a:t>、定有机物的计量数为</a:t>
            </a:r>
            <a:r>
              <a:rPr lang="en-US" altLang="zh-CN" b="1" smtClean="0">
                <a:solidFill>
                  <a:srgbClr val="FF0000"/>
                </a:solidFill>
              </a:rPr>
              <a:t>1</a:t>
            </a:r>
            <a:endParaRPr lang="en-US" altLang="zh-CN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b="1" smtClean="0">
                <a:solidFill>
                  <a:srgbClr val="FF0000"/>
                </a:solidFill>
              </a:rPr>
              <a:t>2</a:t>
            </a:r>
            <a:r>
              <a:rPr lang="zh-CN" altLang="en-US" b="1" smtClean="0">
                <a:solidFill>
                  <a:srgbClr val="FF0000"/>
                </a:solidFill>
              </a:rPr>
              <a:t>、按照</a:t>
            </a:r>
            <a:r>
              <a:rPr lang="en-US" altLang="zh-CN" b="1" smtClean="0">
                <a:solidFill>
                  <a:srgbClr val="FF0000"/>
                </a:solidFill>
              </a:rPr>
              <a:t>C</a:t>
            </a:r>
            <a:r>
              <a:rPr lang="zh-CN" altLang="en-US" b="1" smtClean="0">
                <a:solidFill>
                  <a:srgbClr val="FF0000"/>
                </a:solidFill>
              </a:rPr>
              <a:t>、</a:t>
            </a:r>
            <a:r>
              <a:rPr lang="en-US" altLang="zh-CN" b="1" smtClean="0">
                <a:solidFill>
                  <a:srgbClr val="FF0000"/>
                </a:solidFill>
              </a:rPr>
              <a:t>H</a:t>
            </a:r>
            <a:r>
              <a:rPr lang="zh-CN" altLang="en-US" b="1" smtClean="0">
                <a:solidFill>
                  <a:srgbClr val="FF0000"/>
                </a:solidFill>
              </a:rPr>
              <a:t>、</a:t>
            </a:r>
            <a:r>
              <a:rPr lang="en-US" altLang="zh-CN" b="1" smtClean="0">
                <a:solidFill>
                  <a:srgbClr val="FF0000"/>
                </a:solidFill>
              </a:rPr>
              <a:t>O</a:t>
            </a:r>
            <a:r>
              <a:rPr lang="zh-CN" altLang="en-US" b="1" smtClean="0">
                <a:solidFill>
                  <a:srgbClr val="FF0000"/>
                </a:solidFill>
              </a:rPr>
              <a:t>的顺序配平</a:t>
            </a:r>
            <a:endParaRPr lang="zh-CN" altLang="en-US" b="1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zh-CN" b="1" smtClean="0">
                <a:solidFill>
                  <a:srgbClr val="FF0000"/>
                </a:solidFill>
              </a:rPr>
              <a:t>3</a:t>
            </a:r>
            <a:r>
              <a:rPr lang="zh-CN" altLang="en-US" b="1" smtClean="0">
                <a:solidFill>
                  <a:srgbClr val="FF0000"/>
                </a:solidFill>
              </a:rPr>
              <a:t>、若出现分数，左右同时乘以分母的倍数</a:t>
            </a:r>
            <a:endParaRPr lang="zh-CN" altLang="en-US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WordArt 3"/>
          <p:cNvSpPr>
            <a:spLocks noChangeArrowheads="1" noChangeShapeType="1" noTextEdit="1"/>
          </p:cNvSpPr>
          <p:nvPr/>
        </p:nvSpPr>
        <p:spPr bwMode="auto">
          <a:xfrm>
            <a:off x="1143000" y="0"/>
            <a:ext cx="466725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9525">
                  <a:solidFill>
                    <a:srgbClr val="000000"/>
                  </a:solidFill>
                  <a:round/>
                </a:ln>
                <a:solidFill>
                  <a:srgbClr val="FFFFFF"/>
                </a:solidFill>
                <a:latin typeface="隶书" panose="02010509060101010101" charset="-122"/>
                <a:ea typeface="隶书" panose="02010509060101010101" charset="-122"/>
              </a:rPr>
              <a:t>化学方程式的三种读法</a:t>
            </a:r>
            <a:endParaRPr lang="zh-CN" altLang="en-US" sz="3600" b="1" kern="10">
              <a:ln w="9525">
                <a:solidFill>
                  <a:srgbClr val="000000"/>
                </a:solidFill>
                <a:round/>
              </a:ln>
              <a:solidFill>
                <a:srgbClr val="FFFFFF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0063" y="1646238"/>
            <a:ext cx="8501062" cy="3786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</a:rPr>
              <a:t>化学方程式能客观地反映出化学反应中“质”和“量”的变化及关系。所以化学方程式的读法不同于数学方程式。化学方程式中的“</a:t>
            </a:r>
            <a:r>
              <a:rPr kumimoji="1" lang="en-US" altLang="zh-CN" sz="3200" b="1" dirty="0">
                <a:solidFill>
                  <a:srgbClr val="000000"/>
                </a:solidFill>
                <a:latin typeface="+mn-ea"/>
                <a:ea typeface="+mn-ea"/>
              </a:rPr>
              <a:t>+”</a:t>
            </a: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</a:rPr>
              <a:t>号应读成“和”，不能读成“加”；反应物和生成物中间的“</a:t>
            </a:r>
            <a:r>
              <a:rPr kumimoji="1" lang="en-US" altLang="zh-CN" sz="3200" b="1" dirty="0">
                <a:solidFill>
                  <a:srgbClr val="000000"/>
                </a:solidFill>
                <a:latin typeface="+mn-ea"/>
                <a:ea typeface="+mn-ea"/>
              </a:rPr>
              <a:t>=”</a:t>
            </a: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</a:rPr>
              <a:t>号，应读成“生成”，不能读成“等于”。</a:t>
            </a:r>
            <a:endParaRPr kumimoji="1" lang="zh-CN" altLang="en-US" sz="3200" b="1" dirty="0">
              <a:solidFill>
                <a:srgbClr val="000000"/>
              </a:solidFill>
              <a:latin typeface="+mn-ea"/>
              <a:ea typeface="+mn-ea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zh-CN" altLang="en-US" sz="3200" b="1" dirty="0">
                <a:solidFill>
                  <a:srgbClr val="000000"/>
                </a:solidFill>
                <a:latin typeface="+mn-ea"/>
                <a:ea typeface="+mn-ea"/>
              </a:rPr>
              <a:t>每个方程式都有三种读法。</a:t>
            </a:r>
            <a:endParaRPr kumimoji="1" lang="zh-CN" altLang="en-US" sz="32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pic>
        <p:nvPicPr>
          <p:cNvPr id="2" name="Picture 6" descr="QQ22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600200" y="5897563"/>
            <a:ext cx="754380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8" grpId="0" autoUpdateAnimBg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85750" y="285750"/>
            <a:ext cx="65532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化学方程式表示的意义：</a:t>
            </a:r>
            <a:endParaRPr kumimoji="1" lang="zh-CN" altLang="en-US" sz="32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14513" y="1214438"/>
            <a:ext cx="75438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                 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↑+O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↑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7412" name="Picture 4" descr="通电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600450" y="1000125"/>
            <a:ext cx="1295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14313" y="3038475"/>
            <a:ext cx="8286750" cy="461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000000"/>
                </a:solidFill>
                <a:latin typeface="+mn-ea"/>
                <a:ea typeface="+mn-ea"/>
              </a:rPr>
              <a:t>1.</a:t>
            </a:r>
            <a:r>
              <a:rPr kumimoji="1" lang="zh-CN" altLang="en-US" sz="2400" b="1" dirty="0">
                <a:solidFill>
                  <a:srgbClr val="000000"/>
                </a:solidFill>
                <a:latin typeface="+mn-ea"/>
                <a:ea typeface="+mn-ea"/>
              </a:rPr>
              <a:t>表示反应事实：如水通电分解生成氢气和氧气。（读物质）</a:t>
            </a:r>
            <a:endParaRPr kumimoji="1" lang="en-US" altLang="zh-CN" sz="24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80975" y="3913188"/>
            <a:ext cx="8748713" cy="1016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表示各物质的微粒个数比：</a:t>
            </a:r>
            <a:endParaRPr kumimoji="1"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如在通电条件下，每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个水分子分解生成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个氢分子和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个氧分子。</a:t>
            </a:r>
            <a:endParaRPr kumimoji="1"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85750" y="5330825"/>
            <a:ext cx="8572500" cy="101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3.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表示各物质的质量比：</a:t>
            </a:r>
            <a:endParaRPr kumimoji="1" lang="en-US" altLang="zh-CN" sz="24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如每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36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份质量的水分解生成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份质量的氢气和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32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份质量的氧气。</a:t>
            </a:r>
            <a:endParaRPr kumimoji="1" lang="zh-CN" altLang="en-US" sz="24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2875" y="1785938"/>
            <a:ext cx="2286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分子个数比：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857250" y="2343150"/>
            <a:ext cx="1857375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质量比：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714625" y="1785938"/>
            <a:ext cx="492918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       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         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633663" y="2335213"/>
            <a:ext cx="5081587" cy="522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36      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         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4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 build="p"/>
      <p:bldP spid="17411" grpId="0" autoUpdateAnimBg="0" build="p"/>
      <p:bldP spid="17413" grpId="0" animBg="1"/>
      <p:bldP spid="9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85750" y="285750"/>
            <a:ext cx="6553200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化学方程式表示的意义：</a:t>
            </a:r>
            <a:endParaRPr kumimoji="1" lang="zh-CN" altLang="en-US" sz="3200" b="1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814513" y="1214438"/>
            <a:ext cx="7543800" cy="5794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 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                 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↑+O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↑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7412" name="Picture 4" descr="通电D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600450" y="1000125"/>
            <a:ext cx="12954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14313" y="3038475"/>
            <a:ext cx="8286750" cy="461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000000"/>
                </a:solidFill>
                <a:latin typeface="+mn-ea"/>
                <a:ea typeface="+mn-ea"/>
              </a:rPr>
              <a:t>1.</a:t>
            </a:r>
            <a:r>
              <a:rPr kumimoji="1" lang="zh-CN" altLang="en-US" sz="2400" b="1" dirty="0">
                <a:solidFill>
                  <a:srgbClr val="000000"/>
                </a:solidFill>
                <a:latin typeface="+mn-ea"/>
                <a:ea typeface="+mn-ea"/>
              </a:rPr>
              <a:t>表示反应事实：如水通电分解生成氢气和氧气。（读物质）</a:t>
            </a:r>
            <a:endParaRPr kumimoji="1" lang="en-US" altLang="zh-CN" sz="2400" b="1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80975" y="3913188"/>
            <a:ext cx="8748713" cy="101600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2.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表示各物质的微粒个数比：</a:t>
            </a:r>
            <a:endParaRPr kumimoji="1"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如在通电条件下，每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个水分子分解生成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个氢分子和</a:t>
            </a:r>
            <a:r>
              <a:rPr kumimoji="1" lang="en-US" altLang="zh-CN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kumimoji="1" lang="zh-CN" altLang="en-US" sz="2400" b="1" dirty="0">
                <a:solidFill>
                  <a:srgbClr val="000000"/>
                </a:solidFill>
                <a:latin typeface="宋体" panose="02010600030101010101" pitchFamily="2" charset="-122"/>
              </a:rPr>
              <a:t>个氧分子。</a:t>
            </a:r>
            <a:endParaRPr kumimoji="1" lang="zh-CN" altLang="en-US" sz="2400" b="1" dirty="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85750" y="5330825"/>
            <a:ext cx="8572500" cy="101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3.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表示各物质的质量比：</a:t>
            </a:r>
            <a:endParaRPr kumimoji="1" lang="en-US" altLang="zh-CN" sz="24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如每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36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份质量的水分解生成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份质量的氢气和</a:t>
            </a:r>
            <a:r>
              <a:rPr kumimoji="1"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32</a:t>
            </a:r>
            <a:r>
              <a:rPr kumimoji="1"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份质量的氧气。</a:t>
            </a:r>
            <a:endParaRPr kumimoji="1" lang="zh-CN" altLang="en-US" sz="2400" b="1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2875" y="1785938"/>
            <a:ext cx="2286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分子个数比：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857250" y="2343150"/>
            <a:ext cx="1857375" cy="5222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质量比：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714625" y="1785938"/>
            <a:ext cx="4929188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       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         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2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633663" y="2335213"/>
            <a:ext cx="5081587" cy="5222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36      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         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4      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：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32</a:t>
            </a:r>
            <a:endParaRPr kumimoji="1" lang="en-US" altLang="zh-CN" sz="28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 build="p"/>
      <p:bldP spid="17411" grpId="0" autoUpdateAnimBg="0" build="p"/>
      <p:bldP spid="17413" grpId="0" animBg="1"/>
      <p:bldP spid="9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6248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19459" name="WordArt 4"/>
          <p:cNvSpPr>
            <a:spLocks noChangeArrowheads="1" noChangeShapeType="1" noTextEdit="1"/>
          </p:cNvSpPr>
          <p:nvPr/>
        </p:nvSpPr>
        <p:spPr bwMode="auto">
          <a:xfrm>
            <a:off x="2057400" y="0"/>
            <a:ext cx="2057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9525">
                  <a:solidFill>
                    <a:srgbClr val="000000"/>
                  </a:solidFill>
                  <a:rou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小结</a:t>
            </a:r>
            <a:endParaRPr lang="zh-CN" altLang="en-US" sz="3600" b="1" kern="10">
              <a:ln w="9525">
                <a:solidFill>
                  <a:srgbClr val="000000"/>
                </a:solidFill>
                <a:rou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609600" y="1447800"/>
            <a:ext cx="7848600" cy="2043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、什么叫化学方程式？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、书写化学方程式要遵循的原则是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、配平化学方程式的方法</a:t>
            </a:r>
            <a:r>
              <a:rPr kumimoji="1" lang="zh-CN" altLang="en-US" sz="3200" b="1" u="sng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</a:t>
            </a:r>
            <a:endParaRPr kumimoji="1" lang="zh-CN" altLang="en-US" sz="3200" b="1" u="sng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0"/>
            <a:ext cx="25908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solidFill>
                  <a:schemeClr val="bg1"/>
                </a:solidFill>
                <a:latin typeface="Times New Roman" panose="02020603050405020304" pitchFamily="18" charset="0"/>
                <a:ea typeface="隶书" panose="02010509060101010101" charset="-122"/>
              </a:rPr>
              <a:t>回忆复习</a:t>
            </a:r>
            <a:endParaRPr kumimoji="1" lang="zh-CN" altLang="en-US" sz="4400" b="1">
              <a:solidFill>
                <a:schemeClr val="bg1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762000" cy="301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质量守恒定律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3" name="AutoShape 7"/>
          <p:cNvSpPr/>
          <p:nvPr/>
        </p:nvSpPr>
        <p:spPr bwMode="auto">
          <a:xfrm>
            <a:off x="1619250" y="1412875"/>
            <a:ext cx="457200" cy="4648200"/>
          </a:xfrm>
          <a:prstGeom prst="leftBrace">
            <a:avLst>
              <a:gd name="adj1" fmla="val 84722"/>
              <a:gd name="adj2" fmla="val 50000"/>
            </a:avLst>
          </a:prstGeom>
          <a:noFill/>
          <a:ln w="38100">
            <a:solidFill>
              <a:srgbClr val="000000"/>
            </a:solidFill>
            <a:round/>
          </a:ln>
        </p:spPr>
        <p:txBody>
          <a:bodyPr wrap="none" anchor="ctr"/>
          <a:lstStyle/>
          <a:p>
            <a:pPr algn="ctr"/>
            <a:endParaRPr kumimoji="1" lang="zh-CN" altLang="zh-CN" sz="24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2286000" y="1447800"/>
            <a:ext cx="6477000" cy="1554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1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、定义：</a:t>
            </a:r>
            <a:r>
              <a:rPr kumimoji="1" lang="zh-CN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               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化学反应各物质的质量总和      </a:t>
            </a:r>
            <a:r>
              <a:rPr kumimoji="1" lang="zh-CN" altLang="en-US" sz="3200" b="1" u="sng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                 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反应后生成的各物质质量总和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2195513" y="3500438"/>
            <a:ext cx="990600" cy="301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2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、守恒的原因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4107" name="AutoShape 11"/>
          <p:cNvSpPr/>
          <p:nvPr/>
        </p:nvSpPr>
        <p:spPr bwMode="auto">
          <a:xfrm>
            <a:off x="2987675" y="3357563"/>
            <a:ext cx="381000" cy="2971800"/>
          </a:xfrm>
          <a:prstGeom prst="leftBrace">
            <a:avLst>
              <a:gd name="adj1" fmla="val 65000"/>
              <a:gd name="adj2" fmla="val 50000"/>
            </a:avLst>
          </a:prstGeom>
          <a:noFill/>
          <a:ln w="38100">
            <a:solidFill>
              <a:srgbClr val="000000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203575" y="3213100"/>
            <a:ext cx="5940425" cy="32623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①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反应前后原子</a:t>
            </a:r>
            <a:r>
              <a:rPr kumimoji="1" lang="zh-CN" altLang="en-US" sz="3200" b="1" u="sng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       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不变</a:t>
            </a: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②反应前后原子</a:t>
            </a:r>
            <a:r>
              <a:rPr kumimoji="1" lang="zh-CN" altLang="en-US" sz="3200" b="1" u="sng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       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不变</a:t>
            </a:r>
            <a:b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</a:b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③反应前后原子的</a:t>
            </a:r>
            <a:r>
              <a:rPr kumimoji="1" lang="zh-CN" altLang="en-US" sz="3200" b="1" u="sng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       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不变</a:t>
            </a: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648200" y="14478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参加</a:t>
            </a:r>
            <a:endParaRPr kumimoji="1" lang="zh-CN" altLang="en-US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318125" y="1916113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等于</a:t>
            </a:r>
            <a:endParaRPr kumimoji="1" lang="zh-CN" altLang="en-US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6705600" y="3048000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种类</a:t>
            </a:r>
            <a:endParaRPr kumimoji="1" lang="zh-CN" altLang="en-US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629400" y="45720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数目</a:t>
            </a:r>
            <a:endParaRPr kumimoji="1" lang="zh-CN" altLang="en-US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6781800" y="5791200"/>
            <a:ext cx="8382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66"/>
                </a:solidFill>
                <a:latin typeface="Times New Roman" panose="02020603050405020304" pitchFamily="18" charset="0"/>
              </a:rPr>
              <a:t>质量</a:t>
            </a:r>
            <a:endParaRPr kumimoji="1" lang="zh-CN" altLang="en-US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4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 build="p"/>
      <p:bldP spid="4099" grpId="0" autoUpdateAnimBg="0" build="p"/>
      <p:bldP spid="4103" grpId="0" animBg="1" autoUpdateAnimBg="0"/>
      <p:bldP spid="4105" grpId="0" autoUpdateAnimBg="0" build="p"/>
      <p:bldP spid="4106" grpId="0" autoUpdateAnimBg="0" build="p"/>
      <p:bldP spid="4107" grpId="0" animBg="1"/>
      <p:bldP spid="4108" grpId="0" autoUpdateAnimBg="0" build="p"/>
      <p:bldP spid="4109" grpId="0" animBg="1" autoUpdateAnimBg="0"/>
      <p:bldP spid="4110" grpId="0" animBg="1" autoUpdateAnimBg="0"/>
      <p:bldP spid="4111" grpId="0" animBg="1" autoUpdateAnimBg="0"/>
      <p:bldP spid="4112" grpId="0" animBg="1" autoUpdateAnimBg="0"/>
      <p:bldP spid="411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"/>
          <p:cNvSpPr>
            <a:spLocks noChangeArrowheads="1" noChangeShapeType="1" noTextEdit="1"/>
          </p:cNvSpPr>
          <p:nvPr/>
        </p:nvSpPr>
        <p:spPr bwMode="auto">
          <a:xfrm>
            <a:off x="468313" y="290513"/>
            <a:ext cx="6172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12700">
                  <a:solidFill>
                    <a:srgbClr val="EAEAEA"/>
                  </a:solidFill>
                  <a:round/>
                </a:ln>
                <a:solidFill>
                  <a:srgbClr val="FF330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一、化学变化的表示方法</a:t>
            </a:r>
            <a:endParaRPr lang="zh-CN" altLang="en-US" sz="3600" b="1" kern="10">
              <a:ln w="12700">
                <a:solidFill>
                  <a:srgbClr val="EAEAEA"/>
                </a:solidFill>
                <a:round/>
              </a:ln>
              <a:solidFill>
                <a:srgbClr val="FF3300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50825" y="1311275"/>
            <a:ext cx="8497888" cy="946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你能用几种方法表示铁在氧气中的燃烧反应？你认为哪种方式能简便地记忆和描述这一反应？</a:t>
            </a:r>
            <a:endParaRPr kumimoji="1" lang="zh-CN" altLang="en-US" sz="28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04800" y="5373688"/>
            <a:ext cx="7723188" cy="11890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像③式那样用化学式来表达化学反应的式子叫</a:t>
            </a:r>
            <a:r>
              <a:rPr kumimoji="1" lang="zh-CN" altLang="en-US" sz="4000" b="1">
                <a:solidFill>
                  <a:srgbClr val="FF0066"/>
                </a:solidFill>
                <a:latin typeface="Times New Roman" panose="02020603050405020304" pitchFamily="18" charset="0"/>
                <a:ea typeface="隶书" panose="02010509060101010101" charset="-122"/>
              </a:rPr>
              <a:t>化学方程式</a:t>
            </a:r>
            <a:endParaRPr kumimoji="1" lang="zh-CN" altLang="en-US" sz="4000" b="1">
              <a:solidFill>
                <a:srgbClr val="FF0066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pic>
        <p:nvPicPr>
          <p:cNvPr id="5125" name="Picture 15" descr="男孩子Q3"/>
          <p:cNvPicPr>
            <a:picLocks noChangeAspect="1" noChangeArrowheads="1" noCrop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848600" y="5105400"/>
            <a:ext cx="12954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4"/>
          <p:cNvGrpSpPr/>
          <p:nvPr/>
        </p:nvGrpSpPr>
        <p:grpSpPr bwMode="auto">
          <a:xfrm>
            <a:off x="827088" y="4365625"/>
            <a:ext cx="5322887" cy="831850"/>
            <a:chOff x="434" y="2734"/>
            <a:chExt cx="3353" cy="524"/>
          </a:xfrm>
        </p:grpSpPr>
        <p:sp>
          <p:nvSpPr>
            <p:cNvPr id="5134" name="Text Box 17"/>
            <p:cNvSpPr txBox="1">
              <a:spLocks noChangeArrowheads="1"/>
            </p:cNvSpPr>
            <p:nvPr/>
          </p:nvSpPr>
          <p:spPr bwMode="auto">
            <a:xfrm>
              <a:off x="434" y="2931"/>
              <a:ext cx="3353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 Fe   +    O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                    Fe 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O 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4</a:t>
              </a:r>
              <a:endParaRPr kumimoji="1"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5" name="Text Box 18"/>
            <p:cNvSpPr txBox="1">
              <a:spLocks noChangeArrowheads="1"/>
            </p:cNvSpPr>
            <p:nvPr/>
          </p:nvSpPr>
          <p:spPr bwMode="auto">
            <a:xfrm>
              <a:off x="1837" y="2734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6" name="Line 19"/>
            <p:cNvSpPr>
              <a:spLocks noChangeShapeType="1"/>
            </p:cNvSpPr>
            <p:nvPr/>
          </p:nvSpPr>
          <p:spPr bwMode="auto">
            <a:xfrm>
              <a:off x="1610" y="3113"/>
              <a:ext cx="9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23"/>
          <p:cNvGrpSpPr/>
          <p:nvPr/>
        </p:nvGrpSpPr>
        <p:grpSpPr bwMode="auto">
          <a:xfrm>
            <a:off x="611188" y="2420938"/>
            <a:ext cx="7773987" cy="1887537"/>
            <a:chOff x="431" y="1525"/>
            <a:chExt cx="4897" cy="1189"/>
          </a:xfrm>
        </p:grpSpPr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432" y="1525"/>
              <a:ext cx="4896" cy="7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隶书" panose="02010509060101010101" charset="-122"/>
                  <a:ea typeface="隶书" panose="02010509060101010101" charset="-122"/>
                </a:rPr>
                <a:t>① </a:t>
              </a:r>
              <a:r>
                <a:rPr kumimoji="1" lang="zh-CN" altLang="en-US" sz="2800" b="1">
                  <a:solidFill>
                    <a:srgbClr val="000000"/>
                  </a:solidFill>
                  <a:latin typeface="隶书" panose="02010509060101010101" charset="-122"/>
                  <a:ea typeface="隶书" panose="02010509060101010101" charset="-122"/>
                </a:rPr>
                <a:t>铁在氧气中燃烧生成四氧化三铁</a:t>
              </a:r>
              <a:endParaRPr kumimoji="1" lang="zh-CN" altLang="en-US" sz="28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endParaRPr>
            </a:p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隶书" panose="02010509060101010101" charset="-122"/>
                  <a:ea typeface="隶书" panose="02010509060101010101" charset="-122"/>
                </a:rPr>
                <a:t>② 铁  </a:t>
              </a:r>
              <a:r>
                <a:rPr kumimoji="1" lang="en-US" altLang="zh-CN" sz="2800" b="1">
                  <a:solidFill>
                    <a:srgbClr val="000000"/>
                  </a:solidFill>
                  <a:latin typeface="隶书" panose="02010509060101010101" charset="-122"/>
                  <a:ea typeface="隶书" panose="02010509060101010101" charset="-122"/>
                </a:rPr>
                <a:t>+  </a:t>
              </a:r>
              <a:r>
                <a:rPr kumimoji="1" lang="zh-CN" altLang="en-US" sz="2800" b="1">
                  <a:solidFill>
                    <a:srgbClr val="000000"/>
                  </a:solidFill>
                  <a:latin typeface="隶书" panose="02010509060101010101" charset="-122"/>
                  <a:ea typeface="隶书" panose="02010509060101010101" charset="-122"/>
                </a:rPr>
                <a:t>氧气              四氧化三铁</a:t>
              </a:r>
              <a:endParaRPr kumimoji="1" lang="zh-CN" altLang="en-US" sz="28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endParaRPr>
            </a:p>
          </p:txBody>
        </p:sp>
        <p:sp>
          <p:nvSpPr>
            <p:cNvPr id="5129" name="Text Box 10"/>
            <p:cNvSpPr txBox="1">
              <a:spLocks noChangeArrowheads="1"/>
            </p:cNvSpPr>
            <p:nvPr/>
          </p:nvSpPr>
          <p:spPr bwMode="auto">
            <a:xfrm>
              <a:off x="2744" y="1797"/>
              <a:ext cx="771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0" name="Text Box 11"/>
            <p:cNvSpPr txBox="1">
              <a:spLocks noChangeArrowheads="1"/>
            </p:cNvSpPr>
            <p:nvPr/>
          </p:nvSpPr>
          <p:spPr bwMode="auto">
            <a:xfrm>
              <a:off x="431" y="2387"/>
              <a:ext cx="426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③ 3Fe   +    2O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=====  Fe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2245" y="2160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FF33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32" name="Line 16"/>
            <p:cNvSpPr>
              <a:spLocks noChangeShapeType="1"/>
            </p:cNvSpPr>
            <p:nvPr/>
          </p:nvSpPr>
          <p:spPr bwMode="auto">
            <a:xfrm>
              <a:off x="2517" y="2115"/>
              <a:ext cx="99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33" name="Text Box 22"/>
            <p:cNvSpPr txBox="1">
              <a:spLocks noChangeArrowheads="1"/>
            </p:cNvSpPr>
            <p:nvPr/>
          </p:nvSpPr>
          <p:spPr bwMode="auto">
            <a:xfrm>
              <a:off x="431" y="2387"/>
              <a:ext cx="426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③ 3Fe   +    2O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 =====  Fe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1"/>
          <p:cNvGrpSpPr/>
          <p:nvPr/>
        </p:nvGrpSpPr>
        <p:grpSpPr bwMode="auto">
          <a:xfrm>
            <a:off x="900113" y="0"/>
            <a:ext cx="6762750" cy="808038"/>
            <a:chOff x="567" y="164"/>
            <a:chExt cx="4260" cy="509"/>
          </a:xfrm>
        </p:grpSpPr>
        <p:sp>
          <p:nvSpPr>
            <p:cNvPr id="6163" name="Text Box 8"/>
            <p:cNvSpPr txBox="1">
              <a:spLocks noChangeArrowheads="1"/>
            </p:cNvSpPr>
            <p:nvPr/>
          </p:nvSpPr>
          <p:spPr bwMode="auto">
            <a:xfrm>
              <a:off x="3061" y="164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64" name="Text Box 10"/>
            <p:cNvSpPr txBox="1">
              <a:spLocks noChangeArrowheads="1"/>
            </p:cNvSpPr>
            <p:nvPr/>
          </p:nvSpPr>
          <p:spPr bwMode="auto">
            <a:xfrm>
              <a:off x="567" y="346"/>
              <a:ext cx="4260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氢气燃烧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:     2H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+    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 2H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147" name="Group 39"/>
          <p:cNvGrpSpPr/>
          <p:nvPr/>
        </p:nvGrpSpPr>
        <p:grpSpPr bwMode="auto">
          <a:xfrm>
            <a:off x="900113" y="620713"/>
            <a:ext cx="7483475" cy="2600325"/>
            <a:chOff x="567" y="391"/>
            <a:chExt cx="4714" cy="1638"/>
          </a:xfrm>
        </p:grpSpPr>
        <p:grpSp>
          <p:nvGrpSpPr>
            <p:cNvPr id="6156" name="Group 12"/>
            <p:cNvGrpSpPr/>
            <p:nvPr/>
          </p:nvGrpSpPr>
          <p:grpSpPr bwMode="auto">
            <a:xfrm>
              <a:off x="570" y="391"/>
              <a:ext cx="4260" cy="509"/>
              <a:chOff x="567" y="164"/>
              <a:chExt cx="4260" cy="509"/>
            </a:xfrm>
          </p:grpSpPr>
          <p:sp>
            <p:nvSpPr>
              <p:cNvPr id="6161" name="Text Box 13"/>
              <p:cNvSpPr txBox="1">
                <a:spLocks noChangeArrowheads="1"/>
              </p:cNvSpPr>
              <p:nvPr/>
            </p:nvSpPr>
            <p:spPr bwMode="auto">
              <a:xfrm>
                <a:off x="3061" y="164"/>
                <a:ext cx="590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点燃</a:t>
                </a:r>
                <a:endPara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62" name="Text Box 14"/>
              <p:cNvSpPr txBox="1">
                <a:spLocks noChangeArrowheads="1"/>
              </p:cNvSpPr>
              <p:nvPr/>
            </p:nvSpPr>
            <p:spPr bwMode="auto">
              <a:xfrm>
                <a:off x="567" y="346"/>
                <a:ext cx="4260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木炭燃烧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      C    +    O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=== C O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endPara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6157" name="Group 19"/>
            <p:cNvGrpSpPr/>
            <p:nvPr/>
          </p:nvGrpSpPr>
          <p:grpSpPr bwMode="auto">
            <a:xfrm>
              <a:off x="567" y="799"/>
              <a:ext cx="4263" cy="508"/>
              <a:chOff x="567" y="981"/>
              <a:chExt cx="4263" cy="508"/>
            </a:xfrm>
          </p:grpSpPr>
          <p:sp>
            <p:nvSpPr>
              <p:cNvPr id="6159" name="Text Box 16"/>
              <p:cNvSpPr txBox="1">
                <a:spLocks noChangeArrowheads="1"/>
              </p:cNvSpPr>
              <p:nvPr/>
            </p:nvSpPr>
            <p:spPr bwMode="auto">
              <a:xfrm>
                <a:off x="2426" y="981"/>
                <a:ext cx="590" cy="288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通电</a:t>
                </a:r>
                <a:endPara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6160" name="Text Box 17"/>
              <p:cNvSpPr txBox="1">
                <a:spLocks noChangeArrowheads="1"/>
              </p:cNvSpPr>
              <p:nvPr/>
            </p:nvSpPr>
            <p:spPr bwMode="auto">
              <a:xfrm>
                <a:off x="567" y="1162"/>
                <a:ext cx="4263" cy="32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电解水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         2H 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O===2H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↑  +    O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↑</a:t>
                </a:r>
                <a:endPara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158" name="Text Box 22"/>
            <p:cNvSpPr txBox="1">
              <a:spLocks noChangeArrowheads="1"/>
            </p:cNvSpPr>
            <p:nvPr/>
          </p:nvSpPr>
          <p:spPr bwMode="auto">
            <a:xfrm>
              <a:off x="567" y="1298"/>
              <a:ext cx="4714" cy="73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二氧化碳通入澄清石灰水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:    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Ca(OH)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+   CO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===CaCO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↓+H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2794" name="WordArt 26"/>
          <p:cNvSpPr>
            <a:spLocks noChangeArrowheads="1" noChangeShapeType="1" noTextEdit="1"/>
          </p:cNvSpPr>
          <p:nvPr/>
        </p:nvSpPr>
        <p:spPr bwMode="auto">
          <a:xfrm>
            <a:off x="250825" y="3429000"/>
            <a:ext cx="2089150" cy="5762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慧眼找茬</a:t>
            </a:r>
            <a:endParaRPr lang="zh-CN" altLang="en-US" sz="3600" kern="1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6" name="Group 34"/>
          <p:cNvGrpSpPr/>
          <p:nvPr/>
        </p:nvGrpSpPr>
        <p:grpSpPr bwMode="auto">
          <a:xfrm>
            <a:off x="1476375" y="4076700"/>
            <a:ext cx="6480175" cy="735013"/>
            <a:chOff x="930" y="2568"/>
            <a:chExt cx="4082" cy="463"/>
          </a:xfrm>
        </p:grpSpPr>
        <p:sp>
          <p:nvSpPr>
            <p:cNvPr id="6154" name="Text Box 28"/>
            <p:cNvSpPr txBox="1">
              <a:spLocks noChangeArrowheads="1"/>
            </p:cNvSpPr>
            <p:nvPr/>
          </p:nvSpPr>
          <p:spPr bwMode="auto">
            <a:xfrm>
              <a:off x="930" y="2704"/>
              <a:ext cx="4082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铁丝燃烧：  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Fe   +    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====  Fe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5" name="Text Box 29"/>
            <p:cNvSpPr txBox="1">
              <a:spLocks noChangeArrowheads="1"/>
            </p:cNvSpPr>
            <p:nvPr/>
          </p:nvSpPr>
          <p:spPr bwMode="auto">
            <a:xfrm>
              <a:off x="3379" y="2568"/>
              <a:ext cx="85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0" y="5157788"/>
            <a:ext cx="8893175" cy="1311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书写方程式遵循的原则</a:t>
            </a:r>
            <a:r>
              <a:rPr kumimoji="1" lang="en-US" altLang="zh-CN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:</a:t>
            </a:r>
            <a:endParaRPr kumimoji="1" lang="en-US" altLang="zh-CN" sz="3200" b="1">
              <a:solidFill>
                <a:srgbClr val="CC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（</a:t>
            </a:r>
            <a:r>
              <a:rPr kumimoji="1" lang="en-US" altLang="zh-CN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1</a:t>
            </a:r>
            <a:r>
              <a:rPr kumimoji="1" lang="zh-CN" altLang="en-US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）以客观事实为依据（</a:t>
            </a:r>
            <a:r>
              <a:rPr kumimoji="1" lang="en-US" altLang="zh-CN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2</a:t>
            </a:r>
            <a:r>
              <a:rPr kumimoji="1" lang="zh-CN" altLang="en-US" sz="3200" b="1">
                <a:solidFill>
                  <a:srgbClr val="CC0000"/>
                </a:solidFill>
                <a:latin typeface="隶书" panose="02010509060101010101" charset="-122"/>
                <a:ea typeface="隶书" panose="02010509060101010101" charset="-122"/>
              </a:rPr>
              <a:t>）符合质量守恒定律</a:t>
            </a:r>
            <a:endParaRPr kumimoji="1" lang="zh-CN" altLang="en-US" sz="3200" b="1">
              <a:solidFill>
                <a:srgbClr val="CC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grpSp>
        <p:nvGrpSpPr>
          <p:cNvPr id="7" name="Group 38"/>
          <p:cNvGrpSpPr/>
          <p:nvPr/>
        </p:nvGrpSpPr>
        <p:grpSpPr bwMode="auto">
          <a:xfrm>
            <a:off x="2843213" y="3284538"/>
            <a:ext cx="5832475" cy="735012"/>
            <a:chOff x="1791" y="2069"/>
            <a:chExt cx="3674" cy="463"/>
          </a:xfrm>
        </p:grpSpPr>
        <p:sp>
          <p:nvSpPr>
            <p:cNvPr id="6152" name="Text Box 25"/>
            <p:cNvSpPr txBox="1">
              <a:spLocks noChangeArrowheads="1"/>
            </p:cNvSpPr>
            <p:nvPr/>
          </p:nvSpPr>
          <p:spPr bwMode="auto">
            <a:xfrm>
              <a:off x="1791" y="2205"/>
              <a:ext cx="3674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氢气燃烧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:     H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+    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 H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kumimoji="1"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6153" name="Text Box 37"/>
            <p:cNvSpPr txBox="1">
              <a:spLocks noChangeArrowheads="1"/>
            </p:cNvSpPr>
            <p:nvPr/>
          </p:nvSpPr>
          <p:spPr bwMode="auto">
            <a:xfrm>
              <a:off x="4150" y="2069"/>
              <a:ext cx="590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4" grpId="0" animBg="1"/>
      <p:bldP spid="328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4"/>
          <p:cNvGrpSpPr/>
          <p:nvPr/>
        </p:nvGrpSpPr>
        <p:grpSpPr bwMode="auto">
          <a:xfrm>
            <a:off x="611188" y="23813"/>
            <a:ext cx="7489825" cy="3405187"/>
            <a:chOff x="657" y="57"/>
            <a:chExt cx="4714" cy="2089"/>
          </a:xfrm>
        </p:grpSpPr>
        <p:sp>
          <p:nvSpPr>
            <p:cNvPr id="7180" name="Text Box 5"/>
            <p:cNvSpPr txBox="1">
              <a:spLocks noChangeArrowheads="1"/>
            </p:cNvSpPr>
            <p:nvPr/>
          </p:nvSpPr>
          <p:spPr bwMode="auto">
            <a:xfrm>
              <a:off x="3197" y="527"/>
              <a:ext cx="590" cy="28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81" name="Text Box 6"/>
            <p:cNvSpPr txBox="1">
              <a:spLocks noChangeArrowheads="1"/>
            </p:cNvSpPr>
            <p:nvPr/>
          </p:nvSpPr>
          <p:spPr bwMode="auto">
            <a:xfrm>
              <a:off x="707" y="654"/>
              <a:ext cx="4260" cy="31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木炭燃烧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:      C    +    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 C 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kumimoji="1" lang="en-US" altLang="zh-CN" sz="2800" b="1" baseline="-25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182" name="Group 7"/>
            <p:cNvGrpSpPr/>
            <p:nvPr/>
          </p:nvGrpSpPr>
          <p:grpSpPr bwMode="auto">
            <a:xfrm>
              <a:off x="703" y="935"/>
              <a:ext cx="4263" cy="500"/>
              <a:chOff x="567" y="981"/>
              <a:chExt cx="4263" cy="500"/>
            </a:xfrm>
          </p:grpSpPr>
          <p:sp>
            <p:nvSpPr>
              <p:cNvPr id="7187" name="Text Box 8"/>
              <p:cNvSpPr txBox="1">
                <a:spLocks noChangeArrowheads="1"/>
              </p:cNvSpPr>
              <p:nvPr/>
            </p:nvSpPr>
            <p:spPr bwMode="auto">
              <a:xfrm>
                <a:off x="2426" y="981"/>
                <a:ext cx="590" cy="28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通电</a:t>
                </a:r>
                <a:endPara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88" name="Text Box 9"/>
              <p:cNvSpPr txBox="1">
                <a:spLocks noChangeArrowheads="1"/>
              </p:cNvSpPr>
              <p:nvPr/>
            </p:nvSpPr>
            <p:spPr bwMode="auto">
              <a:xfrm>
                <a:off x="567" y="1162"/>
                <a:ext cx="4263" cy="31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电解水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         2H 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O===2H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↑  +    O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↑</a:t>
                </a:r>
                <a:endPara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7183" name="Text Box 10"/>
            <p:cNvSpPr txBox="1">
              <a:spLocks noChangeArrowheads="1"/>
            </p:cNvSpPr>
            <p:nvPr/>
          </p:nvSpPr>
          <p:spPr bwMode="auto">
            <a:xfrm>
              <a:off x="657" y="1434"/>
              <a:ext cx="4714" cy="71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二氧化碳通入澄清石灰水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:    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>
                <a:spcBef>
                  <a:spcPct val="50000"/>
                </a:spcBef>
              </a:pP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Ca(OH) 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+   CO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   ===CaCO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↓+H</a:t>
              </a:r>
              <a:r>
                <a:rPr kumimoji="1" lang="en-US" altLang="zh-CN" sz="2800" b="1" baseline="-25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rPr>
                <a:t>O</a:t>
              </a:r>
              <a:endPara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7184" name="Group 11"/>
            <p:cNvGrpSpPr/>
            <p:nvPr/>
          </p:nvGrpSpPr>
          <p:grpSpPr bwMode="auto">
            <a:xfrm>
              <a:off x="657" y="57"/>
              <a:ext cx="4264" cy="507"/>
              <a:chOff x="567" y="164"/>
              <a:chExt cx="4260" cy="489"/>
            </a:xfrm>
          </p:grpSpPr>
          <p:sp>
            <p:nvSpPr>
              <p:cNvPr id="7185" name="Text Box 12"/>
              <p:cNvSpPr txBox="1">
                <a:spLocks noChangeArrowheads="1"/>
              </p:cNvSpPr>
              <p:nvPr/>
            </p:nvSpPr>
            <p:spPr bwMode="auto">
              <a:xfrm>
                <a:off x="3061" y="164"/>
                <a:ext cx="590" cy="27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4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点燃</a:t>
                </a:r>
                <a:endParaRPr kumimoji="1"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86" name="Text Box 13"/>
              <p:cNvSpPr txBox="1">
                <a:spLocks noChangeArrowheads="1"/>
              </p:cNvSpPr>
              <p:nvPr/>
            </p:nvSpPr>
            <p:spPr bwMode="auto">
              <a:xfrm>
                <a:off x="567" y="346"/>
                <a:ext cx="4260" cy="307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kumimoji="1" lang="zh-CN" altLang="en-US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氢气燃烧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:     2H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+    O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  === 2H </a:t>
                </a:r>
                <a:r>
                  <a:rPr kumimoji="1" lang="en-US" altLang="zh-CN" sz="2800" b="1" baseline="-250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kumimoji="1" lang="en-US" altLang="zh-CN" sz="2800" b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</a:t>
                </a:r>
                <a:endParaRPr kumimoji="1" lang="en-US" altLang="zh-CN" sz="2800" b="1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1187450" y="4868863"/>
            <a:ext cx="67691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木炭燃烧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:      C    +    O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 === C O</a:t>
            </a:r>
            <a:r>
              <a:rPr kumimoji="1"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2800" b="1" baseline="-25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Group 18"/>
          <p:cNvGrpSpPr/>
          <p:nvPr/>
        </p:nvGrpSpPr>
        <p:grpSpPr bwMode="auto">
          <a:xfrm>
            <a:off x="319088" y="4005263"/>
            <a:ext cx="6773862" cy="814387"/>
            <a:chOff x="567" y="981"/>
            <a:chExt cx="4263" cy="500"/>
          </a:xfrm>
        </p:grpSpPr>
        <p:sp>
          <p:nvSpPr>
            <p:cNvPr id="7178" name="Text Box 19"/>
            <p:cNvSpPr txBox="1">
              <a:spLocks noChangeArrowheads="1"/>
            </p:cNvSpPr>
            <p:nvPr/>
          </p:nvSpPr>
          <p:spPr bwMode="auto">
            <a:xfrm>
              <a:off x="2426" y="981"/>
              <a:ext cx="590" cy="28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通电</a:t>
              </a:r>
              <a:endParaRPr kumimoji="1" lang="zh-CN" altLang="en-US" sz="24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9" name="Text Box 20"/>
            <p:cNvSpPr txBox="1">
              <a:spLocks noChangeArrowheads="1"/>
            </p:cNvSpPr>
            <p:nvPr/>
          </p:nvSpPr>
          <p:spPr bwMode="auto">
            <a:xfrm>
              <a:off x="567" y="1162"/>
              <a:ext cx="4263" cy="31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电解水</a:t>
              </a:r>
              <a:r>
                <a:rPr kumimoji="1"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:         2H </a:t>
              </a:r>
              <a:r>
                <a:rPr kumimoji="1" lang="en-US" altLang="zh-CN" sz="2800" b="1" baseline="-2500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O===H</a:t>
              </a:r>
              <a:r>
                <a:rPr kumimoji="1" lang="en-US" altLang="zh-CN" sz="2800" b="1" baseline="-2500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0000CC"/>
                  </a:solidFill>
                  <a:latin typeface="Times New Roman" panose="02020603050405020304" pitchFamily="18" charset="0"/>
                </a:rPr>
                <a:t>  +    O</a:t>
              </a:r>
              <a:r>
                <a:rPr kumimoji="1" lang="en-US" altLang="zh-CN" sz="2800" b="1" baseline="-25000">
                  <a:solidFill>
                    <a:srgbClr val="0000CC"/>
                  </a:solidFill>
                  <a:latin typeface="Times New Roman" panose="02020603050405020304" pitchFamily="18" charset="0"/>
                </a:rPr>
                <a:t>2</a:t>
              </a:r>
              <a:endPara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1114425" y="5529263"/>
            <a:ext cx="7489825" cy="11604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CC"/>
                </a:solidFill>
                <a:latin typeface="Times New Roman" panose="02020603050405020304" pitchFamily="18" charset="0"/>
              </a:rPr>
              <a:t>二氧化碳通入澄清石灰水</a:t>
            </a: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:    </a:t>
            </a:r>
            <a:endParaRPr kumimoji="1"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Ca(OH) </a:t>
            </a:r>
            <a:r>
              <a:rPr kumimoji="1"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 +   CO</a:t>
            </a:r>
            <a:r>
              <a:rPr kumimoji="1"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   ===CaCO</a:t>
            </a:r>
            <a:r>
              <a:rPr kumimoji="1"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</a:rPr>
              <a:t>3</a:t>
            </a: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+H</a:t>
            </a:r>
            <a:r>
              <a:rPr kumimoji="1" lang="en-US" altLang="zh-CN" sz="2800" b="1" baseline="-25000">
                <a:solidFill>
                  <a:srgbClr val="0000CC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2800" b="1">
                <a:solidFill>
                  <a:srgbClr val="0000CC"/>
                </a:solidFill>
                <a:latin typeface="Times New Roman" panose="02020603050405020304" pitchFamily="18" charset="0"/>
              </a:rPr>
              <a:t>O</a:t>
            </a:r>
            <a:endParaRPr kumimoji="1" lang="en-US" altLang="zh-CN" sz="2800" b="1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26"/>
          <p:cNvGrpSpPr/>
          <p:nvPr/>
        </p:nvGrpSpPr>
        <p:grpSpPr bwMode="auto">
          <a:xfrm>
            <a:off x="2700338" y="3332163"/>
            <a:ext cx="6264275" cy="760412"/>
            <a:chOff x="1701" y="2099"/>
            <a:chExt cx="3946" cy="479"/>
          </a:xfrm>
        </p:grpSpPr>
        <p:sp>
          <p:nvSpPr>
            <p:cNvPr id="7176" name="Text Box 23"/>
            <p:cNvSpPr txBox="1">
              <a:spLocks noChangeArrowheads="1"/>
            </p:cNvSpPr>
            <p:nvPr/>
          </p:nvSpPr>
          <p:spPr bwMode="auto">
            <a:xfrm>
              <a:off x="4466" y="2099"/>
              <a:ext cx="591" cy="28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点燃</a:t>
              </a:r>
              <a:endParaRPr kumimoji="1" lang="zh-CN" altLang="en-US" sz="2400" b="1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177" name="Text Box 24"/>
            <p:cNvSpPr txBox="1">
              <a:spLocks noChangeArrowheads="1"/>
            </p:cNvSpPr>
            <p:nvPr/>
          </p:nvSpPr>
          <p:spPr bwMode="auto">
            <a:xfrm>
              <a:off x="1701" y="2251"/>
              <a:ext cx="3946" cy="3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氢气燃烧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:   2H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 ↑ +    O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 ↑ === 2H </a:t>
              </a:r>
              <a:r>
                <a:rPr kumimoji="1" lang="en-US" altLang="zh-CN" sz="2800" b="1" baseline="-25000">
                  <a:solidFill>
                    <a:srgbClr val="CC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anose="02020603050405020304" pitchFamily="18" charset="0"/>
                </a:rPr>
                <a:t>O</a:t>
              </a:r>
              <a:endParaRPr kumimoji="1" lang="en-US" altLang="zh-CN" sz="2800" b="1">
                <a:solidFill>
                  <a:srgbClr val="CC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3817" name="WordArt 25"/>
          <p:cNvSpPr>
            <a:spLocks noChangeArrowheads="1" noChangeShapeType="1" noTextEdit="1"/>
          </p:cNvSpPr>
          <p:nvPr/>
        </p:nvSpPr>
        <p:spPr bwMode="auto">
          <a:xfrm>
            <a:off x="250825" y="3573463"/>
            <a:ext cx="1943100" cy="5953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CN" altLang="en-US" sz="3600" kern="1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考考你眼力</a:t>
            </a:r>
            <a:endParaRPr lang="zh-CN" altLang="en-US" sz="3600" kern="10">
              <a:ln w="9525">
                <a:solidFill>
                  <a:srgbClr val="CC99FF"/>
                </a:solidFill>
                <a:rou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9" grpId="0"/>
      <p:bldP spid="33813" grpId="0"/>
      <p:bldP spid="338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活动与探究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3657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685800" y="1219200"/>
            <a:ext cx="7696200" cy="2057400"/>
          </a:xfrm>
          <a:prstGeom prst="flowChartPunchedTape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74676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阅读课本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P104-105</a:t>
            </a:r>
            <a:r>
              <a:rPr kumimoji="1" lang="zh-CN" alt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页，学习正确书写化学方程式的过程。</a:t>
            </a:r>
            <a:endParaRPr kumimoji="1" lang="zh-CN" altLang="en-US" sz="3200" b="1">
              <a:solidFill>
                <a:srgbClr val="00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1828800" y="5791200"/>
            <a:ext cx="6553200" cy="822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看看谁完成了课本的化学方程式的书写？请到黑板上来书写。</a:t>
            </a:r>
            <a:endParaRPr kumimoji="1" lang="zh-CN" altLang="en-US" sz="24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utoUpdateAnimBg="0" build="p"/>
      <p:bldP spid="9227" grpId="0" autoUpdateAnimBg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6846887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charset="-122"/>
              </a:rPr>
              <a:t>书写化学方程式的步骤</a:t>
            </a:r>
            <a:endParaRPr kumimoji="1" lang="zh-CN" altLang="en-US" sz="3600" b="1">
              <a:solidFill>
                <a:srgbClr val="FF0000"/>
              </a:solidFill>
              <a:latin typeface="Times New Roman" panose="02020603050405020304" pitchFamily="18" charset="0"/>
              <a:ea typeface="隶书" panose="02010509060101010101" charset="-122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908050"/>
            <a:ext cx="7632700" cy="228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1</a:t>
            </a:r>
            <a:r>
              <a:rPr kumimoji="1" lang="zh-CN" altLang="en-US" sz="32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、写：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写出反应物和生成物的化学式，并用短线区分反应物和生成物</a:t>
            </a: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2</a:t>
            </a:r>
            <a:r>
              <a:rPr kumimoji="1" lang="zh-CN" altLang="en-US" sz="32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、配：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在反应物和生成物的化学式前面配上适当的化学计量数</a:t>
            </a:r>
            <a:endParaRPr kumimoji="1" lang="zh-CN" altLang="en-US" sz="3200" b="1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23850" y="4605338"/>
            <a:ext cx="1223963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3</a:t>
            </a:r>
            <a:r>
              <a:rPr kumimoji="1" lang="zh-CN" altLang="en-US" sz="28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、注</a:t>
            </a:r>
            <a:endParaRPr kumimoji="1" lang="zh-CN" altLang="en-US" sz="2800" b="1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248" name="AutoShape 8"/>
          <p:cNvSpPr/>
          <p:nvPr/>
        </p:nvSpPr>
        <p:spPr bwMode="auto">
          <a:xfrm>
            <a:off x="1403350" y="4149725"/>
            <a:ext cx="215900" cy="1657350"/>
          </a:xfrm>
          <a:prstGeom prst="leftBrace">
            <a:avLst>
              <a:gd name="adj1" fmla="val 63971"/>
              <a:gd name="adj2" fmla="val 50000"/>
            </a:avLst>
          </a:prstGeom>
          <a:noFill/>
          <a:ln w="9525">
            <a:solidFill>
              <a:srgbClr val="000000"/>
            </a:solidFill>
            <a:round/>
          </a:ln>
        </p:spPr>
        <p:txBody>
          <a:bodyPr wrap="none" anchor="ctr"/>
          <a:lstStyle/>
          <a:p>
            <a:pPr algn="ctr"/>
            <a:endParaRPr kumimoji="1" lang="zh-CN" altLang="zh-CN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1692275" y="3816350"/>
            <a:ext cx="16573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66"/>
                </a:solidFill>
                <a:latin typeface="隶书" panose="02010509060101010101" charset="-122"/>
                <a:ea typeface="隶书" panose="02010509060101010101" charset="-122"/>
              </a:rPr>
              <a:t>注条件</a:t>
            </a:r>
            <a:endParaRPr kumimoji="1" lang="zh-CN" altLang="en-US" sz="2800" b="1">
              <a:solidFill>
                <a:srgbClr val="FF0066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252" name="AutoShape 12"/>
          <p:cNvSpPr/>
          <p:nvPr/>
        </p:nvSpPr>
        <p:spPr bwMode="auto">
          <a:xfrm>
            <a:off x="3059113" y="3313113"/>
            <a:ext cx="288925" cy="1871662"/>
          </a:xfrm>
          <a:prstGeom prst="leftBrace">
            <a:avLst>
              <a:gd name="adj1" fmla="val 53984"/>
              <a:gd name="adj2" fmla="val 50000"/>
            </a:avLst>
          </a:prstGeom>
          <a:noFill/>
          <a:ln w="9525">
            <a:solidFill>
              <a:srgbClr val="FF0000"/>
            </a:solidFill>
            <a:round/>
          </a:ln>
        </p:spPr>
        <p:txBody>
          <a:bodyPr wrap="none" anchor="ctr"/>
          <a:lstStyle/>
          <a:p>
            <a:pPr algn="ctr"/>
            <a:endParaRPr kumimoji="1" lang="zh-CN" altLang="zh-CN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395663" y="3165475"/>
            <a:ext cx="37544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加热（常用“△”表示）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348038" y="3621088"/>
            <a:ext cx="89852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光照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3348038" y="3979863"/>
            <a:ext cx="89852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通电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348038" y="4413250"/>
            <a:ext cx="375602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催化剂（可写化学式）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3276600" y="4845050"/>
            <a:ext cx="898525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点燃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763713" y="5257800"/>
            <a:ext cx="18732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66"/>
                </a:solidFill>
                <a:latin typeface="隶书" panose="02010509060101010101" charset="-122"/>
                <a:ea typeface="隶书" panose="02010509060101010101" charset="-122"/>
              </a:rPr>
              <a:t>注↑或↓</a:t>
            </a:r>
            <a:endParaRPr kumimoji="1" lang="zh-CN" altLang="en-US" sz="2800" b="1">
              <a:solidFill>
                <a:srgbClr val="FF0066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259" name="AutoShape 19"/>
          <p:cNvSpPr/>
          <p:nvPr/>
        </p:nvSpPr>
        <p:spPr bwMode="auto">
          <a:xfrm>
            <a:off x="3348038" y="5445125"/>
            <a:ext cx="142875" cy="692150"/>
          </a:xfrm>
          <a:prstGeom prst="leftBrace">
            <a:avLst>
              <a:gd name="adj1" fmla="val 40370"/>
              <a:gd name="adj2" fmla="val 50000"/>
            </a:avLst>
          </a:prstGeom>
          <a:noFill/>
          <a:ln w="9525">
            <a:solidFill>
              <a:srgbClr val="FF0066"/>
            </a:solidFill>
            <a:round/>
          </a:ln>
        </p:spPr>
        <p:txBody>
          <a:bodyPr wrap="none" anchor="ctr"/>
          <a:lstStyle/>
          <a:p>
            <a:pPr algn="ctr"/>
            <a:endParaRPr kumimoji="1" lang="zh-CN" altLang="zh-CN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3419475" y="5300663"/>
            <a:ext cx="5540375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无气体参加，有气体生成的注“↑”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3419475" y="5924550"/>
            <a:ext cx="626586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无固体参加，有固体生成的注“↓”</a:t>
            </a:r>
            <a:endParaRPr kumimoji="1" lang="zh-C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utoUpdateAnimBg="0" build="p"/>
      <p:bldP spid="10246" grpId="0"/>
      <p:bldP spid="10248" grpId="0" animBg="1"/>
      <p:bldP spid="10251" grpId="0"/>
      <p:bldP spid="10252" grpId="0" animBg="1"/>
      <p:bldP spid="10253" grpId="0"/>
      <p:bldP spid="10254" grpId="0"/>
      <p:bldP spid="10255" grpId="0"/>
      <p:bldP spid="10256" grpId="0"/>
      <p:bldP spid="10257" grpId="0"/>
      <p:bldP spid="10258" grpId="0"/>
      <p:bldP spid="10259" grpId="0" animBg="1"/>
      <p:bldP spid="10260" grpId="0"/>
      <p:bldP spid="102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观察与思考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250825" y="0"/>
            <a:ext cx="60198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b="1" kern="10">
                <a:ln w="9525">
                  <a:solidFill>
                    <a:srgbClr val="FF0066"/>
                  </a:solidFill>
                  <a:rou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下列化学方程式在书写上存在什么问题？</a:t>
            </a:r>
            <a:endParaRPr lang="zh-CN" altLang="en-US" sz="3600" b="1" kern="10">
              <a:ln w="9525">
                <a:solidFill>
                  <a:srgbClr val="FF0066"/>
                </a:solidFill>
                <a:round/>
              </a:ln>
              <a:solidFill>
                <a:srgbClr val="FF0066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042988" y="1628775"/>
            <a:ext cx="83820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①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P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+O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5      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              P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5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72" name="Picture 8" descr="点燃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4238" y="1196975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42988" y="2492375"/>
            <a:ext cx="61722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②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2Mg+O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2MgO 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74" name="Picture 10" descr="燃烧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8038" y="2205038"/>
            <a:ext cx="152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066800" y="3429000"/>
            <a:ext cx="52578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③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O               2H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↑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+O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kumimoji="1" lang="en-US" altLang="zh-CN" sz="32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1276" name="Picture 12" descr="通电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3213100"/>
            <a:ext cx="1265237" cy="762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191000"/>
            <a:ext cx="84582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宋体" panose="02010600030101010101" pitchFamily="2" charset="-122"/>
              </a:rPr>
              <a:t>④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 NaOH +CuSO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=== Na 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SO</a:t>
            </a:r>
            <a:r>
              <a:rPr kumimoji="1" lang="en-US" altLang="zh-CN" sz="3200" b="1" baseline="-30000">
                <a:solidFill>
                  <a:srgbClr val="000000"/>
                </a:solidFill>
                <a:latin typeface="Times New Roman" panose="02020603050405020304" pitchFamily="18" charset="0"/>
              </a:rPr>
              <a:t>4</a:t>
            </a:r>
            <a:r>
              <a:rPr kumimoji="1" lang="en-US" altLang="zh-CN" sz="3200" b="1">
                <a:solidFill>
                  <a:srgbClr val="000000"/>
                </a:solidFill>
                <a:latin typeface="Times New Roman" panose="02020603050405020304" pitchFamily="18" charset="0"/>
              </a:rPr>
              <a:t> + Cu(OH)</a:t>
            </a:r>
            <a:r>
              <a:rPr kumimoji="1" lang="en-US" altLang="zh-CN" sz="3200" b="1" baseline="-25000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endParaRPr kumimoji="1" lang="en-US" altLang="zh-CN" sz="3200" b="1" baseline="-30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51" name="Text Box 17"/>
          <p:cNvSpPr txBox="1">
            <a:spLocks noChangeArrowheads="1"/>
          </p:cNvSpPr>
          <p:nvPr/>
        </p:nvSpPr>
        <p:spPr bwMode="auto">
          <a:xfrm>
            <a:off x="7010400" y="1143000"/>
            <a:ext cx="1828800" cy="2800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课本</a:t>
            </a: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P105-106</a:t>
            </a:r>
            <a:endParaRPr kumimoji="1" lang="en-US" altLang="zh-CN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4</a:t>
            </a:r>
            <a:r>
              <a:rPr kumimoji="1" lang="zh-CN" altLang="en-US" sz="3200" b="1">
                <a:solidFill>
                  <a:srgbClr val="000000"/>
                </a:solidFill>
                <a:latin typeface="隶书" panose="02010509060101010101" charset="-122"/>
                <a:ea typeface="隶书" panose="02010509060101010101" charset="-122"/>
              </a:rPr>
              <a:t>条方程式有什么错误？</a:t>
            </a:r>
            <a:endParaRPr kumimoji="1" lang="zh-CN" altLang="en-US" sz="3200" b="1">
              <a:solidFill>
                <a:srgbClr val="00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1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1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70" grpId="0" autoUpdateAnimBg="0" build="p"/>
      <p:bldP spid="11273" grpId="0" autoUpdateAnimBg="0" build="p"/>
      <p:bldP spid="11275" grpId="0" autoUpdateAnimBg="0" build="p"/>
      <p:bldP spid="11277" grpId="0" autoUpdateAnimBg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5470525" cy="647700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smtClean="0">
                <a:solidFill>
                  <a:srgbClr val="000000"/>
                </a:solidFill>
              </a:rPr>
              <a:t>写出下列反应的方程式</a:t>
            </a:r>
            <a:endParaRPr lang="zh-CN" altLang="en-US" sz="4000" b="1" smtClean="0">
              <a:solidFill>
                <a:srgbClr val="00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341438"/>
            <a:ext cx="8204200" cy="5040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1</a:t>
            </a:r>
            <a:r>
              <a:rPr lang="zh-CN" altLang="en-US" b="1" smtClean="0">
                <a:solidFill>
                  <a:srgbClr val="000000"/>
                </a:solidFill>
              </a:rPr>
              <a:t>、加热氯酸钾和二氧化锰的混合物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2</a:t>
            </a:r>
            <a:r>
              <a:rPr lang="zh-CN" altLang="en-US" b="1" smtClean="0">
                <a:solidFill>
                  <a:srgbClr val="000000"/>
                </a:solidFill>
              </a:rPr>
              <a:t>、加热高锰酸钾制备氧气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3</a:t>
            </a:r>
            <a:r>
              <a:rPr lang="zh-CN" altLang="en-US" b="1" smtClean="0">
                <a:solidFill>
                  <a:srgbClr val="000000"/>
                </a:solidFill>
              </a:rPr>
              <a:t>、木炭在氧气中不完全燃烧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4</a:t>
            </a:r>
            <a:r>
              <a:rPr lang="zh-CN" altLang="en-US" b="1" smtClean="0">
                <a:solidFill>
                  <a:srgbClr val="000000"/>
                </a:solidFill>
              </a:rPr>
              <a:t>、木炭的完全燃烧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5</a:t>
            </a:r>
            <a:r>
              <a:rPr lang="zh-CN" altLang="en-US" b="1" smtClean="0">
                <a:solidFill>
                  <a:srgbClr val="000000"/>
                </a:solidFill>
              </a:rPr>
              <a:t>、二氧化碳使澄清石灰水变浑浊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6</a:t>
            </a:r>
            <a:r>
              <a:rPr lang="zh-CN" altLang="en-US" b="1" smtClean="0">
                <a:solidFill>
                  <a:srgbClr val="000000"/>
                </a:solidFill>
              </a:rPr>
              <a:t>、氢气燃烧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7</a:t>
            </a:r>
            <a:r>
              <a:rPr lang="zh-CN" altLang="en-US" b="1" smtClean="0">
                <a:solidFill>
                  <a:srgbClr val="000000"/>
                </a:solidFill>
              </a:rPr>
              <a:t>、红磷燃烧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8</a:t>
            </a:r>
            <a:r>
              <a:rPr lang="zh-CN" altLang="en-US" b="1" smtClean="0">
                <a:solidFill>
                  <a:srgbClr val="000000"/>
                </a:solidFill>
              </a:rPr>
              <a:t>、铁丝在纯氧中燃烧</a:t>
            </a:r>
            <a:endParaRPr lang="zh-CN" altLang="en-US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b="1" smtClean="0">
                <a:solidFill>
                  <a:srgbClr val="000000"/>
                </a:solidFill>
              </a:rPr>
              <a:t>9</a:t>
            </a:r>
            <a:r>
              <a:rPr lang="zh-CN" altLang="en-US" b="1" smtClean="0">
                <a:solidFill>
                  <a:srgbClr val="000000"/>
                </a:solidFill>
              </a:rPr>
              <a:t>、加热铜绿</a:t>
            </a:r>
            <a:endParaRPr lang="en-US" altLang="zh-CN" b="1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0</TotalTime>
  <Words>2761</Words>
  <Application>WPS 演示</Application>
  <PresentationFormat>全屏显示(4:3)</PresentationFormat>
  <Paragraphs>276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宋体</vt:lpstr>
      <vt:lpstr>Wingdings</vt:lpstr>
      <vt:lpstr>Verdana</vt:lpstr>
      <vt:lpstr>隶书</vt:lpstr>
      <vt:lpstr>Times New Roman</vt:lpstr>
      <vt:lpstr>黑体</vt:lpstr>
      <vt:lpstr>微软雅黑</vt:lpstr>
      <vt:lpstr>Arial Unicode MS</vt:lpstr>
      <vt:lpstr>Calibri</vt:lpstr>
      <vt:lpstr>Balloons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写出下列反应的方程式</vt:lpstr>
      <vt:lpstr>PowerPoint 演示文稿</vt:lpstr>
      <vt:lpstr>PowerPoint 演示文稿</vt:lpstr>
      <vt:lpstr>PowerPoint 演示文稿</vt:lpstr>
      <vt:lpstr>有机物的燃烧</vt:lpstr>
      <vt:lpstr>PowerPoint 演示文稿</vt:lpstr>
      <vt:lpstr>PowerPoint 演示文稿</vt:lpstr>
      <vt:lpstr>PowerPoint 演示文稿</vt:lpstr>
      <vt:lpstr>PowerPoint 演示文稿</vt:lpstr>
    </vt:vector>
  </TitlesOfParts>
  <Company>PCHOME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smile</dc:creator>
  <cp:lastModifiedBy>Administrator</cp:lastModifiedBy>
  <cp:revision>75</cp:revision>
  <dcterms:created xsi:type="dcterms:W3CDTF">2005-11-27T03:25:00Z</dcterms:created>
  <dcterms:modified xsi:type="dcterms:W3CDTF">2017-11-20T07:14:33Z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