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61" r:id="rId1"/>
  </p:sldMasterIdLst>
  <p:notesMasterIdLst>
    <p:notesMasterId r:id="rId28"/>
  </p:notesMasterIdLst>
  <p:sldIdLst>
    <p:sldId id="327" r:id="rId2"/>
    <p:sldId id="258" r:id="rId3"/>
    <p:sldId id="256" r:id="rId4"/>
    <p:sldId id="257" r:id="rId5"/>
    <p:sldId id="260" r:id="rId6"/>
    <p:sldId id="262" r:id="rId7"/>
    <p:sldId id="320" r:id="rId8"/>
    <p:sldId id="267" r:id="rId9"/>
    <p:sldId id="268" r:id="rId10"/>
    <p:sldId id="269" r:id="rId11"/>
    <p:sldId id="271" r:id="rId12"/>
    <p:sldId id="274" r:id="rId13"/>
    <p:sldId id="275" r:id="rId14"/>
    <p:sldId id="277" r:id="rId15"/>
    <p:sldId id="276" r:id="rId16"/>
    <p:sldId id="313" r:id="rId17"/>
    <p:sldId id="314" r:id="rId18"/>
    <p:sldId id="280" r:id="rId19"/>
    <p:sldId id="316" r:id="rId20"/>
    <p:sldId id="290" r:id="rId21"/>
    <p:sldId id="291" r:id="rId22"/>
    <p:sldId id="322" r:id="rId23"/>
    <p:sldId id="326" r:id="rId24"/>
    <p:sldId id="324" r:id="rId25"/>
    <p:sldId id="315" r:id="rId26"/>
    <p:sldId id="331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凌祎丽" initials="凌祎丽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1"/>
    <p:restoredTop sz="93095"/>
  </p:normalViewPr>
  <p:slideViewPr>
    <p:cSldViewPr snapToGrid="0" snapToObjects="1">
      <p:cViewPr>
        <p:scale>
          <a:sx n="80" d="100"/>
          <a:sy n="80" d="100"/>
        </p:scale>
        <p:origin x="36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7E61-A834-DB45-A06A-89984CCFA12C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6087-1B90-AD4C-83EB-F825D99346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306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41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8194" name="文本占位符 14131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r>
              <a:rPr lang="en-US" altLang="zh-CN"/>
              <a:t>XXX</a:t>
            </a:r>
            <a:r>
              <a:rPr lang="zh-CN" altLang="en-US"/>
              <a:t>将肺炎   注入小鼠提内观察小鼠症状，成为体内转化实验</a:t>
            </a:r>
          </a:p>
        </p:txBody>
      </p:sp>
    </p:spTree>
    <p:extLst>
      <p:ext uri="{BB962C8B-B14F-4D97-AF65-F5344CB8AC3E}">
        <p14:creationId xmlns:p14="http://schemas.microsoft.com/office/powerpoint/2010/main" val="95818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      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6087-1B90-AD4C-83EB-F825D99346C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0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53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3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70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46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6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5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20"/>
            <a:ext cx="3886200" cy="157400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1981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11981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11981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2EF53-B15D-7740-A5B6-0327B57F5B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708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63609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3064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91226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99520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06796"/>
      </p:ext>
    </p:extLst>
  </p:cSld>
  <p:clrMapOvr>
    <a:masterClrMapping/>
  </p:clrMapOvr>
  <p:transition spd="slow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96783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370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052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1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32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31A66-864A-2040-A8CF-9E0541E327BD}" type="datetimeFigureOut">
              <a:rPr kumimoji="1" lang="zh-CN" altLang="en-US" smtClean="0"/>
              <a:t>17/5/12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38A92-4948-F444-9FE3-5115A5B64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24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365" r:id="rId4"/>
    <p:sldLayoutId id="2147485366" r:id="rId5"/>
    <p:sldLayoutId id="2147485367" r:id="rId6"/>
    <p:sldLayoutId id="2147485368" r:id="rId7"/>
    <p:sldLayoutId id="2147485369" r:id="rId8"/>
    <p:sldLayoutId id="2147485370" r:id="rId9"/>
    <p:sldLayoutId id="2147485371" r:id="rId10"/>
    <p:sldLayoutId id="2147485372" r:id="rId11"/>
    <p:sldLayoutId id="2147485373" r:id="rId12"/>
    <p:sldLayoutId id="2147485374" r:id="rId13"/>
    <p:sldLayoutId id="2147485375" r:id="rId14"/>
    <p:sldLayoutId id="2147485376" r:id="rId15"/>
    <p:sldLayoutId id="2147485377" r:id="rId16"/>
    <p:sldLayoutId id="2147485378" r:id="rId17"/>
    <p:sldLayoutId id="2147485379" r:id="rId18"/>
    <p:sldLayoutId id="2147485380" r:id="rId19"/>
    <p:sldLayoutId id="2147485381" r:id="rId20"/>
    <p:sldLayoutId id="2147485382" r:id="rId21"/>
    <p:sldLayoutId id="2147485383" r:id="rId22"/>
    <p:sldLayoutId id="2147485384" r:id="rId2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jpeg"/><Relationship Id="rId3" Type="http://schemas.openxmlformats.org/officeDocument/2006/relationships/hyperlink" Target="file:///Users\lingyili\Desktop\%E7%B2%BE%E5%93%81%E8%AF%BE\DNA%E6%98%AF%E4%B8%BB%E8%A6%81%E7%9A%84%E9%81%97%E4%BC%A0%E7%89%A9%E8%B4%A8\%E7%B2%BE%E5%93%81%E8%AF%BE%E6%9D%90%E6%96%99%EF%BC%88%E5%87%8C%E7%A5%8E%E4%B8%BD%EF%BC%89\%E9%AB%98%E4%B8%AD%E7%94%9F%E7%89%A9%E5%8A%A8%E7%94%BB3D%E8%A7%86%E9%A2%91%E7%94%9F%E5%91%BD%E7%9A%84%E5%9F%BA%E6%9C%AC%E5%8D%95%E4%BD%8D%E7%BB%86%E8%83%9E%EF%BC%9A%E5%99%AC%E8%8F%8C%E4%BD%93%E4%BE%B5%E6%9F%93%E7%BB%86%E8%8F%8C%E7%A4%BA%E6%84%8F%E5%9B%BE_%E6%A0%87%E6%B8%85.FL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e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7.jpeg"/><Relationship Id="rId8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176953" y="1027041"/>
            <a:ext cx="175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400" b="1" dirty="0">
                <a:solidFill>
                  <a:srgbClr val="C00000"/>
                </a:solidFill>
                <a:ea typeface="黑体" pitchFamily="49" charset="-122"/>
              </a:rPr>
              <a:t>S</a:t>
            </a:r>
            <a:r>
              <a:rPr kumimoji="1" lang="zh-CN" altLang="en-US" sz="2400" b="1" dirty="0">
                <a:solidFill>
                  <a:srgbClr val="C00000"/>
                </a:solidFill>
                <a:ea typeface="黑体" pitchFamily="49" charset="-122"/>
              </a:rPr>
              <a:t>型活细菌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157446" y="1432130"/>
            <a:ext cx="5505911" cy="486897"/>
            <a:chOff x="661" y="720"/>
            <a:chExt cx="3984" cy="576"/>
          </a:xfrm>
        </p:grpSpPr>
        <p:sp>
          <p:nvSpPr>
            <p:cNvPr id="15395" name="AutoShape 4"/>
            <p:cNvSpPr>
              <a:spLocks/>
            </p:cNvSpPr>
            <p:nvPr/>
          </p:nvSpPr>
          <p:spPr bwMode="auto">
            <a:xfrm rot="5400000">
              <a:off x="2509" y="-840"/>
              <a:ext cx="288" cy="3984"/>
            </a:xfrm>
            <a:prstGeom prst="leftBrace">
              <a:avLst>
                <a:gd name="adj1" fmla="val 1152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zh-CN" altLang="en-US" sz="1800" b="1">
                <a:latin typeface="Times New Roman" pitchFamily="18" charset="0"/>
              </a:endParaRPr>
            </a:p>
          </p:txBody>
        </p:sp>
        <p:sp>
          <p:nvSpPr>
            <p:cNvPr id="15396" name="AutoShape 5"/>
            <p:cNvSpPr>
              <a:spLocks noChangeArrowheads="1"/>
            </p:cNvSpPr>
            <p:nvPr/>
          </p:nvSpPr>
          <p:spPr bwMode="auto">
            <a:xfrm>
              <a:off x="2496" y="720"/>
              <a:ext cx="30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13"/>
            </a:p>
          </p:txBody>
        </p:sp>
      </p:grp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705783" y="1921371"/>
            <a:ext cx="5244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多</a:t>
            </a:r>
            <a:r>
              <a:rPr kumimoji="1"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糖     脂类     蛋白质     </a:t>
            </a:r>
            <a:r>
              <a:rPr kumimoji="1"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RNA</a:t>
            </a:r>
            <a:r>
              <a:rPr kumimoji="1"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     </a:t>
            </a:r>
            <a:r>
              <a:rPr kumimoji="1" lang="en-US" altLang="zh-CN" sz="2400" b="1" dirty="0" smtClean="0">
                <a:solidFill>
                  <a:srgbClr val="C00000"/>
                </a:solidFill>
                <a:ea typeface="黑体" pitchFamily="2" charset="-122"/>
              </a:rPr>
              <a:t>DNA</a:t>
            </a:r>
            <a:r>
              <a:rPr kumimoji="1"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 </a:t>
            </a:r>
            <a:endParaRPr kumimoji="1" lang="zh-CN" altLang="en-US" sz="2400" b="1" dirty="0">
              <a:solidFill>
                <a:schemeClr val="tx2">
                  <a:lumMod val="50000"/>
                </a:schemeClr>
              </a:solidFill>
              <a:ea typeface="黑体" pitchFamily="2" charset="-122"/>
            </a:endParaRPr>
          </a:p>
        </p:txBody>
      </p:sp>
      <p:sp>
        <p:nvSpPr>
          <p:cNvPr id="15388" name="AutoShape 8"/>
          <p:cNvSpPr>
            <a:spLocks noChangeArrowheads="1"/>
          </p:cNvSpPr>
          <p:nvPr/>
        </p:nvSpPr>
        <p:spPr bwMode="auto">
          <a:xfrm>
            <a:off x="985997" y="23154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15389" name="AutoShape 9"/>
          <p:cNvSpPr>
            <a:spLocks noChangeArrowheads="1"/>
          </p:cNvSpPr>
          <p:nvPr/>
        </p:nvSpPr>
        <p:spPr bwMode="auto">
          <a:xfrm>
            <a:off x="1999037" y="2304951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15390" name="AutoShape 10"/>
          <p:cNvSpPr>
            <a:spLocks noChangeArrowheads="1"/>
          </p:cNvSpPr>
          <p:nvPr/>
        </p:nvSpPr>
        <p:spPr bwMode="auto">
          <a:xfrm>
            <a:off x="3156553" y="23154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15391" name="AutoShape 11"/>
          <p:cNvSpPr>
            <a:spLocks noChangeArrowheads="1"/>
          </p:cNvSpPr>
          <p:nvPr/>
        </p:nvSpPr>
        <p:spPr bwMode="auto">
          <a:xfrm>
            <a:off x="4290806" y="23154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15392" name="AutoShape 12"/>
          <p:cNvSpPr>
            <a:spLocks noChangeArrowheads="1"/>
          </p:cNvSpPr>
          <p:nvPr/>
        </p:nvSpPr>
        <p:spPr bwMode="auto">
          <a:xfrm>
            <a:off x="5383696" y="2302150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811801" y="2705782"/>
            <a:ext cx="59575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1" lang="zh-CN" altLang="en-US" sz="2400" b="1" dirty="0" smtClean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分别</a:t>
            </a:r>
            <a:r>
              <a:rPr kumimoji="1" lang="zh-CN" altLang="en-US" sz="2400" b="1" dirty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与</a:t>
            </a:r>
            <a:r>
              <a:rPr kumimoji="1" lang="en-US" altLang="zh-CN" sz="2400" b="1" dirty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R</a:t>
            </a:r>
            <a:r>
              <a:rPr kumimoji="1" lang="zh-CN" altLang="en-US" sz="2400" b="1" dirty="0">
                <a:solidFill>
                  <a:srgbClr val="002060"/>
                </a:solidFill>
                <a:latin typeface="SimHei" charset="-122"/>
                <a:ea typeface="SimHei" charset="-122"/>
                <a:cs typeface="SimHei" charset="-122"/>
              </a:rPr>
              <a:t>型活细菌混合培养</a:t>
            </a:r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992256" y="3207332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2" name="AutoShape 16"/>
          <p:cNvSpPr>
            <a:spLocks noChangeArrowheads="1"/>
          </p:cNvSpPr>
          <p:nvPr/>
        </p:nvSpPr>
        <p:spPr bwMode="auto">
          <a:xfrm>
            <a:off x="2001905" y="32087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3" name="AutoShape 17"/>
          <p:cNvSpPr>
            <a:spLocks noChangeArrowheads="1"/>
          </p:cNvSpPr>
          <p:nvPr/>
        </p:nvSpPr>
        <p:spPr bwMode="auto">
          <a:xfrm>
            <a:off x="3156559" y="32087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4" name="AutoShape 18"/>
          <p:cNvSpPr>
            <a:spLocks noChangeArrowheads="1"/>
          </p:cNvSpPr>
          <p:nvPr/>
        </p:nvSpPr>
        <p:spPr bwMode="auto">
          <a:xfrm>
            <a:off x="4291633" y="3208755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5" name="AutoShape 19"/>
          <p:cNvSpPr>
            <a:spLocks noChangeArrowheads="1"/>
          </p:cNvSpPr>
          <p:nvPr/>
        </p:nvSpPr>
        <p:spPr bwMode="auto">
          <a:xfrm>
            <a:off x="6199225" y="3207332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/>
          </a:p>
        </p:txBody>
      </p:sp>
      <p:sp>
        <p:nvSpPr>
          <p:cNvPr id="429076" name="Text Box 20"/>
          <p:cNvSpPr txBox="1">
            <a:spLocks noChangeArrowheads="1"/>
          </p:cNvSpPr>
          <p:nvPr/>
        </p:nvSpPr>
        <p:spPr bwMode="auto">
          <a:xfrm>
            <a:off x="908602" y="3479708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1928874" y="3479708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29078" name="Text Box 22"/>
          <p:cNvSpPr txBox="1">
            <a:spLocks noChangeArrowheads="1"/>
          </p:cNvSpPr>
          <p:nvPr/>
        </p:nvSpPr>
        <p:spPr bwMode="auto">
          <a:xfrm>
            <a:off x="3070828" y="3479708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4205081" y="3479708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6136010" y="3468312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429081" name="Group 25"/>
          <p:cNvGrpSpPr>
            <a:grpSpLocks/>
          </p:cNvGrpSpPr>
          <p:nvPr/>
        </p:nvGrpSpPr>
        <p:grpSpPr bwMode="auto">
          <a:xfrm>
            <a:off x="5178286" y="3208755"/>
            <a:ext cx="571500" cy="342900"/>
            <a:chOff x="3552" y="2688"/>
            <a:chExt cx="480" cy="288"/>
          </a:xfrm>
        </p:grpSpPr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 rot="2021404">
              <a:off x="3552" y="2688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13"/>
            </a:p>
          </p:txBody>
        </p:sp>
        <p:sp>
          <p:nvSpPr>
            <p:cNvPr id="15387" name="AutoShape 27"/>
            <p:cNvSpPr>
              <a:spLocks noChangeArrowheads="1"/>
            </p:cNvSpPr>
            <p:nvPr/>
          </p:nvSpPr>
          <p:spPr bwMode="auto">
            <a:xfrm rot="-2106598">
              <a:off x="3888" y="2688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13"/>
            </a:p>
          </p:txBody>
        </p:sp>
      </p:grpSp>
      <p:grpSp>
        <p:nvGrpSpPr>
          <p:cNvPr id="429084" name="Group 28"/>
          <p:cNvGrpSpPr>
            <a:grpSpLocks/>
          </p:cNvGrpSpPr>
          <p:nvPr/>
        </p:nvGrpSpPr>
        <p:grpSpPr bwMode="auto">
          <a:xfrm>
            <a:off x="5005862" y="3468312"/>
            <a:ext cx="971550" cy="461962"/>
            <a:chOff x="3408" y="3120"/>
            <a:chExt cx="816" cy="388"/>
          </a:xfrm>
        </p:grpSpPr>
        <p:sp>
          <p:nvSpPr>
            <p:cNvPr id="15384" name="Text Box 29"/>
            <p:cNvSpPr txBox="1">
              <a:spLocks noChangeArrowheads="1"/>
            </p:cNvSpPr>
            <p:nvPr/>
          </p:nvSpPr>
          <p:spPr bwMode="auto">
            <a:xfrm>
              <a:off x="3408" y="312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15385" name="Text Box 30"/>
            <p:cNvSpPr txBox="1">
              <a:spLocks noChangeArrowheads="1"/>
            </p:cNvSpPr>
            <p:nvPr/>
          </p:nvSpPr>
          <p:spPr bwMode="auto">
            <a:xfrm>
              <a:off x="3936" y="312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429087" name="Text Box 31"/>
          <p:cNvSpPr txBox="1">
            <a:spLocks noChangeArrowheads="1"/>
          </p:cNvSpPr>
          <p:nvPr/>
        </p:nvSpPr>
        <p:spPr bwMode="auto">
          <a:xfrm>
            <a:off x="5032514" y="4104813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5670275" y="4118065"/>
            <a:ext cx="342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29089" name="AutoShape 33"/>
          <p:cNvSpPr>
            <a:spLocks noChangeArrowheads="1"/>
          </p:cNvSpPr>
          <p:nvPr/>
        </p:nvSpPr>
        <p:spPr bwMode="auto">
          <a:xfrm>
            <a:off x="5116167" y="3854677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90" name="AutoShape 34"/>
          <p:cNvSpPr>
            <a:spLocks noChangeArrowheads="1"/>
          </p:cNvSpPr>
          <p:nvPr/>
        </p:nvSpPr>
        <p:spPr bwMode="auto">
          <a:xfrm>
            <a:off x="5727423" y="3867929"/>
            <a:ext cx="171450" cy="342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15"/>
          <p:cNvGrpSpPr>
            <a:grpSpLocks/>
          </p:cNvGrpSpPr>
          <p:nvPr/>
        </p:nvGrpSpPr>
        <p:grpSpPr bwMode="auto">
          <a:xfrm>
            <a:off x="7024628" y="663098"/>
            <a:ext cx="1535752" cy="1377737"/>
            <a:chOff x="617" y="1979"/>
            <a:chExt cx="1304" cy="2111"/>
          </a:xfrm>
        </p:grpSpPr>
        <p:pic>
          <p:nvPicPr>
            <p:cNvPr id="38" name="Picture 6" descr="艾弗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7" y="1979"/>
              <a:ext cx="1205" cy="1703"/>
            </a:xfrm>
            <a:prstGeom prst="rect">
              <a:avLst/>
            </a:prstGeom>
            <a:noFill/>
          </p:spPr>
        </p:pic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878" y="3811"/>
              <a:ext cx="10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0802" tIns="35400" rIns="70802" bIns="35400">
              <a:spAutoFit/>
            </a:bodyPr>
            <a:lstStyle/>
            <a:p>
              <a:pPr defTabSz="588062">
                <a:spcBef>
                  <a:spcPct val="50000"/>
                </a:spcBef>
              </a:pPr>
              <a:r>
                <a:rPr lang="zh-CN" altLang="en-US" sz="1013" dirty="0">
                  <a:latin typeface="黑体" pitchFamily="49" charset="-122"/>
                  <a:ea typeface="黑体" pitchFamily="49" charset="-122"/>
                </a:rPr>
                <a:t>艾弗里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638457" y="1931856"/>
            <a:ext cx="1804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DNA</a:t>
            </a:r>
            <a:r>
              <a:rPr kumimoji="1"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和</a:t>
            </a:r>
            <a:endParaRPr kumimoji="1" lang="en-US" altLang="zh-CN" sz="2400" b="1" dirty="0" smtClean="0">
              <a:solidFill>
                <a:schemeClr val="tx2">
                  <a:lumMod val="50000"/>
                </a:schemeClr>
              </a:solidFill>
              <a:ea typeface="黑体" pitchFamily="2" charset="-122"/>
            </a:endParaRPr>
          </a:p>
          <a:p>
            <a:r>
              <a:rPr kumimoji="1" lang="en-US" altLang="zh-CN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DNA</a:t>
            </a:r>
            <a:r>
              <a:rPr kumimoji="1" lang="zh-CN" altLang="en-US" sz="2400" b="1" dirty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水解</a:t>
            </a:r>
            <a:r>
              <a:rPr kumimoji="1" lang="zh-CN" altLang="en-US" sz="2400" b="1" dirty="0" smtClean="0">
                <a:solidFill>
                  <a:schemeClr val="tx2">
                    <a:lumMod val="50000"/>
                  </a:schemeClr>
                </a:solidFill>
                <a:ea typeface="黑体" pitchFamily="2" charset="-122"/>
              </a:rPr>
              <a:t>酶</a:t>
            </a:r>
            <a:endParaRPr kumimoji="1" lang="zh-CN" altLang="en-US" sz="2400" b="1" dirty="0">
              <a:solidFill>
                <a:schemeClr val="tx2">
                  <a:lumMod val="50000"/>
                </a:schemeClr>
              </a:solidFill>
              <a:ea typeface="黑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5997" y="56498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CN" altLang="en-US" sz="3200" b="1" dirty="0">
                <a:solidFill>
                  <a:prstClr val="black"/>
                </a:solidFill>
              </a:rPr>
              <a:t>☞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肺炎双球菌</a:t>
            </a:r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体外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转化实验</a:t>
            </a:r>
          </a:p>
        </p:txBody>
      </p:sp>
      <p:sp>
        <p:nvSpPr>
          <p:cNvPr id="5" name="直角上箭头 4"/>
          <p:cNvSpPr/>
          <p:nvPr/>
        </p:nvSpPr>
        <p:spPr>
          <a:xfrm rot="10800000">
            <a:off x="6171370" y="2315455"/>
            <a:ext cx="491988" cy="342899"/>
          </a:xfrm>
          <a:prstGeom prst="bentUpArrow">
            <a:avLst>
              <a:gd name="adj1" fmla="val 21994"/>
              <a:gd name="adj2" fmla="val 25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2229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autoUpdateAnimBg="0"/>
      <p:bldP spid="15388" grpId="0" animBg="1"/>
      <p:bldP spid="15389" grpId="0" animBg="1"/>
      <p:bldP spid="15390" grpId="0" animBg="1"/>
      <p:bldP spid="15391" grpId="0" animBg="1"/>
      <p:bldP spid="15392" grpId="0" animBg="1"/>
      <p:bldP spid="429070" grpId="0" animBg="1"/>
      <p:bldP spid="429071" grpId="0" animBg="1"/>
      <p:bldP spid="429072" grpId="0" animBg="1"/>
      <p:bldP spid="429073" grpId="0" animBg="1"/>
      <p:bldP spid="429074" grpId="0" animBg="1"/>
      <p:bldP spid="429075" grpId="0" animBg="1"/>
      <p:bldP spid="429076" grpId="0" autoUpdateAnimBg="0"/>
      <p:bldP spid="429077" grpId="0" autoUpdateAnimBg="0"/>
      <p:bldP spid="429078" grpId="0" autoUpdateAnimBg="0"/>
      <p:bldP spid="429079" grpId="0" autoUpdateAnimBg="0"/>
      <p:bldP spid="429080" grpId="0" autoUpdateAnimBg="0"/>
      <p:bldP spid="429087" grpId="0" autoUpdateAnimBg="0"/>
      <p:bldP spid="429088" grpId="0" autoUpdateAnimBg="0"/>
      <p:bldP spid="429089" grpId="0" animBg="1"/>
      <p:bldP spid="429090" grpId="0" animBg="1"/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9026" y="1110376"/>
            <a:ext cx="353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CN" altLang="en-US" sz="280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☞</a:t>
            </a:r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艾弗里得出结论：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6956" y="2127505"/>
            <a:ext cx="71386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kumimoji="1" sz="4000" b="1">
                <a:solidFill>
                  <a:prstClr val="black"/>
                </a:solidFill>
              </a:defRPr>
            </a:lvl1pPr>
          </a:lstStyle>
          <a:p>
            <a:r>
              <a:rPr lang="en-US" altLang="zh-CN" sz="28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  <a:r>
              <a:rPr lang="zh-CN" altLang="en-US" sz="28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是使</a:t>
            </a:r>
            <a:r>
              <a:rPr lang="en-US" altLang="zh-CN" sz="28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R</a:t>
            </a:r>
            <a:r>
              <a:rPr lang="zh-CN" altLang="en-US" sz="28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型细菌产生稳定遗传变化的物质。</a:t>
            </a:r>
          </a:p>
          <a:p>
            <a:endParaRPr lang="zh-CN" altLang="en-US" sz="28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83939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58662" y="937592"/>
            <a:ext cx="6107112" cy="1127125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1"/>
                </a:solidFill>
                <a:latin typeface="SimSun" charset="-122"/>
                <a:ea typeface="SimSun" charset="-122"/>
                <a:cs typeface="SimSun" charset="-122"/>
              </a:rPr>
              <a:t>？质疑</a:t>
            </a:r>
            <a:r>
              <a:rPr lang="en-US" altLang="zh-CN" sz="2400" b="1" dirty="0">
                <a:latin typeface="SimSun" charset="-122"/>
                <a:ea typeface="SimSun" charset="-122"/>
                <a:cs typeface="SimSun" charset="-122"/>
              </a:rPr>
              <a:t>:</a:t>
            </a:r>
            <a:r>
              <a:rPr lang="zh-CN" altLang="en-US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由于艾弗里实验中提取出的</a:t>
            </a:r>
            <a: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DNA</a:t>
            </a:r>
            <a:r>
              <a:rPr lang="zh-CN" altLang="en-US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，纯</a:t>
            </a:r>
            <a: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       度最高时也还有</a:t>
            </a:r>
            <a: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0.02%</a:t>
            </a:r>
            <a:r>
              <a:rPr lang="zh-CN" altLang="en-US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的蛋白质，因</a:t>
            </a:r>
            <a: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/>
            </a:r>
            <a:br>
              <a:rPr lang="en-US" altLang="zh-CN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</a:br>
            <a:r>
              <a:rPr lang="zh-CN" altLang="en-US" sz="2400" dirty="0">
                <a:solidFill>
                  <a:prstClr val="black"/>
                </a:solidFill>
                <a:latin typeface="SimSun" charset="-122"/>
                <a:ea typeface="SimSun" charset="-122"/>
                <a:cs typeface="SimSun" charset="-122"/>
              </a:rPr>
              <a:t>       此仍有人对此结论表示怀疑。</a:t>
            </a:r>
            <a:endParaRPr lang="zh-CN" altLang="en-US" sz="24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264196" name="Rectangle 5"/>
          <p:cNvSpPr>
            <a:spLocks noChangeArrowheads="1"/>
          </p:cNvSpPr>
          <p:nvPr/>
        </p:nvSpPr>
        <p:spPr bwMode="auto">
          <a:xfrm>
            <a:off x="1084051" y="2287208"/>
            <a:ext cx="69600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C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✡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如何才能把</a:t>
            </a:r>
            <a:r>
              <a:rPr kumimoji="1" lang="zh-CN" altLang="en-US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蛋白质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和</a:t>
            </a:r>
            <a:r>
              <a:rPr kumimoji="1" lang="en-US" altLang="zh-CN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完全分开？</a:t>
            </a:r>
          </a:p>
        </p:txBody>
      </p:sp>
    </p:spTree>
    <p:extLst>
      <p:ext uri="{BB962C8B-B14F-4D97-AF65-F5344CB8AC3E}">
        <p14:creationId xmlns:p14="http://schemas.microsoft.com/office/powerpoint/2010/main" val="9531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2" grpId="1"/>
      <p:bldP spid="264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743334" y="1071959"/>
            <a:ext cx="3345501" cy="1690055"/>
            <a:chOff x="428625" y="1285875"/>
            <a:chExt cx="5032375" cy="2500313"/>
          </a:xfrm>
        </p:grpSpPr>
        <p:pic>
          <p:nvPicPr>
            <p:cNvPr id="9219" name="Picture 7" descr="豌豆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1285875"/>
              <a:ext cx="2174875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8" descr="小白鼠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7083" r="7036" b="18507"/>
            <a:stretch>
              <a:fillRect/>
            </a:stretch>
          </p:blipFill>
          <p:spPr bwMode="auto">
            <a:xfrm>
              <a:off x="428625" y="1285875"/>
              <a:ext cx="2357438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9" descr="细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34" y="2811084"/>
            <a:ext cx="1597064" cy="17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1650569" y="553348"/>
            <a:ext cx="4232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选择实验材料</a:t>
            </a: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5421274" y="1071959"/>
            <a:ext cx="1768078" cy="2672892"/>
            <a:chOff x="6500826" y="1674253"/>
            <a:chExt cx="2357454" cy="4004832"/>
          </a:xfrm>
        </p:grpSpPr>
        <p:pic>
          <p:nvPicPr>
            <p:cNvPr id="9226" name="Picture 10" descr="噬菌体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1" b="2068"/>
            <a:stretch>
              <a:fillRect/>
            </a:stretch>
          </p:blipFill>
          <p:spPr bwMode="auto">
            <a:xfrm>
              <a:off x="6504017" y="1674253"/>
              <a:ext cx="2354263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13"/>
            <p:cNvSpPr txBox="1">
              <a:spLocks noChangeArrowheads="1"/>
            </p:cNvSpPr>
            <p:nvPr/>
          </p:nvSpPr>
          <p:spPr bwMode="auto">
            <a:xfrm>
              <a:off x="6500826" y="4987366"/>
              <a:ext cx="1857786" cy="69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T</a:t>
              </a:r>
              <a:r>
                <a:rPr lang="en-US" altLang="zh-CN" sz="2400" b="1" baseline="-25000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2</a:t>
              </a:r>
              <a:r>
                <a:rPr lang="zh-CN" altLang="en-US" sz="2400" b="1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噬菌体</a:t>
              </a:r>
              <a:endParaRPr lang="zh-CN" altLang="en-US" sz="2400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0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1362705" y="1668391"/>
            <a:ext cx="2645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蛋白质、</a:t>
            </a:r>
            <a:r>
              <a:rPr kumimoji="1" lang="en-US" altLang="zh-CN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DNA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917066" y="2147449"/>
            <a:ext cx="218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kumimoji="1" lang="zh-CN" altLang="en-US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、生活特点：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1389208" y="2547747"/>
            <a:ext cx="42429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一种专门</a:t>
            </a:r>
            <a:r>
              <a:rPr kumimoji="1" lang="zh-CN" altLang="en-US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寄生</a:t>
            </a: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在大肠杆菌内的</a:t>
            </a:r>
            <a:r>
              <a:rPr kumimoji="1" lang="zh-CN" altLang="en-US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病毒</a:t>
            </a: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，利用大肠杆菌体内的物质来合成自身的组成成分</a:t>
            </a:r>
            <a:r>
              <a:rPr kumimoji="1"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。</a:t>
            </a:r>
            <a:endParaRPr kumimoji="1" lang="zh-CN" altLang="en-US" sz="2400" b="1" dirty="0">
              <a:latin typeface="SimSun" charset="-122"/>
              <a:ea typeface="SimSun" charset="-122"/>
              <a:cs typeface="SimSun" charset="-122"/>
            </a:endParaRPr>
          </a:p>
        </p:txBody>
      </p:sp>
      <p:pic>
        <p:nvPicPr>
          <p:cNvPr id="19462" name="Picture 6" descr="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991322"/>
            <a:ext cx="2649704" cy="31432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905074" y="1205509"/>
            <a:ext cx="2197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kumimoji="1" lang="zh-CN" altLang="en-US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、化学成分</a:t>
            </a:r>
            <a:r>
              <a:rPr kumimoji="1" lang="en-US" altLang="zh-CN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: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7066" y="575513"/>
            <a:ext cx="282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prstClr val="black"/>
                </a:solidFill>
                <a:latin typeface="+mj-ea"/>
                <a:ea typeface="+mj-ea"/>
              </a:rPr>
              <a:t>☞ </a:t>
            </a:r>
            <a:r>
              <a:rPr kumimoji="1" lang="en-US" altLang="zh-CN" sz="3200" b="1" dirty="0">
                <a:latin typeface="Microsoft YaHei" charset="-122"/>
                <a:ea typeface="Microsoft YaHei" charset="-122"/>
                <a:cs typeface="Microsoft YaHei" charset="-122"/>
              </a:rPr>
              <a:t>T</a:t>
            </a:r>
            <a:r>
              <a:rPr kumimoji="1" lang="en-US" altLang="zh-CN" sz="3200" b="1" baseline="-250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噬菌体</a:t>
            </a:r>
          </a:p>
        </p:txBody>
      </p:sp>
      <p:sp>
        <p:nvSpPr>
          <p:cNvPr id="3" name="操作按钮: 影片 2">
            <a:hlinkClick r:id="rId3" action="ppaction://hlinkfile" highlightClick="1"/>
          </p:cNvPr>
          <p:cNvSpPr/>
          <p:nvPr/>
        </p:nvSpPr>
        <p:spPr>
          <a:xfrm>
            <a:off x="5022574" y="3869635"/>
            <a:ext cx="313546" cy="26493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90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autoUpdateAnimBg="0"/>
      <p:bldP spid="4106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4341019" y="3062289"/>
            <a:ext cx="184731" cy="248209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endParaRPr lang="zh-CN" altLang="zh-CN" sz="1013">
              <a:latin typeface="Tahoma" charset="0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1488580" y="676945"/>
            <a:ext cx="2094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实验技术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848307" y="1339455"/>
            <a:ext cx="4852610" cy="95410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什么技术可不分离两种成分，</a:t>
            </a:r>
            <a:endParaRPr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仍能跟踪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DNA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和蛋白质？</a:t>
            </a:r>
          </a:p>
        </p:txBody>
      </p:sp>
      <p:grpSp>
        <p:nvGrpSpPr>
          <p:cNvPr id="10245" name="组合 11"/>
          <p:cNvGrpSpPr>
            <a:grpSpLocks/>
          </p:cNvGrpSpPr>
          <p:nvPr/>
        </p:nvGrpSpPr>
        <p:grpSpPr bwMode="auto">
          <a:xfrm>
            <a:off x="1574309" y="1339454"/>
            <a:ext cx="1979708" cy="2959208"/>
            <a:chOff x="6504017" y="1674253"/>
            <a:chExt cx="2354263" cy="4010176"/>
          </a:xfrm>
        </p:grpSpPr>
        <p:pic>
          <p:nvPicPr>
            <p:cNvPr id="10246" name="Picture 10" descr="噬菌体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1" b="2068"/>
            <a:stretch>
              <a:fillRect/>
            </a:stretch>
          </p:blipFill>
          <p:spPr bwMode="auto">
            <a:xfrm>
              <a:off x="6504017" y="1674253"/>
              <a:ext cx="2354263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Box 13"/>
            <p:cNvSpPr txBox="1">
              <a:spLocks noChangeArrowheads="1"/>
            </p:cNvSpPr>
            <p:nvPr/>
          </p:nvSpPr>
          <p:spPr bwMode="auto">
            <a:xfrm>
              <a:off x="6818869" y="5058803"/>
              <a:ext cx="1656944" cy="62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T</a:t>
              </a:r>
              <a:r>
                <a:rPr lang="en-US" altLang="zh-CN" sz="2400" b="1" baseline="-25000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2</a:t>
              </a:r>
              <a:r>
                <a:rPr lang="zh-CN" altLang="en-US" sz="2400" b="1" dirty="0">
                  <a:solidFill>
                    <a:srgbClr val="002060"/>
                  </a:solidFill>
                  <a:latin typeface="SimSun" charset="-122"/>
                  <a:ea typeface="SimSun" charset="-122"/>
                  <a:cs typeface="SimSun" charset="-122"/>
                </a:rPr>
                <a:t>噬菌体</a:t>
              </a:r>
              <a:endParaRPr lang="zh-CN" altLang="en-US" sz="2400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03305" y="2678562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同位素标记法</a:t>
            </a:r>
          </a:p>
        </p:txBody>
      </p:sp>
    </p:spTree>
    <p:extLst>
      <p:ext uri="{BB962C8B-B14F-4D97-AF65-F5344CB8AC3E}">
        <p14:creationId xmlns:p14="http://schemas.microsoft.com/office/powerpoint/2010/main" val="6559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2" name="Picture 13" descr="噬菌体的模式图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20" y="1546402"/>
            <a:ext cx="3131344" cy="28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3" name="Text Box 18"/>
          <p:cNvSpPr txBox="1">
            <a:spLocks noChangeArrowheads="1"/>
          </p:cNvSpPr>
          <p:nvPr/>
        </p:nvSpPr>
        <p:spPr bwMode="auto">
          <a:xfrm>
            <a:off x="4311254" y="2821561"/>
            <a:ext cx="255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2060"/>
                </a:solidFill>
                <a:latin typeface="黑体" charset="-122"/>
                <a:ea typeface="黑体" charset="-122"/>
              </a:rPr>
              <a:t>C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H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O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N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S</a:t>
            </a:r>
          </a:p>
        </p:txBody>
      </p:sp>
      <p:sp>
        <p:nvSpPr>
          <p:cNvPr id="267274" name="Text Box 19"/>
          <p:cNvSpPr txBox="1">
            <a:spLocks noChangeArrowheads="1"/>
          </p:cNvSpPr>
          <p:nvPr/>
        </p:nvSpPr>
        <p:spPr bwMode="auto">
          <a:xfrm>
            <a:off x="4041072" y="1800939"/>
            <a:ext cx="2492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C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H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O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N </a:t>
            </a:r>
            <a:r>
              <a:rPr lang="zh-CN" altLang="en-US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黑体" charset="-122"/>
                <a:ea typeface="黑体" charset="-122"/>
              </a:rPr>
              <a:t>P </a:t>
            </a:r>
          </a:p>
        </p:txBody>
      </p:sp>
      <p:sp>
        <p:nvSpPr>
          <p:cNvPr id="267275" name="Text Box 20"/>
          <p:cNvSpPr txBox="1"/>
          <p:nvPr/>
        </p:nvSpPr>
        <p:spPr>
          <a:xfrm>
            <a:off x="6259117" y="1810721"/>
            <a:ext cx="1812131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（标记</a:t>
            </a:r>
            <a:r>
              <a:rPr lang="en-US" altLang="zh-CN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32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P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）</a:t>
            </a:r>
          </a:p>
        </p:txBody>
      </p:sp>
      <p:sp>
        <p:nvSpPr>
          <p:cNvPr id="267276" name="Text Box 21"/>
          <p:cNvSpPr txBox="1"/>
          <p:nvPr/>
        </p:nvSpPr>
        <p:spPr>
          <a:xfrm>
            <a:off x="6259116" y="2822753"/>
            <a:ext cx="177484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（标记</a:t>
            </a:r>
            <a:r>
              <a:rPr lang="en-US" altLang="zh-CN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35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S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charset="-122"/>
                <a:ea typeface="黑体" charset="-122"/>
              </a:rPr>
              <a:t>）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charset="-122"/>
              <a:ea typeface="黑体" charset="-122"/>
            </a:endParaRPr>
          </a:p>
        </p:txBody>
      </p:sp>
      <p:sp>
        <p:nvSpPr>
          <p:cNvPr id="267277" name="Rectangle 22"/>
          <p:cNvSpPr>
            <a:spLocks noChangeArrowheads="1"/>
          </p:cNvSpPr>
          <p:nvPr/>
        </p:nvSpPr>
        <p:spPr bwMode="auto">
          <a:xfrm>
            <a:off x="6112669" y="282275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黑体" charset="-122"/>
                <a:ea typeface="黑体" charset="-122"/>
              </a:rPr>
              <a:t>S</a:t>
            </a:r>
          </a:p>
        </p:txBody>
      </p:sp>
      <p:sp>
        <p:nvSpPr>
          <p:cNvPr id="267278" name="Rectangle 23"/>
          <p:cNvSpPr>
            <a:spLocks noChangeArrowheads="1"/>
          </p:cNvSpPr>
          <p:nvPr/>
        </p:nvSpPr>
        <p:spPr bwMode="auto">
          <a:xfrm>
            <a:off x="6015634" y="1824683"/>
            <a:ext cx="486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charset="-122"/>
                <a:ea typeface="黑体" charset="-122"/>
              </a:rPr>
              <a:t>P </a:t>
            </a:r>
            <a:endParaRPr lang="en-US" altLang="zh-CN" sz="2400" b="1" dirty="0">
              <a:solidFill>
                <a:srgbClr val="C0000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6483" y="734151"/>
            <a:ext cx="7333311" cy="523220"/>
          </a:xfrm>
          <a:prstGeom prst="rect">
            <a:avLst/>
          </a:prstGeom>
          <a:noFill/>
          <a:ln w="12700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同位素标记法</a:t>
            </a:r>
            <a:r>
              <a:rPr kumimoji="1"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kumimoji="1" lang="zh-CN" altLang="en-US" sz="2800" b="1" dirty="0">
                <a:latin typeface="SimSun" charset="-122"/>
                <a:ea typeface="SimSun" charset="-122"/>
                <a:cs typeface="SimSun" charset="-122"/>
              </a:rPr>
              <a:t>：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用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什么同位素标记噬菌体呢？</a:t>
            </a:r>
          </a:p>
        </p:txBody>
      </p:sp>
    </p:spTree>
    <p:extLst>
      <p:ext uri="{BB962C8B-B14F-4D97-AF65-F5344CB8AC3E}">
        <p14:creationId xmlns:p14="http://schemas.microsoft.com/office/powerpoint/2010/main" val="17425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3" grpId="0"/>
      <p:bldP spid="267274" grpId="0"/>
      <p:bldP spid="267275" grpId="0"/>
      <p:bldP spid="267276" grpId="0"/>
      <p:bldP spid="267277" grpId="0"/>
      <p:bldP spid="267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矩形 233473"/>
          <p:cNvSpPr>
            <a:spLocks noChangeArrowheads="1"/>
          </p:cNvSpPr>
          <p:nvPr/>
        </p:nvSpPr>
        <p:spPr bwMode="auto">
          <a:xfrm>
            <a:off x="673768" y="730073"/>
            <a:ext cx="78606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同位素标记法</a:t>
            </a:r>
            <a:r>
              <a:rPr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：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怎样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能让噬菌体的蛋白质和</a:t>
            </a:r>
            <a:r>
              <a:rPr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DNA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              分别被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同位素标记呢？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72867" y="2098284"/>
            <a:ext cx="6285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先在含有放射性同位素的培养基中培养细菌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72867" y="2914838"/>
            <a:ext cx="55471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sz="2400" b="1" dirty="0">
                <a:solidFill>
                  <a:schemeClr val="tx2">
                    <a:lumMod val="50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然后再用上述细菌培养</a:t>
            </a:r>
            <a:r>
              <a:rPr lang="en-US" altLang="zh-CN" sz="2400" b="1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T</a:t>
            </a:r>
            <a:r>
              <a:rPr lang="en-US" altLang="zh-CN" sz="2400" b="1" baseline="-25000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噬菌体</a:t>
            </a:r>
          </a:p>
        </p:txBody>
      </p:sp>
    </p:spTree>
    <p:extLst>
      <p:ext uri="{BB962C8B-B14F-4D97-AF65-F5344CB8AC3E}">
        <p14:creationId xmlns:p14="http://schemas.microsoft.com/office/powerpoint/2010/main" val="1354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5" y="939137"/>
            <a:ext cx="741974" cy="166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99" name="Picture 3" descr="a3-2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45" y="784646"/>
            <a:ext cx="1070073" cy="169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00" name="Picture 4" descr="a2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09" y="1033295"/>
            <a:ext cx="669063" cy="144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01" name="Picture 5" descr="a4-2 拷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03" y="675861"/>
            <a:ext cx="1453926" cy="18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2" name="AutoShape 6"/>
          <p:cNvSpPr>
            <a:spLocks noChangeArrowheads="1"/>
          </p:cNvSpPr>
          <p:nvPr/>
        </p:nvSpPr>
        <p:spPr bwMode="auto">
          <a:xfrm>
            <a:off x="1932758" y="1613782"/>
            <a:ext cx="669063" cy="87759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13"/>
          </a:p>
        </p:txBody>
      </p:sp>
      <p:sp>
        <p:nvSpPr>
          <p:cNvPr id="413703" name="AutoShape 7"/>
          <p:cNvSpPr>
            <a:spLocks noChangeArrowheads="1"/>
          </p:cNvSpPr>
          <p:nvPr/>
        </p:nvSpPr>
        <p:spPr bwMode="auto">
          <a:xfrm>
            <a:off x="3245152" y="1572646"/>
            <a:ext cx="617597" cy="87759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13"/>
          </a:p>
        </p:txBody>
      </p:sp>
      <p:grpSp>
        <p:nvGrpSpPr>
          <p:cNvPr id="413704" name="Group 8"/>
          <p:cNvGrpSpPr>
            <a:grpSpLocks/>
          </p:cNvGrpSpPr>
          <p:nvPr/>
        </p:nvGrpSpPr>
        <p:grpSpPr bwMode="auto">
          <a:xfrm>
            <a:off x="4510370" y="1281946"/>
            <a:ext cx="553264" cy="396743"/>
            <a:chOff x="3504" y="718"/>
            <a:chExt cx="516" cy="434"/>
          </a:xfrm>
        </p:grpSpPr>
        <p:sp>
          <p:nvSpPr>
            <p:cNvPr id="22548" name="AutoShape 9"/>
            <p:cNvSpPr>
              <a:spLocks noChangeArrowheads="1"/>
            </p:cNvSpPr>
            <p:nvPr/>
          </p:nvSpPr>
          <p:spPr bwMode="auto">
            <a:xfrm>
              <a:off x="3504" y="1056"/>
              <a:ext cx="480" cy="9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/>
            </a:p>
          </p:txBody>
        </p:sp>
        <p:sp>
          <p:nvSpPr>
            <p:cNvPr id="22549" name="Text Box 10"/>
            <p:cNvSpPr txBox="1">
              <a:spLocks noChangeArrowheads="1"/>
            </p:cNvSpPr>
            <p:nvPr/>
          </p:nvSpPr>
          <p:spPr bwMode="auto">
            <a:xfrm>
              <a:off x="3542" y="718"/>
              <a:ext cx="47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zh-CN" altLang="en-US" sz="1500" b="1">
                  <a:solidFill>
                    <a:srgbClr val="C00000"/>
                  </a:solidFill>
                  <a:latin typeface="Times New Roman" pitchFamily="18" charset="0"/>
                </a:rPr>
                <a:t>离心</a:t>
              </a:r>
            </a:p>
          </p:txBody>
        </p:sp>
      </p:grpSp>
      <p:pic>
        <p:nvPicPr>
          <p:cNvPr id="22537" name="Picture 11" descr="b1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6" y="2825951"/>
            <a:ext cx="547903" cy="140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8" name="AutoShape 12"/>
          <p:cNvSpPr>
            <a:spLocks noChangeArrowheads="1"/>
          </p:cNvSpPr>
          <p:nvPr/>
        </p:nvSpPr>
        <p:spPr bwMode="auto">
          <a:xfrm>
            <a:off x="1737615" y="3438435"/>
            <a:ext cx="617597" cy="87759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13"/>
          </a:p>
        </p:txBody>
      </p:sp>
      <p:pic>
        <p:nvPicPr>
          <p:cNvPr id="413709" name="Picture 13" descr="b2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23" y="2609297"/>
            <a:ext cx="986439" cy="171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10" name="AutoShape 14"/>
          <p:cNvSpPr>
            <a:spLocks noChangeArrowheads="1"/>
          </p:cNvSpPr>
          <p:nvPr/>
        </p:nvSpPr>
        <p:spPr bwMode="auto">
          <a:xfrm>
            <a:off x="3099330" y="3438435"/>
            <a:ext cx="617597" cy="87759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13"/>
          </a:p>
        </p:txBody>
      </p:sp>
      <p:pic>
        <p:nvPicPr>
          <p:cNvPr id="413711" name="Picture 15" descr="b3-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8" y="2941135"/>
            <a:ext cx="669063" cy="127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712" name="Group 16"/>
          <p:cNvGrpSpPr>
            <a:grpSpLocks/>
          </p:cNvGrpSpPr>
          <p:nvPr/>
        </p:nvGrpSpPr>
        <p:grpSpPr bwMode="auto">
          <a:xfrm>
            <a:off x="4364546" y="3147734"/>
            <a:ext cx="617597" cy="394915"/>
            <a:chOff x="3504" y="2688"/>
            <a:chExt cx="576" cy="432"/>
          </a:xfrm>
        </p:grpSpPr>
        <p:sp>
          <p:nvSpPr>
            <p:cNvPr id="22546" name="AutoShape 17"/>
            <p:cNvSpPr>
              <a:spLocks noChangeArrowheads="1"/>
            </p:cNvSpPr>
            <p:nvPr/>
          </p:nvSpPr>
          <p:spPr bwMode="auto">
            <a:xfrm>
              <a:off x="3504" y="3024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3"/>
            </a:p>
          </p:txBody>
        </p:sp>
        <p:sp>
          <p:nvSpPr>
            <p:cNvPr id="22547" name="Text Box 18"/>
            <p:cNvSpPr txBox="1">
              <a:spLocks noChangeArrowheads="1"/>
            </p:cNvSpPr>
            <p:nvPr/>
          </p:nvSpPr>
          <p:spPr bwMode="auto">
            <a:xfrm>
              <a:off x="3530" y="2688"/>
              <a:ext cx="54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zh-CN" altLang="en-US" sz="1800" b="1">
                  <a:solidFill>
                    <a:srgbClr val="C00000"/>
                  </a:solidFill>
                  <a:latin typeface="Times New Roman" pitchFamily="18" charset="0"/>
                </a:rPr>
                <a:t>离心</a:t>
              </a:r>
            </a:p>
          </p:txBody>
        </p:sp>
      </p:grpSp>
      <p:pic>
        <p:nvPicPr>
          <p:cNvPr id="413715" name="Picture 19" descr="b4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82" y="2650434"/>
            <a:ext cx="1448565" cy="171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16" name="Picture 20" descr="pic_2770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1" t="16994" b="50000"/>
          <a:stretch>
            <a:fillRect/>
          </a:stretch>
        </p:blipFill>
        <p:spPr bwMode="auto">
          <a:xfrm>
            <a:off x="6504692" y="1179444"/>
            <a:ext cx="850267" cy="13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17" name="Picture 21" descr="pic_2770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3" t="75822"/>
          <a:stretch>
            <a:fillRect/>
          </a:stretch>
        </p:blipFill>
        <p:spPr bwMode="auto">
          <a:xfrm>
            <a:off x="6455369" y="3180683"/>
            <a:ext cx="899590" cy="12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202049" y="665995"/>
            <a:ext cx="1169551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en-US" sz="3200" b="1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噬菌体</a:t>
            </a:r>
            <a:r>
              <a:rPr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侵染细菌实验</a:t>
            </a:r>
          </a:p>
          <a:p>
            <a:endParaRPr kumimoji="1" lang="zh-CN" altLang="en-US" sz="3200" b="1" dirty="0"/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7417146" y="1771889"/>
            <a:ext cx="1099260" cy="1874770"/>
            <a:chOff x="2558" y="695"/>
            <a:chExt cx="1275" cy="2100"/>
          </a:xfrm>
        </p:grpSpPr>
        <p:pic>
          <p:nvPicPr>
            <p:cNvPr id="24" name="Picture 8" descr="赫尔希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8" y="695"/>
              <a:ext cx="1225" cy="1732"/>
            </a:xfrm>
            <a:prstGeom prst="rect">
              <a:avLst/>
            </a:prstGeom>
            <a:noFill/>
          </p:spPr>
        </p:pic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790" y="2540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0802" tIns="35400" rIns="70802" bIns="35400">
              <a:spAutoFit/>
            </a:bodyPr>
            <a:lstStyle/>
            <a:p>
              <a:pPr defTabSz="588062">
                <a:spcBef>
                  <a:spcPct val="50000"/>
                </a:spcBef>
              </a:pPr>
              <a:r>
                <a:rPr lang="zh-CN" altLang="en-US" sz="1013" dirty="0">
                  <a:latin typeface="黑体" pitchFamily="49" charset="-122"/>
                  <a:ea typeface="黑体" pitchFamily="49" charset="-122"/>
                </a:rPr>
                <a:t>赫尔希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40653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3894" y="2666895"/>
            <a:ext cx="7078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zh-CN" sz="2400" b="1" baseline="30000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35</a:t>
            </a:r>
            <a:r>
              <a:rPr lang="en-US" altLang="zh-CN" sz="24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S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的放射性主要集中在上清液</a:t>
            </a:r>
            <a:r>
              <a:rPr lang="en-US" altLang="zh-CN" sz="2400" b="1" dirty="0">
                <a:latin typeface="SimSun" charset="-122"/>
                <a:ea typeface="SimSun" charset="-122"/>
                <a:cs typeface="SimSun" charset="-122"/>
              </a:rPr>
              <a:t>;</a:t>
            </a:r>
            <a:r>
              <a:rPr lang="en-US" altLang="zh-CN" sz="2400" b="1" baseline="30000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32</a:t>
            </a:r>
            <a:r>
              <a:rPr lang="en-US" altLang="zh-CN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P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的放射性主要在沉淀物中</a:t>
            </a:r>
            <a:r>
              <a:rPr lang="en-US" altLang="zh-CN" sz="2400" b="1" dirty="0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这说明了什么？</a:t>
            </a:r>
          </a:p>
        </p:txBody>
      </p:sp>
      <p:sp>
        <p:nvSpPr>
          <p:cNvPr id="15363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183894" y="3670051"/>
            <a:ext cx="6952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、细菌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裂解放出的噬菌体只检测到</a:t>
            </a:r>
            <a:r>
              <a:rPr lang="en-US" altLang="zh-CN" sz="2400" b="1" baseline="30000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32</a:t>
            </a:r>
            <a:r>
              <a:rPr lang="en-US" altLang="zh-CN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P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，这又说明了什么？</a:t>
            </a:r>
          </a:p>
        </p:txBody>
      </p:sp>
      <p:sp>
        <p:nvSpPr>
          <p:cNvPr id="15364" name="Text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3896" y="1407498"/>
            <a:ext cx="6268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、实验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中搅拌的目的是什么？</a:t>
            </a:r>
          </a:p>
        </p:txBody>
      </p:sp>
      <p:sp>
        <p:nvSpPr>
          <p:cNvPr id="15365" name="Text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3895" y="1995666"/>
            <a:ext cx="6750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400" b="1" dirty="0" smtClean="0"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、离心</a:t>
            </a:r>
            <a:r>
              <a:rPr lang="zh-CN" altLang="en-US" sz="2400" b="1" dirty="0">
                <a:latin typeface="SimSun" charset="-122"/>
                <a:ea typeface="SimSun" charset="-122"/>
                <a:cs typeface="SimSun" charset="-122"/>
              </a:rPr>
              <a:t>后的上清液、沉淀物分别是什么？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84585" y="693648"/>
            <a:ext cx="6778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✍学生活动二：讨论交流，完成以下问题</a:t>
            </a:r>
            <a:endParaRPr kumimoji="1" lang="zh-CN" altLang="en-US" sz="525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1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8840" y="2416034"/>
            <a:ext cx="2005190" cy="994172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☞摩尔根：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264664" y="2445531"/>
            <a:ext cx="2200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在染色体上。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5985" y="393720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solidFill>
                  <a:srgbClr val="002060"/>
                </a:solidFill>
              </a:rPr>
              <a:t>？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63395" y="1017469"/>
            <a:ext cx="808264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☞孟德尔：生物的性状是由</a:t>
            </a:r>
            <a:r>
              <a:rPr kumimoji="1" lang="zh-CN" altLang="en-US" sz="32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遗传因子</a:t>
            </a:r>
            <a:r>
              <a:rPr kumimoji="1" lang="zh-CN" altLang="en-US" sz="3200" dirty="0">
                <a:latin typeface="Microsoft YaHei" charset="-122"/>
                <a:ea typeface="Microsoft YaHei" charset="-122"/>
                <a:cs typeface="Microsoft YaHei" charset="-122"/>
              </a:rPr>
              <a:t>决定的。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6950" y="263697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基因</a:t>
            </a:r>
          </a:p>
        </p:txBody>
      </p:sp>
      <p:cxnSp>
        <p:nvCxnSpPr>
          <p:cNvPr id="9" name="直线箭头连接符 8"/>
          <p:cNvCxnSpPr/>
          <p:nvPr/>
        </p:nvCxnSpPr>
        <p:spPr>
          <a:xfrm flipH="1">
            <a:off x="5908799" y="1867238"/>
            <a:ext cx="852" cy="7817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/>
          <p:nvPr/>
        </p:nvCxnSpPr>
        <p:spPr>
          <a:xfrm flipH="1">
            <a:off x="5907947" y="3221753"/>
            <a:ext cx="852" cy="7817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/>
          <p:cNvGrpSpPr>
            <a:grpSpLocks/>
          </p:cNvGrpSpPr>
          <p:nvPr/>
        </p:nvGrpSpPr>
        <p:grpSpPr bwMode="auto">
          <a:xfrm rot="-1404269">
            <a:off x="1990725" y="3119437"/>
            <a:ext cx="2215754" cy="1490663"/>
            <a:chOff x="3664" y="1083"/>
            <a:chExt cx="895" cy="476"/>
          </a:xfrm>
        </p:grpSpPr>
        <p:grpSp>
          <p:nvGrpSpPr>
            <p:cNvPr id="16387" name="Group 122"/>
            <p:cNvGrpSpPr>
              <a:grpSpLocks/>
            </p:cNvGrpSpPr>
            <p:nvPr/>
          </p:nvGrpSpPr>
          <p:grpSpPr bwMode="auto">
            <a:xfrm rot="1390026">
              <a:off x="3664" y="1182"/>
              <a:ext cx="895" cy="279"/>
              <a:chOff x="952" y="1933"/>
              <a:chExt cx="1004" cy="272"/>
            </a:xfrm>
          </p:grpSpPr>
          <p:sp>
            <p:nvSpPr>
              <p:cNvPr id="16388" name="AutoShape 123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862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6389" name="Oval 124"/>
              <p:cNvSpPr>
                <a:spLocks noChangeArrowheads="1"/>
              </p:cNvSpPr>
              <p:nvPr/>
            </p:nvSpPr>
            <p:spPr bwMode="auto">
              <a:xfrm>
                <a:off x="1774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6390" name="Oval 125"/>
              <p:cNvSpPr>
                <a:spLocks noChangeArrowheads="1"/>
              </p:cNvSpPr>
              <p:nvPr/>
            </p:nvSpPr>
            <p:spPr bwMode="auto">
              <a:xfrm>
                <a:off x="952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</p:grpSp>
        <p:pic>
          <p:nvPicPr>
            <p:cNvPr id="16391" name="Picture 127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66543">
              <a:off x="3787" y="1139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28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34">
              <a:off x="3957" y="1139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29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6253">
              <a:off x="3759" y="1083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30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3293">
              <a:off x="4042" y="1224"/>
              <a:ext cx="19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31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3486">
              <a:off x="4297" y="1366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2"/>
          <p:cNvGrpSpPr>
            <a:grpSpLocks/>
          </p:cNvGrpSpPr>
          <p:nvPr/>
        </p:nvGrpSpPr>
        <p:grpSpPr bwMode="auto">
          <a:xfrm rot="-1441779">
            <a:off x="5020867" y="3242072"/>
            <a:ext cx="2263378" cy="1347788"/>
            <a:chOff x="3664" y="3322"/>
            <a:chExt cx="895" cy="420"/>
          </a:xfrm>
        </p:grpSpPr>
        <p:grpSp>
          <p:nvGrpSpPr>
            <p:cNvPr id="16397" name="Group 133"/>
            <p:cNvGrpSpPr>
              <a:grpSpLocks/>
            </p:cNvGrpSpPr>
            <p:nvPr/>
          </p:nvGrpSpPr>
          <p:grpSpPr bwMode="auto">
            <a:xfrm rot="1390026">
              <a:off x="3664" y="3364"/>
              <a:ext cx="895" cy="279"/>
              <a:chOff x="952" y="1933"/>
              <a:chExt cx="1004" cy="272"/>
            </a:xfrm>
          </p:grpSpPr>
          <p:sp>
            <p:nvSpPr>
              <p:cNvPr id="16398" name="AutoShape 134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862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6399" name="Oval 135"/>
              <p:cNvSpPr>
                <a:spLocks noChangeArrowheads="1"/>
              </p:cNvSpPr>
              <p:nvPr/>
            </p:nvSpPr>
            <p:spPr bwMode="auto">
              <a:xfrm>
                <a:off x="1774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6400" name="Oval 136"/>
              <p:cNvSpPr>
                <a:spLocks noChangeArrowheads="1"/>
              </p:cNvSpPr>
              <p:nvPr/>
            </p:nvSpPr>
            <p:spPr bwMode="auto">
              <a:xfrm>
                <a:off x="952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</p:grpSp>
        <p:pic>
          <p:nvPicPr>
            <p:cNvPr id="16401" name="Picture 138" descr="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3379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39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" y="3492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140" descr="r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322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141" descr="l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577">
              <a:off x="4269" y="3549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142" descr="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3436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8" name="Picture 119" descr="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0418">
            <a:off x="3383757" y="2356247"/>
            <a:ext cx="88344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157" descr="l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6127">
            <a:off x="6246020" y="2301480"/>
            <a:ext cx="1369219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45003" y="546869"/>
            <a:ext cx="4728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1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、实验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中搅拌的目的是什么？</a:t>
            </a:r>
          </a:p>
        </p:txBody>
      </p:sp>
    </p:spTree>
    <p:extLst>
      <p:ext uri="{BB962C8B-B14F-4D97-AF65-F5344CB8AC3E}">
        <p14:creationId xmlns:p14="http://schemas.microsoft.com/office/powerpoint/2010/main" val="1863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688 L -0.00139 -0.245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8776E-6 L 2.22222E-6 -0.272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168255" y="1233488"/>
            <a:ext cx="1345406" cy="1114425"/>
            <a:chOff x="1701" y="1036"/>
            <a:chExt cx="1130" cy="936"/>
          </a:xfrm>
        </p:grpSpPr>
        <p:pic>
          <p:nvPicPr>
            <p:cNvPr id="17412" name="Picture 118" descr="k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0418">
              <a:off x="1701" y="1120"/>
              <a:ext cx="742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Picture 119" descr="k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0418">
              <a:off x="2089" y="1036"/>
              <a:ext cx="742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1357313" y="1604963"/>
            <a:ext cx="12234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700" b="1">
                <a:latin typeface="华文新魏" charset="-122"/>
                <a:ea typeface="华文新魏" charset="-122"/>
              </a:rPr>
              <a:t>上清液</a:t>
            </a: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 rot="-1370439">
            <a:off x="2944417" y="3087292"/>
            <a:ext cx="2077640" cy="1353740"/>
            <a:chOff x="3673" y="1105"/>
            <a:chExt cx="872" cy="423"/>
          </a:xfrm>
        </p:grpSpPr>
        <p:grpSp>
          <p:nvGrpSpPr>
            <p:cNvPr id="17416" name="Group 122"/>
            <p:cNvGrpSpPr>
              <a:grpSpLocks/>
            </p:cNvGrpSpPr>
            <p:nvPr/>
          </p:nvGrpSpPr>
          <p:grpSpPr bwMode="auto">
            <a:xfrm rot="1390026">
              <a:off x="3673" y="1182"/>
              <a:ext cx="872" cy="279"/>
              <a:chOff x="965" y="1933"/>
              <a:chExt cx="979" cy="272"/>
            </a:xfrm>
          </p:grpSpPr>
          <p:sp>
            <p:nvSpPr>
              <p:cNvPr id="17417" name="AutoShape 123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862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7418" name="Oval 124"/>
              <p:cNvSpPr>
                <a:spLocks noChangeArrowheads="1"/>
              </p:cNvSpPr>
              <p:nvPr/>
            </p:nvSpPr>
            <p:spPr bwMode="auto">
              <a:xfrm>
                <a:off x="1762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7419" name="Oval 125"/>
              <p:cNvSpPr>
                <a:spLocks noChangeArrowheads="1"/>
              </p:cNvSpPr>
              <p:nvPr/>
            </p:nvSpPr>
            <p:spPr bwMode="auto">
              <a:xfrm>
                <a:off x="965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</p:grpSp>
        <p:pic>
          <p:nvPicPr>
            <p:cNvPr id="17420" name="Picture 127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66543">
              <a:off x="3787" y="1139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8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34">
              <a:off x="3949" y="1154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29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6253">
              <a:off x="3746" y="1105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30" descr="lx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3293">
              <a:off x="4042" y="1224"/>
              <a:ext cx="19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31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3486">
              <a:off x="4248" y="1335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5" name="TextBox 9"/>
          <p:cNvSpPr txBox="1">
            <a:spLocks noChangeArrowheads="1"/>
          </p:cNvSpPr>
          <p:nvPr/>
        </p:nvSpPr>
        <p:spPr bwMode="auto">
          <a:xfrm>
            <a:off x="1357313" y="3479008"/>
            <a:ext cx="12234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700" b="1">
                <a:latin typeface="华文新魏" charset="-122"/>
                <a:ea typeface="华文新魏" charset="-122"/>
              </a:rPr>
              <a:t>沉淀物</a:t>
            </a:r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 rot="-1441779">
            <a:off x="5556647" y="3200400"/>
            <a:ext cx="2156222" cy="1282304"/>
            <a:chOff x="3670" y="3322"/>
            <a:chExt cx="883" cy="420"/>
          </a:xfrm>
        </p:grpSpPr>
        <p:grpSp>
          <p:nvGrpSpPr>
            <p:cNvPr id="17428" name="Group 133"/>
            <p:cNvGrpSpPr>
              <a:grpSpLocks/>
            </p:cNvGrpSpPr>
            <p:nvPr/>
          </p:nvGrpSpPr>
          <p:grpSpPr bwMode="auto">
            <a:xfrm rot="1390026">
              <a:off x="3670" y="3364"/>
              <a:ext cx="883" cy="279"/>
              <a:chOff x="960" y="1933"/>
              <a:chExt cx="990" cy="272"/>
            </a:xfrm>
          </p:grpSpPr>
          <p:sp>
            <p:nvSpPr>
              <p:cNvPr id="17429" name="AutoShape 134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862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7430" name="Oval 135"/>
              <p:cNvSpPr>
                <a:spLocks noChangeArrowheads="1"/>
              </p:cNvSpPr>
              <p:nvPr/>
            </p:nvSpPr>
            <p:spPr bwMode="auto">
              <a:xfrm>
                <a:off x="1768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  <p:sp>
            <p:nvSpPr>
              <p:cNvPr id="17431" name="Oval 136"/>
              <p:cNvSpPr>
                <a:spLocks noChangeArrowheads="1"/>
              </p:cNvSpPr>
              <p:nvPr/>
            </p:nvSpPr>
            <p:spPr bwMode="auto">
              <a:xfrm>
                <a:off x="960" y="1933"/>
                <a:ext cx="182" cy="272"/>
              </a:xfrm>
              <a:prstGeom prst="ellipse">
                <a:avLst/>
              </a:prstGeom>
              <a:gradFill rotWithShape="1">
                <a:gsLst>
                  <a:gs pos="0">
                    <a:srgbClr val="005E47"/>
                  </a:gs>
                  <a:gs pos="50000">
                    <a:srgbClr val="00CC99"/>
                  </a:gs>
                  <a:gs pos="100000">
                    <a:srgbClr val="005E4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zh-CN" sz="1013">
                  <a:latin typeface="Tahoma" charset="0"/>
                </a:endParaRPr>
              </a:p>
            </p:txBody>
          </p:sp>
        </p:grpSp>
        <p:pic>
          <p:nvPicPr>
            <p:cNvPr id="17432" name="Picture 138" descr="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3379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139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" y="3492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140" descr="r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322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141" descr="lx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577">
              <a:off x="4269" y="3549"/>
              <a:ext cx="19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Picture 142" descr="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3436"/>
              <a:ext cx="15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5732861" y="1191817"/>
            <a:ext cx="1802606" cy="1148953"/>
            <a:chOff x="3855" y="1001"/>
            <a:chExt cx="1514" cy="965"/>
          </a:xfrm>
        </p:grpSpPr>
        <p:pic>
          <p:nvPicPr>
            <p:cNvPr id="17438" name="Picture 155" descr="l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36127">
              <a:off x="3855" y="1033"/>
              <a:ext cx="115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157" descr="lk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36127">
              <a:off x="4219" y="1001"/>
              <a:ext cx="115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368822" y="537969"/>
            <a:ext cx="6541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2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、离心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后的上清液、沉淀物分别是什么？</a:t>
            </a:r>
          </a:p>
        </p:txBody>
      </p:sp>
    </p:spTree>
    <p:extLst>
      <p:ext uri="{BB962C8B-B14F-4D97-AF65-F5344CB8AC3E}">
        <p14:creationId xmlns:p14="http://schemas.microsoft.com/office/powerpoint/2010/main" val="2074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0307" y="1872349"/>
            <a:ext cx="3954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latin typeface="SimSun" charset="-122"/>
                <a:ea typeface="SimSun" charset="-122"/>
                <a:cs typeface="SimSun" charset="-122"/>
              </a:rPr>
              <a:t>蛋白质外壳仍留在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外面</a:t>
            </a:r>
            <a:endParaRPr kumimoji="1" lang="en-US" altLang="zh-CN" sz="2800" b="1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sz="2800" b="1" dirty="0" smtClean="0">
              <a:latin typeface="SimSun" charset="-122"/>
              <a:ea typeface="SimSun" charset="-122"/>
              <a:cs typeface="SimSun" charset="-122"/>
            </a:endParaRPr>
          </a:p>
          <a:p>
            <a:endParaRPr kumimoji="1" lang="en-US" altLang="zh-CN" sz="2800" b="1" dirty="0">
              <a:latin typeface="SimSun" charset="-122"/>
              <a:ea typeface="SimSun" charset="-122"/>
              <a:cs typeface="SimSun" charset="-122"/>
            </a:endParaRPr>
          </a:p>
          <a:p>
            <a:r>
              <a:rPr kumimoji="1" lang="en-US" altLang="zh-CN" sz="2800" b="1" dirty="0">
                <a:latin typeface="SimSun" charset="-122"/>
                <a:ea typeface="SimSun" charset="-122"/>
                <a:cs typeface="SimSun" charset="-122"/>
              </a:rPr>
              <a:t>DNA</a:t>
            </a:r>
            <a:r>
              <a:rPr kumimoji="1" lang="zh-CN" altLang="en-US" sz="2800" b="1" dirty="0">
                <a:latin typeface="SimSun" charset="-122"/>
                <a:ea typeface="SimSun" charset="-122"/>
                <a:cs typeface="SimSun" charset="-122"/>
              </a:rPr>
              <a:t>进入到细菌</a:t>
            </a:r>
            <a:r>
              <a:rPr kumimoji="1"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的里面</a:t>
            </a:r>
            <a:endParaRPr kumimoji="1"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Text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75861" y="503480"/>
            <a:ext cx="7818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latin typeface="SimSun" charset="-122"/>
                <a:ea typeface="SimSun" charset="-122"/>
                <a:cs typeface="SimSun" charset="-122"/>
              </a:rPr>
              <a:t>3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en-US" altLang="zh-CN" sz="2800" b="1" baseline="30000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35</a:t>
            </a:r>
            <a:r>
              <a:rPr lang="en-US" altLang="zh-CN" sz="28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S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的放射性主要集中在上清液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;</a:t>
            </a:r>
            <a:r>
              <a:rPr lang="en-US" altLang="zh-CN" sz="2800" b="1" baseline="30000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32</a:t>
            </a:r>
            <a:r>
              <a:rPr lang="en-US" altLang="zh-CN" sz="28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P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的放射性主要在沉淀物中</a:t>
            </a:r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,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这说明了什么？</a:t>
            </a:r>
          </a:p>
        </p:txBody>
      </p:sp>
      <p:pic>
        <p:nvPicPr>
          <p:cNvPr id="5" name="Picture 5" descr="a4-2 拷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533"/>
          <a:stretch/>
        </p:blipFill>
        <p:spPr bwMode="auto">
          <a:xfrm>
            <a:off x="1794686" y="1373958"/>
            <a:ext cx="1473001" cy="151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b4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15"/>
          <a:stretch/>
        </p:blipFill>
        <p:spPr bwMode="auto">
          <a:xfrm>
            <a:off x="1794686" y="2995734"/>
            <a:ext cx="1473001" cy="14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9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6085" y="2453049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子代</a:t>
            </a:r>
            <a:r>
              <a:rPr kumimoji="1" lang="zh-CN" altLang="en-US" sz="2400" b="1" dirty="0" smtClean="0">
                <a:latin typeface="SimSun" charset="-122"/>
                <a:ea typeface="SimSun" charset="-122"/>
                <a:cs typeface="SimSun" charset="-122"/>
              </a:rPr>
              <a:t>噬菌体各种</a:t>
            </a: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性状是通过亲代</a:t>
            </a:r>
            <a:r>
              <a:rPr kumimoji="1" lang="en-US" altLang="zh-CN" sz="24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DNA</a:t>
            </a: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遗传的。</a:t>
            </a:r>
          </a:p>
        </p:txBody>
      </p:sp>
      <p:sp>
        <p:nvSpPr>
          <p:cNvPr id="4" name="Text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6104" y="521065"/>
            <a:ext cx="7852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4</a:t>
            </a:r>
            <a:r>
              <a:rPr lang="zh-CN" altLang="en-US" sz="2800" b="1" dirty="0">
                <a:solidFill>
                  <a:srgbClr val="002060"/>
                </a:solidFill>
                <a:latin typeface="SimSun" charset="-122"/>
                <a:ea typeface="SimSun" charset="-122"/>
                <a:cs typeface="SimSun" charset="-122"/>
              </a:rPr>
              <a:t>、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细菌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裂解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放出噬菌体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只检测到</a:t>
            </a:r>
            <a:r>
              <a:rPr lang="en-US" altLang="zh-CN" sz="2800" b="1" baseline="30000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32</a:t>
            </a:r>
            <a:r>
              <a:rPr lang="en-US" altLang="zh-CN" sz="28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P</a:t>
            </a:r>
            <a:r>
              <a:rPr lang="zh-CN" altLang="en-US" sz="2800" b="1" dirty="0" smtClean="0">
                <a:latin typeface="SimSun" charset="-122"/>
                <a:ea typeface="SimSun" charset="-122"/>
                <a:cs typeface="SimSun" charset="-122"/>
              </a:rPr>
              <a:t>说明</a:t>
            </a:r>
            <a:r>
              <a:rPr lang="zh-CN" altLang="en-US" sz="2800" b="1" dirty="0">
                <a:latin typeface="SimSun" charset="-122"/>
                <a:ea typeface="SimSun" charset="-122"/>
                <a:cs typeface="SimSun" charset="-122"/>
              </a:rPr>
              <a:t>了什么？</a:t>
            </a:r>
          </a:p>
        </p:txBody>
      </p:sp>
      <p:pic>
        <p:nvPicPr>
          <p:cNvPr id="5" name="Picture 20" descr="pic_2770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4" t="16994" r="302" b="50000"/>
          <a:stretch/>
        </p:blipFill>
        <p:spPr bwMode="auto">
          <a:xfrm>
            <a:off x="1457739" y="1044285"/>
            <a:ext cx="1147615" cy="15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pic_277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3" t="75822"/>
          <a:stretch>
            <a:fillRect/>
          </a:stretch>
        </p:blipFill>
        <p:spPr bwMode="auto">
          <a:xfrm>
            <a:off x="1457739" y="2769295"/>
            <a:ext cx="1147615" cy="164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3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437899" y="2072145"/>
            <a:ext cx="45644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是真正的遗传物质。</a:t>
            </a:r>
            <a:endParaRPr kumimoji="1" lang="en-US" altLang="zh-CN" sz="28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41297" y="1047971"/>
            <a:ext cx="5307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☞赫尔希和蔡斯的实验结论：</a:t>
            </a:r>
          </a:p>
        </p:txBody>
      </p:sp>
    </p:spTree>
    <p:extLst>
      <p:ext uri="{BB962C8B-B14F-4D97-AF65-F5344CB8AC3E}">
        <p14:creationId xmlns:p14="http://schemas.microsoft.com/office/powerpoint/2010/main" val="80026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41199" y="2102969"/>
            <a:ext cx="68353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把蛋白质和DNA区分开</a:t>
            </a:r>
            <a:r>
              <a:rPr lang="zh-CN" altLang="en-US" sz="2800" dirty="0">
                <a:solidFill>
                  <a:srgbClr val="0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</a:t>
            </a:r>
            <a:endParaRPr lang="en-US" altLang="zh-CN" sz="2800" dirty="0">
              <a:solidFill>
                <a:srgbClr val="0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直接地、单独地观察DNA和蛋白质的作用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5818" y="577771"/>
            <a:ext cx="6749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rgbClr val="FFC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✡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艾弗里与赫尔希等人的实验方法中，</a:t>
            </a:r>
            <a:endParaRPr kumimoji="1" lang="en-US" altLang="zh-CN" sz="32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   最关键的实验设计思路是什么？</a:t>
            </a:r>
          </a:p>
        </p:txBody>
      </p:sp>
    </p:spTree>
    <p:extLst>
      <p:ext uri="{BB962C8B-B14F-4D97-AF65-F5344CB8AC3E}">
        <p14:creationId xmlns:p14="http://schemas.microsoft.com/office/powerpoint/2010/main" val="3549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Line 6"/>
          <p:cNvSpPr>
            <a:spLocks noChangeShapeType="1"/>
          </p:cNvSpPr>
          <p:nvPr/>
        </p:nvSpPr>
        <p:spPr bwMode="auto">
          <a:xfrm>
            <a:off x="5912957" y="1781588"/>
            <a:ext cx="0" cy="5143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4435" name="Text Box 15"/>
          <p:cNvSpPr txBox="1">
            <a:spLocks noChangeArrowheads="1"/>
          </p:cNvSpPr>
          <p:nvPr/>
        </p:nvSpPr>
        <p:spPr bwMode="auto">
          <a:xfrm>
            <a:off x="1058971" y="1310790"/>
            <a:ext cx="6932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1928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zh-CN" altLang="en-US" sz="24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格里菲思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提出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S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型</a:t>
            </a:r>
            <a:r>
              <a:rPr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肺炎双球菌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含有</a:t>
            </a:r>
            <a:r>
              <a:rPr lang="zh-CN" altLang="en-US" sz="2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转化因子</a:t>
            </a:r>
          </a:p>
        </p:txBody>
      </p:sp>
      <p:sp>
        <p:nvSpPr>
          <p:cNvPr id="274436" name="Text Box 16"/>
          <p:cNvSpPr txBox="1">
            <a:spLocks noChangeArrowheads="1"/>
          </p:cNvSpPr>
          <p:nvPr/>
        </p:nvSpPr>
        <p:spPr bwMode="auto">
          <a:xfrm>
            <a:off x="880618" y="2093152"/>
            <a:ext cx="7295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1944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年</a:t>
            </a:r>
            <a:r>
              <a:rPr lang="zh-CN" altLang="en-US" sz="24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艾弗里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等人证明了转化因子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遗传物质</a:t>
            </a: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)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是</a:t>
            </a:r>
            <a:r>
              <a:rPr lang="en-US" altLang="zh-CN" sz="2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</a:p>
        </p:txBody>
      </p:sp>
      <p:sp>
        <p:nvSpPr>
          <p:cNvPr id="274437" name="Text Box 17"/>
          <p:cNvSpPr txBox="1">
            <a:spLocks noChangeArrowheads="1"/>
          </p:cNvSpPr>
          <p:nvPr/>
        </p:nvSpPr>
        <p:spPr bwMode="auto">
          <a:xfrm>
            <a:off x="1150351" y="2863170"/>
            <a:ext cx="678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Microsoft YaHei" charset="-122"/>
                <a:ea typeface="Microsoft YaHei" charset="-122"/>
                <a:cs typeface="Microsoft YaHei" charset="-122"/>
              </a:rPr>
              <a:t>1952</a:t>
            </a:r>
            <a:r>
              <a:rPr lang="zh-CN" altLang="en-US" sz="2400" dirty="0">
                <a:solidFill>
                  <a:srgbClr val="00206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年赫尔希和蔡斯</a:t>
            </a:r>
            <a:r>
              <a:rPr lang="zh-CN" altLang="en-US" sz="2400" dirty="0">
                <a:latin typeface="Microsoft YaHei" charset="-122"/>
                <a:ea typeface="Microsoft YaHei" charset="-122"/>
                <a:cs typeface="Microsoft YaHei" charset="-122"/>
              </a:rPr>
              <a:t>进一步证明遗传物质是</a:t>
            </a:r>
            <a:r>
              <a:rPr lang="en-US" altLang="zh-CN" sz="24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</a:p>
        </p:txBody>
      </p:sp>
      <p:sp>
        <p:nvSpPr>
          <p:cNvPr id="281605" name="Text Box 19"/>
          <p:cNvSpPr txBox="1">
            <a:spLocks noChangeArrowheads="1"/>
          </p:cNvSpPr>
          <p:nvPr/>
        </p:nvSpPr>
        <p:spPr bwMode="auto">
          <a:xfrm>
            <a:off x="3988594" y="430172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solidFill>
                <a:srgbClr val="000000"/>
              </a:solidFill>
              <a:latin typeface="黑体" charset="-122"/>
              <a:ea typeface="黑体" charset="-122"/>
            </a:endParaRPr>
          </a:p>
        </p:txBody>
      </p:sp>
      <p:sp>
        <p:nvSpPr>
          <p:cNvPr id="274440" name="Text Box 21"/>
          <p:cNvSpPr txBox="1">
            <a:spLocks noChangeArrowheads="1"/>
          </p:cNvSpPr>
          <p:nvPr/>
        </p:nvSpPr>
        <p:spPr bwMode="auto">
          <a:xfrm>
            <a:off x="2951392" y="3645532"/>
            <a:ext cx="3170803" cy="5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  <a:r>
              <a:rPr lang="zh-CN" altLang="en-US" sz="32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是遗传</a:t>
            </a:r>
            <a:r>
              <a:rPr lang="zh-CN" altLang="en-US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物质</a:t>
            </a:r>
          </a:p>
        </p:txBody>
      </p:sp>
      <p:sp>
        <p:nvSpPr>
          <p:cNvPr id="274441" name="Line 23"/>
          <p:cNvSpPr>
            <a:spLocks noChangeShapeType="1"/>
          </p:cNvSpPr>
          <p:nvPr/>
        </p:nvSpPr>
        <p:spPr bwMode="auto">
          <a:xfrm>
            <a:off x="4521599" y="1815339"/>
            <a:ext cx="1191" cy="2869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4442" name="Line 24"/>
          <p:cNvSpPr>
            <a:spLocks noChangeShapeType="1"/>
          </p:cNvSpPr>
          <p:nvPr/>
        </p:nvSpPr>
        <p:spPr bwMode="auto">
          <a:xfrm>
            <a:off x="4518312" y="2597621"/>
            <a:ext cx="1191" cy="2869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4443" name="Line 26"/>
          <p:cNvSpPr>
            <a:spLocks noChangeShapeType="1"/>
          </p:cNvSpPr>
          <p:nvPr/>
        </p:nvSpPr>
        <p:spPr bwMode="auto">
          <a:xfrm>
            <a:off x="4519217" y="3329639"/>
            <a:ext cx="1191" cy="28694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81612" name="Text Box 7"/>
          <p:cNvSpPr txBox="1">
            <a:spLocks noChangeArrowheads="1"/>
          </p:cNvSpPr>
          <p:nvPr/>
        </p:nvSpPr>
        <p:spPr bwMode="auto">
          <a:xfrm>
            <a:off x="781828" y="570517"/>
            <a:ext cx="3563540" cy="52322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课堂小结</a:t>
            </a:r>
            <a:r>
              <a:rPr lang="en-US" altLang="zh-CN" sz="2800" dirty="0">
                <a:solidFill>
                  <a:srgbClr val="0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endParaRPr lang="zh-CN" altLang="en-US" sz="2800" dirty="0">
              <a:solidFill>
                <a:srgbClr val="0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51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74436" grpId="0"/>
      <p:bldP spid="274437" grpId="0"/>
      <p:bldP spid="2744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sz="60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基因的本质</a:t>
            </a:r>
            <a:endParaRPr kumimoji="1" lang="zh-CN" altLang="en-US" sz="6000" b="1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 smtClean="0">
                <a:latin typeface="Microsoft YaHei" charset="-122"/>
                <a:ea typeface="Microsoft YaHei" charset="-122"/>
                <a:cs typeface="Microsoft YaHei" charset="-122"/>
              </a:rPr>
              <a:t>常州市第三中学      凌祎丽</a:t>
            </a:r>
            <a:endParaRPr kumimoji="1" lang="zh-CN" altLang="en-US" sz="2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14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7213" y="3945852"/>
            <a:ext cx="7067550" cy="71635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kumimoji="1" lang="zh-CN" altLang="en-US" sz="3000" dirty="0">
                <a:latin typeface="Microsoft YaHei" charset="-122"/>
                <a:ea typeface="Microsoft YaHei" charset="-122"/>
                <a:cs typeface="Microsoft YaHei" charset="-122"/>
              </a:rPr>
              <a:t>☞染色体成分主要由 </a:t>
            </a:r>
            <a:r>
              <a:rPr kumimoji="1" lang="zh-CN" altLang="en-US" sz="30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蛋白质和</a:t>
            </a:r>
            <a:r>
              <a:rPr kumimoji="1" lang="en-US" altLang="zh-CN" sz="30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 </a:t>
            </a:r>
            <a:r>
              <a:rPr kumimoji="1" lang="zh-CN" altLang="en-US" sz="3000" dirty="0">
                <a:latin typeface="Microsoft YaHei" charset="-122"/>
                <a:ea typeface="Microsoft YaHei" charset="-122"/>
                <a:cs typeface="Microsoft YaHei" charset="-122"/>
              </a:rPr>
              <a:t>组成。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2205633" y="848943"/>
            <a:ext cx="5049440" cy="2964656"/>
            <a:chOff x="2940843" y="1308616"/>
            <a:chExt cx="6732587" cy="3952875"/>
          </a:xfrm>
        </p:grpSpPr>
        <p:pic>
          <p:nvPicPr>
            <p:cNvPr id="256003" name="Picture 3" descr="染色体和DNA关系示意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843" y="1308616"/>
              <a:ext cx="6732587" cy="395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960" name="Rectangle 10"/>
            <p:cNvSpPr>
              <a:spLocks noChangeArrowheads="1"/>
            </p:cNvSpPr>
            <p:nvPr/>
          </p:nvSpPr>
          <p:spPr bwMode="auto">
            <a:xfrm>
              <a:off x="4157266" y="2534557"/>
              <a:ext cx="72072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500" b="1">
                  <a:solidFill>
                    <a:srgbClr val="FFFFFF"/>
                  </a:solidFill>
                  <a:latin typeface="Tahoma" charset="0"/>
                </a:rPr>
                <a:t>染色体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40801" y="205740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1013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087213" y="351857"/>
            <a:ext cx="324761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000" dirty="0">
                <a:latin typeface="Microsoft YaHei" charset="-122"/>
                <a:ea typeface="Microsoft YaHei" charset="-122"/>
                <a:cs typeface="Microsoft YaHei" charset="-122"/>
              </a:rPr>
              <a:t>☞基因在</a:t>
            </a:r>
            <a:r>
              <a:rPr kumimoji="1" lang="zh-CN" altLang="en-US" sz="30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染色体</a:t>
            </a:r>
            <a:r>
              <a:rPr kumimoji="1" lang="zh-CN" altLang="en-US" sz="3000" dirty="0">
                <a:latin typeface="Microsoft YaHei" charset="-122"/>
                <a:ea typeface="Microsoft YaHei" charset="-122"/>
                <a:cs typeface="Microsoft YaHei" charset="-122"/>
              </a:rPr>
              <a:t>上。</a:t>
            </a:r>
          </a:p>
        </p:txBody>
      </p:sp>
      <p:sp>
        <p:nvSpPr>
          <p:cNvPr id="253958" name="Rectangle 7"/>
          <p:cNvSpPr>
            <a:spLocks noChangeArrowheads="1"/>
          </p:cNvSpPr>
          <p:nvPr/>
        </p:nvSpPr>
        <p:spPr bwMode="auto">
          <a:xfrm>
            <a:off x="4620987" y="3445669"/>
            <a:ext cx="540544" cy="32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500" b="1">
                <a:solidFill>
                  <a:srgbClr val="FFFFFF"/>
                </a:solidFill>
                <a:latin typeface="Tahoma" charset="0"/>
              </a:rPr>
              <a:t>蛋白质</a:t>
            </a:r>
          </a:p>
        </p:txBody>
      </p:sp>
      <p:sp>
        <p:nvSpPr>
          <p:cNvPr id="253959" name="Rectangle 8"/>
          <p:cNvSpPr>
            <a:spLocks noChangeArrowheads="1"/>
          </p:cNvSpPr>
          <p:nvPr/>
        </p:nvSpPr>
        <p:spPr bwMode="auto">
          <a:xfrm>
            <a:off x="5664145" y="1872050"/>
            <a:ext cx="540544" cy="3238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500" b="1" dirty="0">
                <a:solidFill>
                  <a:srgbClr val="FFFFFF"/>
                </a:solidFill>
                <a:latin typeface="Tahoma" charset="0"/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206334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  <p:bldP spid="253958" grpId="0" animBg="1"/>
      <p:bldP spid="2539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5"/>
          <p:cNvSpPr txBox="1">
            <a:spLocks noChangeArrowheads="1"/>
          </p:cNvSpPr>
          <p:nvPr/>
        </p:nvSpPr>
        <p:spPr bwMode="auto">
          <a:xfrm>
            <a:off x="2783770" y="2270948"/>
            <a:ext cx="5326558" cy="65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Clr>
                <a:srgbClr val="009999"/>
              </a:buClr>
              <a:buSzPct val="75000"/>
            </a:pPr>
            <a:r>
              <a: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rPr>
              <a:t>是</a:t>
            </a:r>
            <a:r>
              <a:rPr kumimoji="1" lang="en-US" altLang="zh-CN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DNA</a:t>
            </a:r>
            <a:r>
              <a: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rPr>
              <a:t>还是</a:t>
            </a:r>
            <a:r>
              <a:rPr kumimoji="1"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蛋白质</a:t>
            </a:r>
            <a:r>
              <a:rPr kumimoji="1" lang="en-US" altLang="zh-CN" sz="4400" b="1" dirty="0">
                <a:latin typeface="Microsoft YaHei" charset="-122"/>
                <a:ea typeface="Microsoft YaHei" charset="-122"/>
                <a:cs typeface="Microsoft YaHei" charset="-122"/>
              </a:rPr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7782" y="1291459"/>
            <a:ext cx="3914550" cy="6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Clr>
                <a:srgbClr val="009999"/>
              </a:buClr>
              <a:buSzPct val="75000"/>
            </a:pPr>
            <a:r>
              <a:rPr kumimoji="1" lang="zh-CN" altLang="en-US" sz="4400" b="1" dirty="0">
                <a:solidFill>
                  <a:srgbClr val="FFC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✡</a:t>
            </a:r>
            <a:r>
              <a:rPr kumimoji="1" lang="zh-CN" altLang="en-US" sz="44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基因</a:t>
            </a:r>
            <a:r>
              <a:rPr kumimoji="1" lang="zh-CN" altLang="en-US" sz="4400" b="1" dirty="0">
                <a:latin typeface="Microsoft YaHei" charset="-122"/>
                <a:ea typeface="Microsoft YaHei" charset="-122"/>
                <a:cs typeface="Microsoft YaHei" charset="-122"/>
              </a:rPr>
              <a:t>是什么</a:t>
            </a:r>
            <a:r>
              <a:rPr kumimoji="1" lang="en-US" altLang="zh-CN" sz="4400" b="1" dirty="0">
                <a:latin typeface="Microsoft YaHei" charset="-122"/>
                <a:ea typeface="Microsoft YaHei" charset="-122"/>
                <a:cs typeface="Microsoft YaHei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97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644745" y="320577"/>
            <a:ext cx="7393781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kumimoji="1" lang="zh-CN" altLang="en-US" sz="3200" b="1" dirty="0"/>
              <a:t>☞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肺炎双球菌</a:t>
            </a:r>
            <a:r>
              <a:rPr kumimoji="1" lang="zh-CN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体内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转化实验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968144" y="967435"/>
            <a:ext cx="5782225" cy="3756689"/>
            <a:chOff x="-368290" y="1113194"/>
            <a:chExt cx="7489446" cy="5396804"/>
          </a:xfrm>
        </p:grpSpPr>
        <p:grpSp>
          <p:nvGrpSpPr>
            <p:cNvPr id="4100" name="组合 19"/>
            <p:cNvGrpSpPr>
              <a:grpSpLocks/>
            </p:cNvGrpSpPr>
            <p:nvPr/>
          </p:nvGrpSpPr>
          <p:grpSpPr bwMode="auto">
            <a:xfrm>
              <a:off x="-368290" y="1113194"/>
              <a:ext cx="7489446" cy="5396804"/>
              <a:chOff x="-377879" y="1327527"/>
              <a:chExt cx="7489446" cy="5396795"/>
            </a:xfrm>
          </p:grpSpPr>
          <p:sp>
            <p:nvSpPr>
              <p:cNvPr id="4101" name="Text Box 6"/>
              <p:cNvSpPr txBox="1">
                <a:spLocks noChangeArrowheads="1"/>
              </p:cNvSpPr>
              <p:nvPr/>
            </p:nvSpPr>
            <p:spPr bwMode="auto">
              <a:xfrm>
                <a:off x="-377879" y="1327527"/>
                <a:ext cx="2485740" cy="66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0" hangingPunct="0"/>
                <a:r>
                  <a:rPr lang="zh-CN" altLang="en-US" sz="2400" b="1" dirty="0">
                    <a:latin typeface="Tahoma" charset="0"/>
                  </a:rPr>
                  <a:t>（</a:t>
                </a:r>
                <a:r>
                  <a:rPr lang="en-US" altLang="zh-CN" sz="2400" b="1" dirty="0">
                    <a:latin typeface="Tahoma" charset="0"/>
                  </a:rPr>
                  <a:t>1</a:t>
                </a:r>
                <a:r>
                  <a:rPr lang="zh-CN" altLang="en-US" sz="2400" b="1" dirty="0">
                    <a:latin typeface="Tahoma" charset="0"/>
                  </a:rPr>
                  <a:t>）材料：</a:t>
                </a:r>
              </a:p>
            </p:txBody>
          </p:sp>
          <p:grpSp>
            <p:nvGrpSpPr>
              <p:cNvPr id="4102" name="组合 18"/>
              <p:cNvGrpSpPr>
                <a:grpSpLocks/>
              </p:cNvGrpSpPr>
              <p:nvPr/>
            </p:nvGrpSpPr>
            <p:grpSpPr bwMode="auto">
              <a:xfrm>
                <a:off x="1783949" y="1616216"/>
                <a:ext cx="5327618" cy="5108106"/>
                <a:chOff x="1783949" y="1616216"/>
                <a:chExt cx="5327618" cy="5108106"/>
              </a:xfrm>
            </p:grpSpPr>
            <p:pic>
              <p:nvPicPr>
                <p:cNvPr id="4103" name="Picture 7" descr="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7747"/>
                <a:stretch>
                  <a:fillRect/>
                </a:stretch>
              </p:blipFill>
              <p:spPr bwMode="auto">
                <a:xfrm>
                  <a:off x="1783949" y="2177770"/>
                  <a:ext cx="2451538" cy="1936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4" name="Picture 8" descr="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070"/>
                <a:stretch>
                  <a:fillRect/>
                </a:stretch>
              </p:blipFill>
              <p:spPr bwMode="auto">
                <a:xfrm>
                  <a:off x="1796527" y="4365975"/>
                  <a:ext cx="2043537" cy="1954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05" name="Group 9"/>
                <p:cNvGrpSpPr>
                  <a:grpSpLocks/>
                </p:cNvGrpSpPr>
                <p:nvPr/>
              </p:nvGrpSpPr>
              <p:grpSpPr bwMode="auto">
                <a:xfrm>
                  <a:off x="3053814" y="3913744"/>
                  <a:ext cx="1358515" cy="2810578"/>
                  <a:chOff x="1224" y="-37"/>
                  <a:chExt cx="904" cy="1947"/>
                </a:xfrm>
              </p:grpSpPr>
              <p:sp>
                <p:nvSpPr>
                  <p:cNvPr id="410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1" y="-37"/>
                    <a:ext cx="477" cy="19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rgbClr val="002060"/>
                        </a:solidFill>
                        <a:latin typeface="Times New Roman" charset="0"/>
                        <a:ea typeface="楷体_GB2312" charset="0"/>
                      </a:rPr>
                      <a:t>多糖类荚膜</a:t>
                    </a:r>
                  </a:p>
                </p:txBody>
              </p:sp>
              <p:sp>
                <p:nvSpPr>
                  <p:cNvPr id="4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567" y="609"/>
                    <a:ext cx="218" cy="296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1013"/>
                  </a:p>
                </p:txBody>
              </p:sp>
              <p:sp>
                <p:nvSpPr>
                  <p:cNvPr id="41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" y="998"/>
                    <a:ext cx="570" cy="237"/>
                  </a:xfrm>
                  <a:prstGeom prst="line">
                    <a:avLst/>
                  </a:prstGeom>
                  <a:noFill/>
                  <a:ln w="19050">
                    <a:solidFill>
                      <a:srgbClr val="00206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sz="1013"/>
                  </a:p>
                </p:txBody>
              </p:sp>
            </p:grpSp>
            <p:pic>
              <p:nvPicPr>
                <p:cNvPr id="4109" name="Picture 13" descr="粗糙菌落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12000" contrast="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7741" y="2177769"/>
                  <a:ext cx="2663826" cy="1936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Picture 14" descr="黏液菌落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5536" y="4289824"/>
                  <a:ext cx="2663826" cy="2139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2578814" y="1645531"/>
                  <a:ext cx="1036486" cy="66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r>
                    <a:rPr lang="zh-CN" altLang="en-US" sz="2400" b="1">
                      <a:latin typeface="Tahoma" charset="0"/>
                    </a:rPr>
                    <a:t>菌体</a:t>
                  </a:r>
                </a:p>
              </p:txBody>
            </p:sp>
            <p:sp>
              <p:nvSpPr>
                <p:cNvPr id="411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261410" y="1616216"/>
                  <a:ext cx="1036486" cy="66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r>
                    <a:rPr lang="zh-CN" altLang="en-US" sz="2400" b="1">
                      <a:latin typeface="Tahoma" charset="0"/>
                    </a:rPr>
                    <a:t>菌落</a:t>
                  </a:r>
                </a:p>
              </p:txBody>
            </p:sp>
          </p:grpSp>
        </p:grpSp>
        <p:sp>
          <p:nvSpPr>
            <p:cNvPr id="4116" name="Rectangle 17"/>
            <p:cNvSpPr>
              <a:spLocks noChangeArrowheads="1"/>
            </p:cNvSpPr>
            <p:nvPr/>
          </p:nvSpPr>
          <p:spPr bwMode="auto">
            <a:xfrm>
              <a:off x="-228971" y="2214671"/>
              <a:ext cx="2582059" cy="117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0" hangingPunct="0"/>
              <a:r>
                <a:rPr lang="en-US" altLang="zh-CN" sz="2400" b="1" dirty="0">
                  <a:latin typeface="Tahoma" charset="0"/>
                </a:rPr>
                <a:t>R</a:t>
              </a:r>
              <a:r>
                <a:rPr lang="zh-CN" altLang="en-US" sz="2400" b="1" dirty="0">
                  <a:latin typeface="Tahoma" charset="0"/>
                </a:rPr>
                <a:t>型细菌</a:t>
              </a:r>
              <a:endParaRPr lang="en-US" altLang="zh-CN" sz="2400" b="1" dirty="0">
                <a:latin typeface="Tahoma" charset="0"/>
              </a:endParaRPr>
            </a:p>
            <a:p>
              <a:pPr eaLnBrk="0" hangingPunct="0"/>
              <a:r>
                <a:rPr lang="zh-CN" altLang="en-US" sz="2400" b="1" dirty="0">
                  <a:latin typeface="Tahoma" charset="0"/>
                </a:rPr>
                <a:t>（</a:t>
              </a:r>
              <a:r>
                <a:rPr lang="en-US" altLang="zh-CN" sz="2400" b="1" dirty="0">
                  <a:latin typeface="Tahoma" charset="0"/>
                </a:rPr>
                <a:t>Rough</a:t>
              </a:r>
              <a:r>
                <a:rPr lang="zh-CN" altLang="en-US" sz="2400" b="1" dirty="0">
                  <a:latin typeface="Tahoma" charset="0"/>
                </a:rPr>
                <a:t>）</a:t>
              </a:r>
            </a:p>
          </p:txBody>
        </p:sp>
        <p:sp>
          <p:nvSpPr>
            <p:cNvPr id="4117" name="Rectangle 17"/>
            <p:cNvSpPr>
              <a:spLocks noChangeArrowheads="1"/>
            </p:cNvSpPr>
            <p:nvPr/>
          </p:nvSpPr>
          <p:spPr bwMode="auto">
            <a:xfrm>
              <a:off x="-235431" y="4632302"/>
              <a:ext cx="2585402" cy="119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0" hangingPunct="0"/>
              <a:r>
                <a:rPr lang="en-US" altLang="zh-CN" sz="2400" b="1" dirty="0">
                  <a:latin typeface="Tahoma" charset="0"/>
                </a:rPr>
                <a:t>S</a:t>
              </a:r>
              <a:r>
                <a:rPr lang="zh-CN" altLang="en-US" sz="2400" b="1" dirty="0">
                  <a:latin typeface="Tahoma" charset="0"/>
                </a:rPr>
                <a:t>型细菌</a:t>
              </a:r>
              <a:endParaRPr lang="en-US" altLang="zh-CN" sz="2400" b="1" dirty="0">
                <a:latin typeface="Tahoma" charset="0"/>
              </a:endParaRPr>
            </a:p>
            <a:p>
              <a:pPr eaLnBrk="0" hangingPunct="0"/>
              <a:r>
                <a:rPr lang="zh-CN" altLang="en-US" sz="2400" b="1" dirty="0">
                  <a:latin typeface="Tahoma" charset="0"/>
                </a:rPr>
                <a:t>（</a:t>
              </a:r>
              <a:r>
                <a:rPr lang="en-US" altLang="zh-CN" sz="2400" b="1" dirty="0">
                  <a:latin typeface="Tahoma" charset="0"/>
                </a:rPr>
                <a:t>Smooth</a:t>
              </a:r>
              <a:r>
                <a:rPr lang="zh-CN" altLang="en-US" sz="2400" b="1" dirty="0">
                  <a:latin typeface="Tahoma" charset="0"/>
                </a:rPr>
                <a:t>）</a:t>
              </a:r>
              <a:endParaRPr lang="zh-CN" altLang="en-US" sz="2400" dirty="0">
                <a:latin typeface="Tahoma" charset="0"/>
              </a:endParaRP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7084605" y="593379"/>
            <a:ext cx="1731923" cy="1671441"/>
            <a:chOff x="813" y="2069"/>
            <a:chExt cx="1526" cy="2152"/>
          </a:xfrm>
        </p:grpSpPr>
        <p:pic>
          <p:nvPicPr>
            <p:cNvPr id="20" name="Picture 11" descr="geryfeis1879-19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" y="2069"/>
              <a:ext cx="1221" cy="1898"/>
            </a:xfrm>
            <a:prstGeom prst="rect">
              <a:avLst/>
            </a:prstGeom>
            <a:noFill/>
          </p:spPr>
        </p:pic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024" y="3917"/>
              <a:ext cx="131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0802" tIns="35400" rIns="70802" bIns="35400">
              <a:spAutoFit/>
            </a:bodyPr>
            <a:lstStyle/>
            <a:p>
              <a:pPr defTabSz="588062">
                <a:spcBef>
                  <a:spcPct val="50000"/>
                </a:spcBef>
              </a:pPr>
              <a:r>
                <a:rPr lang="zh-CN" altLang="en-US" sz="1013" dirty="0">
                  <a:latin typeface="黑体" pitchFamily="49" charset="-122"/>
                  <a:ea typeface="黑体" pitchFamily="49" charset="-122"/>
                </a:rPr>
                <a:t>格里菲思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923717" y="2289399"/>
            <a:ext cx="146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latin typeface="Tahoma" charset="0"/>
                <a:ea typeface="宋体" charset="-122"/>
              </a:rPr>
              <a:t>菌落粗糙</a:t>
            </a:r>
          </a:p>
        </p:txBody>
      </p:sp>
      <p:sp>
        <p:nvSpPr>
          <p:cNvPr id="24" name="矩形 23"/>
          <p:cNvSpPr/>
          <p:nvPr/>
        </p:nvSpPr>
        <p:spPr>
          <a:xfrm>
            <a:off x="6923716" y="3483004"/>
            <a:ext cx="1460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latin typeface="Tahoma" charset="0"/>
                <a:ea typeface="宋体" charset="-122"/>
              </a:rPr>
              <a:t>菌落光滑</a:t>
            </a:r>
          </a:p>
        </p:txBody>
      </p:sp>
    </p:spTree>
    <p:extLst>
      <p:ext uri="{BB962C8B-B14F-4D97-AF65-F5344CB8AC3E}">
        <p14:creationId xmlns:p14="http://schemas.microsoft.com/office/powerpoint/2010/main" val="2452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6705" y="841538"/>
            <a:ext cx="467139" cy="2282660"/>
          </a:xfrm>
        </p:spPr>
        <p:txBody>
          <a:bodyPr vert="wordArtVertRtl">
            <a:no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latin typeface="Tahoma" charset="0"/>
                <a:ea typeface="宋体" charset="-122"/>
                <a:cs typeface="+mn-cs"/>
              </a:rPr>
              <a:t>（</a:t>
            </a:r>
            <a:r>
              <a:rPr lang="en-US" altLang="zh-CN" sz="2400" b="1" dirty="0">
                <a:latin typeface="Tahoma" charset="0"/>
                <a:ea typeface="宋体" charset="-122"/>
                <a:cs typeface="+mn-cs"/>
              </a:rPr>
              <a:t>2</a:t>
            </a:r>
            <a:r>
              <a:rPr lang="zh-CN" altLang="en-US" sz="2400" b="1" dirty="0">
                <a:latin typeface="Tahoma" charset="0"/>
                <a:ea typeface="宋体" charset="-122"/>
                <a:cs typeface="+mn-cs"/>
              </a:rPr>
              <a:t>）过程：</a:t>
            </a:r>
          </a:p>
        </p:txBody>
      </p:sp>
      <p:pic>
        <p:nvPicPr>
          <p:cNvPr id="140291" name="内容占位符 140290" descr="肺炎双球菌的转化实验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453" y="581903"/>
            <a:ext cx="5238750" cy="810815"/>
          </a:xfrm>
        </p:spPr>
      </p:pic>
      <p:pic>
        <p:nvPicPr>
          <p:cNvPr id="140293" name="内容占位符 140292" descr="肺炎双球菌的转化实验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222" y="1582857"/>
            <a:ext cx="5344716" cy="779859"/>
          </a:xfrm>
          <a:solidFill>
            <a:schemeClr val="hlink"/>
          </a:solidFill>
        </p:spPr>
      </p:pic>
      <p:pic>
        <p:nvPicPr>
          <p:cNvPr id="140295" name="图片 140294" descr="肺炎双球菌的转化实验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00" y="2557928"/>
            <a:ext cx="5238750" cy="7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7" name="图片 140296" descr="肺炎双球菌的转化实验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00" y="3478797"/>
            <a:ext cx="5185172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8" name="矩形 140297"/>
          <p:cNvSpPr>
            <a:spLocks noChangeArrowheads="1"/>
          </p:cNvSpPr>
          <p:nvPr/>
        </p:nvSpPr>
        <p:spPr bwMode="auto">
          <a:xfrm>
            <a:off x="1106568" y="4113814"/>
            <a:ext cx="778564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200" b="1" dirty="0" smtClean="0">
                <a:latin typeface="SimSun" charset="-122"/>
                <a:ea typeface="SimSun" charset="-122"/>
                <a:cs typeface="SimSun" charset="-122"/>
              </a:rPr>
              <a:t>4.</a:t>
            </a:r>
            <a:r>
              <a:rPr lang="zh-CN" altLang="en-US" sz="2200" b="1" dirty="0" smtClean="0">
                <a:latin typeface="SimSun" charset="-122"/>
                <a:ea typeface="SimSun" charset="-122"/>
                <a:cs typeface="SimSun" charset="-122"/>
              </a:rPr>
              <a:t>将</a:t>
            </a:r>
            <a:r>
              <a:rPr lang="en-US" altLang="zh-CN" sz="22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R</a:t>
            </a:r>
            <a:r>
              <a:rPr lang="zh-CN" altLang="en-US" sz="22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型活细菌与加热杀死后</a:t>
            </a:r>
            <a:r>
              <a:rPr lang="en-US" altLang="zh-CN" sz="22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S</a:t>
            </a:r>
            <a:r>
              <a:rPr lang="zh-CN" altLang="en-US" sz="2200" b="1" dirty="0" smtClean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型细菌混合</a:t>
            </a:r>
            <a:r>
              <a:rPr lang="zh-CN" altLang="en-US" sz="2200" b="1" dirty="0" smtClean="0">
                <a:latin typeface="SimSun" charset="-122"/>
                <a:ea typeface="SimSun" charset="-122"/>
                <a:cs typeface="SimSun" charset="-122"/>
              </a:rPr>
              <a:t>后注射小鼠体内？</a:t>
            </a:r>
            <a:endParaRPr lang="zh-CN" altLang="en-US" sz="2200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140290" name="文本占位符 140289"/>
          <p:cNvSpPr>
            <a:spLocks noGrp="1" noChangeArrowheads="1"/>
          </p:cNvSpPr>
          <p:nvPr>
            <p:ph type="body" sz="half" idx="1"/>
          </p:nvPr>
        </p:nvSpPr>
        <p:spPr>
          <a:xfrm>
            <a:off x="1106568" y="1298763"/>
            <a:ext cx="6326981" cy="38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200" b="1" dirty="0" smtClean="0">
                <a:latin typeface="SimSun" charset="-122"/>
                <a:ea typeface="SimSun" charset="-122"/>
                <a:cs typeface="SimSun" charset="-122"/>
              </a:rPr>
              <a:t>1.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将</a:t>
            </a:r>
            <a:r>
              <a:rPr lang="en-US" altLang="zh-CN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R</a:t>
            </a:r>
            <a:r>
              <a:rPr lang="zh-CN" altLang="en-US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型活细菌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注射到小鼠体内，不死亡。</a:t>
            </a:r>
          </a:p>
        </p:txBody>
      </p:sp>
      <p:sp>
        <p:nvSpPr>
          <p:cNvPr id="140292" name="矩形 140291"/>
          <p:cNvSpPr>
            <a:spLocks noChangeArrowheads="1"/>
          </p:cNvSpPr>
          <p:nvPr/>
        </p:nvSpPr>
        <p:spPr bwMode="auto">
          <a:xfrm>
            <a:off x="1114223" y="2245570"/>
            <a:ext cx="596146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200" b="1" dirty="0">
                <a:latin typeface="SimSun" charset="-122"/>
                <a:ea typeface="SimSun" charset="-122"/>
                <a:cs typeface="SimSun" charset="-122"/>
              </a:rPr>
              <a:t>2.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将</a:t>
            </a:r>
            <a:r>
              <a:rPr lang="en-US" altLang="zh-CN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S</a:t>
            </a:r>
            <a:r>
              <a:rPr lang="zh-CN" altLang="en-US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型活细菌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注射到小鼠体内，患败血症死亡。</a:t>
            </a:r>
          </a:p>
        </p:txBody>
      </p:sp>
      <p:sp>
        <p:nvSpPr>
          <p:cNvPr id="140296" name="矩形 140295"/>
          <p:cNvSpPr>
            <a:spLocks noChangeArrowheads="1"/>
          </p:cNvSpPr>
          <p:nvPr/>
        </p:nvSpPr>
        <p:spPr bwMode="auto">
          <a:xfrm>
            <a:off x="1114221" y="3166440"/>
            <a:ext cx="6664805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200" b="1" dirty="0">
                <a:latin typeface="SimSun" charset="-122"/>
                <a:ea typeface="SimSun" charset="-122"/>
                <a:cs typeface="SimSun" charset="-122"/>
              </a:rPr>
              <a:t>3.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将</a:t>
            </a:r>
            <a:r>
              <a:rPr lang="zh-CN" altLang="en-US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加热杀死后的</a:t>
            </a:r>
            <a:r>
              <a:rPr lang="en-US" altLang="zh-CN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S</a:t>
            </a:r>
            <a:r>
              <a:rPr lang="zh-CN" altLang="en-US" sz="2200" b="1" dirty="0">
                <a:solidFill>
                  <a:srgbClr val="C00000"/>
                </a:solidFill>
                <a:latin typeface="SimSun" charset="-122"/>
                <a:ea typeface="SimSun" charset="-122"/>
                <a:cs typeface="SimSun" charset="-122"/>
              </a:rPr>
              <a:t>型细菌</a:t>
            </a:r>
            <a:r>
              <a:rPr lang="zh-CN" altLang="en-US" sz="2200" b="1" dirty="0">
                <a:latin typeface="SimSun" charset="-122"/>
                <a:ea typeface="SimSun" charset="-122"/>
                <a:cs typeface="SimSun" charset="-122"/>
              </a:rPr>
              <a:t>注射到小鼠体内，不死亡。</a:t>
            </a:r>
          </a:p>
        </p:txBody>
      </p:sp>
    </p:spTree>
    <p:extLst>
      <p:ext uri="{BB962C8B-B14F-4D97-AF65-F5344CB8AC3E}">
        <p14:creationId xmlns:p14="http://schemas.microsoft.com/office/powerpoint/2010/main" val="415703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0" grpId="0" build="p"/>
      <p:bldP spid="140292" grpId="0"/>
      <p:bldP spid="140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959974" y="1377352"/>
            <a:ext cx="73491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    </a:t>
            </a:r>
            <a:r>
              <a:rPr kumimoji="1"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   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已经被加热杀死的</a:t>
            </a:r>
            <a:r>
              <a:rPr kumimoji="1"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S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型细菌中，必然含有某种促成这一转化的活性物质</a:t>
            </a:r>
            <a:r>
              <a:rPr kumimoji="1"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“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转化因子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”，这种转化因子将无毒性的</a:t>
            </a:r>
            <a:r>
              <a:rPr kumimoji="1"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R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型活细菌转化为有毒性的</a:t>
            </a:r>
            <a:r>
              <a:rPr kumimoji="1" lang="en-US" altLang="zh-CN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S</a:t>
            </a:r>
            <a:r>
              <a:rPr kumimoji="1" lang="zh-CN" altLang="en-US" sz="2800" b="1" dirty="0" smtClean="0">
                <a:latin typeface="Microsoft YaHei" charset="-122"/>
                <a:ea typeface="Microsoft YaHei" charset="-122"/>
                <a:cs typeface="Microsoft YaHei" charset="-122"/>
              </a:rPr>
              <a:t>型活细菌。</a:t>
            </a:r>
            <a:endParaRPr kumimoji="1" lang="en-US" altLang="zh-CN" sz="28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59974" y="892605"/>
            <a:ext cx="3421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kumimoji="1"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☞格里菲思推论：</a:t>
            </a:r>
          </a:p>
        </p:txBody>
      </p:sp>
    </p:spTree>
    <p:extLst>
      <p:ext uri="{BB962C8B-B14F-4D97-AF65-F5344CB8AC3E}">
        <p14:creationId xmlns:p14="http://schemas.microsoft.com/office/powerpoint/2010/main" val="129499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71701" y="1193701"/>
            <a:ext cx="9328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latin typeface="SimSun" charset="-122"/>
                <a:ea typeface="SimSun" charset="-122"/>
                <a:cs typeface="SimSun" charset="-122"/>
              </a:rPr>
              <a:t>假设：</a:t>
            </a:r>
          </a:p>
        </p:txBody>
      </p:sp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1443898" y="662786"/>
            <a:ext cx="6335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>
                <a:solidFill>
                  <a:srgbClr val="FFC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✡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“</a:t>
            </a:r>
            <a:r>
              <a:rPr kumimoji="1" lang="zh-CN" altLang="en-US" sz="32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转化因子</a:t>
            </a:r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”究竟是什么物质呢？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1222512" y="3888507"/>
            <a:ext cx="6778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 dirty="0">
                <a:latin typeface="SimSun" charset="-122"/>
                <a:ea typeface="SimSun" charset="-122"/>
                <a:cs typeface="SimSun" charset="-122"/>
              </a:rPr>
              <a:t>✍学生活动一：如果你来设计实验，你会怎么做？</a:t>
            </a:r>
            <a:endParaRPr kumimoji="1" lang="zh-CN" altLang="en-US" sz="525" b="1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2171700" y="1725701"/>
            <a:ext cx="5829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、转化因子是</a:t>
            </a: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DNA</a:t>
            </a: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2171700" y="2265054"/>
            <a:ext cx="5829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、转化因子是蛋白质</a:t>
            </a:r>
          </a:p>
        </p:txBody>
      </p:sp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2171700" y="2805598"/>
            <a:ext cx="5829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、转化因子是多糖</a:t>
            </a:r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2171700" y="3291373"/>
            <a:ext cx="5829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5</a:t>
            </a:r>
            <a:r>
              <a:rPr lang="zh-CN" altLang="en-US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、</a:t>
            </a: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黑体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7604170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06532" grpId="0"/>
      <p:bldP spid="406533" grpId="0"/>
      <p:bldP spid="406534" grpId="0"/>
      <p:bldP spid="406535" grpId="0"/>
      <p:bldP spid="4065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2049</TotalTime>
  <Words>782</Words>
  <Application>Microsoft Macintosh PowerPoint</Application>
  <PresentationFormat>全屏显示(16:9)</PresentationFormat>
  <Paragraphs>118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DengXian</vt:lpstr>
      <vt:lpstr>Garamond</vt:lpstr>
      <vt:lpstr>Microsoft YaHei</vt:lpstr>
      <vt:lpstr>SimHei</vt:lpstr>
      <vt:lpstr>SimSun</vt:lpstr>
      <vt:lpstr>Tahoma</vt:lpstr>
      <vt:lpstr>方正舒体</vt:lpstr>
      <vt:lpstr>黑体</vt:lpstr>
      <vt:lpstr>华文新魏</vt:lpstr>
      <vt:lpstr>楷体_GB2312</vt:lpstr>
      <vt:lpstr>宋体</vt:lpstr>
      <vt:lpstr>Arial</vt:lpstr>
      <vt:lpstr>Times New Roman</vt:lpstr>
      <vt:lpstr>Wingdings</vt:lpstr>
      <vt:lpstr>环保</vt:lpstr>
      <vt:lpstr>PowerPoint 演示文稿</vt:lpstr>
      <vt:lpstr>☞摩尔根：</vt:lpstr>
      <vt:lpstr>基因的本质</vt:lpstr>
      <vt:lpstr>PowerPoint 演示文稿</vt:lpstr>
      <vt:lpstr>PowerPoint 演示文稿</vt:lpstr>
      <vt:lpstr>PowerPoint 演示文稿</vt:lpstr>
      <vt:lpstr>（2）过程：</vt:lpstr>
      <vt:lpstr>PowerPoint 演示文稿</vt:lpstr>
      <vt:lpstr>PowerPoint 演示文稿</vt:lpstr>
      <vt:lpstr>PowerPoint 演示文稿</vt:lpstr>
      <vt:lpstr>PowerPoint 演示文稿</vt:lpstr>
      <vt:lpstr>？质疑:由于艾弗里实验中提取出的DNA，纯        度最高时也还有0.02%的蛋白质，因        此仍有人对此结论表示怀疑。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摩尔根实验证实：</dc:title>
  <dc:creator>凌祎丽</dc:creator>
  <cp:lastModifiedBy>凌祎丽</cp:lastModifiedBy>
  <cp:revision>104</cp:revision>
  <dcterms:created xsi:type="dcterms:W3CDTF">2017-03-28T01:25:31Z</dcterms:created>
  <dcterms:modified xsi:type="dcterms:W3CDTF">2017-05-12T00:39:05Z</dcterms:modified>
</cp:coreProperties>
</file>