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60" r:id="rId5"/>
    <p:sldId id="283" r:id="rId6"/>
    <p:sldId id="272" r:id="rId7"/>
    <p:sldId id="276" r:id="rId8"/>
    <p:sldId id="284" r:id="rId9"/>
    <p:sldId id="280" r:id="rId10"/>
    <p:sldId id="279" r:id="rId11"/>
    <p:sldId id="286" r:id="rId12"/>
    <p:sldId id="282" r:id="rId13"/>
    <p:sldId id="267" r:id="rId14"/>
    <p:sldId id="265" r:id="rId15"/>
    <p:sldId id="266" r:id="rId16"/>
    <p:sldId id="281" r:id="rId17"/>
    <p:sldId id="287" r:id="rId18"/>
    <p:sldId id="274" r:id="rId19"/>
    <p:sldId id="285" r:id="rId20"/>
    <p:sldId id="261" r:id="rId21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2514" autoAdjust="0"/>
  </p:normalViewPr>
  <p:slideViewPr>
    <p:cSldViewPr>
      <p:cViewPr varScale="1">
        <p:scale>
          <a:sx n="59" d="100"/>
          <a:sy n="59" d="100"/>
        </p:scale>
        <p:origin x="-112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D652E8-DD5D-48F4-90F3-707D47CF0A20}" type="datetimeFigureOut">
              <a:rPr lang="zh-CN" altLang="en-US" smtClean="0"/>
              <a:pPr/>
              <a:t>2017-04-28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1F272E-EDC4-4746-B2FE-9AEC6E899BC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1F272E-EDC4-4746-B2FE-9AEC6E899BC8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1F272E-EDC4-4746-B2FE-9AEC6E899BC8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1F272E-EDC4-4746-B2FE-9AEC6E899BC8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1F272E-EDC4-4746-B2FE-9AEC6E899BC8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1F272E-EDC4-4746-B2FE-9AEC6E899BC8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1F272E-EDC4-4746-B2FE-9AEC6E899BC8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组培的并非直接精子，而是花药。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1F272E-EDC4-4746-B2FE-9AEC6E899BC8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1F272E-EDC4-4746-B2FE-9AEC6E899BC8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如何避免生出</a:t>
            </a:r>
            <a:r>
              <a:rPr lang="en-US" altLang="zh-CN" dirty="0" smtClean="0"/>
              <a:t>21</a:t>
            </a:r>
            <a:r>
              <a:rPr lang="zh-CN" altLang="en-US" dirty="0" smtClean="0"/>
              <a:t>三体？孕检。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1F272E-EDC4-4746-B2FE-9AEC6E899BC8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1F272E-EDC4-4746-B2FE-9AEC6E899BC8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1F272E-EDC4-4746-B2FE-9AEC6E899BC8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1F272E-EDC4-4746-B2FE-9AEC6E899BC8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1F272E-EDC4-4746-B2FE-9AEC6E899BC8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1F272E-EDC4-4746-B2FE-9AEC6E899BC8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1F272E-EDC4-4746-B2FE-9AEC6E899BC8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1F272E-EDC4-4746-B2FE-9AEC6E899BC8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1F272E-EDC4-4746-B2FE-9AEC6E899BC8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1A61E-FA13-495E-889F-28F26BA5DC17}" type="datetimeFigureOut">
              <a:rPr lang="zh-CN" altLang="en-US" smtClean="0"/>
              <a:pPr/>
              <a:t>2017-04-28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E3C1B-7831-4637-A2FB-FCB8BD28261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1A61E-FA13-495E-889F-28F26BA5DC17}" type="datetimeFigureOut">
              <a:rPr lang="zh-CN" altLang="en-US" smtClean="0"/>
              <a:pPr/>
              <a:t>2017-04-28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E3C1B-7831-4637-A2FB-FCB8BD28261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1A61E-FA13-495E-889F-28F26BA5DC17}" type="datetimeFigureOut">
              <a:rPr lang="zh-CN" altLang="en-US" smtClean="0"/>
              <a:pPr/>
              <a:t>2017-04-28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E3C1B-7831-4637-A2FB-FCB8BD28261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1A61E-FA13-495E-889F-28F26BA5DC17}" type="datetimeFigureOut">
              <a:rPr lang="zh-CN" altLang="en-US" smtClean="0"/>
              <a:pPr/>
              <a:t>2017-04-28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E3C1B-7831-4637-A2FB-FCB8BD28261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1A61E-FA13-495E-889F-28F26BA5DC17}" type="datetimeFigureOut">
              <a:rPr lang="zh-CN" altLang="en-US" smtClean="0"/>
              <a:pPr/>
              <a:t>2017-04-28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E3C1B-7831-4637-A2FB-FCB8BD28261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1A61E-FA13-495E-889F-28F26BA5DC17}" type="datetimeFigureOut">
              <a:rPr lang="zh-CN" altLang="en-US" smtClean="0"/>
              <a:pPr/>
              <a:t>2017-04-28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E3C1B-7831-4637-A2FB-FCB8BD28261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1A61E-FA13-495E-889F-28F26BA5DC17}" type="datetimeFigureOut">
              <a:rPr lang="zh-CN" altLang="en-US" smtClean="0"/>
              <a:pPr/>
              <a:t>2017-04-28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E3C1B-7831-4637-A2FB-FCB8BD28261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1A61E-FA13-495E-889F-28F26BA5DC17}" type="datetimeFigureOut">
              <a:rPr lang="zh-CN" altLang="en-US" smtClean="0"/>
              <a:pPr/>
              <a:t>2017-04-28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E3C1B-7831-4637-A2FB-FCB8BD28261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1A61E-FA13-495E-889F-28F26BA5DC17}" type="datetimeFigureOut">
              <a:rPr lang="zh-CN" altLang="en-US" smtClean="0"/>
              <a:pPr/>
              <a:t>2017-04-28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E3C1B-7831-4637-A2FB-FCB8BD28261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1A61E-FA13-495E-889F-28F26BA5DC17}" type="datetimeFigureOut">
              <a:rPr lang="zh-CN" altLang="en-US" smtClean="0"/>
              <a:pPr/>
              <a:t>2017-04-28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E3C1B-7831-4637-A2FB-FCB8BD28261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1A61E-FA13-495E-889F-28F26BA5DC17}" type="datetimeFigureOut">
              <a:rPr lang="zh-CN" altLang="en-US" smtClean="0"/>
              <a:pPr/>
              <a:t>2017-04-28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E3C1B-7831-4637-A2FB-FCB8BD28261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D1A61E-FA13-495E-889F-28F26BA5DC17}" type="datetimeFigureOut">
              <a:rPr lang="zh-CN" altLang="en-US" smtClean="0"/>
              <a:pPr/>
              <a:t>2017-04-28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CE3C1B-7831-4637-A2FB-FCB8BD28261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Users\xuyeyi\Desktop\&#24066;&#32423;&#20844;&#24320;&#35838;-&#26579;&#33394;&#20307;&#21464;&#24322;&#26448;&#26009;\&#29483;&#21483;&#32508;&#21512;&#30151;&#26368;&#21518;&#19968;&#27425;&#20102;_&#20860;&#23481;&#26684;&#24335;%20AVI_480x360.AVI" TargetMode="Externa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428860" y="1857364"/>
            <a:ext cx="4474302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zh-CN" altLang="en-US" sz="5400" b="1" cap="all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染 色 体 变 异</a:t>
            </a:r>
            <a:endParaRPr lang="zh-CN" altLang="en-US" sz="5400" b="1" cap="all" dirty="0">
              <a:ln/>
              <a:solidFill>
                <a:srgbClr val="00206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868" y="3415729"/>
            <a:ext cx="2071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>
                <a:latin typeface="微软雅黑" pitchFamily="34" charset="-122"/>
                <a:ea typeface="微软雅黑" pitchFamily="34" charset="-122"/>
              </a:rPr>
              <a:t>徐业义</a:t>
            </a:r>
            <a:endParaRPr lang="zh-CN" altLang="en-US" sz="28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15206" y="6429396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smtClean="0"/>
              <a:t>2017</a:t>
            </a:r>
            <a:r>
              <a:rPr lang="zh-CN" altLang="en-US" b="1" dirty="0" smtClean="0"/>
              <a:t>年</a:t>
            </a:r>
            <a:r>
              <a:rPr lang="en-US" altLang="zh-CN" b="1" dirty="0" smtClean="0"/>
              <a:t>4</a:t>
            </a:r>
            <a:r>
              <a:rPr lang="zh-CN" altLang="en-US" b="1" dirty="0" smtClean="0"/>
              <a:t>月</a:t>
            </a:r>
            <a:r>
              <a:rPr lang="en-US" altLang="zh-CN" b="1" dirty="0" smtClean="0"/>
              <a:t>28</a:t>
            </a:r>
            <a:r>
              <a:rPr lang="zh-CN" altLang="en-US" b="1" dirty="0" smtClean="0"/>
              <a:t>日</a:t>
            </a:r>
            <a:endParaRPr lang="zh-CN" altLang="en-US" b="1" dirty="0"/>
          </a:p>
        </p:txBody>
      </p:sp>
      <p:sp>
        <p:nvSpPr>
          <p:cNvPr id="7" name="矩形 6"/>
          <p:cNvSpPr/>
          <p:nvPr/>
        </p:nvSpPr>
        <p:spPr>
          <a:xfrm>
            <a:off x="3157827" y="4487299"/>
            <a:ext cx="30572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200" b="1" dirty="0" smtClean="0">
                <a:latin typeface="微软雅黑" pitchFamily="34" charset="-122"/>
                <a:ea typeface="微软雅黑" pitchFamily="34" charset="-122"/>
              </a:rPr>
              <a:t>田家炳高级中学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1000108"/>
            <a:ext cx="3232938" cy="4866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燕尾形箭头 5"/>
          <p:cNvSpPr/>
          <p:nvPr/>
        </p:nvSpPr>
        <p:spPr>
          <a:xfrm rot="1821313">
            <a:off x="5808912" y="3209014"/>
            <a:ext cx="1000132" cy="64294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燕尾形箭头 6"/>
          <p:cNvSpPr/>
          <p:nvPr/>
        </p:nvSpPr>
        <p:spPr>
          <a:xfrm rot="12592059">
            <a:off x="2236779" y="2778078"/>
            <a:ext cx="1000132" cy="64294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357190" y="5214950"/>
            <a:ext cx="21431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一整套遗传信息</a:t>
            </a:r>
            <a:r>
              <a:rPr lang="en-US" altLang="zh-CN" sz="28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(</a:t>
            </a:r>
            <a:r>
              <a:rPr lang="zh-CN" altLang="en-US" sz="28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基因</a:t>
            </a:r>
            <a:r>
              <a:rPr lang="en-US" altLang="zh-CN" sz="28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)</a:t>
            </a:r>
            <a:endParaRPr lang="zh-CN" altLang="en-US" sz="2800" b="1" dirty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00892" y="928670"/>
            <a:ext cx="21431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一整套遗传信息</a:t>
            </a:r>
            <a:r>
              <a:rPr lang="en-US" altLang="zh-CN" sz="28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(</a:t>
            </a:r>
            <a:r>
              <a:rPr lang="zh-CN" altLang="en-US" sz="28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基因</a:t>
            </a:r>
            <a:r>
              <a:rPr lang="en-US" altLang="zh-CN" sz="28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)</a:t>
            </a:r>
            <a:endParaRPr lang="zh-CN" altLang="en-US" sz="2800" b="1" dirty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438730"/>
            <a:ext cx="1500166" cy="4606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768" y="2000240"/>
            <a:ext cx="1311381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142852"/>
            <a:ext cx="176212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6429388" y="2643182"/>
            <a:ext cx="1643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atin typeface="微软雅黑" pitchFamily="34" charset="-122"/>
                <a:ea typeface="微软雅黑" pitchFamily="34" charset="-122"/>
              </a:rPr>
              <a:t>果蝇配子</a:t>
            </a:r>
            <a:endParaRPr lang="zh-CN" altLang="en-US" sz="2800" b="1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0" y="3214710"/>
            <a:ext cx="2286016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643670" y="6191927"/>
            <a:ext cx="15002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atin typeface="微软雅黑" pitchFamily="34" charset="-122"/>
                <a:ea typeface="微软雅黑" pitchFamily="34" charset="-122"/>
              </a:rPr>
              <a:t>人配子</a:t>
            </a:r>
            <a:endParaRPr lang="zh-CN" altLang="en-US" sz="28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34" y="1000108"/>
            <a:ext cx="121444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染色体组</a:t>
            </a:r>
            <a:endParaRPr lang="zh-CN" altLang="en-US" sz="80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28794" y="1857364"/>
            <a:ext cx="3357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latin typeface="微软雅黑" pitchFamily="34" charset="-122"/>
                <a:ea typeface="微软雅黑" pitchFamily="34" charset="-122"/>
              </a:rPr>
              <a:t>1.</a:t>
            </a:r>
            <a:r>
              <a:rPr lang="zh-CN" altLang="en-US" sz="3200" b="1" dirty="0" smtClean="0">
                <a:latin typeface="微软雅黑" pitchFamily="34" charset="-122"/>
                <a:ea typeface="微软雅黑" pitchFamily="34" charset="-122"/>
              </a:rPr>
              <a:t>无同源染色体</a:t>
            </a:r>
            <a:endParaRPr lang="zh-CN" altLang="en-US" sz="32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28794" y="2571744"/>
            <a:ext cx="3357586" cy="2144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altLang="zh-CN" sz="3200" b="1" dirty="0" smtClean="0">
                <a:latin typeface="微软雅黑" pitchFamily="34" charset="-122"/>
                <a:ea typeface="微软雅黑" pitchFamily="34" charset="-122"/>
              </a:rPr>
              <a:t>2.</a:t>
            </a:r>
            <a:r>
              <a:rPr lang="zh-CN" altLang="en-US" sz="3200" b="1" dirty="0" smtClean="0">
                <a:latin typeface="微软雅黑" pitchFamily="34" charset="-122"/>
                <a:ea typeface="微软雅黑" pitchFamily="34" charset="-122"/>
              </a:rPr>
              <a:t>含有该种生物生长、发育、繁殖所需的一整套遗传信息</a:t>
            </a:r>
            <a:r>
              <a:rPr lang="en-US" altLang="zh-CN" sz="3200" b="1" dirty="0" smtClean="0">
                <a:latin typeface="微软雅黑" pitchFamily="34" charset="-122"/>
                <a:ea typeface="微软雅黑" pitchFamily="34" charset="-122"/>
              </a:rPr>
              <a:t>(</a:t>
            </a:r>
            <a:r>
              <a:rPr lang="zh-CN" altLang="en-US" sz="3200" b="1" dirty="0" smtClean="0">
                <a:latin typeface="微软雅黑" pitchFamily="34" charset="-122"/>
                <a:ea typeface="微软雅黑" pitchFamily="34" charset="-122"/>
              </a:rPr>
              <a:t>基因</a:t>
            </a:r>
            <a:r>
              <a:rPr lang="en-US" altLang="zh-CN" sz="3200" b="1" dirty="0" smtClean="0">
                <a:latin typeface="微软雅黑" pitchFamily="34" charset="-122"/>
                <a:ea typeface="微软雅黑" pitchFamily="34" charset="-122"/>
              </a:rPr>
              <a:t>)</a:t>
            </a:r>
            <a:endParaRPr lang="zh-CN" altLang="en-US" sz="3200" b="1" dirty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714356"/>
            <a:ext cx="8072494" cy="1776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500"/>
              </a:lnSpc>
            </a:pPr>
            <a:r>
              <a:rPr lang="zh-CN" altLang="en-US" sz="3200" b="1" dirty="0" smtClean="0">
                <a:latin typeface="微软雅黑" pitchFamily="34" charset="-122"/>
                <a:ea typeface="微软雅黑" pitchFamily="34" charset="-122"/>
              </a:rPr>
              <a:t>    由受精卵发育来，体细胞中有几个染色体组就叫几倍体。如人和果蝇是二倍体，无籽西瓜是三倍体、马铃薯是四倍体。</a:t>
            </a:r>
            <a:endParaRPr lang="en-US" altLang="zh-CN" sz="3200" b="1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2910" y="2500306"/>
            <a:ext cx="8072494" cy="119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500"/>
              </a:lnSpc>
            </a:pPr>
            <a:r>
              <a:rPr lang="zh-CN" altLang="en-US" sz="32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    请利用手中的牌摆出一个二倍体生物的染色体组成。</a:t>
            </a:r>
            <a:endParaRPr lang="en-US" altLang="zh-CN" sz="3200" b="1" dirty="0" smtClean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2910" y="3714752"/>
            <a:ext cx="8072494" cy="6227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500"/>
              </a:lnSpc>
            </a:pPr>
            <a:r>
              <a:rPr lang="zh-CN" altLang="en-US" sz="32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    四倍体生物的染色体组成</a:t>
            </a:r>
            <a:r>
              <a:rPr lang="en-US" altLang="zh-CN" sz="32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428605"/>
            <a:ext cx="2757837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214290"/>
            <a:ext cx="3867739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857224" y="5572140"/>
            <a:ext cx="2500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/>
              <a:t>二倍体菩提树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00628" y="6191928"/>
            <a:ext cx="2428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/>
              <a:t>四倍体菩提树</a:t>
            </a:r>
            <a:endParaRPr lang="zh-CN" altLang="en-US" sz="2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4" y="3071810"/>
            <a:ext cx="2911087" cy="3144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直接箭头连接符 7"/>
          <p:cNvCxnSpPr/>
          <p:nvPr/>
        </p:nvCxnSpPr>
        <p:spPr>
          <a:xfrm>
            <a:off x="3500430" y="4786322"/>
            <a:ext cx="1214446" cy="1588"/>
          </a:xfrm>
          <a:prstGeom prst="straightConnector1">
            <a:avLst/>
          </a:prstGeom>
          <a:ln w="1016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3643306" y="4071942"/>
            <a:ext cx="654555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zh-CN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zh-CN" altLang="en-US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353909"/>
            <a:ext cx="7855767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785786" y="3639925"/>
            <a:ext cx="7715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latin typeface="微软雅黑" pitchFamily="34" charset="-122"/>
                <a:ea typeface="微软雅黑" pitchFamily="34" charset="-122"/>
              </a:rPr>
              <a:t>1.</a:t>
            </a:r>
            <a:r>
              <a:rPr lang="zh-CN" altLang="en-US" sz="3200" b="1" dirty="0" smtClean="0">
                <a:latin typeface="微软雅黑" pitchFamily="34" charset="-122"/>
                <a:ea typeface="微软雅黑" pitchFamily="34" charset="-122"/>
              </a:rPr>
              <a:t>后期的特征是什么？</a:t>
            </a:r>
            <a:endParaRPr lang="zh-CN" altLang="en-US" sz="32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5786" y="4935850"/>
            <a:ext cx="6858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latin typeface="微软雅黑" pitchFamily="34" charset="-122"/>
                <a:ea typeface="微软雅黑" pitchFamily="34" charset="-122"/>
              </a:rPr>
              <a:t>3.</a:t>
            </a:r>
            <a:r>
              <a:rPr lang="zh-CN" altLang="en-US" sz="3200" b="1" dirty="0" smtClean="0">
                <a:latin typeface="微软雅黑" pitchFamily="34" charset="-122"/>
                <a:ea typeface="微软雅黑" pitchFamily="34" charset="-122"/>
              </a:rPr>
              <a:t>如何使细胞中的染色体数目加倍？</a:t>
            </a:r>
            <a:endParaRPr lang="zh-CN" altLang="en-US" sz="32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4414" y="5640189"/>
            <a:ext cx="3429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秋水仙素</a:t>
            </a:r>
            <a:r>
              <a:rPr lang="en-US" altLang="zh-CN" sz="36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(</a:t>
            </a:r>
            <a:r>
              <a:rPr lang="zh-CN" altLang="en-US" sz="36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低温</a:t>
            </a:r>
            <a:r>
              <a:rPr lang="en-US" altLang="zh-CN" sz="36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):</a:t>
            </a:r>
            <a:endParaRPr lang="zh-CN" altLang="en-US" sz="36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14876" y="5854503"/>
            <a:ext cx="371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抑制纺锤体形成</a:t>
            </a:r>
            <a:endParaRPr lang="zh-CN" altLang="en-US" sz="36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5786" y="4282867"/>
            <a:ext cx="7715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latin typeface="微软雅黑" pitchFamily="34" charset="-122"/>
                <a:ea typeface="微软雅黑" pitchFamily="34" charset="-122"/>
              </a:rPr>
              <a:t>2.</a:t>
            </a:r>
            <a:r>
              <a:rPr lang="zh-CN" altLang="en-US" sz="3200" b="1" dirty="0" smtClean="0">
                <a:latin typeface="微软雅黑" pitchFamily="34" charset="-122"/>
                <a:ea typeface="微软雅黑" pitchFamily="34" charset="-122"/>
              </a:rPr>
              <a:t>着丝点裂开是纺锤丝拉开的吗？</a:t>
            </a:r>
            <a:endParaRPr lang="zh-CN" altLang="en-US" sz="32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034" y="353801"/>
            <a:ext cx="82153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每个着丝点分裂成两个，姐妹染色单体分开，成为两条染色体，由纺锤丝牵引分别向细胞的两极移动。</a:t>
            </a:r>
            <a:endParaRPr lang="zh-CN" altLang="en-US" sz="2800" b="1" dirty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500042"/>
            <a:ext cx="3857652" cy="5669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矩形 2"/>
          <p:cNvSpPr/>
          <p:nvPr/>
        </p:nvSpPr>
        <p:spPr>
          <a:xfrm>
            <a:off x="4572000" y="928670"/>
            <a:ext cx="4286248" cy="5127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400"/>
              </a:lnSpc>
            </a:pPr>
            <a:r>
              <a:rPr lang="zh-CN" altLang="en-US" sz="3200" b="1" dirty="0" smtClean="0">
                <a:latin typeface="微软雅黑" pitchFamily="34" charset="-122"/>
                <a:ea typeface="微软雅黑" pitchFamily="34" charset="-122"/>
              </a:rPr>
              <a:t>    秋水仙碱</a:t>
            </a:r>
            <a:r>
              <a:rPr lang="en-US" altLang="zh-CN" sz="3200" b="1" dirty="0" smtClean="0">
                <a:latin typeface="微软雅黑" pitchFamily="34" charset="-122"/>
                <a:ea typeface="微软雅黑" pitchFamily="34" charset="-122"/>
              </a:rPr>
              <a:t>(</a:t>
            </a:r>
            <a:r>
              <a:rPr lang="zh-CN" altLang="en-US" sz="3200" b="1" dirty="0" smtClean="0">
                <a:latin typeface="微软雅黑" pitchFamily="34" charset="-122"/>
                <a:ea typeface="微软雅黑" pitchFamily="34" charset="-122"/>
              </a:rPr>
              <a:t>素</a:t>
            </a:r>
            <a:r>
              <a:rPr lang="en-US" altLang="zh-CN" sz="3200" b="1" dirty="0" smtClean="0">
                <a:latin typeface="微软雅黑" pitchFamily="34" charset="-122"/>
                <a:ea typeface="微软雅黑" pitchFamily="34" charset="-122"/>
              </a:rPr>
              <a:t>)</a:t>
            </a:r>
            <a:r>
              <a:rPr lang="zh-CN" altLang="en-US" sz="3200" b="1" dirty="0" smtClean="0">
                <a:latin typeface="微软雅黑" pitchFamily="34" charset="-122"/>
                <a:ea typeface="微软雅黑" pitchFamily="34" charset="-122"/>
              </a:rPr>
              <a:t>：一种生物碱，因最初从秋水仙中提取出来，故名。</a:t>
            </a:r>
            <a:endParaRPr lang="en-US" altLang="zh-CN" sz="3200" b="1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ts val="4400"/>
              </a:lnSpc>
            </a:pPr>
            <a:r>
              <a:rPr lang="en-US" altLang="zh-CN" sz="3200" b="1" dirty="0" smtClean="0">
                <a:latin typeface="微软雅黑" pitchFamily="34" charset="-122"/>
                <a:ea typeface="微软雅黑" pitchFamily="34" charset="-122"/>
              </a:rPr>
              <a:t>    </a:t>
            </a:r>
            <a:r>
              <a:rPr lang="zh-CN" altLang="en-US" sz="3200" b="1" dirty="0" smtClean="0">
                <a:latin typeface="微软雅黑" pitchFamily="34" charset="-122"/>
                <a:ea typeface="微软雅黑" pitchFamily="34" charset="-122"/>
              </a:rPr>
              <a:t>能破坏纺锤体</a:t>
            </a:r>
            <a:r>
              <a:rPr lang="en-US" altLang="zh-CN" sz="3200" b="1" dirty="0" smtClean="0"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en-US" sz="3200" b="1" dirty="0" smtClean="0">
                <a:latin typeface="微软雅黑" pitchFamily="34" charset="-122"/>
                <a:ea typeface="微软雅黑" pitchFamily="34" charset="-122"/>
              </a:rPr>
              <a:t>使细胞停滞在分裂后期。姐妹染色单体虽然分离，但细胞不分裂，不能形成两子细胞，因而使染色体加倍。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22565" y="3357562"/>
            <a:ext cx="7592839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椭圆 9"/>
          <p:cNvSpPr/>
          <p:nvPr/>
        </p:nvSpPr>
        <p:spPr>
          <a:xfrm>
            <a:off x="1551193" y="3571876"/>
            <a:ext cx="857256" cy="571504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2829" y="3500438"/>
            <a:ext cx="8858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80217" y="3500438"/>
            <a:ext cx="8858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94663" y="3500438"/>
            <a:ext cx="8858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09109" y="3500438"/>
            <a:ext cx="8858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线形标注 1 17"/>
          <p:cNvSpPr/>
          <p:nvPr/>
        </p:nvSpPr>
        <p:spPr>
          <a:xfrm>
            <a:off x="3408581" y="4429132"/>
            <a:ext cx="1500198" cy="642942"/>
          </a:xfrm>
          <a:prstGeom prst="borderCallout1">
            <a:avLst>
              <a:gd name="adj1" fmla="val 37998"/>
              <a:gd name="adj2" fmla="val -2719"/>
              <a:gd name="adj3" fmla="val -76950"/>
              <a:gd name="adj4" fmla="val -9327"/>
            </a:avLst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蜂王浆</a:t>
            </a:r>
            <a:endParaRPr lang="zh-CN" altLang="en-US" sz="32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" name="线形标注 1 18"/>
          <p:cNvSpPr/>
          <p:nvPr/>
        </p:nvSpPr>
        <p:spPr>
          <a:xfrm>
            <a:off x="6964439" y="4929198"/>
            <a:ext cx="1214446" cy="1071570"/>
          </a:xfrm>
          <a:prstGeom prst="borderCallout1">
            <a:avLst>
              <a:gd name="adj1" fmla="val 37998"/>
              <a:gd name="adj2" fmla="val -2719"/>
              <a:gd name="adj3" fmla="val -27048"/>
              <a:gd name="adj4" fmla="val -24298"/>
            </a:avLst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花粉</a:t>
            </a:r>
            <a:endParaRPr lang="en-US" altLang="zh-CN" sz="3200" b="1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sz="32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蜂蜜</a:t>
            </a:r>
            <a:endParaRPr lang="zh-CN" altLang="en-US" sz="32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" name="左大括号 19"/>
          <p:cNvSpPr/>
          <p:nvPr/>
        </p:nvSpPr>
        <p:spPr>
          <a:xfrm rot="16200000">
            <a:off x="6373258" y="3250405"/>
            <a:ext cx="642942" cy="2286016"/>
          </a:xfrm>
          <a:prstGeom prst="leftBrace">
            <a:avLst>
              <a:gd name="adj1" fmla="val 42017"/>
              <a:gd name="adj2" fmla="val 50000"/>
            </a:avLst>
          </a:prstGeom>
          <a:ln w="508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线形标注 1 20"/>
          <p:cNvSpPr/>
          <p:nvPr/>
        </p:nvSpPr>
        <p:spPr>
          <a:xfrm flipH="1">
            <a:off x="928662" y="4286256"/>
            <a:ext cx="1000132" cy="1071570"/>
          </a:xfrm>
          <a:prstGeom prst="borderCallout1">
            <a:avLst>
              <a:gd name="adj1" fmla="val 37998"/>
              <a:gd name="adj2" fmla="val -2719"/>
              <a:gd name="adj3" fmla="val -27048"/>
              <a:gd name="adj4" fmla="val -24298"/>
            </a:avLst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花粉</a:t>
            </a:r>
            <a:endParaRPr lang="en-US" altLang="zh-CN" sz="3200" b="1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sz="32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蜂蜜</a:t>
            </a:r>
            <a:endParaRPr lang="zh-CN" altLang="en-US" sz="32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23" name="直接箭头连接符 22"/>
          <p:cNvCxnSpPr/>
          <p:nvPr/>
        </p:nvCxnSpPr>
        <p:spPr>
          <a:xfrm rot="5400000" flipH="1" flipV="1">
            <a:off x="1834701" y="3287574"/>
            <a:ext cx="309859" cy="21208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/>
          <p:cNvCxnSpPr/>
          <p:nvPr/>
        </p:nvCxnSpPr>
        <p:spPr>
          <a:xfrm rot="5400000" flipH="1" flipV="1">
            <a:off x="3454503" y="3168764"/>
            <a:ext cx="357194" cy="163287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500166" y="2643182"/>
            <a:ext cx="1143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雄蜂</a:t>
            </a:r>
            <a:endParaRPr lang="zh-CN" altLang="en-US" sz="32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072198" y="2428868"/>
            <a:ext cx="1143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工蜂</a:t>
            </a:r>
            <a:endParaRPr lang="zh-CN" altLang="en-US" sz="32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28662" y="714356"/>
            <a:ext cx="1428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单倍体</a:t>
            </a:r>
            <a:endParaRPr lang="zh-CN" altLang="en-US" sz="3200" b="1" dirty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35" name="直接箭头连接符 34"/>
          <p:cNvCxnSpPr/>
          <p:nvPr/>
        </p:nvCxnSpPr>
        <p:spPr>
          <a:xfrm rot="5400000">
            <a:off x="1471877" y="1457025"/>
            <a:ext cx="343917" cy="1588"/>
          </a:xfrm>
          <a:prstGeom prst="straightConnector1">
            <a:avLst/>
          </a:prstGeom>
          <a:ln w="508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 rot="395436">
            <a:off x="4815152" y="365789"/>
            <a:ext cx="1428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二倍体</a:t>
            </a:r>
            <a:endParaRPr lang="zh-CN" altLang="en-US" sz="3200" b="1" dirty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14612" y="1123564"/>
            <a:ext cx="2500330" cy="1590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10" y="1643050"/>
            <a:ext cx="1857387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63692" y="1428736"/>
            <a:ext cx="1465827" cy="989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" name="TextBox 28"/>
          <p:cNvSpPr txBox="1"/>
          <p:nvPr/>
        </p:nvSpPr>
        <p:spPr>
          <a:xfrm>
            <a:off x="3000364" y="2571744"/>
            <a:ext cx="1143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蜂王</a:t>
            </a:r>
            <a:endParaRPr lang="zh-CN" altLang="en-US" sz="32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49" name="组合 48"/>
          <p:cNvGrpSpPr/>
          <p:nvPr/>
        </p:nvGrpSpPr>
        <p:grpSpPr>
          <a:xfrm>
            <a:off x="5072066" y="2857495"/>
            <a:ext cx="3071834" cy="714381"/>
            <a:chOff x="5072066" y="2857495"/>
            <a:chExt cx="3071834" cy="714381"/>
          </a:xfrm>
        </p:grpSpPr>
        <p:sp>
          <p:nvSpPr>
            <p:cNvPr id="34" name="左大括号 33"/>
            <p:cNvSpPr/>
            <p:nvPr/>
          </p:nvSpPr>
          <p:spPr>
            <a:xfrm rot="5400000">
              <a:off x="6322231" y="1750207"/>
              <a:ext cx="571504" cy="3071834"/>
            </a:xfrm>
            <a:prstGeom prst="leftBrace">
              <a:avLst>
                <a:gd name="adj1" fmla="val 53245"/>
                <a:gd name="adj2" fmla="val 48797"/>
              </a:avLst>
            </a:prstGeom>
            <a:ln w="508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46" name="直接箭头连接符 45"/>
            <p:cNvCxnSpPr/>
            <p:nvPr/>
          </p:nvCxnSpPr>
          <p:spPr>
            <a:xfrm rot="5400000" flipH="1" flipV="1">
              <a:off x="6540534" y="2976706"/>
              <a:ext cx="238423" cy="2"/>
            </a:xfrm>
            <a:prstGeom prst="straightConnector1">
              <a:avLst/>
            </a:prstGeom>
            <a:ln w="508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左大括号 38"/>
          <p:cNvSpPr/>
          <p:nvPr/>
        </p:nvSpPr>
        <p:spPr>
          <a:xfrm rot="5647896">
            <a:off x="5095062" y="-416075"/>
            <a:ext cx="571504" cy="3143272"/>
          </a:xfrm>
          <a:prstGeom prst="leftBrace">
            <a:avLst>
              <a:gd name="adj1" fmla="val 53245"/>
              <a:gd name="adj2" fmla="val 48797"/>
            </a:avLst>
          </a:prstGeom>
          <a:ln w="508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TextBox 50"/>
          <p:cNvSpPr txBox="1"/>
          <p:nvPr/>
        </p:nvSpPr>
        <p:spPr>
          <a:xfrm>
            <a:off x="428596" y="3286124"/>
            <a:ext cx="8358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006600"/>
                </a:solidFill>
                <a:latin typeface="微软雅黑" pitchFamily="34" charset="-122"/>
                <a:ea typeface="微软雅黑" pitchFamily="34" charset="-122"/>
              </a:rPr>
              <a:t>由未受精的卵细胞直接发育成的个体叫单倍体</a:t>
            </a:r>
            <a:endParaRPr lang="zh-CN" altLang="en-US" sz="3200" b="1" dirty="0">
              <a:solidFill>
                <a:srgbClr val="0066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5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4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8" grpId="0"/>
      <p:bldP spid="32" grpId="0"/>
      <p:bldP spid="33" grpId="0"/>
      <p:bldP spid="36" grpId="0"/>
      <p:bldP spid="29" grpId="0"/>
      <p:bldP spid="39" grpId="0" animBg="1"/>
      <p:bldP spid="5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1472" y="357166"/>
            <a:ext cx="25003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 smtClean="0">
                <a:latin typeface="微软雅黑" pitchFamily="34" charset="-122"/>
                <a:ea typeface="微软雅黑" pitchFamily="34" charset="-122"/>
              </a:rPr>
              <a:t>四倍体马铃薯的精子</a:t>
            </a:r>
            <a:endParaRPr lang="zh-CN" altLang="en-US" sz="36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596" y="1500174"/>
            <a:ext cx="2786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00B050"/>
                </a:solidFill>
                <a:latin typeface="华文楷体" pitchFamily="2" charset="-122"/>
                <a:ea typeface="华文楷体" pitchFamily="2" charset="-122"/>
              </a:rPr>
              <a:t>（</a:t>
            </a:r>
            <a:r>
              <a:rPr lang="en-US" altLang="zh-CN" sz="2800" b="1" dirty="0" smtClean="0">
                <a:solidFill>
                  <a:srgbClr val="00B050"/>
                </a:solidFill>
                <a:latin typeface="华文楷体" pitchFamily="2" charset="-122"/>
                <a:ea typeface="华文楷体" pitchFamily="2" charset="-122"/>
              </a:rPr>
              <a:t>2</a:t>
            </a:r>
            <a:r>
              <a:rPr lang="zh-CN" altLang="en-US" sz="2800" b="1" dirty="0" smtClean="0">
                <a:solidFill>
                  <a:srgbClr val="00B050"/>
                </a:solidFill>
                <a:latin typeface="华文楷体" pitchFamily="2" charset="-122"/>
                <a:ea typeface="华文楷体" pitchFamily="2" charset="-122"/>
              </a:rPr>
              <a:t>个染色体组）</a:t>
            </a:r>
            <a:endParaRPr lang="zh-CN" altLang="en-US" sz="2800" b="1" dirty="0">
              <a:solidFill>
                <a:srgbClr val="00B050"/>
              </a:solidFill>
              <a:latin typeface="华文楷体" pitchFamily="2" charset="-122"/>
              <a:ea typeface="华文楷体" pitchFamily="2" charset="-122"/>
            </a:endParaRPr>
          </a:p>
        </p:txBody>
      </p:sp>
      <p:cxnSp>
        <p:nvCxnSpPr>
          <p:cNvPr id="6" name="直接箭头连接符 5"/>
          <p:cNvCxnSpPr/>
          <p:nvPr/>
        </p:nvCxnSpPr>
        <p:spPr>
          <a:xfrm>
            <a:off x="2928926" y="1000108"/>
            <a:ext cx="3071834" cy="1588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215074" y="428604"/>
            <a:ext cx="16430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 smtClean="0">
                <a:latin typeface="微软雅黑" pitchFamily="34" charset="-122"/>
                <a:ea typeface="微软雅黑" pitchFamily="34" charset="-122"/>
              </a:rPr>
              <a:t>单</a:t>
            </a:r>
            <a:r>
              <a:rPr lang="zh-CN" altLang="en-US" sz="3600" b="1" dirty="0" smtClean="0">
                <a:latin typeface="微软雅黑" pitchFamily="34" charset="-122"/>
                <a:ea typeface="微软雅黑" pitchFamily="34" charset="-122"/>
              </a:rPr>
              <a:t>倍体马铃薯</a:t>
            </a:r>
            <a:endParaRPr lang="zh-CN" altLang="en-US" sz="36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00430" y="484000"/>
            <a:ext cx="20717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 smtClean="0">
                <a:latin typeface="华文楷体" pitchFamily="2" charset="-122"/>
                <a:ea typeface="华文楷体" pitchFamily="2" charset="-122"/>
              </a:rPr>
              <a:t>组织培养</a:t>
            </a:r>
            <a:endParaRPr lang="zh-CN" altLang="en-US" sz="3200" b="1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2910" y="2071678"/>
            <a:ext cx="25003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 smtClean="0">
                <a:latin typeface="微软雅黑" pitchFamily="34" charset="-122"/>
                <a:ea typeface="微软雅黑" pitchFamily="34" charset="-122"/>
              </a:rPr>
              <a:t>八倍体小黑麦的精子</a:t>
            </a:r>
            <a:endParaRPr lang="zh-CN" altLang="en-US" sz="36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0034" y="3214686"/>
            <a:ext cx="2786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00B050"/>
                </a:solidFill>
                <a:latin typeface="华文楷体" pitchFamily="2" charset="-122"/>
                <a:ea typeface="华文楷体" pitchFamily="2" charset="-122"/>
              </a:rPr>
              <a:t>（</a:t>
            </a:r>
            <a:r>
              <a:rPr lang="en-US" altLang="zh-CN" sz="2800" b="1" dirty="0" smtClean="0">
                <a:solidFill>
                  <a:srgbClr val="00B050"/>
                </a:solidFill>
                <a:latin typeface="华文楷体" pitchFamily="2" charset="-122"/>
                <a:ea typeface="华文楷体" pitchFamily="2" charset="-122"/>
              </a:rPr>
              <a:t>4</a:t>
            </a:r>
            <a:r>
              <a:rPr lang="zh-CN" altLang="en-US" sz="2800" b="1" dirty="0" smtClean="0">
                <a:solidFill>
                  <a:srgbClr val="00B050"/>
                </a:solidFill>
                <a:latin typeface="华文楷体" pitchFamily="2" charset="-122"/>
                <a:ea typeface="华文楷体" pitchFamily="2" charset="-122"/>
              </a:rPr>
              <a:t>个染色体组）</a:t>
            </a:r>
            <a:endParaRPr lang="zh-CN" altLang="en-US" sz="2800" b="1" dirty="0">
              <a:solidFill>
                <a:srgbClr val="00B050"/>
              </a:solidFill>
              <a:latin typeface="华文楷体" pitchFamily="2" charset="-122"/>
              <a:ea typeface="华文楷体" pitchFamily="2" charset="-122"/>
            </a:endParaRPr>
          </a:p>
        </p:txBody>
      </p:sp>
      <p:cxnSp>
        <p:nvCxnSpPr>
          <p:cNvPr id="11" name="直接箭头连接符 10"/>
          <p:cNvCxnSpPr/>
          <p:nvPr/>
        </p:nvCxnSpPr>
        <p:spPr>
          <a:xfrm>
            <a:off x="3000364" y="2714620"/>
            <a:ext cx="3071834" cy="1588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286512" y="2143116"/>
            <a:ext cx="16430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 smtClean="0">
                <a:latin typeface="微软雅黑" pitchFamily="34" charset="-122"/>
                <a:ea typeface="微软雅黑" pitchFamily="34" charset="-122"/>
              </a:rPr>
              <a:t>单倍体小黑麦</a:t>
            </a:r>
            <a:endParaRPr lang="zh-CN" altLang="en-US" sz="36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71868" y="2198512"/>
            <a:ext cx="20717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 smtClean="0">
                <a:latin typeface="华文楷体" pitchFamily="2" charset="-122"/>
                <a:ea typeface="华文楷体" pitchFamily="2" charset="-122"/>
              </a:rPr>
              <a:t>组织培养</a:t>
            </a:r>
            <a:endParaRPr lang="zh-CN" altLang="en-US" sz="3200" b="1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86446" y="1571612"/>
            <a:ext cx="2786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00B050"/>
                </a:solidFill>
                <a:latin typeface="华文楷体" pitchFamily="2" charset="-122"/>
                <a:ea typeface="华文楷体" pitchFamily="2" charset="-122"/>
              </a:rPr>
              <a:t>（</a:t>
            </a:r>
            <a:r>
              <a:rPr lang="en-US" altLang="zh-CN" sz="2800" b="1" dirty="0" smtClean="0">
                <a:solidFill>
                  <a:srgbClr val="00B050"/>
                </a:solidFill>
                <a:latin typeface="华文楷体" pitchFamily="2" charset="-122"/>
                <a:ea typeface="华文楷体" pitchFamily="2" charset="-122"/>
              </a:rPr>
              <a:t>2</a:t>
            </a:r>
            <a:r>
              <a:rPr lang="zh-CN" altLang="en-US" sz="2800" b="1" dirty="0" smtClean="0">
                <a:solidFill>
                  <a:srgbClr val="00B050"/>
                </a:solidFill>
                <a:latin typeface="华文楷体" pitchFamily="2" charset="-122"/>
                <a:ea typeface="华文楷体" pitchFamily="2" charset="-122"/>
              </a:rPr>
              <a:t>个染色体组）</a:t>
            </a:r>
            <a:endParaRPr lang="zh-CN" altLang="en-US" sz="2800" b="1" dirty="0">
              <a:solidFill>
                <a:srgbClr val="00B05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86446" y="3270082"/>
            <a:ext cx="2786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00B050"/>
                </a:solidFill>
                <a:latin typeface="华文楷体" pitchFamily="2" charset="-122"/>
                <a:ea typeface="华文楷体" pitchFamily="2" charset="-122"/>
              </a:rPr>
              <a:t>（</a:t>
            </a:r>
            <a:r>
              <a:rPr lang="en-US" altLang="zh-CN" sz="2800" b="1" dirty="0" smtClean="0">
                <a:solidFill>
                  <a:srgbClr val="00B050"/>
                </a:solidFill>
                <a:latin typeface="华文楷体" pitchFamily="2" charset="-122"/>
                <a:ea typeface="华文楷体" pitchFamily="2" charset="-122"/>
              </a:rPr>
              <a:t>4</a:t>
            </a:r>
            <a:r>
              <a:rPr lang="zh-CN" altLang="en-US" sz="2800" b="1" dirty="0" smtClean="0">
                <a:solidFill>
                  <a:srgbClr val="00B050"/>
                </a:solidFill>
                <a:latin typeface="华文楷体" pitchFamily="2" charset="-122"/>
                <a:ea typeface="华文楷体" pitchFamily="2" charset="-122"/>
              </a:rPr>
              <a:t>个染色体组）</a:t>
            </a:r>
            <a:endParaRPr lang="zh-CN" altLang="en-US" sz="2800" b="1" dirty="0">
              <a:solidFill>
                <a:srgbClr val="00B05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4348" y="3793302"/>
            <a:ext cx="25003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 smtClean="0">
                <a:latin typeface="微软雅黑" pitchFamily="34" charset="-122"/>
                <a:ea typeface="微软雅黑" pitchFamily="34" charset="-122"/>
              </a:rPr>
              <a:t>蜜蜂的卵细胞</a:t>
            </a:r>
            <a:endParaRPr lang="zh-CN" altLang="en-US" sz="36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1472" y="4936310"/>
            <a:ext cx="2786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00B050"/>
                </a:solidFill>
                <a:latin typeface="华文楷体" pitchFamily="2" charset="-122"/>
                <a:ea typeface="华文楷体" pitchFamily="2" charset="-122"/>
              </a:rPr>
              <a:t>（</a:t>
            </a:r>
            <a:r>
              <a:rPr lang="en-US" altLang="zh-CN" sz="2800" b="1" dirty="0" smtClean="0">
                <a:solidFill>
                  <a:srgbClr val="00B050"/>
                </a:solidFill>
                <a:latin typeface="华文楷体" pitchFamily="2" charset="-122"/>
                <a:ea typeface="华文楷体" pitchFamily="2" charset="-122"/>
              </a:rPr>
              <a:t>1</a:t>
            </a:r>
            <a:r>
              <a:rPr lang="zh-CN" altLang="en-US" sz="2800" b="1" dirty="0" smtClean="0">
                <a:solidFill>
                  <a:srgbClr val="00B050"/>
                </a:solidFill>
                <a:latin typeface="华文楷体" pitchFamily="2" charset="-122"/>
                <a:ea typeface="华文楷体" pitchFamily="2" charset="-122"/>
              </a:rPr>
              <a:t>个染色体组）</a:t>
            </a:r>
            <a:endParaRPr lang="zh-CN" altLang="en-US" sz="2800" b="1" dirty="0">
              <a:solidFill>
                <a:srgbClr val="00B050"/>
              </a:solidFill>
              <a:latin typeface="华文楷体" pitchFamily="2" charset="-122"/>
              <a:ea typeface="华文楷体" pitchFamily="2" charset="-122"/>
            </a:endParaRPr>
          </a:p>
        </p:txBody>
      </p:sp>
      <p:cxnSp>
        <p:nvCxnSpPr>
          <p:cNvPr id="18" name="直接箭头连接符 17"/>
          <p:cNvCxnSpPr/>
          <p:nvPr/>
        </p:nvCxnSpPr>
        <p:spPr>
          <a:xfrm>
            <a:off x="3071802" y="4436244"/>
            <a:ext cx="3071834" cy="1588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357950" y="3864740"/>
            <a:ext cx="22145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 smtClean="0">
                <a:latin typeface="微软雅黑" pitchFamily="34" charset="-122"/>
                <a:ea typeface="微软雅黑" pitchFamily="34" charset="-122"/>
              </a:rPr>
              <a:t>单倍体蜜蜂</a:t>
            </a:r>
            <a:r>
              <a:rPr lang="en-US" altLang="zh-CN" sz="3600" b="1" dirty="0" smtClean="0">
                <a:latin typeface="微软雅黑" pitchFamily="34" charset="-122"/>
                <a:ea typeface="微软雅黑" pitchFamily="34" charset="-122"/>
              </a:rPr>
              <a:t>(</a:t>
            </a:r>
            <a:r>
              <a:rPr lang="zh-CN" altLang="en-US" sz="3600" b="1" dirty="0" smtClean="0">
                <a:latin typeface="微软雅黑" pitchFamily="34" charset="-122"/>
                <a:ea typeface="微软雅黑" pitchFamily="34" charset="-122"/>
              </a:rPr>
              <a:t>雄蜂</a:t>
            </a:r>
            <a:r>
              <a:rPr lang="en-US" altLang="zh-CN" sz="3600" b="1" dirty="0" smtClean="0">
                <a:latin typeface="微软雅黑" pitchFamily="34" charset="-122"/>
                <a:ea typeface="微软雅黑" pitchFamily="34" charset="-122"/>
              </a:rPr>
              <a:t>)</a:t>
            </a:r>
            <a:endParaRPr lang="zh-CN" altLang="en-US" sz="36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643306" y="3920136"/>
            <a:ext cx="20717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 smtClean="0">
                <a:latin typeface="华文楷体" pitchFamily="2" charset="-122"/>
                <a:ea typeface="华文楷体" pitchFamily="2" charset="-122"/>
              </a:rPr>
              <a:t>自然发育</a:t>
            </a:r>
            <a:endParaRPr lang="zh-CN" altLang="en-US" sz="3200" b="1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857884" y="4991706"/>
            <a:ext cx="2786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00B050"/>
                </a:solidFill>
                <a:latin typeface="华文楷体" pitchFamily="2" charset="-122"/>
                <a:ea typeface="华文楷体" pitchFamily="2" charset="-122"/>
              </a:rPr>
              <a:t>（</a:t>
            </a:r>
            <a:r>
              <a:rPr lang="en-US" altLang="zh-CN" sz="2800" b="1" dirty="0" smtClean="0">
                <a:solidFill>
                  <a:srgbClr val="00B050"/>
                </a:solidFill>
                <a:latin typeface="华文楷体" pitchFamily="2" charset="-122"/>
                <a:ea typeface="华文楷体" pitchFamily="2" charset="-122"/>
              </a:rPr>
              <a:t>1</a:t>
            </a:r>
            <a:r>
              <a:rPr lang="zh-CN" altLang="en-US" sz="2800" b="1" dirty="0" smtClean="0">
                <a:solidFill>
                  <a:srgbClr val="00B050"/>
                </a:solidFill>
                <a:latin typeface="华文楷体" pitchFamily="2" charset="-122"/>
                <a:ea typeface="华文楷体" pitchFamily="2" charset="-122"/>
              </a:rPr>
              <a:t>个染色体组）</a:t>
            </a:r>
            <a:endParaRPr lang="zh-CN" altLang="en-US" sz="2800" b="1" dirty="0">
              <a:solidFill>
                <a:srgbClr val="00B05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00034" y="5643578"/>
            <a:ext cx="81439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请根据以上例子归纳单倍体生物的形成过程</a:t>
            </a:r>
            <a:endParaRPr lang="zh-CN" altLang="en-US" sz="3200" b="1" dirty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3" grpId="0"/>
      <p:bldP spid="15" grpId="0"/>
      <p:bldP spid="16" grpId="0"/>
      <p:bldP spid="17" grpId="0"/>
      <p:bldP spid="19" grpId="0"/>
      <p:bldP spid="20" grpId="0"/>
      <p:bldP spid="21" grpId="0"/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571480"/>
            <a:ext cx="3286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latin typeface="微软雅黑" pitchFamily="34" charset="-122"/>
                <a:ea typeface="微软雅黑" pitchFamily="34" charset="-122"/>
              </a:rPr>
              <a:t>单倍体的应用</a:t>
            </a:r>
            <a:endParaRPr lang="zh-CN" altLang="en-US" sz="36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28728" y="1714488"/>
            <a:ext cx="3286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latin typeface="微软雅黑" pitchFamily="34" charset="-122"/>
                <a:ea typeface="微软雅黑" pitchFamily="34" charset="-122"/>
              </a:rPr>
              <a:t>单倍体</a:t>
            </a:r>
            <a:r>
              <a:rPr lang="zh-CN" altLang="en-US" sz="3200" b="1" dirty="0" smtClean="0">
                <a:latin typeface="微软雅黑" pitchFamily="34" charset="-122"/>
                <a:ea typeface="微软雅黑" pitchFamily="34" charset="-122"/>
              </a:rPr>
              <a:t>育种</a:t>
            </a:r>
            <a:endParaRPr lang="zh-CN" altLang="en-US" sz="3200" b="1" dirty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左大括号 1"/>
          <p:cNvSpPr/>
          <p:nvPr/>
        </p:nvSpPr>
        <p:spPr>
          <a:xfrm>
            <a:off x="1714479" y="1785926"/>
            <a:ext cx="503021" cy="1785950"/>
          </a:xfrm>
          <a:prstGeom prst="leftBrace">
            <a:avLst>
              <a:gd name="adj1" fmla="val 24373"/>
              <a:gd name="adj2" fmla="val 50000"/>
            </a:avLst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1000100" y="1214422"/>
            <a:ext cx="7143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latin typeface="微软雅黑" pitchFamily="34" charset="-122"/>
                <a:ea typeface="微软雅黑" pitchFamily="34" charset="-122"/>
              </a:rPr>
              <a:t>染色体变异</a:t>
            </a:r>
            <a:endParaRPr lang="zh-CN" altLang="en-US" sz="36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5983" y="1452048"/>
            <a:ext cx="19240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latin typeface="微软雅黑" pitchFamily="34" charset="-122"/>
                <a:ea typeface="微软雅黑" pitchFamily="34" charset="-122"/>
              </a:rPr>
              <a:t>染色体结</a:t>
            </a:r>
            <a:endParaRPr lang="en-US" altLang="zh-CN" sz="3200" b="1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3200" b="1" dirty="0" smtClean="0">
                <a:latin typeface="微软雅黑" pitchFamily="34" charset="-122"/>
                <a:ea typeface="微软雅黑" pitchFamily="34" charset="-122"/>
              </a:rPr>
              <a:t>    </a:t>
            </a:r>
            <a:r>
              <a:rPr lang="zh-CN" altLang="en-US" sz="3200" b="1" dirty="0" smtClean="0">
                <a:latin typeface="微软雅黑" pitchFamily="34" charset="-122"/>
                <a:ea typeface="微软雅黑" pitchFamily="34" charset="-122"/>
              </a:rPr>
              <a:t>构变异</a:t>
            </a:r>
            <a:endParaRPr lang="zh-CN" altLang="en-US" sz="32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5984" y="3211297"/>
            <a:ext cx="18683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latin typeface="微软雅黑" pitchFamily="34" charset="-122"/>
                <a:ea typeface="微软雅黑" pitchFamily="34" charset="-122"/>
              </a:rPr>
              <a:t>染色体数</a:t>
            </a:r>
            <a:endParaRPr lang="en-US" altLang="zh-CN" sz="3200" b="1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3200" b="1" dirty="0" smtClean="0">
                <a:latin typeface="微软雅黑" pitchFamily="34" charset="-122"/>
                <a:ea typeface="微软雅黑" pitchFamily="34" charset="-122"/>
              </a:rPr>
              <a:t>   </a:t>
            </a:r>
            <a:r>
              <a:rPr lang="zh-CN" altLang="en-US" sz="3200" b="1" dirty="0" smtClean="0">
                <a:latin typeface="微软雅黑" pitchFamily="34" charset="-122"/>
                <a:ea typeface="微软雅黑" pitchFamily="34" charset="-122"/>
              </a:rPr>
              <a:t>目变异</a:t>
            </a:r>
            <a:endParaRPr lang="zh-CN" altLang="en-US" sz="32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左大括号 5"/>
          <p:cNvSpPr/>
          <p:nvPr/>
        </p:nvSpPr>
        <p:spPr>
          <a:xfrm>
            <a:off x="4055891" y="1285860"/>
            <a:ext cx="503021" cy="1428760"/>
          </a:xfrm>
          <a:prstGeom prst="leftBrace">
            <a:avLst>
              <a:gd name="adj1" fmla="val 21165"/>
              <a:gd name="adj2" fmla="val 50000"/>
            </a:avLst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4507831" y="1110900"/>
            <a:ext cx="122162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atin typeface="微软雅黑" pitchFamily="34" charset="-122"/>
                <a:ea typeface="微软雅黑" pitchFamily="34" charset="-122"/>
              </a:rPr>
              <a:t>缺失</a:t>
            </a:r>
            <a:endParaRPr lang="en-US" altLang="zh-CN" sz="2800" b="1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2800" b="1" dirty="0" smtClean="0">
                <a:latin typeface="微软雅黑" pitchFamily="34" charset="-122"/>
                <a:ea typeface="微软雅黑" pitchFamily="34" charset="-122"/>
              </a:rPr>
              <a:t>增添</a:t>
            </a:r>
            <a:endParaRPr lang="en-US" altLang="zh-CN" sz="2800" b="1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2800" b="1" dirty="0" smtClean="0">
                <a:latin typeface="微软雅黑" pitchFamily="34" charset="-122"/>
                <a:ea typeface="微软雅黑" pitchFamily="34" charset="-122"/>
              </a:rPr>
              <a:t>颠倒</a:t>
            </a:r>
            <a:endParaRPr lang="en-US" altLang="zh-CN" sz="2800" b="1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2800" b="1" dirty="0" smtClean="0">
                <a:latin typeface="微软雅黑" pitchFamily="34" charset="-122"/>
                <a:ea typeface="微软雅黑" pitchFamily="34" charset="-122"/>
              </a:rPr>
              <a:t>移接</a:t>
            </a:r>
            <a:endParaRPr lang="zh-CN" altLang="en-US" sz="28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29124" y="2921664"/>
            <a:ext cx="34450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atin typeface="微软雅黑" pitchFamily="34" charset="-122"/>
                <a:ea typeface="微软雅黑" pitchFamily="34" charset="-122"/>
              </a:rPr>
              <a:t>染色体组增加、减少</a:t>
            </a:r>
            <a:endParaRPr lang="zh-CN" altLang="en-US" sz="28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左大括号 8"/>
          <p:cNvSpPr/>
          <p:nvPr/>
        </p:nvSpPr>
        <p:spPr>
          <a:xfrm>
            <a:off x="3984453" y="3087694"/>
            <a:ext cx="503021" cy="1428760"/>
          </a:xfrm>
          <a:prstGeom prst="leftBrace">
            <a:avLst>
              <a:gd name="adj1" fmla="val 21165"/>
              <a:gd name="adj2" fmla="val 50000"/>
            </a:avLst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4429124" y="4087826"/>
            <a:ext cx="41434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atin typeface="微软雅黑" pitchFamily="34" charset="-122"/>
                <a:ea typeface="微软雅黑" pitchFamily="34" charset="-122"/>
              </a:rPr>
              <a:t>个别染色体增加、减少</a:t>
            </a:r>
            <a:endParaRPr lang="zh-CN" altLang="en-US" sz="2800" b="1" dirty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猫叫综合症最后一次了_兼容格式 AVI_480x360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642910" y="571480"/>
            <a:ext cx="7143800" cy="54769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929586" y="1714488"/>
            <a:ext cx="71438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猫叫综合征</a:t>
            </a:r>
            <a:endParaRPr lang="zh-CN" altLang="en-US" sz="4000" b="1" dirty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3" grpId="0"/>
      <p:bldP spid="3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214554"/>
            <a:ext cx="3350132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3643314"/>
            <a:ext cx="4071966" cy="2144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3" name="组合 12"/>
          <p:cNvGrpSpPr/>
          <p:nvPr/>
        </p:nvGrpSpPr>
        <p:grpSpPr>
          <a:xfrm>
            <a:off x="3181435" y="1357298"/>
            <a:ext cx="3035804" cy="2143140"/>
            <a:chOff x="3181435" y="1357298"/>
            <a:chExt cx="3035804" cy="214314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857620" y="1357298"/>
              <a:ext cx="2359619" cy="2143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" name="燕尾形箭头 9"/>
            <p:cNvSpPr/>
            <p:nvPr/>
          </p:nvSpPr>
          <p:spPr>
            <a:xfrm rot="19969504">
              <a:off x="3181435" y="2802914"/>
              <a:ext cx="785818" cy="357190"/>
            </a:xfrm>
            <a:prstGeom prst="notched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6500826" y="428604"/>
            <a:ext cx="2312057" cy="2727915"/>
            <a:chOff x="6500826" y="428604"/>
            <a:chExt cx="2312057" cy="2727915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500826" y="428604"/>
              <a:ext cx="2312057" cy="2143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1" name="TextBox 10"/>
            <p:cNvSpPr txBox="1"/>
            <p:nvPr/>
          </p:nvSpPr>
          <p:spPr>
            <a:xfrm>
              <a:off x="7000892" y="2571744"/>
              <a:ext cx="14287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b="1" dirty="0" smtClean="0">
                  <a:latin typeface="微软雅黑" pitchFamily="34" charset="-122"/>
                  <a:ea typeface="微软雅黑" pitchFamily="34" charset="-122"/>
                </a:rPr>
                <a:t>正常</a:t>
              </a:r>
              <a:endParaRPr lang="zh-CN" altLang="en-US" sz="3200" b="1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4786314" y="2214554"/>
            <a:ext cx="3214710" cy="1214446"/>
            <a:chOff x="4786314" y="2214554"/>
            <a:chExt cx="3214710" cy="1214446"/>
          </a:xfrm>
        </p:grpSpPr>
        <p:sp>
          <p:nvSpPr>
            <p:cNvPr id="14" name="圆角矩形 13"/>
            <p:cNvSpPr/>
            <p:nvPr/>
          </p:nvSpPr>
          <p:spPr>
            <a:xfrm>
              <a:off x="4786314" y="3143248"/>
              <a:ext cx="571504" cy="285752"/>
            </a:xfrm>
            <a:prstGeom prst="roundRect">
              <a:avLst/>
            </a:prstGeom>
            <a:noFill/>
            <a:ln w="635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圆角矩形 14"/>
            <p:cNvSpPr/>
            <p:nvPr/>
          </p:nvSpPr>
          <p:spPr>
            <a:xfrm>
              <a:off x="7429520" y="2214554"/>
              <a:ext cx="571504" cy="285752"/>
            </a:xfrm>
            <a:prstGeom prst="roundRect">
              <a:avLst/>
            </a:prstGeom>
            <a:noFill/>
            <a:ln w="635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571480"/>
            <a:ext cx="4929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latin typeface="微软雅黑" pitchFamily="34" charset="-122"/>
                <a:ea typeface="微软雅黑" pitchFamily="34" charset="-122"/>
              </a:rPr>
              <a:t>一、染色体结构变异</a:t>
            </a:r>
            <a:endParaRPr lang="zh-CN" altLang="en-US" sz="36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43042" y="1428736"/>
            <a:ext cx="3786214" cy="743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 smtClean="0">
                <a:latin typeface="微软雅黑" pitchFamily="34" charset="-122"/>
                <a:ea typeface="微软雅黑" pitchFamily="34" charset="-122"/>
              </a:rPr>
              <a:t>缺失</a:t>
            </a:r>
            <a:endParaRPr lang="en-US" altLang="zh-CN" sz="3200" b="1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643042" y="307181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 smtClean="0">
                <a:latin typeface="微软雅黑" pitchFamily="34" charset="-122"/>
                <a:ea typeface="微软雅黑" pitchFamily="34" charset="-122"/>
              </a:rPr>
              <a:t>颠倒</a:t>
            </a:r>
            <a:endParaRPr lang="en-US" altLang="zh-CN" sz="3200" b="1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 b="1" dirty="0" smtClean="0">
                <a:latin typeface="微软雅黑" pitchFamily="34" charset="-122"/>
                <a:ea typeface="微软雅黑" pitchFamily="34" charset="-122"/>
              </a:rPr>
              <a:t>易位 </a:t>
            </a:r>
            <a:r>
              <a:rPr lang="en-US" altLang="zh-CN" sz="3200" b="1" dirty="0" smtClean="0">
                <a:latin typeface="微软雅黑" pitchFamily="34" charset="-122"/>
                <a:ea typeface="微软雅黑" pitchFamily="34" charset="-122"/>
              </a:rPr>
              <a:t>(</a:t>
            </a:r>
            <a:r>
              <a:rPr lang="zh-CN" altLang="en-US" sz="3200" b="1" dirty="0" smtClean="0">
                <a:latin typeface="微软雅黑" pitchFamily="34" charset="-122"/>
                <a:ea typeface="微软雅黑" pitchFamily="34" charset="-122"/>
              </a:rPr>
              <a:t>移接</a:t>
            </a:r>
            <a:r>
              <a:rPr lang="en-US" altLang="zh-CN" sz="3200" b="1" dirty="0" smtClean="0">
                <a:latin typeface="微软雅黑" pitchFamily="34" charset="-122"/>
                <a:ea typeface="微软雅黑" pitchFamily="34" charset="-122"/>
              </a:rPr>
              <a:t>)</a:t>
            </a:r>
            <a:endParaRPr lang="zh-CN" altLang="en-US" sz="3200" b="1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637771" y="2184948"/>
            <a:ext cx="1005403" cy="7439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 smtClean="0">
                <a:latin typeface="微软雅黑" pitchFamily="34" charset="-122"/>
                <a:ea typeface="微软雅黑" pitchFamily="34" charset="-122"/>
              </a:rPr>
              <a:t>增添</a:t>
            </a:r>
            <a:endParaRPr lang="en-US" altLang="zh-CN" sz="3200" b="1" dirty="0" smtClean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2571744"/>
            <a:ext cx="7715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2.</a:t>
            </a:r>
            <a:r>
              <a:rPr lang="zh-CN" altLang="en-US" sz="32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如图变异是哪种变异？是怎样产生的？</a:t>
            </a:r>
            <a:endParaRPr lang="zh-CN" altLang="en-US" sz="3200" b="1" dirty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00100" y="1357298"/>
            <a:ext cx="714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1.</a:t>
            </a:r>
            <a:r>
              <a:rPr lang="zh-CN" altLang="en-US" sz="32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染色体结构变异中的增加、缺失与基因突变中的增加、缺失有何不同？</a:t>
            </a:r>
            <a:endParaRPr lang="zh-CN" altLang="en-US" sz="3200" b="1" dirty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3143248"/>
            <a:ext cx="2928958" cy="2426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28596" y="428604"/>
            <a:ext cx="21431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 smtClean="0">
                <a:latin typeface="微软雅黑" pitchFamily="34" charset="-122"/>
                <a:ea typeface="微软雅黑" pitchFamily="34" charset="-122"/>
              </a:rPr>
              <a:t>思考：</a:t>
            </a:r>
            <a:endParaRPr lang="zh-CN" altLang="en-US" sz="44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8662" y="5630307"/>
            <a:ext cx="71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3.</a:t>
            </a:r>
            <a:r>
              <a:rPr lang="zh-CN" altLang="en-US" sz="32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易位与交叉互换的区别是什么？</a:t>
            </a:r>
            <a:endParaRPr lang="zh-CN" altLang="en-US" sz="3200" b="1" dirty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357166"/>
            <a:ext cx="5182923" cy="2779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200000">
            <a:off x="2389166" y="2182811"/>
            <a:ext cx="3071810" cy="527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6929454" y="785794"/>
            <a:ext cx="50006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latin typeface="微软雅黑" pitchFamily="34" charset="-122"/>
                <a:ea typeface="微软雅黑" pitchFamily="34" charset="-122"/>
              </a:rPr>
              <a:t>交叉互换</a:t>
            </a:r>
            <a:endParaRPr lang="zh-CN" altLang="en-US" sz="32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29454" y="4143380"/>
            <a:ext cx="5000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latin typeface="微软雅黑" pitchFamily="34" charset="-122"/>
                <a:ea typeface="微软雅黑" pitchFamily="34" charset="-122"/>
              </a:rPr>
              <a:t>易位</a:t>
            </a:r>
            <a:endParaRPr lang="zh-CN" altLang="en-US" sz="3200" b="1" dirty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左大括号 1"/>
          <p:cNvSpPr/>
          <p:nvPr/>
        </p:nvSpPr>
        <p:spPr>
          <a:xfrm>
            <a:off x="3159282" y="1071546"/>
            <a:ext cx="500066" cy="1785950"/>
          </a:xfrm>
          <a:prstGeom prst="leftBrace">
            <a:avLst>
              <a:gd name="adj1" fmla="val 24373"/>
              <a:gd name="adj2" fmla="val 50000"/>
            </a:avLst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730390" y="1643050"/>
            <a:ext cx="2643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latin typeface="微软雅黑" pitchFamily="34" charset="-122"/>
                <a:ea typeface="微软雅黑" pitchFamily="34" charset="-122"/>
              </a:rPr>
              <a:t>染色体变异</a:t>
            </a:r>
            <a:endParaRPr lang="zh-CN" altLang="en-US" sz="36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30786" y="785794"/>
            <a:ext cx="3643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latin typeface="微软雅黑" pitchFamily="34" charset="-122"/>
                <a:ea typeface="微软雅黑" pitchFamily="34" charset="-122"/>
              </a:rPr>
              <a:t>染色体结构变异</a:t>
            </a:r>
            <a:endParaRPr lang="zh-CN" altLang="en-US" sz="32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86182" y="2496917"/>
            <a:ext cx="4357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latin typeface="微软雅黑" pitchFamily="34" charset="-122"/>
                <a:ea typeface="微软雅黑" pitchFamily="34" charset="-122"/>
              </a:rPr>
              <a:t>染色体数目变异</a:t>
            </a:r>
            <a:endParaRPr lang="zh-CN" altLang="en-US" sz="32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左大括号 5"/>
          <p:cNvSpPr/>
          <p:nvPr/>
        </p:nvSpPr>
        <p:spPr>
          <a:xfrm>
            <a:off x="6715140" y="389250"/>
            <a:ext cx="500066" cy="1428760"/>
          </a:xfrm>
          <a:prstGeom prst="leftBrace">
            <a:avLst>
              <a:gd name="adj1" fmla="val 21165"/>
              <a:gd name="adj2" fmla="val 50000"/>
            </a:avLst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7167080" y="214290"/>
            <a:ext cx="121444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atin typeface="微软雅黑" pitchFamily="34" charset="-122"/>
                <a:ea typeface="微软雅黑" pitchFamily="34" charset="-122"/>
              </a:rPr>
              <a:t>缺失</a:t>
            </a:r>
            <a:endParaRPr lang="en-US" altLang="zh-CN" sz="2800" b="1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2800" b="1" dirty="0" smtClean="0">
                <a:latin typeface="微软雅黑" pitchFamily="34" charset="-122"/>
                <a:ea typeface="微软雅黑" pitchFamily="34" charset="-122"/>
              </a:rPr>
              <a:t>增添</a:t>
            </a:r>
            <a:endParaRPr lang="en-US" altLang="zh-CN" sz="2800" b="1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2800" b="1" dirty="0" smtClean="0">
                <a:latin typeface="微软雅黑" pitchFamily="34" charset="-122"/>
                <a:ea typeface="微软雅黑" pitchFamily="34" charset="-122"/>
              </a:rPr>
              <a:t>颠倒</a:t>
            </a:r>
            <a:endParaRPr lang="en-US" altLang="zh-CN" sz="2800" b="1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2800" b="1" dirty="0" smtClean="0">
                <a:latin typeface="微软雅黑" pitchFamily="34" charset="-122"/>
                <a:ea typeface="微软雅黑" pitchFamily="34" charset="-122"/>
              </a:rPr>
              <a:t>移接</a:t>
            </a:r>
            <a:endParaRPr lang="zh-CN" altLang="en-US" sz="2800" b="1" dirty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71391"/>
            <a:ext cx="2500330" cy="2832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285705"/>
            <a:ext cx="176212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燕尾形箭头 7"/>
          <p:cNvSpPr/>
          <p:nvPr/>
        </p:nvSpPr>
        <p:spPr>
          <a:xfrm>
            <a:off x="3643306" y="1214399"/>
            <a:ext cx="2214578" cy="85725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>
                <a:latin typeface="微软雅黑" pitchFamily="34" charset="-122"/>
                <a:ea typeface="微软雅黑" pitchFamily="34" charset="-122"/>
              </a:rPr>
              <a:t>减数分裂</a:t>
            </a:r>
            <a:endParaRPr lang="zh-CN" altLang="en-US" sz="28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57290" y="2857473"/>
            <a:ext cx="2071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atin typeface="微软雅黑" pitchFamily="34" charset="-122"/>
                <a:ea typeface="微软雅黑" pitchFamily="34" charset="-122"/>
              </a:rPr>
              <a:t>果蝇体细胞</a:t>
            </a:r>
            <a:endParaRPr lang="zh-CN" altLang="en-US" sz="28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29388" y="2786035"/>
            <a:ext cx="1643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atin typeface="微软雅黑" pitchFamily="34" charset="-122"/>
                <a:ea typeface="微软雅黑" pitchFamily="34" charset="-122"/>
              </a:rPr>
              <a:t>果蝇配子</a:t>
            </a:r>
            <a:endParaRPr lang="zh-CN" altLang="en-US" sz="2800" b="1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7224" y="3357562"/>
            <a:ext cx="2857520" cy="3054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燕尾形箭头 11"/>
          <p:cNvSpPr/>
          <p:nvPr/>
        </p:nvSpPr>
        <p:spPr>
          <a:xfrm>
            <a:off x="3714744" y="4572008"/>
            <a:ext cx="2214578" cy="85725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>
                <a:latin typeface="微软雅黑" pitchFamily="34" charset="-122"/>
                <a:ea typeface="微软雅黑" pitchFamily="34" charset="-122"/>
              </a:rPr>
              <a:t>减数分裂</a:t>
            </a:r>
            <a:endParaRPr lang="zh-CN" altLang="en-US" sz="2800" b="1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00760" y="3357563"/>
            <a:ext cx="2286016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214282" y="3929066"/>
            <a:ext cx="5715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atin typeface="微软雅黑" pitchFamily="34" charset="-122"/>
                <a:ea typeface="微软雅黑" pitchFamily="34" charset="-122"/>
              </a:rPr>
              <a:t>人体细胞</a:t>
            </a:r>
            <a:endParaRPr lang="zh-CN" altLang="en-US" sz="28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286776" y="4143380"/>
            <a:ext cx="5715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atin typeface="微软雅黑" pitchFamily="34" charset="-122"/>
                <a:ea typeface="微软雅黑" pitchFamily="34" charset="-122"/>
              </a:rPr>
              <a:t>人配子</a:t>
            </a:r>
            <a:endParaRPr lang="zh-CN" altLang="en-US" sz="2800" b="1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893325">
            <a:off x="495136" y="341702"/>
            <a:ext cx="200025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2" grpId="0" animBg="1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71414"/>
            <a:ext cx="176212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6429388" y="2571744"/>
            <a:ext cx="1643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atin typeface="微软雅黑" pitchFamily="34" charset="-122"/>
                <a:ea typeface="微软雅黑" pitchFamily="34" charset="-122"/>
              </a:rPr>
              <a:t>果蝇配子</a:t>
            </a:r>
            <a:endParaRPr lang="zh-CN" altLang="en-US" sz="2800" b="1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0" y="3143272"/>
            <a:ext cx="2286016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715140" y="6120489"/>
            <a:ext cx="1357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atin typeface="微软雅黑" pitchFamily="34" charset="-122"/>
                <a:ea typeface="微软雅黑" pitchFamily="34" charset="-122"/>
              </a:rPr>
              <a:t>人配子</a:t>
            </a:r>
            <a:endParaRPr lang="zh-CN" altLang="en-US" sz="28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34" y="1000108"/>
            <a:ext cx="121444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染色体组</a:t>
            </a:r>
            <a:endParaRPr lang="zh-CN" altLang="en-US" sz="80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28794" y="1857364"/>
            <a:ext cx="3357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latin typeface="微软雅黑" pitchFamily="34" charset="-122"/>
                <a:ea typeface="微软雅黑" pitchFamily="34" charset="-122"/>
              </a:rPr>
              <a:t>无同源染色体</a:t>
            </a:r>
            <a:endParaRPr lang="zh-CN" altLang="en-US" sz="3200" b="1" dirty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558209"/>
            <a:ext cx="4143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rPr>
              <a:t>模型构建</a:t>
            </a:r>
            <a:endParaRPr lang="zh-CN" altLang="en-US" sz="3600" b="1" dirty="0">
              <a:solidFill>
                <a:srgbClr val="00B05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7224" y="1142984"/>
            <a:ext cx="78581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>
                <a:latin typeface="微软雅黑" pitchFamily="34" charset="-122"/>
                <a:ea typeface="微软雅黑" pitchFamily="34" charset="-122"/>
              </a:rPr>
              <a:t>    这些牌表示细胞中的全部染色体。红桃和黑桃表示染色体的不同来源；两个</a:t>
            </a:r>
            <a:r>
              <a:rPr lang="en-US" altLang="zh-CN" sz="2800" b="1" dirty="0" smtClean="0">
                <a:latin typeface="微软雅黑" pitchFamily="34" charset="-122"/>
                <a:ea typeface="微软雅黑" pitchFamily="34" charset="-122"/>
              </a:rPr>
              <a:t>A</a:t>
            </a:r>
            <a:r>
              <a:rPr lang="zh-CN" altLang="en-US" sz="2800" b="1" dirty="0" smtClean="0">
                <a:latin typeface="微软雅黑" pitchFamily="34" charset="-122"/>
                <a:ea typeface="微软雅黑" pitchFamily="34" charset="-122"/>
              </a:rPr>
              <a:t>表示一对同源染色体，依次类推。</a:t>
            </a:r>
            <a:endParaRPr lang="zh-CN" altLang="en-US" sz="28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7224" y="3242900"/>
            <a:ext cx="7858180" cy="543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800"/>
              </a:lnSpc>
            </a:pPr>
            <a:r>
              <a:rPr lang="zh-CN" altLang="en-US" sz="28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    请从这些牌中拿出一个染色体组。</a:t>
            </a:r>
            <a:endParaRPr lang="zh-CN" altLang="en-US" sz="2800" b="1" dirty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7242</TotalTime>
  <Words>532</Words>
  <Application>Microsoft Office PowerPoint</Application>
  <PresentationFormat>全屏显示(4:3)</PresentationFormat>
  <Paragraphs>117</Paragraphs>
  <Slides>20</Slides>
  <Notes>17</Notes>
  <HiddenSlides>0</HiddenSlides>
  <MMClips>1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1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xuyeyi</dc:creator>
  <cp:lastModifiedBy>xuyeyi</cp:lastModifiedBy>
  <cp:revision>243</cp:revision>
  <dcterms:created xsi:type="dcterms:W3CDTF">2017-04-17T01:15:46Z</dcterms:created>
  <dcterms:modified xsi:type="dcterms:W3CDTF">2017-04-28T07:52:58Z</dcterms:modified>
</cp:coreProperties>
</file>