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357" r:id="rId6"/>
    <p:sldId id="325" r:id="rId7"/>
    <p:sldId id="316" r:id="rId8"/>
    <p:sldId id="306" r:id="rId9"/>
    <p:sldId id="377" r:id="rId10"/>
    <p:sldId id="395" r:id="rId11"/>
    <p:sldId id="380" r:id="rId12"/>
    <p:sldId id="396" r:id="rId13"/>
    <p:sldId id="397" r:id="rId14"/>
    <p:sldId id="307" r:id="rId15"/>
    <p:sldId id="300" r:id="rId16"/>
    <p:sldId id="280" r:id="rId17"/>
    <p:sldId id="302" r:id="rId18"/>
    <p:sldId id="284" r:id="rId19"/>
    <p:sldId id="285" r:id="rId20"/>
    <p:sldId id="286" r:id="rId21"/>
    <p:sldId id="287" r:id="rId22"/>
    <p:sldId id="398" r:id="rId23"/>
    <p:sldId id="314" r:id="rId24"/>
    <p:sldId id="313" r:id="rId25"/>
    <p:sldId id="366" r:id="rId26"/>
    <p:sldId id="365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99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45" d="100"/>
          <a:sy n="45" d="100"/>
        </p:scale>
        <p:origin x="-636" y="-108"/>
      </p:cViewPr>
      <p:guideLst>
        <p:guide orient="horz" pos="2115"/>
        <p:guide pos="29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dirty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0" name="标题 409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b="1" dirty="0">
                <a:solidFill>
                  <a:srgbClr val="FF0000"/>
                </a:solidFill>
                <a:ea typeface="华文新魏" panose="02010800040101010101" pitchFamily="2" charset="-122"/>
              </a:rPr>
              <a:t>观看视频</a:t>
            </a:r>
            <a:endParaRPr lang="zh-CN" altLang="en-US" b="1" dirty="0">
              <a:solidFill>
                <a:srgbClr val="FF0000"/>
              </a:solidFill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  <a:cs typeface="+mn-ea"/>
              </a:rPr>
              <a:t>学生模型展示：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cs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pPr marL="0" indent="0">
              <a:buNone/>
            </a:pPr>
            <a:endParaRPr lang="zh-CN" altLang="en-US"/>
          </a:p>
        </p:txBody>
      </p:sp>
      <p:pic>
        <p:nvPicPr>
          <p:cNvPr id="5" name="内容占位符 4" descr="IMG_20170420_030649"/>
          <p:cNvPicPr>
            <a:picLocks noChangeAspect="1"/>
          </p:cNvPicPr>
          <p:nvPr>
            <p:ph sz="half" idx="1"/>
          </p:nvPr>
        </p:nvPicPr>
        <p:blipFill>
          <a:blip r:embed="rId1">
            <a:lum contrast="24000"/>
          </a:blip>
          <a:srcRect t="37514" b="21184"/>
          <a:stretch>
            <a:fillRect/>
          </a:stretch>
        </p:blipFill>
        <p:spPr>
          <a:xfrm>
            <a:off x="1298575" y="1417955"/>
            <a:ext cx="6546850" cy="4816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9396" name="内容占位符 59395"/>
          <p:cNvSpPr txBox="1"/>
          <p:nvPr>
            <p:ph sz="half" idx="2"/>
          </p:nvPr>
        </p:nvSpPr>
        <p:spPr>
          <a:xfrm>
            <a:off x="773430" y="1774190"/>
            <a:ext cx="7913370" cy="4251325"/>
          </a:xfrm>
          <a:ln w="28575"/>
        </p:spPr>
        <p:txBody>
          <a:bodyPr vert="horz" wrap="square" lIns="91440" tIns="45720" rIns="91440" bIns="45720" anchor="t"/>
          <a:p>
            <a:pPr marL="0" indent="0">
              <a:buNone/>
            </a:pP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  </a:t>
            </a:r>
            <a:r>
              <a:rPr lang="zh-CN" altLang="en-US" sz="2400" b="1" dirty="0">
                <a:solidFill>
                  <a:srgbClr val="3333CC"/>
                </a:solidFill>
                <a:latin typeface="+mj-ea"/>
                <a:ea typeface="+mj-ea"/>
                <a:sym typeface="+mn-ea"/>
              </a:rPr>
              <a:t>得出结论：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 </a:t>
            </a:r>
            <a:r>
              <a:rPr lang="zh-CN" altLang="en-US" sz="2400" b="1" dirty="0">
                <a:latin typeface="+mj-ea"/>
                <a:ea typeface="+mj-ea"/>
                <a:sym typeface="+mn-ea"/>
              </a:rPr>
              <a:t>由于两种草履虫相似的生活习性，构成了竞争关系，双小核草履虫处于优势</a:t>
            </a:r>
            <a:endParaRPr lang="zh-CN" altLang="en-US" sz="2400" b="1"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  <a:p>
            <a:endParaRPr lang="zh-CN" altLang="en-US" sz="3600" b="1" dirty="0"/>
          </a:p>
          <a:p>
            <a:pPr marL="0" indent="0">
              <a:buNone/>
            </a:pPr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None/>
            </a:pPr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9397" name="横卷形 59396"/>
          <p:cNvSpPr/>
          <p:nvPr/>
        </p:nvSpPr>
        <p:spPr>
          <a:xfrm>
            <a:off x="647700" y="429260"/>
            <a:ext cx="784860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二、种间关系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700" y="1584325"/>
            <a:ext cx="50393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chemeClr val="tx1"/>
                </a:solidFill>
                <a:ea typeface="华文新魏" panose="02010800040101010101" pitchFamily="2" charset="-122"/>
                <a:sym typeface="+mn-ea"/>
              </a:rPr>
              <a:t>探究活动</a:t>
            </a:r>
            <a:r>
              <a:rPr lang="zh-CN" altLang="en-US" sz="2400" b="1" dirty="0">
                <a:ea typeface="华文新魏" panose="02010800040101010101" pitchFamily="2" charset="-122"/>
                <a:sym typeface="+mn-ea"/>
              </a:rPr>
              <a:t>：资料分析，建构模型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</p:txBody>
      </p:sp>
      <p:pic>
        <p:nvPicPr>
          <p:cNvPr id="5" name="内容占位符 4" descr="IMG_20170420_030832"/>
          <p:cNvPicPr>
            <a:picLocks noChangeAspect="1"/>
          </p:cNvPicPr>
          <p:nvPr>
            <p:ph sz="half" idx="1"/>
          </p:nvPr>
        </p:nvPicPr>
        <p:blipFill>
          <a:blip r:embed="rId1"/>
          <a:srcRect l="35912" t="12186" r="25105" b="-5103"/>
          <a:stretch>
            <a:fillRect/>
          </a:stretch>
        </p:blipFill>
        <p:spPr>
          <a:xfrm rot="5400000">
            <a:off x="3012758" y="2313305"/>
            <a:ext cx="3435033" cy="494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9396" name="内容占位符 59395"/>
          <p:cNvSpPr txBox="1"/>
          <p:nvPr>
            <p:ph sz="half" idx="2"/>
          </p:nvPr>
        </p:nvSpPr>
        <p:spPr>
          <a:xfrm>
            <a:off x="773430" y="2200275"/>
            <a:ext cx="7913370" cy="4251325"/>
          </a:xfrm>
          <a:ln w="28575"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   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1934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年生态学家高斯还选用了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相等数目的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两种草履虫</a:t>
            </a:r>
            <a:r>
              <a:rPr lang="zh-CN" altLang="en-US" sz="2400" b="1" dirty="0">
                <a:latin typeface="+mj-ea"/>
                <a:ea typeface="+mj-ea"/>
                <a:sym typeface="+mn-ea"/>
              </a:rPr>
              <a:t>（大草履虫和双小核草履虫），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同时</a:t>
            </a:r>
            <a:r>
              <a:rPr lang="zh-CN" altLang="en-US" sz="2400" b="1" dirty="0">
                <a:latin typeface="+mj-ea"/>
                <a:ea typeface="+mj-ea"/>
                <a:sym typeface="+mn-ea"/>
              </a:rPr>
              <a:t>放在同一容器中培养，两种草履虫的变化曲线如下图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 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  <a:p>
            <a:endParaRPr lang="zh-CN" altLang="en-US" sz="3600" b="1" dirty="0"/>
          </a:p>
          <a:p>
            <a:pPr marL="0" indent="0">
              <a:buNone/>
            </a:pPr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None/>
            </a:pPr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9397" name="横卷形 59396"/>
          <p:cNvSpPr/>
          <p:nvPr/>
        </p:nvSpPr>
        <p:spPr>
          <a:xfrm>
            <a:off x="647700" y="429260"/>
            <a:ext cx="784860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二、种间关系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700" y="1506220"/>
            <a:ext cx="604774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tx1"/>
                </a:solidFill>
                <a:ea typeface="华文新魏" panose="02010800040101010101" pitchFamily="2" charset="-122"/>
                <a:sym typeface="+mn-ea"/>
              </a:rPr>
              <a:t>探究活动</a:t>
            </a:r>
            <a:r>
              <a:rPr lang="zh-CN" altLang="en-US" sz="2800" b="1" dirty="0">
                <a:ea typeface="华文新魏" panose="02010800040101010101" pitchFamily="2" charset="-122"/>
                <a:sym typeface="+mn-ea"/>
              </a:rPr>
              <a:t>：资料分析，建构模型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rcRect l="5154" t="13931" r="14158" b="8057"/>
          <a:stretch>
            <a:fillRect/>
          </a:stretch>
        </p:blipFill>
        <p:spPr>
          <a:xfrm>
            <a:off x="2343150" y="3630930"/>
            <a:ext cx="4457065" cy="32010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9396" name="内容占位符 59395"/>
          <p:cNvSpPr txBox="1"/>
          <p:nvPr>
            <p:ph sz="half" idx="2"/>
          </p:nvPr>
        </p:nvSpPr>
        <p:spPr>
          <a:xfrm>
            <a:off x="457200" y="1600200"/>
            <a:ext cx="8229600" cy="4526280"/>
          </a:xfrm>
          <a:ln w="28575"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分析模型：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sym typeface="+mn-ea"/>
              </a:rPr>
              <a:t>18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sym typeface="+mn-ea"/>
              </a:rPr>
              <a:t>世纪中叶加拿大某皮草公司保存了多年的皮草收购统计，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sym typeface="+mn-ea"/>
              </a:rPr>
              <a:t>1924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sym typeface="+mn-ea"/>
              </a:rPr>
              <a:t>年起，英国生态学家埃尔顿利用这些资料进行研究，绘制出</a:t>
            </a:r>
            <a:r>
              <a:rPr lang="en-US" altLang="zh-CN" sz="2000" b="1" dirty="0">
                <a:solidFill>
                  <a:schemeClr val="tx1"/>
                </a:solidFill>
                <a:latin typeface="+mn-ea"/>
                <a:sym typeface="+mn-ea"/>
              </a:rPr>
              <a:t>90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sym typeface="+mn-ea"/>
              </a:rPr>
              <a:t>多年间猞猁和雪兔的数量变化曲线，你能从中发现什么规律吗？</a:t>
            </a:r>
            <a:endParaRPr lang="zh-CN" altLang="en-US" sz="2000" b="1" dirty="0">
              <a:solidFill>
                <a:schemeClr val="tx1"/>
              </a:solidFill>
              <a:latin typeface="+mn-ea"/>
              <a:sym typeface="+mn-ea"/>
            </a:endParaRPr>
          </a:p>
          <a:p>
            <a:endParaRPr lang="zh-CN" altLang="en-US" sz="3600" b="1" dirty="0"/>
          </a:p>
          <a:p>
            <a:pPr marL="0" indent="0">
              <a:buNone/>
            </a:pPr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None/>
            </a:pPr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9397" name="横卷形 59396"/>
          <p:cNvSpPr/>
          <p:nvPr/>
        </p:nvSpPr>
        <p:spPr>
          <a:xfrm>
            <a:off x="647700" y="429260"/>
            <a:ext cx="784860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二、种间关系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内容占位符 1" descr="曲线图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55015" y="2947670"/>
            <a:ext cx="7931785" cy="35217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 descr="Cache_-21e78635f89a7086.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7500" y="100965"/>
            <a:ext cx="8369300" cy="55683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1206" name="图片 51205" descr="C:\Users\Administrator\Desktop\群落的结构（参考文献）\timgCAB7O3BR.jpgtimgCAB7O3B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3825" y="2822258"/>
            <a:ext cx="1460500" cy="1070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7" name="图片 51206" descr="C:\Users\Administrator\Desktop\群落的结构（参考文献）\u=1662082642,2569757068&amp;fm=23&amp;gp=0.jpgu=1662082642,2569757068&amp;fm=23&amp;gp=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17138" y="699453"/>
            <a:ext cx="1438275" cy="1007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9" name="文本框 51208"/>
          <p:cNvSpPr txBox="1"/>
          <p:nvPr/>
        </p:nvSpPr>
        <p:spPr>
          <a:xfrm>
            <a:off x="0" y="5486400"/>
            <a:ext cx="9144000" cy="1066800"/>
          </a:xfrm>
          <a:prstGeom prst="rect">
            <a:avLst/>
          </a:prstGeom>
          <a:solidFill>
            <a:srgbClr val="000099"/>
          </a:solidFill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通过自然选择，鱼类会做出怎样的改变，减少彼此的竞争，使它们共存下来？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03 -0.06736 L -0.82118 -0.0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4 0.23565 L -1.18507 0.24607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图片 29697" descr="6722t08-032"/>
          <p:cNvPicPr>
            <a:picLocks noChangeAspect="1"/>
          </p:cNvPicPr>
          <p:nvPr/>
        </p:nvPicPr>
        <p:blipFill>
          <a:blip r:embed="rId1"/>
          <a:srcRect t="4718" b="5585"/>
          <a:stretch>
            <a:fillRect/>
          </a:stretch>
        </p:blipFill>
        <p:spPr>
          <a:xfrm>
            <a:off x="2484438" y="836613"/>
            <a:ext cx="6408737" cy="574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文本框 29698"/>
          <p:cNvSpPr txBox="1"/>
          <p:nvPr/>
        </p:nvSpPr>
        <p:spPr>
          <a:xfrm>
            <a:off x="742950" y="908050"/>
            <a:ext cx="14033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TW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乔木层</a:t>
            </a:r>
            <a:endParaRPr lang="en-US" altLang="zh-CN" sz="3200" b="1" dirty="0">
              <a:solidFill>
                <a:srgbClr val="3333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9700" name="文本框 29699"/>
          <p:cNvSpPr txBox="1"/>
          <p:nvPr/>
        </p:nvSpPr>
        <p:spPr>
          <a:xfrm>
            <a:off x="742950" y="2443163"/>
            <a:ext cx="14033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TW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灌木层</a:t>
            </a:r>
            <a:endParaRPr lang="en-US" altLang="zh-CN" sz="3200" b="1" dirty="0">
              <a:solidFill>
                <a:srgbClr val="3333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9701" name="文本框 29700"/>
          <p:cNvSpPr txBox="1"/>
          <p:nvPr/>
        </p:nvSpPr>
        <p:spPr>
          <a:xfrm>
            <a:off x="742950" y="3979863"/>
            <a:ext cx="14033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TW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草木层</a:t>
            </a:r>
            <a:endParaRPr lang="en-US" altLang="zh-CN" sz="3200" b="1" dirty="0">
              <a:solidFill>
                <a:srgbClr val="3333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9702" name="文本框 29701"/>
          <p:cNvSpPr txBox="1"/>
          <p:nvPr/>
        </p:nvSpPr>
        <p:spPr>
          <a:xfrm>
            <a:off x="539750" y="5516563"/>
            <a:ext cx="18097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3200" b="1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地被物层</a:t>
            </a:r>
            <a:endParaRPr lang="zh-CN" altLang="en-US" sz="3200" b="1" dirty="0">
              <a:solidFill>
                <a:srgbClr val="3333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9397" name="横卷形 59396"/>
          <p:cNvSpPr/>
          <p:nvPr/>
        </p:nvSpPr>
        <p:spPr>
          <a:xfrm>
            <a:off x="459740" y="-8890"/>
            <a:ext cx="784860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三、空间结构</a:t>
            </a:r>
            <a:r>
              <a:rPr lang="en-US" altLang="zh-CN" sz="4400" b="1" dirty="0">
                <a:solidFill>
                  <a:srgbClr val="FF0000"/>
                </a:solidFill>
                <a:ea typeface="华文新魏" panose="02010800040101010101" pitchFamily="2" charset="-122"/>
                <a:sym typeface="+mn-ea"/>
              </a:rPr>
              <a:t>—</a:t>
            </a:r>
            <a:r>
              <a:rPr lang="zh-CN" altLang="en-US" sz="3600" b="1" dirty="0">
                <a:solidFill>
                  <a:srgbClr val="3333CC"/>
                </a:solidFill>
                <a:ea typeface="华文新魏" panose="02010800040101010101" pitchFamily="2" charset="-122"/>
                <a:cs typeface="+mn-ea"/>
                <a:sym typeface="+mn-ea"/>
              </a:rPr>
              <a:t>垂直</a:t>
            </a:r>
            <a:r>
              <a:rPr lang="zh-CN" altLang="en-US" sz="3600" b="1" dirty="0">
                <a:solidFill>
                  <a:srgbClr val="3333CC"/>
                </a:solidFill>
                <a:ea typeface="华文新魏" panose="02010800040101010101" pitchFamily="2" charset="-122"/>
                <a:sym typeface="+mn-ea"/>
              </a:rPr>
              <a:t>结构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文本框 53249"/>
          <p:cNvSpPr txBox="1"/>
          <p:nvPr/>
        </p:nvSpPr>
        <p:spPr>
          <a:xfrm>
            <a:off x="6372225" y="5805488"/>
            <a:ext cx="2468563" cy="366712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ctr">
            <a:spAutoFit/>
          </a:bodyPr>
          <a:p>
            <a:pPr lvl="0" algn="ctr" eaLnBrk="0" hangingPunct="0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1" name="文本框 53250"/>
          <p:cNvSpPr txBox="1"/>
          <p:nvPr/>
        </p:nvSpPr>
        <p:spPr>
          <a:xfrm>
            <a:off x="171768" y="1172845"/>
            <a:ext cx="468788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0" hangingPunct="0"/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垂直结构</a:t>
            </a:r>
            <a:r>
              <a:rPr lang="en-US" altLang="zh-CN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——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分</a:t>
            </a:r>
            <a:r>
              <a:rPr lang="zh-TW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层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现象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53252" name="图片 53251" descr="6722t08-032"/>
          <p:cNvPicPr>
            <a:picLocks noChangeAspect="1"/>
          </p:cNvPicPr>
          <p:nvPr/>
        </p:nvPicPr>
        <p:blipFill>
          <a:blip r:embed="rId1"/>
          <a:srcRect t="4718" b="5585"/>
          <a:stretch>
            <a:fillRect/>
          </a:stretch>
        </p:blipFill>
        <p:spPr>
          <a:xfrm>
            <a:off x="250825" y="1786890"/>
            <a:ext cx="4608830" cy="4867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3" name="图片 532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138" y="620713"/>
            <a:ext cx="1438275" cy="116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4" name="图片 53253" descr="2999787_230646055935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825" y="2709863"/>
            <a:ext cx="14605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图片 53254" descr="201008201427161H5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038" y="4797425"/>
            <a:ext cx="1482725" cy="1236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6" name="文本框 53255"/>
          <p:cNvSpPr txBox="1"/>
          <p:nvPr/>
        </p:nvSpPr>
        <p:spPr>
          <a:xfrm>
            <a:off x="10117138" y="836613"/>
            <a:ext cx="3535362" cy="1189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0" hangingPunct="0"/>
            <a:r>
              <a:rPr lang="zh-CN" altLang="es-MX" sz="2400" b="1">
                <a:latin typeface="Arial" panose="020B0604020202020204" pitchFamily="34" charset="0"/>
                <a:ea typeface="楷体_GB2312" panose="02010609030101010101" pitchFamily="49" charset="-122"/>
              </a:rPr>
              <a:t>麻雀总是成群地在森林的</a:t>
            </a:r>
            <a:endParaRPr lang="zh-CN" altLang="es-MX" sz="2400" b="1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lvl="0" eaLnBrk="0" hangingPunct="0"/>
            <a:r>
              <a:rPr lang="zh-CN" altLang="es-MX" sz="2400" b="1">
                <a:latin typeface="Arial" panose="020B0604020202020204" pitchFamily="34" charset="0"/>
                <a:ea typeface="楷体_GB2312" panose="02010609030101010101" pitchFamily="49" charset="-122"/>
              </a:rPr>
              <a:t>上层的活动，吃高大乔木</a:t>
            </a:r>
            <a:endParaRPr lang="zh-CN" altLang="es-MX" sz="2400" b="1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lvl="0" eaLnBrk="0" hangingPunct="0"/>
            <a:r>
              <a:rPr lang="zh-CN" altLang="es-MX" sz="2400" b="1">
                <a:latin typeface="Arial" panose="020B0604020202020204" pitchFamily="34" charset="0"/>
                <a:ea typeface="楷体_GB2312" panose="02010609030101010101" pitchFamily="49" charset="-122"/>
              </a:rPr>
              <a:t>的种子。</a:t>
            </a:r>
            <a:endParaRPr lang="zh-CN" altLang="es-MX" sz="2400" b="1">
              <a:solidFill>
                <a:schemeClr val="bg1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53257" name="文本框 53256"/>
          <p:cNvSpPr txBox="1"/>
          <p:nvPr/>
        </p:nvSpPr>
        <p:spPr>
          <a:xfrm>
            <a:off x="10198100" y="2781300"/>
            <a:ext cx="4143375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ctr" eaLnBrk="0" hangingPunct="0"/>
            <a:r>
              <a:rPr lang="zh-CN" altLang="es-MX" sz="2400" b="1">
                <a:latin typeface="Arial" panose="020B0604020202020204" pitchFamily="34" charset="0"/>
                <a:ea typeface="楷体_GB2312" panose="02010609030101010101" pitchFamily="49" charset="-122"/>
              </a:rPr>
              <a:t>煤山雀、黄腰柳莺和橙红鹤等</a:t>
            </a:r>
            <a:endParaRPr lang="zh-CN" altLang="es-MX" sz="2400" b="1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lvl="0" algn="ctr" eaLnBrk="0" hangingPunct="0"/>
            <a:r>
              <a:rPr lang="zh-CN" altLang="es-MX" sz="2400" b="1">
                <a:latin typeface="Arial" panose="020B0604020202020204" pitchFamily="34" charset="0"/>
                <a:ea typeface="楷体_GB2312" panose="02010609030101010101" pitchFamily="49" charset="-122"/>
              </a:rPr>
              <a:t>鸟类总是森林的中层营巢。</a:t>
            </a:r>
            <a:endParaRPr lang="zh-CN" altLang="es-MX" sz="2400" b="1">
              <a:solidFill>
                <a:schemeClr val="bg1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53258" name="文本框 53257"/>
          <p:cNvSpPr txBox="1"/>
          <p:nvPr/>
        </p:nvSpPr>
        <p:spPr>
          <a:xfrm>
            <a:off x="10404475" y="4797425"/>
            <a:ext cx="4144963" cy="1189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0" hangingPunct="0"/>
            <a:r>
              <a:rPr lang="zh-CN" altLang="es-MX" sz="2400" b="1">
                <a:latin typeface="Arial" panose="020B0604020202020204" pitchFamily="34" charset="0"/>
                <a:ea typeface="楷体_GB2312" panose="02010609030101010101" pitchFamily="49" charset="-122"/>
              </a:rPr>
              <a:t>血雉和棕尾雉则是典型的森</a:t>
            </a:r>
            <a:endParaRPr lang="zh-CN" altLang="es-MX" sz="2400" b="1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lvl="0" eaLnBrk="0" hangingPunct="0"/>
            <a:r>
              <a:rPr lang="zh-CN" altLang="es-MX" sz="2400" b="1">
                <a:latin typeface="Arial" panose="020B0604020202020204" pitchFamily="34" charset="0"/>
                <a:ea typeface="楷体_GB2312" panose="02010609030101010101" pitchFamily="49" charset="-122"/>
              </a:rPr>
              <a:t>林底层鸟类，吃地面上的苔鲜</a:t>
            </a:r>
            <a:endParaRPr lang="zh-CN" altLang="es-MX" sz="2400" b="1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lvl="0" eaLnBrk="0" hangingPunct="0"/>
            <a:r>
              <a:rPr lang="zh-CN" altLang="es-MX" sz="2400" b="1">
                <a:latin typeface="Arial" panose="020B0604020202020204" pitchFamily="34" charset="0"/>
                <a:ea typeface="楷体_GB2312" panose="02010609030101010101" pitchFamily="49" charset="-122"/>
              </a:rPr>
              <a:t>和昆虫。</a:t>
            </a:r>
            <a:endParaRPr lang="zh-CN" altLang="es-MX" sz="2400" b="1">
              <a:solidFill>
                <a:schemeClr val="bg1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53259" name="直接连接符 53258"/>
          <p:cNvSpPr/>
          <p:nvPr/>
        </p:nvSpPr>
        <p:spPr>
          <a:xfrm>
            <a:off x="0" y="693738"/>
            <a:ext cx="9109075" cy="0"/>
          </a:xfrm>
          <a:prstGeom prst="line">
            <a:avLst/>
          </a:prstGeom>
          <a:ln w="38100" cap="flat" cmpd="sng">
            <a:pattFill prst="zigZag">
              <a:fgClr>
                <a:srgbClr val="CC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sp>
        <p:nvSpPr>
          <p:cNvPr id="53261" name="动作按钮: 前进或下一项 53260">
            <a:hlinkClick r:id="rId5" action="ppaction://hlinksldjump"/>
          </p:cNvPr>
          <p:cNvSpPr/>
          <p:nvPr/>
        </p:nvSpPr>
        <p:spPr>
          <a:xfrm>
            <a:off x="8077200" y="381000"/>
            <a:ext cx="609600" cy="22860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397" name="横卷形 59396"/>
          <p:cNvSpPr/>
          <p:nvPr/>
        </p:nvSpPr>
        <p:spPr>
          <a:xfrm>
            <a:off x="459740" y="-8890"/>
            <a:ext cx="784860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三、空间结构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083 0.022037 L -0.897639 0.032500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486 -0.012130 L -0.571528 -0.010000 " pathEditMode="relative" ptsTypes="">
                                      <p:cBhvr>
                                        <p:cTn id="9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250 -0.015741 L -0.912361 -0.015833 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458 0.002963 L -0.613403 -0.007500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866 0.006482 C -0.279064 0.002563 -0.759860 -0.013116 -0.880057 -0.017036 C -1.000257 -0.020956 -0.880057 -0.017036 -0.880057 -0.017036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042 0.004167 L -0.628194 -0.023704 " pathEditMode="relative" rAng="0" ptsTypes="">
                                      <p:cBhvr>
                                        <p:cTn id="23" dur="2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bldLvl="0"/>
      <p:bldP spid="53257" grpId="0" bldLvl="0"/>
      <p:bldP spid="53258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33793" descr="荷花5"/>
          <p:cNvPicPr>
            <a:picLocks noChangeAspect="1"/>
          </p:cNvPicPr>
          <p:nvPr/>
        </p:nvPicPr>
        <p:blipFill>
          <a:blip r:embed="rId1"/>
          <a:srcRect t="17206"/>
          <a:stretch>
            <a:fillRect/>
          </a:stretch>
        </p:blipFill>
        <p:spPr>
          <a:xfrm>
            <a:off x="304800" y="304800"/>
            <a:ext cx="8545513" cy="3370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文本框 33794"/>
          <p:cNvSpPr txBox="1"/>
          <p:nvPr/>
        </p:nvSpPr>
        <p:spPr>
          <a:xfrm>
            <a:off x="685800" y="3962400"/>
            <a:ext cx="7993063" cy="2436813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　　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池塘生物群落中，荷花、芦苇等将茎叶高高地</a:t>
            </a:r>
            <a:r>
              <a:rPr lang="zh-CN" altLang="en-US" sz="32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挺出水面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；睡莲、满江红、浮萍等</a:t>
            </a:r>
            <a:r>
              <a:rPr lang="zh-CN" altLang="en-US" sz="32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浮于水面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；金鱼藻等则生长于</a:t>
            </a:r>
            <a:r>
              <a:rPr lang="zh-CN" altLang="en-US" sz="32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水底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。鲢鱼在水体</a:t>
            </a:r>
            <a:r>
              <a:rPr lang="zh-CN" altLang="en-US" sz="32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浅层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、鲩鱼在</a:t>
            </a:r>
            <a:r>
              <a:rPr lang="zh-CN" altLang="en-US" sz="32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中层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、青鱼、虾、蚌等在</a:t>
            </a:r>
            <a:r>
              <a:rPr lang="zh-CN" altLang="en-US" sz="32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水底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，泥鳅、鳝鱼等则在水底</a:t>
            </a:r>
            <a:r>
              <a:rPr lang="zh-CN" altLang="en-US" sz="32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淤泥中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生活。</a:t>
            </a:r>
            <a:endParaRPr lang="zh-CN" altLang="en-US" sz="32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矩形 34817"/>
          <p:cNvSpPr/>
          <p:nvPr/>
        </p:nvSpPr>
        <p:spPr>
          <a:xfrm>
            <a:off x="0" y="4114800"/>
            <a:ext cx="9271000" cy="609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2800" b="1" dirty="0">
                <a:solidFill>
                  <a:schemeClr val="tx1"/>
                </a:solidFill>
                <a:latin typeface="+mn-lt"/>
                <a:ea typeface="楷体_GB2312" panose="02010609030101010101" pitchFamily="49" charset="-122"/>
                <a:cs typeface="+mn-cs"/>
              </a:rPr>
              <a:t>（３）群落的垂直结构出现分层现象的意义是什么？</a:t>
            </a:r>
            <a:endParaRPr lang="zh-CN" altLang="en-US" sz="2800" b="1" dirty="0">
              <a:solidFill>
                <a:schemeClr val="tx1"/>
              </a:solidFill>
              <a:latin typeface="+mn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34819" name="文本框 34818"/>
          <p:cNvSpPr txBox="1"/>
          <p:nvPr/>
        </p:nvSpPr>
        <p:spPr>
          <a:xfrm>
            <a:off x="234950" y="1615440"/>
            <a:ext cx="6861175" cy="518160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 lvl="0" algn="ctr">
              <a:spcBef>
                <a:spcPct val="50000"/>
              </a:spcBef>
              <a:buClrTx/>
            </a:pPr>
            <a:r>
              <a:rPr lang="zh-CN" altLang="en-US" sz="2800" b="1" dirty="0">
                <a:latin typeface="+mn-lt"/>
                <a:ea typeface="楷体_GB2312" panose="02010609030101010101" pitchFamily="49" charset="-122"/>
                <a:cs typeface="+mn-cs"/>
              </a:rPr>
              <a:t>（1）引起植物分层分布的主要原因是：</a:t>
            </a:r>
            <a:endParaRPr lang="zh-CN" altLang="en-US" sz="2800" b="1" dirty="0">
              <a:latin typeface="+mn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34820" name="文本框 34819"/>
          <p:cNvSpPr txBox="1"/>
          <p:nvPr/>
        </p:nvSpPr>
        <p:spPr>
          <a:xfrm>
            <a:off x="1878013" y="2133600"/>
            <a:ext cx="2133600" cy="51816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光照强度</a:t>
            </a:r>
            <a:endParaRPr lang="zh-CN" altLang="en-US" sz="2800" b="1">
              <a:solidFill>
                <a:srgbClr val="3333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21" name="文本框 34820"/>
          <p:cNvSpPr txBox="1"/>
          <p:nvPr/>
        </p:nvSpPr>
        <p:spPr>
          <a:xfrm>
            <a:off x="443230" y="2921635"/>
            <a:ext cx="7865110" cy="51816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p>
            <a:pPr lvl="0">
              <a:spcBef>
                <a:spcPct val="50000"/>
              </a:spcBef>
              <a:buClrTx/>
            </a:pPr>
            <a:r>
              <a:rPr lang="zh-CN" altLang="en-US" sz="2800" b="1" dirty="0">
                <a:latin typeface="+mn-lt"/>
                <a:ea typeface="楷体_GB2312" panose="02010609030101010101" pitchFamily="49" charset="-122"/>
                <a:cs typeface="+mn-cs"/>
              </a:rPr>
              <a:t>（２）引起动物分层分布的主要原因是：</a:t>
            </a:r>
            <a:endParaRPr lang="zh-CN" altLang="en-US" sz="2800" b="1" dirty="0">
              <a:latin typeface="+mn-lt"/>
              <a:ea typeface="楷体_GB2312" panose="02010609030101010101" pitchFamily="49" charset="-122"/>
              <a:cs typeface="+mn-cs"/>
            </a:endParaRPr>
          </a:p>
        </p:txBody>
      </p:sp>
      <p:sp>
        <p:nvSpPr>
          <p:cNvPr id="34822" name="文本框 34821"/>
          <p:cNvSpPr txBox="1"/>
          <p:nvPr/>
        </p:nvSpPr>
        <p:spPr>
          <a:xfrm>
            <a:off x="1634808" y="3371533"/>
            <a:ext cx="3048000" cy="51816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  <a:buClrTx/>
            </a:pPr>
            <a:r>
              <a:rPr lang="zh-CN" altLang="en-US" sz="28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食物、栖息场所等</a:t>
            </a:r>
            <a:endParaRPr lang="zh-CN" altLang="en-US" sz="2800" b="1" dirty="0">
              <a:solidFill>
                <a:srgbClr val="3333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23" name="文本框 34822"/>
          <p:cNvSpPr txBox="1"/>
          <p:nvPr/>
        </p:nvSpPr>
        <p:spPr>
          <a:xfrm>
            <a:off x="468313" y="4797425"/>
            <a:ext cx="8228012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   </a:t>
            </a:r>
            <a:r>
              <a:rPr lang="en-US" altLang="zh-CN" sz="2800" b="1" dirty="0">
                <a:solidFill>
                  <a:srgbClr val="FF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使生物群落在单位面积上能容纳更多的生物种类和数量，提高了群落利用环境资源（如阳光、空间、营养物质等）的能力。</a:t>
            </a:r>
            <a:endParaRPr lang="zh-CN" altLang="en-US" sz="2800" b="1" dirty="0">
              <a:solidFill>
                <a:srgbClr val="3333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9397" name="横卷形 59396"/>
          <p:cNvSpPr/>
          <p:nvPr/>
        </p:nvSpPr>
        <p:spPr>
          <a:xfrm>
            <a:off x="459740" y="-8890"/>
            <a:ext cx="784860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三、空间结构</a:t>
            </a:r>
            <a:r>
              <a:rPr lang="en-US" altLang="zh-CN" sz="4400" b="1" dirty="0">
                <a:solidFill>
                  <a:srgbClr val="FF0000"/>
                </a:solidFill>
                <a:ea typeface="华文新魏" panose="02010800040101010101" pitchFamily="2" charset="-122"/>
                <a:sym typeface="+mn-ea"/>
              </a:rPr>
              <a:t>—</a:t>
            </a:r>
            <a:r>
              <a:rPr lang="zh-CN" altLang="en-US" sz="3600" b="1" dirty="0">
                <a:solidFill>
                  <a:srgbClr val="3333CC"/>
                </a:solidFill>
                <a:ea typeface="华文新魏" panose="02010800040101010101" pitchFamily="2" charset="-122"/>
                <a:cs typeface="+mn-ea"/>
                <a:sym typeface="+mn-ea"/>
              </a:rPr>
              <a:t>垂直</a:t>
            </a:r>
            <a:r>
              <a:rPr lang="zh-CN" altLang="en-US" sz="3600" b="1" dirty="0">
                <a:solidFill>
                  <a:srgbClr val="3333CC"/>
                </a:solidFill>
                <a:ea typeface="华文新魏" panose="02010800040101010101" pitchFamily="2" charset="-122"/>
                <a:sym typeface="+mn-ea"/>
              </a:rPr>
              <a:t>结构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4520" y="999490"/>
            <a:ext cx="24657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chemeClr val="tx1"/>
                </a:solidFill>
                <a:ea typeface="华文新魏" panose="02010800040101010101" pitchFamily="2" charset="-122"/>
                <a:sym typeface="+mn-ea"/>
              </a:rPr>
              <a:t>学生活动：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20" grpId="0"/>
      <p:bldP spid="34821" grpId="0"/>
      <p:bldP spid="34822" grpId="0"/>
      <p:bldP spid="348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3" name="文本框 35842"/>
          <p:cNvSpPr txBox="1"/>
          <p:nvPr/>
        </p:nvSpPr>
        <p:spPr>
          <a:xfrm>
            <a:off x="762000" y="6156325"/>
            <a:ext cx="79771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4000" b="1" dirty="0">
                <a:latin typeface="Arial" panose="020B0604020202020204" pitchFamily="34" charset="0"/>
                <a:ea typeface="华文新魏" panose="02010800040101010101" pitchFamily="2" charset="-122"/>
              </a:rPr>
              <a:t>不同种群在水平方向上的分区现象</a:t>
            </a:r>
            <a:endParaRPr lang="zh-CN" altLang="en-US" sz="40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35846" name="图片 35845" descr="16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143000"/>
            <a:ext cx="8353425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9397" name="横卷形 59396"/>
          <p:cNvSpPr/>
          <p:nvPr/>
        </p:nvSpPr>
        <p:spPr>
          <a:xfrm>
            <a:off x="457200" y="134620"/>
            <a:ext cx="784860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三、空间结构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73" name="横卷形 6172"/>
          <p:cNvSpPr/>
          <p:nvPr/>
        </p:nvSpPr>
        <p:spPr>
          <a:xfrm>
            <a:off x="533400" y="228600"/>
            <a:ext cx="741680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一、概念的形成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617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2385" y="1477010"/>
            <a:ext cx="6172200" cy="2931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75" name="文本框 6174"/>
          <p:cNvSpPr txBox="1"/>
          <p:nvPr/>
        </p:nvSpPr>
        <p:spPr>
          <a:xfrm>
            <a:off x="838200" y="4464050"/>
            <a:ext cx="7758113" cy="64135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lvl="0" algn="ctr" eaLnBrk="0" hangingPunct="0"/>
            <a:endParaRPr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76" name="文本框 6175"/>
          <p:cNvSpPr txBox="1"/>
          <p:nvPr/>
        </p:nvSpPr>
        <p:spPr>
          <a:xfrm>
            <a:off x="234950" y="4648200"/>
            <a:ext cx="8870950" cy="51816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p>
            <a:pPr lvl="0" algn="ctr" eaLnBrk="0" hangingPunct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这片海域中所有的公子小丑属于生命层次的哪一层次？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71" name="标题 36870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23888"/>
          </a:xfrm>
        </p:spPr>
        <p:txBody>
          <a:bodyPr vert="horz" wrap="square" lIns="91440" tIns="45720" rIns="91440" bIns="45720" anchor="t"/>
          <a:p>
            <a:endParaRPr lang="zh-CN" altLang="en-US" sz="4000" b="1">
              <a:solidFill>
                <a:srgbClr val="000099"/>
              </a:solidFill>
            </a:endParaRPr>
          </a:p>
        </p:txBody>
      </p:sp>
      <p:sp>
        <p:nvSpPr>
          <p:cNvPr id="36872" name="矩形 36871"/>
          <p:cNvSpPr/>
          <p:nvPr/>
        </p:nvSpPr>
        <p:spPr>
          <a:xfrm>
            <a:off x="533400" y="2286000"/>
            <a:ext cx="8153400" cy="1706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影响水平结构的因素：</a:t>
            </a:r>
            <a:endParaRPr lang="zh-CN" altLang="en-US" sz="3600" b="1" dirty="0">
              <a:solidFill>
                <a:srgbClr val="3333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）环境因素：</a:t>
            </a:r>
            <a:r>
              <a:rPr lang="zh-CN" altLang="en-US" sz="28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地形、土壤湿度和盐碱度、光照强度</a:t>
            </a:r>
            <a:endParaRPr lang="zh-CN" altLang="en-US" sz="28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9397" name="横卷形 59396"/>
          <p:cNvSpPr/>
          <p:nvPr/>
        </p:nvSpPr>
        <p:spPr>
          <a:xfrm>
            <a:off x="533400" y="685800"/>
            <a:ext cx="784860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三、空间结构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—</a:t>
            </a:r>
            <a:r>
              <a:rPr lang="zh-CN" altLang="en-US" sz="3600" b="1" dirty="0">
                <a:solidFill>
                  <a:srgbClr val="3333CC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水平结构</a:t>
            </a:r>
            <a:endParaRPr lang="zh-CN" altLang="en-US" sz="3600" b="1" dirty="0">
              <a:solidFill>
                <a:srgbClr val="3333CC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3400" y="4309110"/>
            <a:ext cx="891794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）生物因素：</a:t>
            </a:r>
            <a:r>
              <a:rPr lang="zh-CN" altLang="en-US" sz="28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生物自身生长特点、人和动物的影响、群落中生物之间的相互关系</a:t>
            </a:r>
            <a:endParaRPr lang="zh-CN" altLang="en-US" sz="28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7" name="文本占位符 67586"/>
          <p:cNvSpPr>
            <a:spLocks noGrp="1"/>
          </p:cNvSpPr>
          <p:nvPr>
            <p:ph type="body" idx="1"/>
          </p:nvPr>
        </p:nvSpPr>
        <p:spPr>
          <a:xfrm>
            <a:off x="581025" y="2292985"/>
            <a:ext cx="7911465" cy="1924050"/>
          </a:xfrm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latin typeface="+mn-ea"/>
              </a:rPr>
              <a:t>林冠下光照的不均匀性，对林下植物的分布造成影响，</a:t>
            </a:r>
            <a:r>
              <a:rPr lang="zh-CN" altLang="en-US" sz="2800" b="1" dirty="0">
                <a:solidFill>
                  <a:srgbClr val="3333CC"/>
                </a:solidFill>
                <a:latin typeface="+mn-ea"/>
              </a:rPr>
              <a:t>光照强的地方</a:t>
            </a:r>
            <a:r>
              <a:rPr lang="zh-CN" altLang="en-US" sz="2800" b="1" dirty="0">
                <a:latin typeface="+mn-ea"/>
              </a:rPr>
              <a:t>，阳生植物较多，而</a:t>
            </a:r>
            <a:r>
              <a:rPr lang="zh-CN" altLang="en-US" sz="2800" b="1" dirty="0">
                <a:solidFill>
                  <a:srgbClr val="3333CC"/>
                </a:solidFill>
                <a:latin typeface="+mn-ea"/>
              </a:rPr>
              <a:t>光照强度弱</a:t>
            </a:r>
            <a:r>
              <a:rPr lang="zh-CN" altLang="en-US" sz="2800" b="1" dirty="0">
                <a:latin typeface="+mn-ea"/>
              </a:rPr>
              <a:t>的地方只生长着耐阴植物。</a:t>
            </a:r>
            <a:br>
              <a:rPr lang="zh-CN" altLang="en-US" b="1" dirty="0">
                <a:ea typeface="楷体_GB2312" panose="02010609030101010101" pitchFamily="49" charset="-122"/>
              </a:rPr>
            </a:br>
            <a:endParaRPr lang="zh-CN" altLang="en-US" b="1" dirty="0">
              <a:ea typeface="楷体_GB2312" panose="02010609030101010101" pitchFamily="49" charset="-122"/>
            </a:endParaRPr>
          </a:p>
        </p:txBody>
      </p:sp>
      <p:sp>
        <p:nvSpPr>
          <p:cNvPr id="67590" name="文本框 67589"/>
          <p:cNvSpPr txBox="1"/>
          <p:nvPr/>
        </p:nvSpPr>
        <p:spPr>
          <a:xfrm>
            <a:off x="338455" y="1389380"/>
            <a:ext cx="7343775" cy="67056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4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辨析</a:t>
            </a:r>
            <a:r>
              <a:rPr lang="en-US" altLang="zh-CN" sz="44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44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：</a:t>
            </a:r>
            <a:endParaRPr lang="zh-CN" altLang="en-US" sz="4400" b="1" dirty="0">
              <a:solidFill>
                <a:srgbClr val="3333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9" name="图片 67588" descr="6669654_1243314510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1295400"/>
            <a:ext cx="74676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7" name="文本占位符 67586"/>
          <p:cNvSpPr>
            <a:spLocks noGrp="1"/>
          </p:cNvSpPr>
          <p:nvPr>
            <p:ph type="body" idx="1"/>
          </p:nvPr>
        </p:nvSpPr>
        <p:spPr>
          <a:xfrm>
            <a:off x="2037080" y="880745"/>
            <a:ext cx="6781800" cy="1295400"/>
          </a:xfrm>
        </p:spPr>
        <p:txBody>
          <a:bodyPr/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ea typeface="楷体_GB2312" panose="02010609030101010101" pitchFamily="49" charset="-122"/>
              </a:rPr>
              <a:t>玉米地中的玉米，由于生长的阶段不同而高低不同，出现分层现象</a:t>
            </a:r>
            <a:br>
              <a:rPr lang="zh-CN" altLang="en-US" b="1" dirty="0">
                <a:ea typeface="楷体_GB2312" panose="02010609030101010101" pitchFamily="49" charset="-122"/>
              </a:rPr>
            </a:br>
            <a:endParaRPr lang="zh-CN" altLang="en-US" b="1" dirty="0">
              <a:ea typeface="楷体_GB2312" panose="02010609030101010101" pitchFamily="49" charset="-122"/>
            </a:endParaRPr>
          </a:p>
        </p:txBody>
      </p:sp>
      <p:sp>
        <p:nvSpPr>
          <p:cNvPr id="67590" name="文本框 67589"/>
          <p:cNvSpPr txBox="1"/>
          <p:nvPr/>
        </p:nvSpPr>
        <p:spPr>
          <a:xfrm>
            <a:off x="371475" y="369570"/>
            <a:ext cx="7343775" cy="67056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4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辨析</a:t>
            </a:r>
            <a:r>
              <a:rPr lang="en-US" altLang="zh-CN" sz="44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44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：</a:t>
            </a:r>
            <a:endParaRPr lang="zh-CN" altLang="en-US" sz="4400" b="1" dirty="0">
              <a:solidFill>
                <a:srgbClr val="3333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文本框 66561"/>
          <p:cNvSpPr txBox="1"/>
          <p:nvPr/>
        </p:nvSpPr>
        <p:spPr>
          <a:xfrm>
            <a:off x="304800" y="838200"/>
            <a:ext cx="7343775" cy="669925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4400" b="1" dirty="0">
                <a:solidFill>
                  <a:srgbClr val="3333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特别提醒：</a:t>
            </a:r>
            <a:endParaRPr lang="zh-CN" altLang="en-US" sz="4400" b="1" dirty="0">
              <a:solidFill>
                <a:srgbClr val="3333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6564" name="文本框 66563"/>
          <p:cNvSpPr txBox="1"/>
          <p:nvPr/>
        </p:nvSpPr>
        <p:spPr>
          <a:xfrm>
            <a:off x="1008063" y="2362200"/>
            <a:ext cx="8135937" cy="1647825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垂直结构和水平结构都是指</a:t>
            </a:r>
            <a:r>
              <a:rPr lang="zh-CN" altLang="en-US" sz="3600" b="1" dirty="0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不同种生物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的分布差异。同种生物的不同不能构成垂直结构或水平结构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7" name="横卷形 59396"/>
          <p:cNvSpPr/>
          <p:nvPr/>
        </p:nvSpPr>
        <p:spPr>
          <a:xfrm>
            <a:off x="647700" y="429260"/>
            <a:ext cx="784860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四、学以致用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3" name="图片 2" descr="Cache_44926b03862f4d78."/>
          <p:cNvPicPr>
            <a:picLocks noChangeAspect="1"/>
          </p:cNvPicPr>
          <p:nvPr/>
        </p:nvPicPr>
        <p:blipFill>
          <a:blip r:embed="rId1"/>
          <a:srcRect t="14578" r="49938" b="23812"/>
          <a:stretch>
            <a:fillRect/>
          </a:stretch>
        </p:blipFill>
        <p:spPr>
          <a:xfrm>
            <a:off x="160020" y="1576070"/>
            <a:ext cx="4084320" cy="3644900"/>
          </a:xfrm>
          <a:prstGeom prst="rect">
            <a:avLst/>
          </a:prstGeom>
        </p:spPr>
      </p:pic>
      <p:pic>
        <p:nvPicPr>
          <p:cNvPr id="2" name="图片 1" descr="Cache_39be9fa649002291."/>
          <p:cNvPicPr>
            <a:picLocks noChangeAspect="1"/>
          </p:cNvPicPr>
          <p:nvPr/>
        </p:nvPicPr>
        <p:blipFill>
          <a:blip r:embed="rId2"/>
          <a:srcRect l="-254" t="10005" r="25901" b="1888"/>
          <a:stretch>
            <a:fillRect/>
          </a:stretch>
        </p:blipFill>
        <p:spPr>
          <a:xfrm>
            <a:off x="4524375" y="2559685"/>
            <a:ext cx="4153535" cy="37350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7700" y="5220970"/>
            <a:ext cx="2943860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立体农业：上挂瓜果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下种生姜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22975" y="1814830"/>
            <a:ext cx="1407160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立体绿化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7" name="横卷形 59396"/>
          <p:cNvSpPr/>
          <p:nvPr/>
        </p:nvSpPr>
        <p:spPr>
          <a:xfrm>
            <a:off x="647700" y="429260"/>
            <a:ext cx="784860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四、学以致用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6298" y="1958340"/>
            <a:ext cx="8135937" cy="1645920"/>
          </a:xfrm>
          <a:prstGeom prst="rect">
            <a:avLst/>
          </a:prstGeom>
          <a:noFill/>
          <a:ln w="63500">
            <a:noFill/>
          </a:ln>
        </p:spPr>
        <p:txBody>
          <a:bodyPr lIns="0" tIns="0" rIns="0" bIns="0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新校区将开辟一处生物种植基地，</a:t>
            </a:r>
            <a:r>
              <a:rPr lang="zh-CN" altLang="en-US" sz="3600" b="1" dirty="0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  <a:sym typeface="+mn-ea"/>
              </a:rPr>
              <a:t>请根据群落结构相关原理，写出科学的设计方案。</a:t>
            </a:r>
            <a:endParaRPr lang="zh-CN" altLang="en-US" sz="3600" b="1" dirty="0">
              <a:latin typeface="楷体_GB2312" panose="02010609030101010101" pitchFamily="49" charset="-122"/>
              <a:ea typeface="楷体_GB2312" panose="02010609030101010101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矩形 7170" descr="20122203F3074f0481751AB9997FAA1A# #矩形 92"/>
          <p:cNvSpPr/>
          <p:nvPr/>
        </p:nvSpPr>
        <p:spPr>
          <a:xfrm>
            <a:off x="827088" y="1892300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同一时间内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96" name="文本框 7195"/>
          <p:cNvSpPr txBox="1"/>
          <p:nvPr/>
        </p:nvSpPr>
        <p:spPr>
          <a:xfrm>
            <a:off x="741363" y="1236663"/>
            <a:ext cx="7758112" cy="51816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lvl="0" algn="ctr" eaLnBrk="0" hangingPunct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比较归纳：种群概念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群落概念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97" name="矩形 7196"/>
          <p:cNvSpPr/>
          <p:nvPr/>
        </p:nvSpPr>
        <p:spPr>
          <a:xfrm>
            <a:off x="741680" y="2349183"/>
            <a:ext cx="2635250" cy="457200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聚集在一定区域中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98" name="矩形 7197" descr="20122203F3074f0481751AB9997FAA1A# #矩形 92"/>
          <p:cNvSpPr/>
          <p:nvPr/>
        </p:nvSpPr>
        <p:spPr>
          <a:xfrm>
            <a:off x="827088" y="2909888"/>
            <a:ext cx="37449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同种生物的集合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99" name="左大括号 7198"/>
          <p:cNvSpPr/>
          <p:nvPr/>
        </p:nvSpPr>
        <p:spPr>
          <a:xfrm>
            <a:off x="381318" y="1988820"/>
            <a:ext cx="360362" cy="1439863"/>
          </a:xfrm>
          <a:prstGeom prst="leftBrace">
            <a:avLst>
              <a:gd name="adj1" fmla="val 33296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00" name="矩形 7199" descr="20122203F3074f0481751AB9997FAA1A# #矩形 92"/>
          <p:cNvSpPr/>
          <p:nvPr/>
        </p:nvSpPr>
        <p:spPr>
          <a:xfrm>
            <a:off x="4267200" y="3429000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同一时间内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01" name="矩形 7200"/>
          <p:cNvSpPr/>
          <p:nvPr/>
        </p:nvSpPr>
        <p:spPr>
          <a:xfrm>
            <a:off x="4191000" y="4191000"/>
            <a:ext cx="2635250" cy="457200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聚集在一定区域中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02" name="矩形 7201" descr="20122203F3074f0481751AB9997FAA1A# #矩形 92"/>
          <p:cNvSpPr/>
          <p:nvPr/>
        </p:nvSpPr>
        <p:spPr>
          <a:xfrm>
            <a:off x="3962400" y="4953000"/>
            <a:ext cx="487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20000"/>
              </a:spcBef>
            </a:pPr>
            <a:r>
              <a:rPr lang="zh-CN" altLang="en-US" sz="3200" b="1" u="sng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各种生物种群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的集合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03" name="左大括号 7202"/>
          <p:cNvSpPr/>
          <p:nvPr/>
        </p:nvSpPr>
        <p:spPr>
          <a:xfrm>
            <a:off x="3733800" y="3581400"/>
            <a:ext cx="457200" cy="1744663"/>
          </a:xfrm>
          <a:prstGeom prst="leftBrace">
            <a:avLst>
              <a:gd name="adj1" fmla="val 31799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08" name="直接连接符 7207"/>
          <p:cNvSpPr/>
          <p:nvPr/>
        </p:nvSpPr>
        <p:spPr>
          <a:xfrm>
            <a:off x="2059940" y="3581400"/>
            <a:ext cx="1516380" cy="748665"/>
          </a:xfrm>
          <a:prstGeom prst="line">
            <a:avLst/>
          </a:prstGeom>
          <a:ln w="1905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210" name="圆角矩形标注 7209"/>
          <p:cNvSpPr/>
          <p:nvPr/>
        </p:nvSpPr>
        <p:spPr>
          <a:xfrm rot="10800000">
            <a:off x="2590800" y="5562600"/>
            <a:ext cx="2743200" cy="914400"/>
          </a:xfrm>
          <a:prstGeom prst="wedgeRoundRectCallout">
            <a:avLst>
              <a:gd name="adj1" fmla="val -47745"/>
              <a:gd name="adj2" fmla="val 81769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lvl="0" algn="ctr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11" name="文本框 7210"/>
          <p:cNvSpPr txBox="1"/>
          <p:nvPr/>
        </p:nvSpPr>
        <p:spPr>
          <a:xfrm>
            <a:off x="2895600" y="5638800"/>
            <a:ext cx="2317750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包括所有动物、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植物和微生物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73" name="横卷形 6172"/>
          <p:cNvSpPr/>
          <p:nvPr/>
        </p:nvSpPr>
        <p:spPr>
          <a:xfrm>
            <a:off x="533400" y="228600"/>
            <a:ext cx="741680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一、概念的形成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" grpId="0"/>
      <p:bldP spid="7201" grpId="0"/>
      <p:bldP spid="7202" grpId="0"/>
      <p:bldP spid="7210" grpId="0" animBg="1"/>
      <p:bldP spid="72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9" name="矩形 8198"/>
          <p:cNvSpPr/>
          <p:nvPr/>
        </p:nvSpPr>
        <p:spPr>
          <a:xfrm>
            <a:off x="1811020" y="4303395"/>
            <a:ext cx="586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相互之间有直接或间接联系的各种生物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1" name="横卷形 8200"/>
          <p:cNvSpPr/>
          <p:nvPr/>
        </p:nvSpPr>
        <p:spPr>
          <a:xfrm>
            <a:off x="645160" y="800100"/>
            <a:ext cx="741680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一、概念的修正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8203" name="矩形 8202" descr="20122203F3074f0481751AB9997FAA1A# #矩形 92"/>
          <p:cNvSpPr/>
          <p:nvPr/>
        </p:nvSpPr>
        <p:spPr>
          <a:xfrm>
            <a:off x="1887220" y="2322195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同一时间内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4" name="矩形 8203"/>
          <p:cNvSpPr/>
          <p:nvPr/>
        </p:nvSpPr>
        <p:spPr>
          <a:xfrm>
            <a:off x="1817370" y="3084195"/>
            <a:ext cx="2622550" cy="457200"/>
          </a:xfrm>
          <a:prstGeom prst="rect">
            <a:avLst/>
          </a:prstGeom>
          <a:noFill/>
          <a:ln w="38100">
            <a:noFill/>
          </a:ln>
        </p:spPr>
        <p:txBody>
          <a:bodyPr wrap="none" anchor="t">
            <a:spAutoFit/>
          </a:bodyPr>
          <a:p>
            <a:pPr lvl="0" algn="ctr" eaLnBrk="0" hangingPunct="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聚集在一定区域中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5" name="左大括号 8204"/>
          <p:cNvSpPr/>
          <p:nvPr/>
        </p:nvSpPr>
        <p:spPr>
          <a:xfrm>
            <a:off x="1582420" y="2474595"/>
            <a:ext cx="533400" cy="2057400"/>
          </a:xfrm>
          <a:prstGeom prst="leftBrace">
            <a:avLst>
              <a:gd name="adj1" fmla="val 3214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09" name="矩形 8208" descr="20122203F3074f0481751AB9997FAA1A# #矩形 92"/>
          <p:cNvSpPr/>
          <p:nvPr/>
        </p:nvSpPr>
        <p:spPr>
          <a:xfrm>
            <a:off x="1811020" y="3693795"/>
            <a:ext cx="381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2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各种生物种群的集合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0" name="矩形 8209" descr="20122203F3074f0481751AB9997FAA1A# #矩形 92"/>
          <p:cNvSpPr/>
          <p:nvPr/>
        </p:nvSpPr>
        <p:spPr>
          <a:xfrm>
            <a:off x="744220" y="3236595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20000"/>
              </a:spcBef>
            </a:pPr>
            <a:r>
              <a:rPr lang="zh-CN" altLang="en-US" sz="3200" b="1" u="sng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群落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5" name="横卷形 79874"/>
          <p:cNvSpPr/>
          <p:nvPr/>
        </p:nvSpPr>
        <p:spPr>
          <a:xfrm>
            <a:off x="457835" y="228600"/>
            <a:ext cx="8228965" cy="114744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二、种间关系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79877" name="文本占位符 79876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sz="2800" b="1" dirty="0"/>
              <a:t>学生再次观看视频</a:t>
            </a:r>
            <a:endParaRPr lang="zh-CN" altLang="en-US" sz="2800" b="1" dirty="0"/>
          </a:p>
          <a:p>
            <a:r>
              <a:rPr lang="zh-CN" altLang="en-US" sz="2800" b="1" dirty="0">
                <a:sym typeface="+mn-ea"/>
              </a:rPr>
              <a:t>视频中，你</a:t>
            </a:r>
            <a:r>
              <a:rPr lang="zh-CN" altLang="en-US" sz="2800" b="1" dirty="0"/>
              <a:t>发现了哪些生物？</a:t>
            </a:r>
            <a:r>
              <a:rPr lang="zh-CN" altLang="en-US" sz="2800" b="1" dirty="0">
                <a:sym typeface="+mn-ea"/>
              </a:rPr>
              <a:t>它们之间有什么</a:t>
            </a:r>
            <a:r>
              <a:rPr lang="zh-CN" altLang="en-US" sz="2800" b="1" dirty="0"/>
              <a:t>关系？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0660" name="图片 2"/>
          <p:cNvPicPr>
            <a:picLocks noChangeAspect="1"/>
          </p:cNvPicPr>
          <p:nvPr>
            <p:ph sz="half" idx="2"/>
          </p:nvPr>
        </p:nvPicPr>
        <p:blipFill>
          <a:blip r:embed="rId1"/>
          <a:srcRect t="7052" r="38677"/>
          <a:stretch>
            <a:fillRect/>
          </a:stretch>
        </p:blipFill>
        <p:spPr>
          <a:xfrm>
            <a:off x="562610" y="1874520"/>
            <a:ext cx="2840355" cy="1727835"/>
          </a:xfrm>
        </p:spPr>
      </p:pic>
      <p:pic>
        <p:nvPicPr>
          <p:cNvPr id="58374" name="内容占位符 58373" descr="生命深海生物10NGYyYmZlYTEwOWJlNDZiMWE5YjJkZmE2YTA5YzY5MzJfaDI2NDQxODAwMG5lcm9fYWFjMzItMTA-[1]_201310149529"/>
          <p:cNvPicPr>
            <a:picLocks noChangeAspect="1"/>
          </p:cNvPicPr>
          <p:nvPr>
            <p:ph sz="half" idx="1"/>
          </p:nvPr>
        </p:nvPicPr>
        <p:blipFill>
          <a:blip r:embed="rId2"/>
          <a:srcRect l="11420" t="19827" b="15872"/>
          <a:stretch>
            <a:fillRect/>
          </a:stretch>
        </p:blipFill>
        <p:spPr>
          <a:xfrm>
            <a:off x="5360670" y="1557655"/>
            <a:ext cx="3326130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2" name="图片 73731" descr="生命深海生物10NGYyYmZlYTEwOWJlNDZiMWE5YjJkZmE2YTA5YzY5MzJfaDI2NDQxODAwMG5lcm9fYWFjMzItMTA-[1]_201310149752"/>
          <p:cNvPicPr>
            <a:picLocks noChangeAspect="1"/>
          </p:cNvPicPr>
          <p:nvPr/>
        </p:nvPicPr>
        <p:blipFill>
          <a:blip r:embed="rId3"/>
          <a:srcRect l="6932" t="23612" r="5314" b="15214"/>
          <a:stretch>
            <a:fillRect/>
          </a:stretch>
        </p:blipFill>
        <p:spPr>
          <a:xfrm>
            <a:off x="5364480" y="4367530"/>
            <a:ext cx="3322320" cy="1924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0" name="图片 75779" descr="生命深海生物10NGYyYmZlYTEwOWJlNDZiMWE5YjJkZmE2YTA5YzY5MzJfaDI2NDQxODAwMG5lcm9fYWFjMzItMTA-[1]_2013101491228"/>
          <p:cNvPicPr>
            <a:picLocks noChangeAspect="1"/>
          </p:cNvPicPr>
          <p:nvPr/>
        </p:nvPicPr>
        <p:blipFill>
          <a:blip r:embed="rId4"/>
          <a:srcRect t="19149" r="12684" b="11170"/>
          <a:stretch>
            <a:fillRect/>
          </a:stretch>
        </p:blipFill>
        <p:spPr>
          <a:xfrm>
            <a:off x="651510" y="4182745"/>
            <a:ext cx="2751455" cy="2109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26160" y="3646805"/>
            <a:ext cx="1969770" cy="39624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2000" b="1">
                <a:solidFill>
                  <a:schemeClr val="accent4"/>
                </a:solidFill>
                <a:effectLst/>
              </a:rPr>
              <a:t>公子小丑与海葵</a:t>
            </a:r>
            <a:endParaRPr lang="zh-CN" altLang="en-US" sz="2000" b="1">
              <a:solidFill>
                <a:schemeClr val="accent4"/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1510" y="6292215"/>
            <a:ext cx="2735580" cy="39624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2000" b="1">
                <a:solidFill>
                  <a:schemeClr val="accent4"/>
                </a:solidFill>
                <a:effectLst/>
              </a:rPr>
              <a:t>珊瑚礁周围的各种鱼类</a:t>
            </a:r>
            <a:endParaRPr lang="zh-CN" altLang="en-US" sz="2000" b="1">
              <a:solidFill>
                <a:schemeClr val="accent4"/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25490" y="6359525"/>
            <a:ext cx="3105150" cy="39624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2000" b="1">
                <a:solidFill>
                  <a:schemeClr val="accent4"/>
                </a:solidFill>
                <a:effectLst/>
              </a:rPr>
              <a:t>帝王虾、寄生虫处理小组</a:t>
            </a:r>
            <a:endParaRPr lang="zh-CN" altLang="en-US" sz="2000" b="1">
              <a:solidFill>
                <a:schemeClr val="accent4"/>
              </a:solidFill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68390" y="3786505"/>
            <a:ext cx="1714500" cy="39624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2000" b="1">
                <a:solidFill>
                  <a:schemeClr val="accent4"/>
                </a:solidFill>
                <a:effectLst/>
              </a:rPr>
              <a:t>海兔寻找猎物</a:t>
            </a:r>
            <a:endParaRPr lang="zh-CN" altLang="en-US" sz="2000" b="1">
              <a:solidFill>
                <a:schemeClr val="accent4"/>
              </a:solidFill>
              <a:effectLst/>
            </a:endParaRPr>
          </a:p>
        </p:txBody>
      </p:sp>
      <p:sp>
        <p:nvSpPr>
          <p:cNvPr id="79875" name="横卷形 79874"/>
          <p:cNvSpPr/>
          <p:nvPr/>
        </p:nvSpPr>
        <p:spPr>
          <a:xfrm>
            <a:off x="457835" y="228600"/>
            <a:ext cx="8228965" cy="114744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二、种间关系   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2610" y="1417955"/>
            <a:ext cx="342455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chemeClr val="tx1"/>
                </a:solidFill>
                <a:ea typeface="华文新魏" panose="02010800040101010101" pitchFamily="2" charset="-122"/>
                <a:sym typeface="+mn-ea"/>
              </a:rPr>
              <a:t>区分并说明：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85" name="图片 71684" descr="生命深海生物10NGYyYmZlYTEwOWJlNDZiMWE5YjJkZmE2YTA5YzY5MzJfaDI2NDQxODAwMG5lcm9fYWFjMzItMTA-[1]_20131014964"/>
          <p:cNvPicPr>
            <a:picLocks noChangeAspect="1"/>
          </p:cNvPicPr>
          <p:nvPr/>
        </p:nvPicPr>
        <p:blipFill>
          <a:blip r:embed="rId1">
            <a:lum contrast="24000"/>
          </a:blip>
          <a:stretch>
            <a:fillRect/>
          </a:stretch>
        </p:blipFill>
        <p:spPr>
          <a:xfrm>
            <a:off x="790575" y="2043430"/>
            <a:ext cx="4015105" cy="3011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4" name="图片 76803" descr="生命深海生物10NGYyYmZlYTEwOWJlNDZiMWE5YjJkZmE2YTA5YzY5MzJfaDI2NDQxODAwMG5lcm9fYWFjMzItMTA-[1]_2013101492130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907915" y="2044065"/>
            <a:ext cx="3966845" cy="3010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813560" y="5138420"/>
            <a:ext cx="1969770" cy="39624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2000" b="1">
                <a:solidFill>
                  <a:schemeClr val="accent4"/>
                </a:solidFill>
                <a:effectLst/>
              </a:rPr>
              <a:t>海兔以同类为食</a:t>
            </a:r>
            <a:endParaRPr lang="zh-CN" altLang="en-US" sz="2000" b="1">
              <a:solidFill>
                <a:schemeClr val="accent4"/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42280" y="5054600"/>
            <a:ext cx="2990850" cy="39624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2000" b="1">
                <a:solidFill>
                  <a:schemeClr val="accent4"/>
                </a:solidFill>
                <a:effectLst/>
              </a:rPr>
              <a:t>海参从沉积物中摄取食物</a:t>
            </a:r>
            <a:endParaRPr lang="zh-CN" altLang="en-US" sz="2000" b="1">
              <a:solidFill>
                <a:schemeClr val="accent4"/>
              </a:solidFill>
              <a:effectLst/>
            </a:endParaRPr>
          </a:p>
        </p:txBody>
      </p:sp>
      <p:sp>
        <p:nvSpPr>
          <p:cNvPr id="79875" name="横卷形 79874"/>
          <p:cNvSpPr/>
          <p:nvPr/>
        </p:nvSpPr>
        <p:spPr>
          <a:xfrm>
            <a:off x="457835" y="228600"/>
            <a:ext cx="8228965" cy="114744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二、种间关系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2610" y="1417955"/>
            <a:ext cx="424307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chemeClr val="tx1"/>
                </a:solidFill>
                <a:ea typeface="华文新魏" panose="02010800040101010101" pitchFamily="2" charset="-122"/>
                <a:sym typeface="+mn-ea"/>
              </a:rPr>
              <a:t>辨析：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9396" name="内容占位符 59395"/>
          <p:cNvSpPr txBox="1"/>
          <p:nvPr>
            <p:ph sz="half" idx="2"/>
          </p:nvPr>
        </p:nvSpPr>
        <p:spPr>
          <a:xfrm>
            <a:off x="773430" y="1875155"/>
            <a:ext cx="7913370" cy="4251325"/>
          </a:xfrm>
          <a:ln w="28575"/>
        </p:spPr>
        <p:txBody>
          <a:bodyPr vert="horz" wrap="square" lIns="91440" tIns="45720" rIns="91440" bIns="45720" anchor="t"/>
          <a:p>
            <a:pPr marL="0" indent="0">
              <a:buNone/>
            </a:pP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     </a:t>
            </a:r>
            <a:r>
              <a:rPr lang="en-US" altLang="zh-CN" sz="24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1934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年生态学家高斯还选用了两种草履虫</a:t>
            </a:r>
            <a:r>
              <a:rPr lang="zh-CN" altLang="en-US" sz="2400" b="1" dirty="0">
                <a:latin typeface="+mj-ea"/>
                <a:ea typeface="+mj-ea"/>
                <a:sym typeface="+mn-ea"/>
              </a:rPr>
              <a:t>（大草履虫和双小核草履虫），它们均能以同一种杆菌为食，当它们被放在同一容器中培养时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，两种草履虫的数量的变化趋势如何？</a:t>
            </a:r>
            <a:r>
              <a:rPr lang="zh-CN" altLang="en-US" b="1" dirty="0">
                <a:solidFill>
                  <a:srgbClr val="3333CC"/>
                </a:solidFill>
                <a:latin typeface="+mj-ea"/>
                <a:ea typeface="+mj-ea"/>
                <a:sym typeface="+mn-ea"/>
              </a:rPr>
              <a:t>请做出假设</a:t>
            </a:r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 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  <a:p>
            <a:endParaRPr lang="zh-CN" altLang="en-US" sz="3600" b="1" dirty="0"/>
          </a:p>
          <a:p>
            <a:pPr marL="0" indent="0">
              <a:buNone/>
            </a:pPr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None/>
            </a:pPr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9397" name="横卷形 59396"/>
          <p:cNvSpPr/>
          <p:nvPr/>
        </p:nvSpPr>
        <p:spPr>
          <a:xfrm>
            <a:off x="647700" y="429260"/>
            <a:ext cx="784860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二、种间关系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700" y="1595120"/>
            <a:ext cx="632841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chemeClr val="tx1"/>
                </a:solidFill>
                <a:ea typeface="华文新魏" panose="02010800040101010101" pitchFamily="2" charset="-122"/>
                <a:sym typeface="+mn-ea"/>
              </a:rPr>
              <a:t>探究活动</a:t>
            </a:r>
            <a:r>
              <a:rPr lang="zh-CN" altLang="en-US" sz="2800" b="1" dirty="0">
                <a:ea typeface="华文新魏" panose="02010800040101010101" pitchFamily="2" charset="-122"/>
                <a:sym typeface="+mn-ea"/>
              </a:rPr>
              <a:t>：资料分析，建构模型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9396" name="内容占位符 59395"/>
          <p:cNvSpPr txBox="1"/>
          <p:nvPr>
            <p:ph sz="half" idx="2"/>
          </p:nvPr>
        </p:nvSpPr>
        <p:spPr>
          <a:xfrm>
            <a:off x="773430" y="1875155"/>
            <a:ext cx="7913370" cy="4251325"/>
          </a:xfrm>
          <a:ln w="28575"/>
        </p:spPr>
        <p:txBody>
          <a:bodyPr vert="horz" wrap="square" lIns="91440" tIns="45720" rIns="91440" bIns="45720" anchor="t"/>
          <a:p>
            <a:pPr marL="0" indent="0">
              <a:buNone/>
            </a:pP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   </a:t>
            </a:r>
            <a:r>
              <a:rPr lang="zh-CN" altLang="en-US" sz="2400" b="1" dirty="0">
                <a:solidFill>
                  <a:srgbClr val="3333CC"/>
                </a:solidFill>
                <a:latin typeface="+mn-ea"/>
                <a:sym typeface="+mn-ea"/>
              </a:rPr>
              <a:t>验证假说：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sym typeface="+mn-ea"/>
              </a:rPr>
              <a:t>下图是某实验室利用两种草履虫进行研究所获数据，请根据表格表中提供的数据绘制曲线图：</a:t>
            </a:r>
            <a:endParaRPr lang="en-US" altLang="zh-CN" sz="2400" b="1" dirty="0">
              <a:solidFill>
                <a:schemeClr val="tx1"/>
              </a:solidFill>
              <a:latin typeface="+mn-ea"/>
              <a:sym typeface="+mn-ea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chemeClr val="tx1"/>
              </a:solidFill>
              <a:latin typeface="+mn-ea"/>
              <a:sym typeface="+mn-ea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+mn-ea"/>
              </a:rPr>
              <a:t> 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  <a:p>
            <a:endParaRPr lang="zh-CN" altLang="en-US" sz="3600" b="1" dirty="0"/>
          </a:p>
          <a:p>
            <a:pPr marL="0" indent="0">
              <a:buNone/>
            </a:pPr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None/>
            </a:pPr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9397" name="横卷形 59396"/>
          <p:cNvSpPr/>
          <p:nvPr/>
        </p:nvSpPr>
        <p:spPr>
          <a:xfrm>
            <a:off x="647700" y="429260"/>
            <a:ext cx="784860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二、种间关系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700" y="1584325"/>
            <a:ext cx="50393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chemeClr val="tx1"/>
                </a:solidFill>
                <a:ea typeface="华文新魏" panose="02010800040101010101" pitchFamily="2" charset="-122"/>
                <a:sym typeface="+mn-ea"/>
              </a:rPr>
              <a:t>探究活动</a:t>
            </a:r>
            <a:r>
              <a:rPr lang="zh-CN" altLang="en-US" sz="2400" b="1" dirty="0">
                <a:ea typeface="华文新魏" panose="02010800040101010101" pitchFamily="2" charset="-122"/>
                <a:sym typeface="+mn-ea"/>
              </a:rPr>
              <a:t>：资料分析，建构模型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010920" y="3593465"/>
          <a:ext cx="6769100" cy="179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105"/>
                <a:gridCol w="472440"/>
                <a:gridCol w="472440"/>
                <a:gridCol w="639445"/>
                <a:gridCol w="639445"/>
                <a:gridCol w="639445"/>
                <a:gridCol w="639445"/>
                <a:gridCol w="639445"/>
                <a:gridCol w="639445"/>
                <a:gridCol w="639445"/>
              </a:tblGrid>
              <a:tr h="39497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 gridSpan="9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3333CC"/>
                          </a:solidFill>
                        </a:rPr>
                        <a:t>生物数量（个</a:t>
                      </a:r>
                      <a:r>
                        <a:rPr lang="en-US" altLang="zh-CN">
                          <a:solidFill>
                            <a:srgbClr val="3333CC"/>
                          </a:solidFill>
                        </a:rPr>
                        <a:t>/ml)</a:t>
                      </a:r>
                      <a:endParaRPr lang="en-US" altLang="zh-CN">
                        <a:solidFill>
                          <a:srgbClr val="3333CC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9d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/>
                        <a:t>大草履虫</a:t>
                      </a:r>
                      <a:endParaRPr lang="zh-CN" altLang="en-US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1"/>
                        <a:t>双小核草履虫</a:t>
                      </a:r>
                      <a:endParaRPr lang="zh-CN" altLang="en-US" sz="18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1611</Words>
  <Application>WPS 演示</Application>
  <PresentationFormat>在屏幕上显示</PresentationFormat>
  <Paragraphs>269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华文新魏</vt:lpstr>
      <vt:lpstr>楷体_GB2312</vt:lpstr>
      <vt:lpstr>微软雅黑</vt:lpstr>
      <vt:lpstr>Calibri</vt:lpstr>
      <vt:lpstr>黑体</vt:lpstr>
      <vt:lpstr>新宋体</vt:lpstr>
      <vt:lpstr>华文行楷</vt:lpstr>
      <vt:lpstr>默认设计模板</vt:lpstr>
      <vt:lpstr>观看视频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Auser</cp:lastModifiedBy>
  <cp:revision>45</cp:revision>
  <dcterms:created xsi:type="dcterms:W3CDTF">2017-04-19T12:03:00Z</dcterms:created>
  <dcterms:modified xsi:type="dcterms:W3CDTF">2017-04-20T02:23:41Z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2052-10.1.0.6393</vt:lpwstr>
  </property>
</Properties>
</file>