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882" autoAdjust="0"/>
  </p:normalViewPr>
  <p:slideViewPr>
    <p:cSldViewPr>
      <p:cViewPr varScale="1">
        <p:scale>
          <a:sx n="60" d="100"/>
          <a:sy n="6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81EB-1343-4468-8251-5E8347A96B50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2ECF-F98D-4AD8-B6D7-B87005F57B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学生操作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看书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学生操作，教师演示。两种操作的作用：接种、分离</a:t>
            </a:r>
            <a:r>
              <a:rPr lang="en-US" altLang="zh-CN" dirty="0" smtClean="0"/>
              <a:t>=</a:t>
            </a:r>
            <a:r>
              <a:rPr lang="zh-CN" altLang="en-US" dirty="0" smtClean="0"/>
              <a:t>纯化、计数？</a:t>
            </a:r>
            <a:endParaRPr lang="en-US" altLang="zh-CN" dirty="0" smtClean="0"/>
          </a:p>
          <a:p>
            <a:r>
              <a:rPr lang="zh-CN" altLang="en-US" dirty="0" smtClean="0"/>
              <a:t>接种方法：划线、涂布、打开皿盖接空气中微生物</a:t>
            </a:r>
            <a:endParaRPr lang="en-US" altLang="zh-CN" dirty="0" smtClean="0"/>
          </a:p>
          <a:p>
            <a:r>
              <a:rPr lang="zh-CN" altLang="en-US" dirty="0" smtClean="0"/>
              <a:t>分离：从众多菌种中分离出某一种菌，就是纯化。因此分离</a:t>
            </a:r>
            <a:r>
              <a:rPr lang="en-US" altLang="zh-CN" dirty="0" smtClean="0"/>
              <a:t>=</a:t>
            </a:r>
            <a:r>
              <a:rPr lang="zh-CN" altLang="en-US" dirty="0" smtClean="0"/>
              <a:t>纯化</a:t>
            </a:r>
            <a:endParaRPr lang="en-US" altLang="zh-CN" dirty="0" smtClean="0"/>
          </a:p>
          <a:p>
            <a:r>
              <a:rPr lang="zh-CN" altLang="en-US" dirty="0" smtClean="0"/>
              <a:t>计数：为何划线不能计数？原因有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，一是菌落无法数，二是一环菌液体积不得知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2ECF-F98D-4AD8-B6D7-B87005F57BA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计数：要知数量，还要知道体积。如血球计数板为什么可以用来计数，也是知数量知体积。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2ECF-F98D-4AD8-B6D7-B87005F57BA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指出老师演示操作中错误、或者是可以改进的地方</a:t>
            </a:r>
            <a:endParaRPr lang="en-US" altLang="zh-CN" dirty="0" smtClean="0"/>
          </a:p>
          <a:p>
            <a:r>
              <a:rPr lang="en-US" altLang="zh-CN" dirty="0" smtClean="0"/>
              <a:t>---</a:t>
            </a:r>
            <a:r>
              <a:rPr lang="zh-CN" altLang="en-US" dirty="0" smtClean="0"/>
              <a:t>滤纸太大（浪费、取出时带走更多的营养物质）、先将所有成分可入再加热取出滤纸（带走更多的营养物质）、稍微加热看不到漂浮的成分（琼脂没有充分融化）。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2ECF-F98D-4AD8-B6D7-B87005F57BA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均匀，适合厌氧和兼性厌氧。麻烦、不耐热的细菌不能用。涂布针对好氧。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2ECF-F98D-4AD8-B6D7-B87005F57BA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FB25-58AE-4633-9AF2-8A8584B69CB8}" type="datetimeFigureOut">
              <a:rPr lang="zh-CN" altLang="en-US" smtClean="0"/>
              <a:pPr/>
              <a:t>2017-04-10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676A-2701-4585-A262-FE4C91FD84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4480" y="1928802"/>
            <a:ext cx="5734262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  <a:latin typeface="华文行楷" pitchFamily="2" charset="-122"/>
                <a:ea typeface="华文行楷" pitchFamily="2" charset="-122"/>
              </a:rPr>
              <a:t>微生物的培养</a:t>
            </a:r>
            <a:endParaRPr lang="zh-CN" altLang="en-US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442913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42900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徐业义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51165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000240"/>
            <a:ext cx="5786478" cy="38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4071966" cy="408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86116" y="542926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带格线的培养皿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2992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57161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无菌操作</a:t>
            </a:r>
            <a:endParaRPr lang="zh-CN" altLang="en-US" sz="36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496917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培养基配制</a:t>
            </a:r>
            <a:endParaRPr lang="zh-CN" altLang="en-US" sz="36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350043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菌种的分离与鉴定</a:t>
            </a:r>
            <a:endParaRPr lang="zh-CN" altLang="en-US" sz="36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92867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一、无菌操作</a:t>
            </a:r>
            <a:endParaRPr lang="zh-CN" altLang="en-US" sz="36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252955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平板划线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2895897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涂布平板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395831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接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种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012" y="3643314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灭菌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143108" y="2467269"/>
            <a:ext cx="285752" cy="71438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357422" y="335756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高压蒸汽灭菌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384186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干热灭菌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434192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灼烧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灭菌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174640" y="3611782"/>
            <a:ext cx="214314" cy="100013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714480" y="5000636"/>
            <a:ext cx="110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消毒</a:t>
            </a:r>
          </a:p>
        </p:txBody>
      </p:sp>
      <p:sp>
        <p:nvSpPr>
          <p:cNvPr id="16" name="右大括号 15"/>
          <p:cNvSpPr/>
          <p:nvPr/>
        </p:nvSpPr>
        <p:spPr>
          <a:xfrm>
            <a:off x="4357686" y="3500438"/>
            <a:ext cx="214314" cy="171451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643438" y="421481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适用对象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480" y="1752889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倒平板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480" y="5967731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‧‧‧‧‧‧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8714" y="5572140"/>
            <a:ext cx="110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稀释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/>
      <p:bldP spid="12" grpId="0"/>
      <p:bldP spid="13" grpId="0"/>
      <p:bldP spid="14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205001"/>
            <a:ext cx="7572428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接种：将皿外的微生物（一种或多种）转移到皿内的操作或过程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348009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分离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纯化：从多种微生物中分离出某一种微生物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990951"/>
            <a:ext cx="7572428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计数：单位体积内的（某种）微生物的数量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158" y="1477020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接种、分离、纯化、计数的辨析</a:t>
            </a:r>
            <a:endParaRPr lang="zh-CN" altLang="en-US" sz="28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57161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二、培养基的配制</a:t>
            </a:r>
            <a:endParaRPr lang="zh-CN" altLang="en-US" sz="36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242886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说出步骤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3038773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操作演示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28586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三、菌种的分离与鉴定</a:t>
            </a:r>
            <a:endParaRPr lang="zh-CN" altLang="en-US" sz="36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00232" y="221455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分离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214678" y="2252955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何处找？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14678" y="2714620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增加目标菌数量的方法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4678" y="3214686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如何分离？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24" y="34290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鉴定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714480" y="3857628"/>
          <a:ext cx="7143800" cy="237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775"/>
                <a:gridCol w="2504012"/>
                <a:gridCol w="2504013"/>
              </a:tblGrid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菌种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试剂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现象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大肠杆菌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伊红</a:t>
                      </a:r>
                      <a:r>
                        <a:rPr lang="en-US" altLang="zh-CN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美蓝培养基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黑色菌落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尿素分解菌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酚红指示剂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培养基变红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纤维素分解菌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刚果红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以纤维素分解菌为中心的透明圈</a:t>
                      </a:r>
                      <a:endParaRPr lang="zh-CN" altLang="en-US" sz="24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643182"/>
            <a:ext cx="1219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3487" y="1571612"/>
            <a:ext cx="1154793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4715" y="0"/>
            <a:ext cx="159928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28586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四、拓展视野</a:t>
            </a:r>
            <a:endParaRPr lang="zh-CN" altLang="en-US" sz="36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4756116" cy="390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比较两个水样中的细菌总数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600076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甲水样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115" y="1708576"/>
            <a:ext cx="1373181" cy="135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10115" y="3137336"/>
            <a:ext cx="1373181" cy="135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00167" y="4576044"/>
            <a:ext cx="1373181" cy="135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72067" y="1708576"/>
            <a:ext cx="1373181" cy="135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72067" y="3137336"/>
            <a:ext cx="1373181" cy="135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64675" y="4566096"/>
            <a:ext cx="1373181" cy="135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87926" y="600076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乙水样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右大括号 11"/>
          <p:cNvSpPr/>
          <p:nvPr/>
        </p:nvSpPr>
        <p:spPr>
          <a:xfrm>
            <a:off x="2928926" y="2214554"/>
            <a:ext cx="214314" cy="328614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143240" y="2928934"/>
            <a:ext cx="1357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平均</a:t>
            </a:r>
            <a:r>
              <a:rPr lang="en-US" altLang="zh-CN" sz="3200" b="1" dirty="0" smtClean="0"/>
              <a:t>256</a:t>
            </a:r>
            <a:r>
              <a:rPr lang="zh-CN" altLang="en-US" sz="3200" b="1" dirty="0" smtClean="0"/>
              <a:t>个菌落</a:t>
            </a:r>
            <a:r>
              <a:rPr lang="en-US" altLang="zh-CN" sz="3200" b="1" dirty="0" smtClean="0"/>
              <a:t>/</a:t>
            </a:r>
            <a:r>
              <a:rPr lang="en-US" altLang="zh-CN" sz="3200" b="1" dirty="0" err="1" smtClean="0"/>
              <a:t>mL</a:t>
            </a:r>
            <a:endParaRPr lang="zh-CN" altLang="en-US" sz="3200" b="1" dirty="0"/>
          </a:p>
        </p:txBody>
      </p:sp>
      <p:sp>
        <p:nvSpPr>
          <p:cNvPr id="14" name="右大括号 13"/>
          <p:cNvSpPr/>
          <p:nvPr/>
        </p:nvSpPr>
        <p:spPr>
          <a:xfrm>
            <a:off x="6516686" y="2214554"/>
            <a:ext cx="214314" cy="328614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731000" y="2928934"/>
            <a:ext cx="1357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平均</a:t>
            </a:r>
            <a:r>
              <a:rPr lang="en-US" altLang="zh-CN" sz="3200" b="1" dirty="0" smtClean="0"/>
              <a:t>257</a:t>
            </a:r>
            <a:r>
              <a:rPr lang="zh-CN" altLang="en-US" sz="3200" b="1" dirty="0" smtClean="0"/>
              <a:t>个菌落</a:t>
            </a:r>
            <a:r>
              <a:rPr lang="en-US" altLang="zh-CN" sz="3200" b="1" dirty="0" smtClean="0"/>
              <a:t>/</a:t>
            </a:r>
            <a:r>
              <a:rPr lang="en-US" altLang="zh-CN" sz="3200" b="1" dirty="0" err="1" smtClean="0"/>
              <a:t>mL</a:t>
            </a:r>
            <a:endParaRPr lang="zh-CN" alt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72198" y="785794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哪个多？</a:t>
            </a:r>
            <a:endParaRPr lang="zh-CN" altLang="en-US" sz="44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71475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2856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2856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2856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5074" y="64291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菌落形成单位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857232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/>
              <a:t>CFU</a:t>
            </a:r>
            <a:r>
              <a:rPr lang="en-US" altLang="zh-CN" sz="4000" dirty="0" smtClean="0"/>
              <a:t>(</a:t>
            </a:r>
            <a:r>
              <a:rPr lang="en-US" sz="4000" dirty="0" smtClean="0"/>
              <a:t>Colony-Forming Units)</a:t>
            </a:r>
            <a:endParaRPr lang="zh-CN" altLang="en-US" sz="4000" b="1" dirty="0"/>
          </a:p>
        </p:txBody>
      </p:sp>
      <p:sp>
        <p:nvSpPr>
          <p:cNvPr id="8" name="矩形 7"/>
          <p:cNvSpPr/>
          <p:nvPr/>
        </p:nvSpPr>
        <p:spPr>
          <a:xfrm>
            <a:off x="500034" y="1857364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CFU</a:t>
            </a:r>
            <a:r>
              <a:rPr lang="zh-CN" altLang="en-US" sz="3200" b="1" dirty="0" smtClean="0"/>
              <a:t>的含义是形成菌落的菌落个数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/>
              <a:t>不等于细菌个数。菌落总数往往采用的是平板计数法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/>
              <a:t>经过培养后我们数出平板上所生长出的菌落个数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/>
              <a:t>从而计算出每毫升或每克待检样品中可以培养出多少个菌落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/>
              <a:t>于是以</a:t>
            </a:r>
            <a:r>
              <a:rPr lang="en-US" altLang="zh-CN" sz="3200" b="1" dirty="0" smtClean="0"/>
              <a:t>CFU/ml</a:t>
            </a:r>
            <a:r>
              <a:rPr lang="zh-CN" altLang="en-US" sz="3200" b="1" dirty="0" smtClean="0"/>
              <a:t>或</a:t>
            </a:r>
            <a:r>
              <a:rPr lang="en-US" altLang="zh-CN" sz="3200" b="1" dirty="0" smtClean="0"/>
              <a:t>CFU/g</a:t>
            </a:r>
            <a:r>
              <a:rPr lang="zh-CN" altLang="en-US" sz="3200" b="1" dirty="0" smtClean="0"/>
              <a:t>报告。</a:t>
            </a:r>
            <a:endParaRPr lang="zh-CN" altLang="en-US" sz="3200" b="1" dirty="0"/>
          </a:p>
        </p:txBody>
      </p:sp>
      <p:sp>
        <p:nvSpPr>
          <p:cNvPr id="9" name="矩形 8"/>
          <p:cNvSpPr/>
          <p:nvPr/>
        </p:nvSpPr>
        <p:spPr>
          <a:xfrm>
            <a:off x="2500298" y="714356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[ˈ</a:t>
            </a:r>
            <a:r>
              <a:rPr lang="en-US" sz="2800" b="1" dirty="0" err="1" smtClean="0">
                <a:solidFill>
                  <a:srgbClr val="FF0000"/>
                </a:solidFill>
              </a:rPr>
              <a:t>kɒləni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464</Words>
  <Application>Microsoft Office PowerPoint</Application>
  <PresentationFormat>全屏显示(4:3)</PresentationFormat>
  <Paragraphs>69</Paragraphs>
  <Slides>18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xuyeyi</dc:creator>
  <cp:lastModifiedBy>xuyeyi</cp:lastModifiedBy>
  <cp:revision>51</cp:revision>
  <dcterms:created xsi:type="dcterms:W3CDTF">2017-04-05T10:54:12Z</dcterms:created>
  <dcterms:modified xsi:type="dcterms:W3CDTF">2017-04-10T10:20:54Z</dcterms:modified>
</cp:coreProperties>
</file>