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7" r:id="rId3"/>
    <p:sldId id="260" r:id="rId4"/>
    <p:sldId id="256" r:id="rId5"/>
    <p:sldId id="261" r:id="rId7"/>
    <p:sldId id="262" r:id="rId8"/>
    <p:sldId id="263" r:id="rId9"/>
    <p:sldId id="266" r:id="rId10"/>
    <p:sldId id="268" r:id="rId11"/>
    <p:sldId id="264" r:id="rId12"/>
    <p:sldId id="270" r:id="rId13"/>
    <p:sldId id="271" r:id="rId14"/>
    <p:sldId id="273" r:id="rId15"/>
    <p:sldId id="272" r:id="rId16"/>
    <p:sldId id="274" r:id="rId17"/>
    <p:sldId id="275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91202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62424" y="4687888"/>
            <a:ext cx="6505575" cy="6651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1302327"/>
            <a:ext cx="10515600" cy="480183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6508" y="1749024"/>
            <a:ext cx="9497291" cy="44279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4825" y="2462289"/>
            <a:ext cx="7032626" cy="17726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14825" y="4261915"/>
            <a:ext cx="7032626" cy="62098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72457" y="1939636"/>
            <a:ext cx="4408798" cy="42373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5002" y="1939636"/>
            <a:ext cx="4408798" cy="42373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260539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084450"/>
            <a:ext cx="5157787" cy="40420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26053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084450"/>
            <a:ext cx="5183188" cy="40420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21B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0" y="1656584"/>
            <a:ext cx="10627032" cy="5201416"/>
          </a:xfrm>
          <a:custGeom>
            <a:avLst/>
            <a:gdLst>
              <a:gd name="connsiteX0" fmla="*/ 1384909 w 10627032"/>
              <a:gd name="connsiteY0" fmla="*/ 0 h 5201416"/>
              <a:gd name="connsiteX1" fmla="*/ 10627032 w 10627032"/>
              <a:gd name="connsiteY1" fmla="*/ 2750712 h 5201416"/>
              <a:gd name="connsiteX2" fmla="*/ 9110391 w 10627032"/>
              <a:gd name="connsiteY2" fmla="*/ 5201416 h 5201416"/>
              <a:gd name="connsiteX3" fmla="*/ 0 w 10627032"/>
              <a:gd name="connsiteY3" fmla="*/ 5201416 h 5201416"/>
              <a:gd name="connsiteX4" fmla="*/ 0 w 10627032"/>
              <a:gd name="connsiteY4" fmla="*/ 1919631 h 520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7032" h="5201416">
                <a:moveTo>
                  <a:pt x="1384909" y="0"/>
                </a:moveTo>
                <a:lnTo>
                  <a:pt x="10627032" y="2750712"/>
                </a:lnTo>
                <a:lnTo>
                  <a:pt x="9110391" y="5201416"/>
                </a:lnTo>
                <a:lnTo>
                  <a:pt x="0" y="5201416"/>
                </a:lnTo>
                <a:lnTo>
                  <a:pt x="0" y="1919631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320287" y="1333756"/>
            <a:ext cx="9551427" cy="3103217"/>
          </a:xfrm>
          <a:prstGeom prst="roundRect">
            <a:avLst>
              <a:gd name="adj" fmla="val 5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15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20287" y="1333755"/>
            <a:ext cx="9551428" cy="3103217"/>
          </a:xfrm>
        </p:spPr>
        <p:txBody>
          <a:bodyPr wrap="square">
            <a:normAutofit/>
          </a:bodyPr>
          <a:lstStyle>
            <a:lvl1pPr algn="ctr"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1B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05200" y="1479600"/>
            <a:ext cx="8182800" cy="388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14000" y="5598000"/>
            <a:ext cx="9561600" cy="75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64435" y="1191491"/>
            <a:ext cx="1489365" cy="498547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191491"/>
            <a:ext cx="8721435" cy="49854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61925"/>
            <a:ext cx="10515600" cy="704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238250"/>
            <a:ext cx="10515600" cy="493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548437"/>
            <a:ext cx="2743200" cy="29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548437"/>
            <a:ext cx="4114800" cy="29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548437"/>
            <a:ext cx="2743200" cy="29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045" indent="-360045" algn="just" defTabSz="914400" rtl="0" eaLnBrk="1" latinLnBrk="0" hangingPunct="1">
        <a:lnSpc>
          <a:spcPct val="130000"/>
        </a:lnSpc>
        <a:spcBef>
          <a:spcPts val="1200"/>
        </a:spcBef>
        <a:buFont typeface="Wingdings" panose="05000000000000000000" pitchFamily="2" charset="2"/>
        <a:buChar char="±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02945" indent="-342900" algn="just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8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b="9219"/>
          <a:stretch>
            <a:fillRect/>
          </a:stretch>
        </p:blipFill>
        <p:spPr>
          <a:xfrm>
            <a:off x="2679065" y="95885"/>
            <a:ext cx="6833870" cy="429196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088390" y="4662805"/>
            <a:ext cx="3251200" cy="1273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800" b="1"/>
              <a:t>Friend</a:t>
            </a:r>
            <a:endParaRPr lang="en-US" altLang="zh-CN" sz="4800" b="1"/>
          </a:p>
        </p:txBody>
      </p:sp>
      <p:sp>
        <p:nvSpPr>
          <p:cNvPr id="11" name="圆角矩形 10"/>
          <p:cNvSpPr/>
          <p:nvPr/>
        </p:nvSpPr>
        <p:spPr>
          <a:xfrm>
            <a:off x="7027545" y="4662805"/>
            <a:ext cx="3251200" cy="1273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800" b="1">
                <a:sym typeface="+mn-ea"/>
              </a:rPr>
              <a:t>Enemy</a:t>
            </a:r>
            <a:endParaRPr lang="en-US" altLang="zh-CN" sz="4800" b="1"/>
          </a:p>
        </p:txBody>
      </p:sp>
      <p:sp>
        <p:nvSpPr>
          <p:cNvPr id="12" name="文本框 11"/>
          <p:cNvSpPr txBox="1"/>
          <p:nvPr/>
        </p:nvSpPr>
        <p:spPr>
          <a:xfrm>
            <a:off x="4967605" y="4662805"/>
            <a:ext cx="12426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 b="1">
                <a:solidFill>
                  <a:srgbClr val="FF0000"/>
                </a:solidFill>
              </a:rPr>
              <a:t>or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3900" y="277495"/>
            <a:ext cx="10515600" cy="704851"/>
          </a:xfrm>
        </p:spPr>
        <p:txBody>
          <a:bodyPr/>
          <a:p>
            <a:pPr algn="ctr"/>
            <a:r>
              <a:rPr lang="en-US" altLang="zh-CN" b="1"/>
              <a:t>Li Lei's speech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982345"/>
            <a:ext cx="10878820" cy="52304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Central Point:</a:t>
            </a:r>
            <a:endParaRPr lang="en-US" altLang="zh-CN" sz="36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Main Points</a:t>
            </a:r>
            <a:endParaRPr lang="en-US" altLang="zh-CN" sz="36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Conclusion</a:t>
            </a:r>
            <a:endParaRPr lang="en-US" altLang="zh-CN" sz="3600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9222" name="Text Box 5"/>
          <p:cNvSpPr txBox="1"/>
          <p:nvPr/>
        </p:nvSpPr>
        <p:spPr>
          <a:xfrm>
            <a:off x="838200" y="3138488"/>
            <a:ext cx="844804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l" eaLnBrk="1" hangingPunct="1"/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Point 1: t</a:t>
            </a:r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oo much unevaluated information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Text Box 6"/>
          <p:cNvSpPr txBox="1"/>
          <p:nvPr/>
        </p:nvSpPr>
        <p:spPr>
          <a:xfrm>
            <a:off x="838200" y="3824923"/>
            <a:ext cx="707136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Point 2: affect people's private lives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589280" y="1595120"/>
            <a:ext cx="10650220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Internet has negative effects on our lives.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89280" y="5145723"/>
            <a:ext cx="11520170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l" eaLnBrk="1" hangingPunct="1"/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It is important for us </a:t>
            </a:r>
            <a:r>
              <a:rPr lang="en-US" altLang="zh-CN" sz="3200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either</a:t>
            </a:r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to limit our use of the Internet, 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eaLnBrk="1" hangingPunct="1"/>
            <a:r>
              <a:rPr lang="en-US" altLang="zh-CN" sz="3200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or</a:t>
            </a:r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to learn how to handle the problems ( it has caused.)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9222" grpId="0"/>
      <p:bldP spid="922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Rectangle 2"/>
          <p:cNvSpPr/>
          <p:nvPr/>
        </p:nvSpPr>
        <p:spPr>
          <a:xfrm>
            <a:off x="1424305" y="183515"/>
            <a:ext cx="8353425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Rectangle 3"/>
          <p:cNvSpPr/>
          <p:nvPr/>
        </p:nvSpPr>
        <p:spPr>
          <a:xfrm>
            <a:off x="281305" y="1036955"/>
            <a:ext cx="11381740" cy="637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仿宋" panose="02010609060101010101" charset="-122"/>
              </a:rPr>
              <a:t>① In 2003, eBay said that 70% of their problems were with people( who sold things )(that did not exist) or ( who lied about their products.)                                                                     (        )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仿宋" panose="02010609060101010101" charset="-122"/>
            </a:endParaRPr>
          </a:p>
          <a:p>
            <a:pPr lvl="0" eaLnBrk="1" hangingPunct="1">
              <a:lnSpc>
                <a:spcPct val="110000"/>
              </a:lnSpc>
            </a:pP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仿宋" panose="02010609060101010101" charset="-122"/>
            </a:endParaRPr>
          </a:p>
          <a:p>
            <a:pPr lvl="0"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仿宋" panose="02010609060101010101" charset="-122"/>
              </a:rPr>
              <a:t>②Students are handing in papers using false information ( they found on the Internet.)                                                        (       )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仿宋" panose="02010609060101010101" charset="-122"/>
            </a:endParaRPr>
          </a:p>
          <a:p>
            <a:pPr lvl="0" eaLnBrk="1" hangingPunct="1">
              <a:lnSpc>
                <a:spcPct val="110000"/>
              </a:lnSpc>
            </a:pP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仿宋" panose="02010609060101010101" charset="-122"/>
            </a:endParaRPr>
          </a:p>
          <a:p>
            <a:pPr lvl="0"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仿宋" panose="02010609060101010101" charset="-122"/>
              </a:rPr>
              <a:t>③ Now, instead of spending time together in the evenings, some families spend their time apart because one or more members are using the computer . </a:t>
            </a:r>
            <a:r>
              <a:rPr lang="en-US" altLang="zh-CN" sz="3600" b="1" dirty="0">
                <a:solidFill>
                  <a:srgbClr val="800080"/>
                </a:solidFill>
                <a:latin typeface="Times New Roman" panose="02020603050405020304" charset="0"/>
                <a:ea typeface="仿宋" panose="02010609060101010101" charset="-122"/>
              </a:rPr>
              <a:t>   </a:t>
            </a:r>
            <a:r>
              <a:rPr lang="en-US" altLang="zh-CN" sz="2800" b="1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</a:t>
            </a:r>
            <a:r>
              <a:rPr lang="en-US" altLang="zh-CN" sz="3200" b="1" dirty="0">
                <a:latin typeface="Times New Roman" panose="02020603050405020304" charset="0"/>
                <a:ea typeface="仿宋" panose="02010609060101010101" charset="-122"/>
              </a:rPr>
              <a:t>      (      )  </a:t>
            </a:r>
            <a:r>
              <a:rPr lang="en-US" altLang="zh-CN" sz="2800" b="1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</a:t>
            </a:r>
            <a:endParaRPr lang="en-US" altLang="zh-CN" sz="2800" b="1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         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Text Box 4"/>
          <p:cNvSpPr txBox="1"/>
          <p:nvPr/>
        </p:nvSpPr>
        <p:spPr>
          <a:xfrm>
            <a:off x="10069513" y="2221230"/>
            <a:ext cx="106299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A&amp;B</a:t>
            </a:r>
            <a:endParaRPr lang="en-US" altLang="zh-CN" sz="3200" b="1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10275570" y="3643630"/>
            <a:ext cx="513080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600" b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3600" b="1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10069513" y="5862955"/>
            <a:ext cx="513080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600" b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3600" b="1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8" name="Text Box 9"/>
          <p:cNvSpPr txBox="1"/>
          <p:nvPr/>
        </p:nvSpPr>
        <p:spPr>
          <a:xfrm>
            <a:off x="765175" y="183515"/>
            <a:ext cx="9671050" cy="6883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ctr" eaLnBrk="1" hangingPunct="1"/>
            <a:r>
              <a:rPr lang="en-US" altLang="zh-CN" sz="3600" b="1" dirty="0">
                <a:solidFill>
                  <a:srgbClr val="FF0000"/>
                </a:solidFill>
                <a:latin typeface="Arial Black" panose="020B0A04020102020204" charset="0"/>
                <a:ea typeface="宋体" panose="02010600030101010101" pitchFamily="2" charset="-122"/>
              </a:rPr>
              <a:t>A.  examples     B.  statistics</a:t>
            </a:r>
            <a:endParaRPr lang="en-US" altLang="zh-CN" sz="3600" b="1" dirty="0">
              <a:solidFill>
                <a:srgbClr val="FF0000"/>
              </a:solidFill>
              <a:latin typeface="Arial Black" panose="020B0A040201020202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5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405" y="866775"/>
            <a:ext cx="3745865" cy="2809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865" y="708025"/>
            <a:ext cx="4300220" cy="3171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45" y="3676650"/>
            <a:ext cx="3990975" cy="260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175" y="4055745"/>
            <a:ext cx="4057015" cy="2095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595" y="1089025"/>
            <a:ext cx="9122410" cy="5062220"/>
          </a:xfrm>
          <a:prstGeom prst="rect">
            <a:avLst/>
          </a:prstGeom>
        </p:spPr>
      </p:pic>
      <p:sp>
        <p:nvSpPr>
          <p:cNvPr id="11" name="五边形 10"/>
          <p:cNvSpPr/>
          <p:nvPr/>
        </p:nvSpPr>
        <p:spPr>
          <a:xfrm>
            <a:off x="9032240" y="3676650"/>
            <a:ext cx="2729865" cy="10160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 b="1"/>
              <a:t>课时练 </a:t>
            </a:r>
            <a:r>
              <a:rPr lang="en-US" altLang="zh-CN" sz="3600" b="1"/>
              <a:t>P104</a:t>
            </a:r>
            <a:endParaRPr lang="en-US" altLang="zh-CN" sz="3600" b="1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740" y="139065"/>
            <a:ext cx="11934825" cy="66046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charset="0"/>
              </a:rPr>
              <a:t>China</a:t>
            </a:r>
            <a:r>
              <a:rPr lang="en-US" altLang="zh-CN" b="1">
                <a:latin typeface="Times New Roman" panose="02020603050405020304" charset="0"/>
              </a:rPr>
              <a:t>'</a:t>
            </a:r>
            <a:r>
              <a:rPr lang="zh-CN" altLang="en-US" b="1">
                <a:latin typeface="Times New Roman" panose="02020603050405020304" charset="0"/>
              </a:rPr>
              <a:t>s Internet regulator said on Monday it would send an investigation team to Chinese search leader Baidu Inc over the death of a university student, who had used the search engine to look for treatment for his cancer.</a:t>
            </a:r>
            <a:endParaRPr lang="zh-CN" altLang="en-US" b="1">
              <a:latin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charset="0"/>
              </a:rPr>
              <a:t>Wei Zexi, 21, died last month of a rare form of cancer. He had turned to Baid</a:t>
            </a:r>
            <a:r>
              <a:rPr lang="en-US" altLang="zh-CN" b="1">
                <a:latin typeface="Times New Roman" panose="02020603050405020304" charset="0"/>
              </a:rPr>
              <a:t>u</a:t>
            </a:r>
            <a:r>
              <a:rPr lang="zh-CN" altLang="en-US" b="1">
                <a:latin typeface="Times New Roman" panose="02020603050405020304" charset="0"/>
              </a:rPr>
              <a:t> to look online for the best place for treatment, finding a department under the Second Hospital of Beijing Armed Police Corps which offered an experimental form of treatment that ultimately failed, according to state media.</a:t>
            </a:r>
            <a:endParaRPr lang="zh-CN" altLang="en-US" b="1">
              <a:latin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charset="0"/>
              </a:rPr>
              <a:t>Before dying, Wei has posted criticism online accusing Baidu of promoting false medical information, as well as the hospital for misleading advertising in claiming a high success rate for the experimental treatment, state radio said.The regulator said in a short statement Wei</a:t>
            </a:r>
            <a:r>
              <a:rPr lang="en-US" altLang="zh-CN" b="1">
                <a:latin typeface="Times New Roman" panose="02020603050405020304" charset="0"/>
              </a:rPr>
              <a:t>'</a:t>
            </a:r>
            <a:r>
              <a:rPr lang="zh-CN" altLang="en-US" b="1">
                <a:latin typeface="Times New Roman" panose="02020603050405020304" charset="0"/>
              </a:rPr>
              <a:t>s case had attracted widespread attention on the Internet.</a:t>
            </a:r>
            <a:endParaRPr lang="zh-CN" altLang="en-US" b="1">
              <a:latin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charset="0"/>
              </a:rPr>
              <a:t>It, along with the health ministry and State Administration for Industry and Commerce, would investigate Baidu over the case and </a:t>
            </a:r>
            <a:r>
              <a:rPr lang="en-US" altLang="zh-CN" b="1">
                <a:latin typeface="Times New Roman" panose="02020603050405020304" charset="0"/>
              </a:rPr>
              <a:t>“</a:t>
            </a:r>
            <a:r>
              <a:rPr lang="zh-CN" altLang="en-US" b="1">
                <a:latin typeface="Times New Roman" panose="02020603050405020304" charset="0"/>
              </a:rPr>
              <a:t>handle it in accordance with the law</a:t>
            </a:r>
            <a:r>
              <a:rPr lang="en-US" altLang="zh-CN" b="1">
                <a:latin typeface="Times New Roman" panose="02020603050405020304" charset="0"/>
              </a:rPr>
              <a:t>”</a:t>
            </a:r>
            <a:r>
              <a:rPr lang="zh-CN" altLang="en-US" b="1">
                <a:latin typeface="Times New Roman" panose="02020603050405020304" charset="0"/>
              </a:rPr>
              <a:t> and publicize its findings.</a:t>
            </a:r>
            <a:endParaRPr lang="zh-CN" altLang="en-US" b="1">
              <a:latin typeface="Times New Roman" panose="0202060305040502030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0670" y="1527810"/>
            <a:ext cx="11530330" cy="44767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just"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</a:rPr>
              <a:t>What measures can be taken to keep the abuse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charset="0"/>
              </a:rPr>
              <a:t>（泛滥）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</a:rPr>
              <a:t> of false information under control?</a:t>
            </a:r>
            <a:endParaRPr lang="en-US" altLang="zh-CN" sz="4000" b="1">
              <a:solidFill>
                <a:srgbClr val="FF0000"/>
              </a:solidFill>
              <a:latin typeface="Times New Roman" panose="02020603050405020304" charset="0"/>
            </a:endParaRPr>
          </a:p>
          <a:p>
            <a:pPr algn="just">
              <a:lnSpc>
                <a:spcPct val="160000"/>
              </a:lnSpc>
            </a:pPr>
            <a:r>
              <a:rPr lang="en-US" altLang="zh-CN" sz="4000" b="1">
                <a:solidFill>
                  <a:srgbClr val="0070C0"/>
                </a:solidFill>
                <a:latin typeface="Times New Roman" panose="02020603050405020304" charset="0"/>
              </a:rPr>
              <a:t>a. Internet supervision</a:t>
            </a:r>
            <a:endParaRPr lang="en-US" altLang="zh-CN" sz="4000" b="1">
              <a:solidFill>
                <a:srgbClr val="0070C0"/>
              </a:solidFill>
              <a:latin typeface="Times New Roman" panose="02020603050405020304" charset="0"/>
            </a:endParaRPr>
          </a:p>
          <a:p>
            <a:pPr algn="just">
              <a:lnSpc>
                <a:spcPct val="160000"/>
              </a:lnSpc>
            </a:pPr>
            <a:r>
              <a:rPr lang="en-US" altLang="zh-CN" sz="4000" b="1">
                <a:solidFill>
                  <a:srgbClr val="0070C0"/>
                </a:solidFill>
                <a:latin typeface="Times New Roman" panose="02020603050405020304" charset="0"/>
              </a:rPr>
              <a:t>b. Individual behavior </a:t>
            </a:r>
            <a:endParaRPr lang="en-US" altLang="zh-CN" sz="4000" b="1">
              <a:solidFill>
                <a:srgbClr val="0070C0"/>
              </a:solidFill>
              <a:latin typeface="Times New Roman" panose="02020603050405020304" charset="0"/>
            </a:endParaRPr>
          </a:p>
          <a:p>
            <a:pPr algn="just">
              <a:lnSpc>
                <a:spcPct val="130000"/>
              </a:lnSpc>
            </a:pPr>
            <a:endParaRPr lang="en-US" altLang="zh-CN" sz="3600" b="1">
              <a:solidFill>
                <a:srgbClr val="0070C0"/>
              </a:solidFill>
              <a:latin typeface="Times New Roman" panose="0202060305040502030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79450" y="340995"/>
            <a:ext cx="3595370" cy="9029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p>
            <a:pPr algn="ctr"/>
            <a:r>
              <a:rPr lang="en-US" altLang="zh-CN" sz="4400" b="1">
                <a:solidFill>
                  <a:srgbClr val="00B050"/>
                </a:solidFill>
              </a:rPr>
              <a:t>Discussion</a:t>
            </a:r>
            <a:r>
              <a:rPr lang="en-US" altLang="zh-CN" b="1">
                <a:solidFill>
                  <a:srgbClr val="00B050"/>
                </a:solidFill>
              </a:rPr>
              <a:t> </a:t>
            </a:r>
            <a:endParaRPr lang="en-US" altLang="zh-CN" b="1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838200" y="1004570"/>
            <a:ext cx="4408805" cy="51727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</p:txBody>
      </p:sp>
      <p:sp>
        <p:nvSpPr>
          <p:cNvPr id="19" name="矩形 18"/>
          <p:cNvSpPr/>
          <p:nvPr/>
        </p:nvSpPr>
        <p:spPr>
          <a:xfrm>
            <a:off x="705168" y="150495"/>
            <a:ext cx="4570095" cy="701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000" b="1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Internet supervision</a:t>
            </a:r>
            <a:endParaRPr lang="en-US" altLang="zh-CN" sz="40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05308" y="150495"/>
            <a:ext cx="4487545" cy="701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000" b="1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Individual behavior</a:t>
            </a:r>
            <a:endParaRPr lang="en-US" altLang="zh-CN" sz="40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内容占位符 9"/>
          <p:cNvSpPr>
            <a:spLocks noGrp="1"/>
          </p:cNvSpPr>
          <p:nvPr/>
        </p:nvSpPr>
        <p:spPr>
          <a:xfrm>
            <a:off x="6905625" y="1004570"/>
            <a:ext cx="4408805" cy="51727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60045" indent="-360045" algn="just" defTabSz="914400" rtl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±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02945" indent="-3429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______________________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7220" y="988695"/>
            <a:ext cx="7412355" cy="53924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90720" y="158115"/>
            <a:ext cx="6160135" cy="704850"/>
          </a:xfrm>
        </p:spPr>
        <p:txBody>
          <a:bodyPr>
            <a:noAutofit/>
          </a:bodyPr>
          <a:p>
            <a:r>
              <a:rPr lang="en-US" altLang="zh-CN" b="1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sym typeface="+mn-ea"/>
              </a:rPr>
              <a:t>Buttons on the Internet</a:t>
            </a:r>
            <a:endParaRPr lang="en-US" altLang="zh-CN" b="1">
              <a:solidFill>
                <a:schemeClr val="tx1">
                  <a:lumMod val="50000"/>
                </a:schemeClr>
              </a:solidFill>
              <a:latin typeface="Comic Sans MS" panose="030F07020303020202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660" y="1454785"/>
            <a:ext cx="8096250" cy="988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" y="3321050"/>
            <a:ext cx="3210560" cy="1596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335" y="2971800"/>
            <a:ext cx="3061335" cy="19850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r="58245"/>
          <a:stretch>
            <a:fillRect/>
          </a:stretch>
        </p:blipFill>
        <p:spPr>
          <a:xfrm>
            <a:off x="8970645" y="3042285"/>
            <a:ext cx="2588895" cy="131953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7762240" y="827405"/>
            <a:ext cx="2272030" cy="893445"/>
          </a:xfrm>
          <a:prstGeom prst="wedgeEllipseCallout">
            <a:avLst>
              <a:gd name="adj1" fmla="val -31218"/>
              <a:gd name="adj2" fmla="val 581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 b="1"/>
              <a:t>Search</a:t>
            </a:r>
            <a:endParaRPr lang="en-US" altLang="zh-CN" sz="3200" b="1"/>
          </a:p>
        </p:txBody>
      </p:sp>
      <p:sp>
        <p:nvSpPr>
          <p:cNvPr id="15" name="椭圆形标注 14"/>
          <p:cNvSpPr/>
          <p:nvPr/>
        </p:nvSpPr>
        <p:spPr>
          <a:xfrm>
            <a:off x="3674745" y="4702175"/>
            <a:ext cx="2745740" cy="731520"/>
          </a:xfrm>
          <a:prstGeom prst="wedgeEllipseCallout">
            <a:avLst>
              <a:gd name="adj1" fmla="val 13922"/>
              <a:gd name="adj2" fmla="val -2163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minimize</a:t>
            </a:r>
            <a:endParaRPr lang="en-US" altLang="zh-CN" sz="2800" b="1"/>
          </a:p>
        </p:txBody>
      </p:sp>
      <p:sp>
        <p:nvSpPr>
          <p:cNvPr id="16" name="椭圆形标注 15"/>
          <p:cNvSpPr/>
          <p:nvPr/>
        </p:nvSpPr>
        <p:spPr>
          <a:xfrm>
            <a:off x="6553200" y="3536950"/>
            <a:ext cx="2241550" cy="915035"/>
          </a:xfrm>
          <a:prstGeom prst="wedgeEllipseCallout">
            <a:avLst>
              <a:gd name="adj1" fmla="val -34445"/>
              <a:gd name="adj2" fmla="val -753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close</a:t>
            </a:r>
            <a:endParaRPr lang="en-US" altLang="zh-CN" sz="2800" b="1"/>
          </a:p>
        </p:txBody>
      </p:sp>
      <p:sp>
        <p:nvSpPr>
          <p:cNvPr id="17" name="椭圆形标注 16"/>
          <p:cNvSpPr/>
          <p:nvPr/>
        </p:nvSpPr>
        <p:spPr>
          <a:xfrm>
            <a:off x="8839200" y="2198370"/>
            <a:ext cx="3048000" cy="840105"/>
          </a:xfrm>
          <a:prstGeom prst="wedgeEllipseCallout">
            <a:avLst>
              <a:gd name="adj1" fmla="val -15229"/>
              <a:gd name="adj2" fmla="val 1346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d</a:t>
            </a:r>
            <a:r>
              <a:rPr lang="en-US" altLang="zh-CN" sz="2800" b="1"/>
              <a:t>ownload</a:t>
            </a:r>
            <a:endParaRPr lang="en-US" altLang="zh-CN" sz="2800" b="1"/>
          </a:p>
        </p:txBody>
      </p:sp>
      <p:sp>
        <p:nvSpPr>
          <p:cNvPr id="20" name="椭圆形标注 19"/>
          <p:cNvSpPr/>
          <p:nvPr/>
        </p:nvSpPr>
        <p:spPr>
          <a:xfrm>
            <a:off x="305435" y="5137785"/>
            <a:ext cx="2037080" cy="840105"/>
          </a:xfrm>
          <a:prstGeom prst="wedgeEllipseCallout">
            <a:avLst>
              <a:gd name="adj1" fmla="val -23597"/>
              <a:gd name="adj2" fmla="val -1366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back arrow</a:t>
            </a:r>
            <a:endParaRPr lang="en-US" altLang="zh-CN" sz="2800" b="1"/>
          </a:p>
        </p:txBody>
      </p:sp>
      <p:sp>
        <p:nvSpPr>
          <p:cNvPr id="21" name="椭圆形标注 20"/>
          <p:cNvSpPr/>
          <p:nvPr/>
        </p:nvSpPr>
        <p:spPr>
          <a:xfrm>
            <a:off x="4387850" y="1720850"/>
            <a:ext cx="2693670" cy="840105"/>
          </a:xfrm>
          <a:prstGeom prst="wedgeEllipseCallout">
            <a:avLst>
              <a:gd name="adj1" fmla="val 14521"/>
              <a:gd name="adj2" fmla="val 1052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maximize</a:t>
            </a:r>
            <a:endParaRPr lang="en-US" altLang="zh-CN" sz="2800" b="1"/>
          </a:p>
        </p:txBody>
      </p:sp>
      <p:sp>
        <p:nvSpPr>
          <p:cNvPr id="22" name="椭圆形标注 21"/>
          <p:cNvSpPr/>
          <p:nvPr/>
        </p:nvSpPr>
        <p:spPr>
          <a:xfrm>
            <a:off x="1800225" y="2324100"/>
            <a:ext cx="2037080" cy="840105"/>
          </a:xfrm>
          <a:prstGeom prst="wedgeEllipseCallout">
            <a:avLst>
              <a:gd name="adj1" fmla="val -34756"/>
              <a:gd name="adj2" fmla="val 1338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home </a:t>
            </a:r>
            <a:endParaRPr lang="en-US" altLang="zh-CN" sz="2800" b="1"/>
          </a:p>
          <a:p>
            <a:pPr algn="ctr"/>
            <a:r>
              <a:rPr lang="en-US" altLang="zh-CN" sz="2800" b="1"/>
              <a:t>page</a:t>
            </a:r>
            <a:endParaRPr lang="en-US" altLang="zh-CN" sz="2800" b="1"/>
          </a:p>
        </p:txBody>
      </p:sp>
      <p:sp>
        <p:nvSpPr>
          <p:cNvPr id="30" name="矩形 29"/>
          <p:cNvSpPr/>
          <p:nvPr/>
        </p:nvSpPr>
        <p:spPr>
          <a:xfrm>
            <a:off x="440373" y="161925"/>
            <a:ext cx="3795395" cy="701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0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Brain storming</a:t>
            </a:r>
            <a:endParaRPr lang="en-US" altLang="zh-CN" sz="40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椭圆形标注 32"/>
          <p:cNvSpPr/>
          <p:nvPr/>
        </p:nvSpPr>
        <p:spPr>
          <a:xfrm>
            <a:off x="-129540" y="2398395"/>
            <a:ext cx="2037080" cy="840105"/>
          </a:xfrm>
          <a:prstGeom prst="wedgeEllipseCallout">
            <a:avLst>
              <a:gd name="adj1" fmla="val 21041"/>
              <a:gd name="adj2" fmla="val 1456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refresh</a:t>
            </a:r>
            <a:endParaRPr lang="en-US" altLang="zh-CN" sz="2800" b="1"/>
          </a:p>
        </p:txBody>
      </p:sp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7555230" y="817245"/>
            <a:ext cx="794385" cy="914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>
                <a:solidFill>
                  <a:srgbClr val="FF0000"/>
                </a:solidFill>
                <a:sym typeface="Wingdings" panose="05000000000000000000" charset="0"/>
              </a:rPr>
              <a:t></a:t>
            </a:r>
            <a:endParaRPr lang="zh-CN" altLang="en-US" sz="5400">
              <a:solidFill>
                <a:srgbClr val="FF0000"/>
              </a:solidFill>
              <a:sym typeface="Wingdings" panose="05000000000000000000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04105" y="3536950"/>
            <a:ext cx="794385" cy="914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>
                <a:solidFill>
                  <a:srgbClr val="FF0000"/>
                </a:solidFill>
                <a:sym typeface="Wingdings" panose="05000000000000000000" charset="0"/>
              </a:rPr>
              <a:t></a:t>
            </a:r>
            <a:endParaRPr lang="zh-CN" altLang="en-US" sz="5400">
              <a:solidFill>
                <a:srgbClr val="FF0000"/>
              </a:solidFill>
              <a:sym typeface="Wingdings" panose="05000000000000000000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1660" y="4558030"/>
            <a:ext cx="726440" cy="8229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>
                <a:solidFill>
                  <a:srgbClr val="FF0000"/>
                </a:solidFill>
                <a:sym typeface="Wingdings" panose="05000000000000000000" charset="0"/>
              </a:rPr>
              <a:t></a:t>
            </a:r>
            <a:endParaRPr lang="zh-CN" altLang="en-US" sz="4800">
              <a:solidFill>
                <a:srgbClr val="FF0000"/>
              </a:solidFill>
              <a:sym typeface="Wingdings" panose="05000000000000000000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2010" y="3124200"/>
            <a:ext cx="63563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>
                <a:solidFill>
                  <a:srgbClr val="FF0000"/>
                </a:solidFill>
                <a:sym typeface="Wingdings" panose="05000000000000000000" charset="0"/>
              </a:rPr>
              <a:t></a:t>
            </a:r>
            <a:endParaRPr lang="zh-CN" altLang="en-US" sz="4800">
              <a:solidFill>
                <a:srgbClr val="FF0000"/>
              </a:solidFill>
              <a:sym typeface="Wingdings" panose="05000000000000000000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136140" y="2888615"/>
            <a:ext cx="726440" cy="8229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>
                <a:solidFill>
                  <a:srgbClr val="FF0000"/>
                </a:solidFill>
                <a:sym typeface="Wingdings" panose="05000000000000000000" charset="0"/>
              </a:rPr>
              <a:t></a:t>
            </a:r>
            <a:endParaRPr lang="zh-CN" altLang="en-US" sz="4800">
              <a:solidFill>
                <a:srgbClr val="FF0000"/>
              </a:solidFill>
              <a:sym typeface="Wingdings" panose="05000000000000000000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387850" y="1454785"/>
            <a:ext cx="794385" cy="914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>
                <a:solidFill>
                  <a:srgbClr val="FF0000"/>
                </a:solidFill>
                <a:sym typeface="Wingdings" panose="05000000000000000000" charset="0"/>
              </a:rPr>
              <a:t></a:t>
            </a:r>
            <a:endParaRPr lang="zh-CN" altLang="en-US" sz="5400">
              <a:solidFill>
                <a:srgbClr val="FF0000"/>
              </a:solidFill>
              <a:sym typeface="Wingdings" panose="05000000000000000000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856470" y="2971800"/>
            <a:ext cx="794385" cy="914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>
                <a:solidFill>
                  <a:srgbClr val="FF0000"/>
                </a:solidFill>
                <a:sym typeface="Wingdings" panose="05000000000000000000" charset="0"/>
              </a:rPr>
              <a:t></a:t>
            </a:r>
            <a:endParaRPr lang="zh-CN" altLang="en-US" sz="5400">
              <a:solidFill>
                <a:srgbClr val="FF0000"/>
              </a:solidFill>
              <a:sym typeface="Wingdings" panose="05000000000000000000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176260" y="3537585"/>
            <a:ext cx="794385" cy="914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>
                <a:solidFill>
                  <a:srgbClr val="FF0000"/>
                </a:solidFill>
                <a:sym typeface="Wingdings" panose="05000000000000000000" charset="0"/>
              </a:rPr>
              <a:t></a:t>
            </a:r>
            <a:endParaRPr lang="zh-CN" altLang="en-US" sz="5400">
              <a:solidFill>
                <a:srgbClr val="FF0000"/>
              </a:solidFill>
              <a:sym typeface="Wingdings" panose="05000000000000000000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46430" y="911860"/>
            <a:ext cx="10895330" cy="3121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Comic Sans MS" panose="030F0702030302020204" charset="0"/>
                <a:sym typeface="+mn-ea"/>
              </a:rPr>
              <a:t>Unit 3 Reading</a:t>
            </a:r>
            <a:br>
              <a:rPr lang="en-US" altLang="zh-CN" dirty="0">
                <a:solidFill>
                  <a:schemeClr val="bg2">
                    <a:lumMod val="10000"/>
                  </a:schemeClr>
                </a:solidFill>
                <a:sym typeface="+mn-ea"/>
              </a:rPr>
            </a:br>
            <a:r>
              <a:rPr lang="en-US" altLang="zh-CN" sz="6000" b="1" i="1" dirty="0">
                <a:solidFill>
                  <a:srgbClr val="00B050"/>
                </a:solidFill>
                <a:latin typeface="Comic Sans MS" panose="030F0702030302020204" charset="0"/>
                <a:sym typeface="+mn-ea"/>
              </a:rPr>
              <a:t>The Effects Of The Internet On Our Lives</a:t>
            </a:r>
            <a:endParaRPr lang="en-US" altLang="zh-CN" sz="6000" b="1" i="1" dirty="0">
              <a:solidFill>
                <a:srgbClr val="00B050"/>
              </a:solidFill>
              <a:latin typeface="Comic Sans MS" panose="030F07020303020202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715" y="906145"/>
            <a:ext cx="10514965" cy="5240020"/>
          </a:xfrm>
        </p:spPr>
        <p:txBody>
          <a:bodyPr/>
          <a:p>
            <a:pPr algn="l">
              <a:lnSpc>
                <a:spcPct val="110000"/>
              </a:lnSpc>
              <a:spcBef>
                <a:spcPct val="10000"/>
              </a:spcBef>
              <a:buNone/>
            </a:pPr>
            <a:r>
              <a:rPr lang="en-US" altLang="zh-CN" sz="4400" b="1">
                <a:solidFill>
                  <a:srgbClr val="0000CC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What style is this passage?</a:t>
            </a:r>
            <a:endParaRPr lang="en-US" altLang="zh-CN" sz="4400" b="1">
              <a:solidFill>
                <a:srgbClr val="0000CC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4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A novel</a:t>
            </a:r>
            <a:endParaRPr lang="en-US" altLang="zh-CN" sz="4000" b="1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4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An essay</a:t>
            </a:r>
            <a:endParaRPr lang="en-US" altLang="zh-CN" sz="4000" b="1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4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A narration</a:t>
            </a:r>
            <a:endParaRPr lang="en-US" altLang="zh-CN" sz="4000" b="1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4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 An argument</a:t>
            </a:r>
            <a:endParaRPr lang="en-US" altLang="zh-CN" sz="4000" b="1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398385" y="1404620"/>
            <a:ext cx="2825115" cy="6965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 b="1"/>
              <a:t>Title</a:t>
            </a:r>
            <a:endParaRPr lang="en-US" altLang="zh-CN" sz="3600" b="1"/>
          </a:p>
        </p:txBody>
      </p:sp>
      <p:sp>
        <p:nvSpPr>
          <p:cNvPr id="5" name="圆角矩形 4"/>
          <p:cNvSpPr/>
          <p:nvPr/>
        </p:nvSpPr>
        <p:spPr>
          <a:xfrm>
            <a:off x="7505065" y="2792730"/>
            <a:ext cx="2825115" cy="6965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</a:rPr>
              <a:t>Subtitles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8646795" y="2214880"/>
            <a:ext cx="328295" cy="577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 rot="19080000">
            <a:off x="7458710" y="3859530"/>
            <a:ext cx="1235075" cy="3346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13560000">
            <a:off x="9057005" y="3882390"/>
            <a:ext cx="1235075" cy="3346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637020" y="4479290"/>
            <a:ext cx="1852295" cy="695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</a:rPr>
              <a:t>postive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124950" y="4479290"/>
            <a:ext cx="1903730" cy="695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</a:rPr>
              <a:t>negative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35528" name="图片 235527" descr="月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715" y="4279900"/>
            <a:ext cx="609600" cy="6080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5" grpId="0" bldLvl="0" animBg="1"/>
      <p:bldP spid="8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8050" y="269240"/>
            <a:ext cx="5838825" cy="704850"/>
          </a:xfrm>
        </p:spPr>
        <p:txBody>
          <a:bodyPr>
            <a:noAutofit/>
          </a:bodyPr>
          <a:p>
            <a: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  <a:t>Reading an argument</a:t>
            </a:r>
            <a:r>
              <a:rPr lang="en-US" altLang="zh-CN" sz="440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charset="-122"/>
                <a:sym typeface="+mn-ea"/>
              </a:rPr>
              <a:t> </a:t>
            </a:r>
            <a:endParaRPr lang="en-US" altLang="zh-CN" sz="4400">
              <a:solidFill>
                <a:schemeClr val="tx1">
                  <a:lumMod val="50000"/>
                </a:schemeClr>
              </a:solidFill>
              <a:latin typeface="Comic Sans MS" panose="030F070203030202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0978" y="165735"/>
            <a:ext cx="4304665" cy="701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4000" b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Reading strategy</a:t>
            </a:r>
            <a:endParaRPr lang="en-US" altLang="zh-CN" sz="4000" b="1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2082" name="Rectangle 2"/>
          <p:cNvSpPr>
            <a:spLocks noGrp="1"/>
          </p:cNvSpPr>
          <p:nvPr>
            <p:ph type="body"/>
          </p:nvPr>
        </p:nvSpPr>
        <p:spPr>
          <a:xfrm>
            <a:off x="400685" y="1155700"/>
            <a:ext cx="11082655" cy="431673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rmAutofit lnSpcReduction="10000"/>
          </a:bodyPr>
          <a:p>
            <a:pPr marL="609600" lvl="0" indent="-609600">
              <a:spcBef>
                <a:spcPct val="40000"/>
              </a:spcBef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How does an argument develop? </a:t>
            </a:r>
            <a:endParaRPr lang="en-US" altLang="zh-CN" sz="36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609600" lvl="0" indent="-609600">
              <a:spcBef>
                <a:spcPct val="40000"/>
              </a:spcBef>
              <a:buNone/>
            </a:pPr>
            <a:r>
              <a:rPr lang="en-US" altLang="zh-CN" sz="36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a. a given specific point</a:t>
            </a:r>
            <a:endParaRPr lang="en-US" altLang="zh-CN" sz="3600" b="1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609600" lvl="0" indent="-609600">
              <a:spcBef>
                <a:spcPct val="40000"/>
              </a:spcBef>
              <a:buNone/>
            </a:pPr>
            <a:r>
              <a:rPr lang="en-US" altLang="zh-CN" sz="36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b. a list of the points the person wants to make </a:t>
            </a:r>
            <a:endParaRPr lang="en-US" altLang="zh-CN" sz="3600" b="1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609600" lvl="0" indent="-609600">
              <a:spcBef>
                <a:spcPct val="40000"/>
              </a:spcBef>
              <a:buNone/>
            </a:pPr>
            <a:r>
              <a:rPr lang="en-US" altLang="zh-CN" sz="36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c. supporting facts</a:t>
            </a:r>
            <a:endParaRPr lang="en-US" altLang="zh-CN" sz="3600" b="1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609600" lvl="0" indent="-609600">
              <a:spcBef>
                <a:spcPct val="40000"/>
              </a:spcBef>
              <a:buNone/>
            </a:pPr>
            <a:r>
              <a:rPr lang="en-US" altLang="zh-CN" sz="36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d. conclusion</a:t>
            </a:r>
            <a:endParaRPr lang="en-US" altLang="zh-CN" sz="3600" b="1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609600" lvl="0" indent="-609600">
              <a:spcBef>
                <a:spcPct val="40000"/>
              </a:spcBef>
              <a:buNone/>
            </a:pPr>
            <a:endParaRPr lang="en-US" altLang="zh-CN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0410" y="1293495"/>
            <a:ext cx="1339215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609600" lvl="0" indent="-609600">
              <a:spcBef>
                <a:spcPct val="40000"/>
              </a:spcBef>
              <a:buNone/>
            </a:pPr>
            <a:r>
              <a:rPr lang="en-US" altLang="zh-CN" sz="4000" b="1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(P35)</a:t>
            </a:r>
            <a:endParaRPr lang="en-US" altLang="zh-CN" sz="4000" b="1">
              <a:solidFill>
                <a:srgbClr val="00B050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11930" y="1519555"/>
            <a:ext cx="5304155" cy="11036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</a:rPr>
              <a:t>Central point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011295" y="2766695"/>
            <a:ext cx="5304155" cy="955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</a:rPr>
              <a:t>Main points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11930" y="3864610"/>
            <a:ext cx="5304155" cy="11023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</a:rPr>
              <a:t>Supporting points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010660" y="5181600"/>
            <a:ext cx="5304790" cy="8896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</a:rPr>
              <a:t>Conclusion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  <p:bldP spid="9" grpId="0" bldLvl="0" animBg="1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altLang="zh-CN" b="1">
                <a:solidFill>
                  <a:schemeClr val="tx1">
                    <a:lumMod val="50000"/>
                  </a:schemeClr>
                </a:solidFill>
              </a:rPr>
              <a:t>1st speech</a:t>
            </a:r>
            <a:endParaRPr lang="en-US" altLang="zh-CN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1043" name="菱形 471042"/>
          <p:cNvSpPr/>
          <p:nvPr/>
        </p:nvSpPr>
        <p:spPr>
          <a:xfrm>
            <a:off x="1281430" y="2739390"/>
            <a:ext cx="1798320" cy="2169795"/>
          </a:xfrm>
          <a:prstGeom prst="diamond">
            <a:avLst/>
          </a:prstGeom>
          <a:solidFill>
            <a:schemeClr val="bg1">
              <a:alpha val="0"/>
            </a:schemeClr>
          </a:solidFill>
          <a:ln w="22225" cap="flat" cmpd="sng">
            <a:solidFill>
              <a:srgbClr val="16039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71050" name="组合 471049"/>
          <p:cNvGrpSpPr/>
          <p:nvPr/>
        </p:nvGrpSpPr>
        <p:grpSpPr>
          <a:xfrm>
            <a:off x="8488680" y="2747010"/>
            <a:ext cx="1522095" cy="2214880"/>
            <a:chOff x="4128" y="1344"/>
            <a:chExt cx="1152" cy="2496"/>
          </a:xfrm>
        </p:grpSpPr>
        <p:sp>
          <p:nvSpPr>
            <p:cNvPr id="471051" name="菱形 471050"/>
            <p:cNvSpPr/>
            <p:nvPr/>
          </p:nvSpPr>
          <p:spPr>
            <a:xfrm>
              <a:off x="4128" y="1344"/>
              <a:ext cx="1152" cy="2448"/>
            </a:xfrm>
            <a:prstGeom prst="diamond">
              <a:avLst/>
            </a:prstGeom>
            <a:solidFill>
              <a:schemeClr val="bg1">
                <a:alpha val="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052" name="直接连接符 471051"/>
            <p:cNvSpPr/>
            <p:nvPr/>
          </p:nvSpPr>
          <p:spPr>
            <a:xfrm flipH="1">
              <a:off x="4128" y="1392"/>
              <a:ext cx="576" cy="11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71053" name="直接连接符 471052"/>
            <p:cNvSpPr/>
            <p:nvPr/>
          </p:nvSpPr>
          <p:spPr>
            <a:xfrm>
              <a:off x="4704" y="1344"/>
              <a:ext cx="576" cy="12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71054" name="直接连接符 471053"/>
            <p:cNvSpPr/>
            <p:nvPr/>
          </p:nvSpPr>
          <p:spPr>
            <a:xfrm>
              <a:off x="4128" y="2592"/>
              <a:ext cx="576" cy="12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71055" name="直接连接符 471054"/>
            <p:cNvSpPr/>
            <p:nvPr/>
          </p:nvSpPr>
          <p:spPr>
            <a:xfrm flipH="1">
              <a:off x="4704" y="2592"/>
              <a:ext cx="576" cy="12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71056" name="直接连接符 471055"/>
            <p:cNvSpPr/>
            <p:nvPr/>
          </p:nvSpPr>
          <p:spPr>
            <a:xfrm flipH="1">
              <a:off x="4128" y="1392"/>
              <a:ext cx="576" cy="11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71057" name="直接连接符 471056"/>
            <p:cNvSpPr/>
            <p:nvPr/>
          </p:nvSpPr>
          <p:spPr>
            <a:xfrm>
              <a:off x="4704" y="1344"/>
              <a:ext cx="576" cy="12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71058" name="组合 471057"/>
          <p:cNvGrpSpPr/>
          <p:nvPr/>
        </p:nvGrpSpPr>
        <p:grpSpPr>
          <a:xfrm>
            <a:off x="4988560" y="2717280"/>
            <a:ext cx="1660525" cy="2172403"/>
            <a:chOff x="4128" y="1293"/>
            <a:chExt cx="1152" cy="2499"/>
          </a:xfrm>
        </p:grpSpPr>
        <p:sp>
          <p:nvSpPr>
            <p:cNvPr id="471061" name="直接连接符 471060"/>
            <p:cNvSpPr/>
            <p:nvPr/>
          </p:nvSpPr>
          <p:spPr>
            <a:xfrm>
              <a:off x="4704" y="1344"/>
              <a:ext cx="576" cy="1200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71062" name="直接连接符 471061"/>
            <p:cNvSpPr/>
            <p:nvPr/>
          </p:nvSpPr>
          <p:spPr>
            <a:xfrm>
              <a:off x="4128" y="2592"/>
              <a:ext cx="576" cy="1200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71063" name="直接连接符 471062"/>
            <p:cNvSpPr/>
            <p:nvPr/>
          </p:nvSpPr>
          <p:spPr>
            <a:xfrm flipH="1">
              <a:off x="4704" y="2544"/>
              <a:ext cx="576" cy="1248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71064" name="直接连接符 471063"/>
            <p:cNvSpPr/>
            <p:nvPr/>
          </p:nvSpPr>
          <p:spPr>
            <a:xfrm flipH="1">
              <a:off x="4128" y="1293"/>
              <a:ext cx="576" cy="1152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71106" name="组合 471105"/>
          <p:cNvGrpSpPr/>
          <p:nvPr/>
        </p:nvGrpSpPr>
        <p:grpSpPr>
          <a:xfrm>
            <a:off x="672465" y="2076450"/>
            <a:ext cx="10536238" cy="3525838"/>
            <a:chOff x="-494" y="1242"/>
            <a:chExt cx="6637" cy="2221"/>
          </a:xfrm>
        </p:grpSpPr>
        <p:sp>
          <p:nvSpPr>
            <p:cNvPr id="471067" name="文本框 471066"/>
            <p:cNvSpPr txBox="1"/>
            <p:nvPr/>
          </p:nvSpPr>
          <p:spPr>
            <a:xfrm>
              <a:off x="4658" y="3059"/>
              <a:ext cx="48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latin typeface="Arial" panose="020B0604020202020204" pitchFamily="34" charset="0"/>
                  <a:ea typeface="微软雅黑" panose="020B0503020204020204" charset="-122"/>
                </a:rPr>
                <a:t> ⑤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68" name="文本框 471067"/>
            <p:cNvSpPr txBox="1"/>
            <p:nvPr/>
          </p:nvSpPr>
          <p:spPr>
            <a:xfrm>
              <a:off x="70" y="1242"/>
              <a:ext cx="7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solidFill>
                    <a:srgbClr val="16039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①② </a:t>
              </a:r>
              <a:endParaRPr lang="en-US" altLang="zh-CN" sz="3600" b="1" dirty="0">
                <a:solidFill>
                  <a:srgbClr val="16039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69" name="文本框 471068"/>
            <p:cNvSpPr txBox="1"/>
            <p:nvPr/>
          </p:nvSpPr>
          <p:spPr>
            <a:xfrm>
              <a:off x="-494" y="2064"/>
              <a:ext cx="56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solidFill>
                    <a:srgbClr val="16039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③ </a:t>
              </a:r>
              <a:endParaRPr lang="en-US" altLang="zh-CN" sz="3600" b="1" dirty="0">
                <a:solidFill>
                  <a:srgbClr val="16039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70" name="文本框 471069"/>
            <p:cNvSpPr txBox="1"/>
            <p:nvPr/>
          </p:nvSpPr>
          <p:spPr>
            <a:xfrm>
              <a:off x="948" y="2064"/>
              <a:ext cx="56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solidFill>
                    <a:srgbClr val="16039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④ </a:t>
              </a:r>
              <a:endParaRPr lang="en-US" altLang="zh-CN" sz="3600" b="1" dirty="0">
                <a:solidFill>
                  <a:srgbClr val="16039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71" name="文本框 471070"/>
            <p:cNvSpPr txBox="1"/>
            <p:nvPr/>
          </p:nvSpPr>
          <p:spPr>
            <a:xfrm>
              <a:off x="118" y="3013"/>
              <a:ext cx="48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solidFill>
                    <a:srgbClr val="16039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⑤</a:t>
              </a:r>
              <a:endParaRPr lang="en-US" altLang="zh-CN" sz="3600" b="1" dirty="0">
                <a:solidFill>
                  <a:srgbClr val="16039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72" name="文本框 471071"/>
            <p:cNvSpPr txBox="1"/>
            <p:nvPr/>
          </p:nvSpPr>
          <p:spPr>
            <a:xfrm>
              <a:off x="2486" y="1242"/>
              <a:ext cx="40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①</a:t>
              </a:r>
              <a:endParaRPr lang="en-US" altLang="zh-CN" sz="36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73" name="文本框 471072"/>
            <p:cNvSpPr txBox="1"/>
            <p:nvPr/>
          </p:nvSpPr>
          <p:spPr>
            <a:xfrm>
              <a:off x="1580" y="2141"/>
              <a:ext cx="69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②③</a:t>
              </a:r>
              <a:endPara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74" name="文本框 471073"/>
            <p:cNvSpPr txBox="1"/>
            <p:nvPr/>
          </p:nvSpPr>
          <p:spPr>
            <a:xfrm>
              <a:off x="3135" y="2127"/>
              <a:ext cx="56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</a:t>
              </a:r>
              <a:r>
                <a:rPr lang="en-US" altLang="zh-CN" sz="3600" b="1" dirty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④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</a:t>
              </a:r>
              <a:endPara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75" name="文本框 471074"/>
            <p:cNvSpPr txBox="1"/>
            <p:nvPr/>
          </p:nvSpPr>
          <p:spPr>
            <a:xfrm>
              <a:off x="2446" y="3040"/>
              <a:ext cx="48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</a:t>
              </a:r>
              <a:r>
                <a:rPr lang="en-US" altLang="zh-CN" sz="3600" b="1" dirty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⑤</a:t>
              </a:r>
              <a:endPara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76" name="文本框 471075"/>
            <p:cNvSpPr txBox="1"/>
            <p:nvPr/>
          </p:nvSpPr>
          <p:spPr>
            <a:xfrm>
              <a:off x="4658" y="1242"/>
              <a:ext cx="48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latin typeface="Arial" panose="020B0604020202020204" pitchFamily="34" charset="0"/>
                  <a:ea typeface="微软雅黑" panose="020B0503020204020204" charset="-122"/>
                </a:rPr>
                <a:t>① 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77" name="文本框 471076"/>
            <p:cNvSpPr txBox="1"/>
            <p:nvPr/>
          </p:nvSpPr>
          <p:spPr>
            <a:xfrm>
              <a:off x="4021" y="2147"/>
              <a:ext cx="792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/>
              <a:r>
                <a:rPr lang="en-US" altLang="zh-CN" sz="3600" b="1" dirty="0">
                  <a:latin typeface="Arial" panose="020B0604020202020204" pitchFamily="34" charset="0"/>
                  <a:ea typeface="微软雅黑" panose="020B0503020204020204" charset="-122"/>
                </a:rPr>
                <a:t>②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1078" name="文本框 471077"/>
            <p:cNvSpPr txBox="1"/>
            <p:nvPr/>
          </p:nvSpPr>
          <p:spPr>
            <a:xfrm>
              <a:off x="5291" y="2127"/>
              <a:ext cx="85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3600" b="1" dirty="0">
                  <a:latin typeface="Arial" panose="020B0604020202020204" pitchFamily="34" charset="0"/>
                  <a:ea typeface="微软雅黑" panose="020B0503020204020204" charset="-122"/>
                </a:rPr>
                <a:t> ③④ 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471079" name="文本框 471078"/>
          <p:cNvSpPr txBox="1"/>
          <p:nvPr/>
        </p:nvSpPr>
        <p:spPr>
          <a:xfrm>
            <a:off x="1106805" y="1112520"/>
            <a:ext cx="876427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4000" b="1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Choose the diagram of the structure</a:t>
            </a:r>
            <a:endParaRPr lang="en-US" altLang="zh-CN" sz="4000" b="1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ea typeface="宋体" panose="02010600030101010101" pitchFamily="2" charset="-122"/>
            </a:endParaRPr>
          </a:p>
        </p:txBody>
      </p:sp>
      <p:sp>
        <p:nvSpPr>
          <p:cNvPr id="471080" name="文本框 471079"/>
          <p:cNvSpPr txBox="1"/>
          <p:nvPr/>
        </p:nvSpPr>
        <p:spPr>
          <a:xfrm>
            <a:off x="1876425" y="5530850"/>
            <a:ext cx="5508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endParaRPr lang="en-US" altLang="zh-CN" sz="40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71081" name="文本框 471080"/>
          <p:cNvSpPr txBox="1"/>
          <p:nvPr/>
        </p:nvSpPr>
        <p:spPr>
          <a:xfrm>
            <a:off x="5539740" y="5602605"/>
            <a:ext cx="5222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</a:t>
            </a:r>
            <a:endParaRPr lang="en-US" altLang="zh-CN" sz="40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71082" name="文本框 471081"/>
          <p:cNvSpPr txBox="1"/>
          <p:nvPr/>
        </p:nvSpPr>
        <p:spPr>
          <a:xfrm>
            <a:off x="8975090" y="5559425"/>
            <a:ext cx="5508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</a:t>
            </a:r>
            <a:endParaRPr lang="en-US" altLang="zh-CN" sz="40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471083" name="图片 471082" descr="月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2280" y="5787708"/>
            <a:ext cx="609600" cy="6080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 b="1"/>
              <a:t>Zhu Fei's speech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946150"/>
            <a:ext cx="10878820" cy="5476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p>
            <a:r>
              <a:rPr lang="en-US" altLang="zh-CN" sz="3600" b="1">
                <a:solidFill>
                  <a:srgbClr val="FF0000"/>
                </a:solidFill>
              </a:rPr>
              <a:t>Central Point:</a:t>
            </a:r>
            <a:endParaRPr lang="en-US" altLang="zh-CN" sz="3600" b="1">
              <a:solidFill>
                <a:srgbClr val="FF0000"/>
              </a:solidFill>
            </a:endParaRPr>
          </a:p>
          <a:p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sz="3600" b="1">
                <a:solidFill>
                  <a:srgbClr val="FF0000"/>
                </a:solidFill>
              </a:rPr>
              <a:t>Main Points</a:t>
            </a:r>
            <a:endParaRPr lang="en-US" altLang="zh-CN" sz="3600" b="1">
              <a:solidFill>
                <a:srgbClr val="FF0000"/>
              </a:solidFill>
            </a:endParaRPr>
          </a:p>
          <a:p>
            <a:endParaRPr lang="en-US" altLang="zh-CN" sz="2800" b="1">
              <a:solidFill>
                <a:srgbClr val="FF0000"/>
              </a:solidFill>
            </a:endParaRPr>
          </a:p>
          <a:p>
            <a:endParaRPr lang="en-US" altLang="zh-CN" sz="2800" b="1">
              <a:solidFill>
                <a:srgbClr val="FF0000"/>
              </a:solidFill>
            </a:endParaRPr>
          </a:p>
          <a:p>
            <a:r>
              <a:rPr lang="en-US" altLang="zh-CN" sz="3600" b="1">
                <a:solidFill>
                  <a:srgbClr val="FF0000"/>
                </a:solidFill>
              </a:rPr>
              <a:t>Conclusion</a:t>
            </a:r>
            <a:endParaRPr lang="en-US" altLang="zh-CN" sz="3600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9222" name="Text Box 5"/>
          <p:cNvSpPr txBox="1"/>
          <p:nvPr/>
        </p:nvSpPr>
        <p:spPr>
          <a:xfrm>
            <a:off x="838200" y="3271203"/>
            <a:ext cx="562483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Point 1: look for information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Text Box 6"/>
          <p:cNvSpPr txBox="1"/>
          <p:nvPr/>
        </p:nvSpPr>
        <p:spPr>
          <a:xfrm>
            <a:off x="838200" y="4093528"/>
            <a:ext cx="472249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Point 2: relate to others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589280" y="1886585"/>
            <a:ext cx="10650220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Internet has positive effects on our lives.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838200" y="5484178"/>
            <a:ext cx="9759950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l" eaLnBrk="1" hangingPunct="1"/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The Internet is a positive tool that helps make our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eaLnBrk="1" hangingPunct="1"/>
            <a:r>
              <a:rPr lang="en-US" altLang="zh-CN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lives better.</a:t>
            </a:r>
            <a:endParaRPr lang="en-US" altLang="zh-CN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7100570" y="2465705"/>
            <a:ext cx="4568190" cy="2207895"/>
          </a:xfrm>
          <a:prstGeom prst="cloudCallout">
            <a:avLst>
              <a:gd name="adj1" fmla="val -122407"/>
              <a:gd name="adj2" fmla="val -268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rgbClr val="C00000"/>
                </a:solidFill>
              </a:rPr>
              <a:t>How to support the main points?</a:t>
            </a:r>
            <a:endParaRPr lang="en-US" altLang="zh-CN" sz="36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9222" grpId="0"/>
      <p:bldP spid="922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4" name="Rectangle 4"/>
          <p:cNvSpPr/>
          <p:nvPr/>
        </p:nvSpPr>
        <p:spPr>
          <a:xfrm>
            <a:off x="755650" y="1628775"/>
            <a:ext cx="2447925" cy="12255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look for 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information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Rectangle 5"/>
          <p:cNvSpPr/>
          <p:nvPr/>
        </p:nvSpPr>
        <p:spPr>
          <a:xfrm>
            <a:off x="684213" y="4652963"/>
            <a:ext cx="2376487" cy="12969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relate to 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others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AutoShape 6"/>
          <p:cNvSpPr/>
          <p:nvPr/>
        </p:nvSpPr>
        <p:spPr>
          <a:xfrm>
            <a:off x="3276600" y="908050"/>
            <a:ext cx="360363" cy="2952750"/>
          </a:xfrm>
          <a:prstGeom prst="leftBrace">
            <a:avLst>
              <a:gd name="adj1" fmla="val 6828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AutoShape 7"/>
          <p:cNvSpPr/>
          <p:nvPr/>
        </p:nvSpPr>
        <p:spPr>
          <a:xfrm>
            <a:off x="3048000" y="4572000"/>
            <a:ext cx="360363" cy="1511300"/>
          </a:xfrm>
          <a:prstGeom prst="leftBrace">
            <a:avLst>
              <a:gd name="adj1" fmla="val 3494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AutoShape 8"/>
          <p:cNvSpPr/>
          <p:nvPr/>
        </p:nvSpPr>
        <p:spPr>
          <a:xfrm>
            <a:off x="323850" y="2276475"/>
            <a:ext cx="360363" cy="2881313"/>
          </a:xfrm>
          <a:prstGeom prst="leftBrace">
            <a:avLst>
              <a:gd name="adj1" fmla="val 66629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3803650" y="3306763"/>
            <a:ext cx="11318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79%: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3348038" y="4292600"/>
            <a:ext cx="522287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4039235" y="1524000"/>
            <a:ext cx="739203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experts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and read articles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3810000" y="838200"/>
            <a:ext cx="112585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find 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5" name="Text Box 13"/>
          <p:cNvSpPr txBox="1"/>
          <p:nvPr/>
        </p:nvSpPr>
        <p:spPr>
          <a:xfrm>
            <a:off x="5105400" y="2590800"/>
            <a:ext cx="38830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search for answers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6" name="Text Box 14"/>
          <p:cNvSpPr txBox="1"/>
          <p:nvPr/>
        </p:nvSpPr>
        <p:spPr>
          <a:xfrm>
            <a:off x="4038600" y="3230880"/>
            <a:ext cx="796607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find out information about hobbies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7" name="Text Box 15"/>
          <p:cNvSpPr txBox="1"/>
          <p:nvPr/>
        </p:nvSpPr>
        <p:spPr>
          <a:xfrm>
            <a:off x="4191000" y="4343400"/>
            <a:ext cx="7412990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can form friendships.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8" name="Text Box 16"/>
          <p:cNvSpPr txBox="1"/>
          <p:nvPr/>
        </p:nvSpPr>
        <p:spPr>
          <a:xfrm>
            <a:off x="3724275" y="5245100"/>
            <a:ext cx="802195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can correspond and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communicate with others.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8" name="Rectangle 19"/>
          <p:cNvSpPr/>
          <p:nvPr/>
        </p:nvSpPr>
        <p:spPr>
          <a:xfrm>
            <a:off x="3810000" y="1524000"/>
            <a:ext cx="37242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communicate with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9" name="Rectangle 20"/>
          <p:cNvSpPr/>
          <p:nvPr/>
        </p:nvSpPr>
        <p:spPr>
          <a:xfrm>
            <a:off x="3810000" y="2590800"/>
            <a:ext cx="12446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80 %: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0" name="Rectangle 21"/>
          <p:cNvSpPr/>
          <p:nvPr/>
        </p:nvSpPr>
        <p:spPr>
          <a:xfrm>
            <a:off x="3505200" y="1050925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●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1" name="Rectangle 22"/>
          <p:cNvSpPr/>
          <p:nvPr/>
        </p:nvSpPr>
        <p:spPr>
          <a:xfrm>
            <a:off x="3505200" y="167640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●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2" name="Rectangle 23"/>
          <p:cNvSpPr/>
          <p:nvPr/>
        </p:nvSpPr>
        <p:spPr>
          <a:xfrm>
            <a:off x="3505200" y="266700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●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3" name="Rectangle 24"/>
          <p:cNvSpPr/>
          <p:nvPr/>
        </p:nvSpPr>
        <p:spPr>
          <a:xfrm>
            <a:off x="3505200" y="3443288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●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4" name="Line 25"/>
          <p:cNvSpPr/>
          <p:nvPr/>
        </p:nvSpPr>
        <p:spPr>
          <a:xfrm>
            <a:off x="4648200" y="1295400"/>
            <a:ext cx="42672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5" name="Line 26"/>
          <p:cNvSpPr/>
          <p:nvPr/>
        </p:nvSpPr>
        <p:spPr>
          <a:xfrm flipV="1">
            <a:off x="7391400" y="2034540"/>
            <a:ext cx="3751580" cy="4572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6" name="Line 27"/>
          <p:cNvSpPr/>
          <p:nvPr/>
        </p:nvSpPr>
        <p:spPr>
          <a:xfrm>
            <a:off x="4039235" y="2473325"/>
            <a:ext cx="1692910" cy="1587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7" name="Line 28"/>
          <p:cNvSpPr/>
          <p:nvPr/>
        </p:nvSpPr>
        <p:spPr>
          <a:xfrm>
            <a:off x="5029200" y="3124200"/>
            <a:ext cx="39624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8" name="Line 29"/>
          <p:cNvSpPr/>
          <p:nvPr/>
        </p:nvSpPr>
        <p:spPr>
          <a:xfrm>
            <a:off x="4953000" y="3810000"/>
            <a:ext cx="6650355" cy="63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0" name="Text Box 31"/>
          <p:cNvSpPr txBox="1"/>
          <p:nvPr/>
        </p:nvSpPr>
        <p:spPr>
          <a:xfrm>
            <a:off x="4038600" y="44958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1" name="Text Box 32"/>
          <p:cNvSpPr txBox="1"/>
          <p:nvPr/>
        </p:nvSpPr>
        <p:spPr>
          <a:xfrm>
            <a:off x="3818890" y="4343400"/>
            <a:ext cx="312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oung people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2" name="Rectangle 33"/>
          <p:cNvSpPr/>
          <p:nvPr/>
        </p:nvSpPr>
        <p:spPr>
          <a:xfrm>
            <a:off x="3733800" y="5287963"/>
            <a:ext cx="32940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Disabled people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4" name="Line 35"/>
          <p:cNvSpPr/>
          <p:nvPr/>
        </p:nvSpPr>
        <p:spPr>
          <a:xfrm>
            <a:off x="6553200" y="4876800"/>
            <a:ext cx="4247515" cy="4635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5" name="Line 36"/>
          <p:cNvSpPr/>
          <p:nvPr/>
        </p:nvSpPr>
        <p:spPr>
          <a:xfrm flipV="1">
            <a:off x="7010400" y="5765800"/>
            <a:ext cx="4022725" cy="254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6" name="Line 37"/>
          <p:cNvSpPr/>
          <p:nvPr/>
        </p:nvSpPr>
        <p:spPr>
          <a:xfrm flipV="1">
            <a:off x="3733800" y="6223000"/>
            <a:ext cx="5180965" cy="254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8" name="Text Box 39"/>
          <p:cNvSpPr txBox="1"/>
          <p:nvPr/>
        </p:nvSpPr>
        <p:spPr>
          <a:xfrm>
            <a:off x="684530" y="3337560"/>
            <a:ext cx="2762250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Main Points</a:t>
            </a:r>
            <a:r>
              <a:rPr lang="en-US" altLang="zh-CN" b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b="1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9" name="Line 40"/>
          <p:cNvSpPr/>
          <p:nvPr/>
        </p:nvSpPr>
        <p:spPr>
          <a:xfrm>
            <a:off x="1752600" y="2895600"/>
            <a:ext cx="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0" name="Line 41"/>
          <p:cNvSpPr/>
          <p:nvPr/>
        </p:nvSpPr>
        <p:spPr>
          <a:xfrm flipV="1">
            <a:off x="1752600" y="3886200"/>
            <a:ext cx="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" name="文本框 3"/>
          <p:cNvSpPr txBox="1"/>
          <p:nvPr/>
        </p:nvSpPr>
        <p:spPr>
          <a:xfrm>
            <a:off x="4647565" y="29845"/>
            <a:ext cx="5213350" cy="701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lvl="0" algn="ctr" eaLnBrk="1" hangingPunct="1"/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Supporting points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48200" y="838200"/>
            <a:ext cx="4359910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abundant information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843780" y="1050925"/>
            <a:ext cx="4340225" cy="12731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rgbClr val="FF0000"/>
                </a:solidFill>
              </a:rPr>
              <a:t>facts</a:t>
            </a:r>
            <a:endParaRPr lang="en-US" altLang="zh-CN" sz="4400" b="1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876800" y="2667000"/>
            <a:ext cx="4340225" cy="12731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rgbClr val="FF0000"/>
                </a:solidFill>
              </a:rPr>
              <a:t>statstics</a:t>
            </a:r>
            <a:endParaRPr lang="en-US" altLang="zh-CN" sz="4400" b="1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843780" y="4495800"/>
            <a:ext cx="4432300" cy="1468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rgbClr val="FF0000"/>
                </a:solidFill>
              </a:rPr>
              <a:t>examples</a:t>
            </a:r>
            <a:endParaRPr lang="en-US" altLang="zh-CN" sz="44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323" grpId="0"/>
      <p:bldP spid="13325" grpId="0"/>
      <p:bldP spid="13326" grpId="0"/>
      <p:bldP spid="13327" grpId="0"/>
      <p:bldP spid="13328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690" y="161925"/>
            <a:ext cx="11226165" cy="704850"/>
          </a:xfrm>
        </p:spPr>
        <p:txBody>
          <a:bodyPr/>
          <a:p>
            <a:pPr algn="ctr"/>
            <a: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  <a:t>2nd speech</a:t>
            </a:r>
            <a:endParaRPr lang="en-US" altLang="zh-CN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8536" name="矩形 278535"/>
          <p:cNvSpPr/>
          <p:nvPr/>
        </p:nvSpPr>
        <p:spPr>
          <a:xfrm>
            <a:off x="1176655" y="1981200"/>
            <a:ext cx="10810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3200" b="1" dirty="0">
                <a:solidFill>
                  <a:srgbClr val="FF00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①</a:t>
            </a:r>
            <a:endParaRPr lang="en-US" altLang="zh-CN" sz="3200" b="1">
              <a:solidFill>
                <a:srgbClr val="FF0000"/>
              </a:solidFill>
              <a:latin typeface="Constantia" panose="02030602050306030303" pitchFamily="18" charset="0"/>
              <a:ea typeface="宋体" panose="02010600030101010101" pitchFamily="2" charset="-122"/>
            </a:endParaRPr>
          </a:p>
        </p:txBody>
      </p:sp>
      <p:sp>
        <p:nvSpPr>
          <p:cNvPr id="278537" name="矩形 278536"/>
          <p:cNvSpPr/>
          <p:nvPr/>
        </p:nvSpPr>
        <p:spPr>
          <a:xfrm>
            <a:off x="1176655" y="2743200"/>
            <a:ext cx="5921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 b="1" dirty="0">
                <a:solidFill>
                  <a:srgbClr val="FF00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②</a:t>
            </a:r>
            <a:endParaRPr lang="en-US" altLang="zh-CN" sz="3200" b="1" dirty="0">
              <a:solidFill>
                <a:srgbClr val="FF0000"/>
              </a:solidFill>
              <a:latin typeface="Constantia" panose="02030602050306030303" pitchFamily="18" charset="0"/>
              <a:ea typeface="宋体" panose="02010600030101010101" pitchFamily="2" charset="-122"/>
            </a:endParaRPr>
          </a:p>
        </p:txBody>
      </p:sp>
      <p:sp>
        <p:nvSpPr>
          <p:cNvPr id="278538" name="矩形 278537"/>
          <p:cNvSpPr/>
          <p:nvPr/>
        </p:nvSpPr>
        <p:spPr>
          <a:xfrm>
            <a:off x="1176655" y="3505200"/>
            <a:ext cx="5572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en-US" sz="3200" b="1">
                <a:solidFill>
                  <a:srgbClr val="FF00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③</a:t>
            </a:r>
            <a:endParaRPr lang="en-US" altLang="zh-CN" sz="3200" b="1" dirty="0">
              <a:solidFill>
                <a:srgbClr val="FF0000"/>
              </a:solidFill>
              <a:latin typeface="Constantia" panose="02030602050306030303" pitchFamily="18" charset="0"/>
              <a:ea typeface="宋体" panose="02010600030101010101" pitchFamily="2" charset="-122"/>
            </a:endParaRPr>
          </a:p>
        </p:txBody>
      </p:sp>
      <p:sp>
        <p:nvSpPr>
          <p:cNvPr id="278539" name="矩形 278538"/>
          <p:cNvSpPr/>
          <p:nvPr/>
        </p:nvSpPr>
        <p:spPr>
          <a:xfrm>
            <a:off x="1176655" y="4343400"/>
            <a:ext cx="6635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3200" b="1" dirty="0">
                <a:solidFill>
                  <a:srgbClr val="FF00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④</a:t>
            </a:r>
            <a:endParaRPr lang="en-US" altLang="zh-CN" sz="3200" b="1" dirty="0">
              <a:solidFill>
                <a:srgbClr val="FF0000"/>
              </a:solidFill>
              <a:latin typeface="Constantia" panose="02030602050306030303" pitchFamily="18" charset="0"/>
              <a:ea typeface="宋体" panose="02010600030101010101" pitchFamily="2" charset="-122"/>
            </a:endParaRPr>
          </a:p>
        </p:txBody>
      </p:sp>
      <p:sp>
        <p:nvSpPr>
          <p:cNvPr id="278540" name="矩形 278539"/>
          <p:cNvSpPr/>
          <p:nvPr/>
        </p:nvSpPr>
        <p:spPr>
          <a:xfrm>
            <a:off x="1176655" y="5181600"/>
            <a:ext cx="592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/>
            <a:r>
              <a:rPr lang="en-US" altLang="zh-CN" sz="3200" b="1" dirty="0">
                <a:solidFill>
                  <a:srgbClr val="FF0000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⑤</a:t>
            </a:r>
            <a:endParaRPr lang="en-US" altLang="zh-CN" sz="3200" b="1">
              <a:solidFill>
                <a:srgbClr val="FF0000"/>
              </a:solidFill>
              <a:latin typeface="Constantia" panose="02030602050306030303" pitchFamily="18" charset="0"/>
              <a:ea typeface="宋体" panose="02010600030101010101" pitchFamily="2" charset="-122"/>
            </a:endParaRPr>
          </a:p>
        </p:txBody>
      </p:sp>
      <p:grpSp>
        <p:nvGrpSpPr>
          <p:cNvPr id="278551" name="组合 278550"/>
          <p:cNvGrpSpPr/>
          <p:nvPr/>
        </p:nvGrpSpPr>
        <p:grpSpPr>
          <a:xfrm>
            <a:off x="5372735" y="1875155"/>
            <a:ext cx="1828800" cy="3886200"/>
            <a:chOff x="4128" y="1344"/>
            <a:chExt cx="1152" cy="2448"/>
          </a:xfrm>
        </p:grpSpPr>
        <p:sp>
          <p:nvSpPr>
            <p:cNvPr id="278552" name="菱形 278551"/>
            <p:cNvSpPr/>
            <p:nvPr/>
          </p:nvSpPr>
          <p:spPr>
            <a:xfrm>
              <a:off x="4128" y="1344"/>
              <a:ext cx="1152" cy="2448"/>
            </a:xfrm>
            <a:prstGeom prst="diamond">
              <a:avLst/>
            </a:prstGeom>
            <a:solidFill>
              <a:schemeClr val="bg1">
                <a:alpha val="0"/>
              </a:schemeClr>
            </a:solidFill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8554" name="直接连接符 278553"/>
            <p:cNvSpPr/>
            <p:nvPr/>
          </p:nvSpPr>
          <p:spPr>
            <a:xfrm>
              <a:off x="4704" y="1344"/>
              <a:ext cx="576" cy="120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78559" name="文本框 278558"/>
          <p:cNvSpPr txBox="1"/>
          <p:nvPr/>
        </p:nvSpPr>
        <p:spPr>
          <a:xfrm>
            <a:off x="1369695" y="1006475"/>
            <a:ext cx="10079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ctr"/>
            <a:r>
              <a:rPr lang="en-US" altLang="zh-CN" sz="3600" b="1">
                <a:solidFill>
                  <a:srgbClr val="16039F"/>
                </a:solidFill>
                <a:latin typeface="Constantia" panose="02030602050306030303" pitchFamily="18" charset="0"/>
                <a:ea typeface="宋体" panose="02010600030101010101" pitchFamily="2" charset="-122"/>
              </a:rPr>
              <a:t>Draw the diagram of the structure by yourself</a:t>
            </a:r>
            <a:endParaRPr lang="en-US" altLang="zh-CN" sz="3600" b="1">
              <a:solidFill>
                <a:srgbClr val="16039F"/>
              </a:solidFill>
              <a:latin typeface="Constantia" panose="02030602050306030303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-0.05556 L 0.38264 -0.0643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52 0.000000 L 0.298073 0.091296 " pathEditMode="relative" rAng="0" ptsTypes="">
                                      <p:cBhvr>
                                        <p:cTn id="10" dur="5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52 -0.000093 L 0.486927 -0.013056 " pathEditMode="relative" rAng="0" ptsTypes="">
                                      <p:cBhvr>
                                        <p:cTn id="14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302 -0.033333 L 0.524115 -0.130833 " pathEditMode="relative" rAng="0" ptsTypes="">
                                      <p:cBhvr>
                                        <p:cTn id="18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40938 0.0578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6" grpId="0"/>
      <p:bldP spid="278537" grpId="0"/>
      <p:bldP spid="278538" grpId="0"/>
      <p:bldP spid="278539" grpId="0"/>
      <p:bldP spid="278540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51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510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5、9、12、16、22、25、26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510"/>
</p:tagLst>
</file>

<file path=ppt/theme/theme1.xml><?xml version="1.0" encoding="utf-8"?>
<a:theme xmlns:a="http://schemas.openxmlformats.org/drawingml/2006/main" name="1_Office 主题">
  <a:themeElements>
    <a:clrScheme name="自定义 57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C8DA2D"/>
      </a:accent1>
      <a:accent2>
        <a:srgbClr val="A0D07A"/>
      </a:accent2>
      <a:accent3>
        <a:srgbClr val="7FCBAD"/>
      </a:accent3>
      <a:accent4>
        <a:srgbClr val="4DC8EA"/>
      </a:accent4>
      <a:accent5>
        <a:srgbClr val="114B93"/>
      </a:accent5>
      <a:accent6>
        <a:srgbClr val="FFC000"/>
      </a:accent6>
      <a:hlink>
        <a:srgbClr val="0563C1"/>
      </a:hlink>
      <a:folHlink>
        <a:srgbClr val="954F72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3873</Words>
  <Application>WPS 演示</Application>
  <PresentationFormat>宽屏</PresentationFormat>
  <Paragraphs>272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黑体</vt:lpstr>
      <vt:lpstr>Calibri</vt:lpstr>
      <vt:lpstr>Comic Sans MS</vt:lpstr>
      <vt:lpstr>Impact</vt:lpstr>
      <vt:lpstr>Times New Roman</vt:lpstr>
      <vt:lpstr>Constantia</vt:lpstr>
      <vt:lpstr>腾祥倩影简</vt:lpstr>
      <vt:lpstr>方正隶变_GBK</vt:lpstr>
      <vt:lpstr>Microsoft JhengHei</vt:lpstr>
      <vt:lpstr>仿宋</vt:lpstr>
      <vt:lpstr>Arial Black</vt:lpstr>
      <vt:lpstr>Wingdings</vt:lpstr>
      <vt:lpstr>1_Office 主题</vt:lpstr>
      <vt:lpstr>Equation.KSEE3</vt:lpstr>
      <vt:lpstr>PowerPoint 演示文稿</vt:lpstr>
      <vt:lpstr>Brainstorming:  Buttons on the Internet</vt:lpstr>
      <vt:lpstr>LOREM IPSUM DOLOR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Zhu Fei's speech</vt:lpstr>
      <vt:lpstr>PowerPoint 演示文稿</vt:lpstr>
      <vt:lpstr>PowerPoint 演示文稿</vt:lpstr>
      <vt:lpstr>Discussion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2017-04-27T02:37:36Z</dcterms:created>
  <dcterms:modified xsi:type="dcterms:W3CDTF">2017-04-27T15:20:21Z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