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8" r:id="rId4"/>
    <p:sldId id="260" r:id="rId5"/>
    <p:sldId id="259" r:id="rId6"/>
    <p:sldId id="257" r:id="rId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11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EE194-998D-41B1-A61C-52DA1509CAA0}" type="datetimeFigureOut">
              <a:rPr lang="zh-CN" altLang="en-US" smtClean="0"/>
              <a:t>2017/2/12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D3EC8-20FA-4BCE-A94A-7A749081702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EE194-998D-41B1-A61C-52DA1509CAA0}" type="datetimeFigureOut">
              <a:rPr lang="zh-CN" altLang="en-US" smtClean="0"/>
              <a:t>2017/2/12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D3EC8-20FA-4BCE-A94A-7A749081702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EE194-998D-41B1-A61C-52DA1509CAA0}" type="datetimeFigureOut">
              <a:rPr lang="zh-CN" altLang="en-US" smtClean="0"/>
              <a:t>2017/2/12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D3EC8-20FA-4BCE-A94A-7A749081702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EE194-998D-41B1-A61C-52DA1509CAA0}" type="datetimeFigureOut">
              <a:rPr lang="zh-CN" altLang="en-US" smtClean="0"/>
              <a:t>2017/2/12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D3EC8-20FA-4BCE-A94A-7A749081702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EE194-998D-41B1-A61C-52DA1509CAA0}" type="datetimeFigureOut">
              <a:rPr lang="zh-CN" altLang="en-US" smtClean="0"/>
              <a:t>2017/2/12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D3EC8-20FA-4BCE-A94A-7A749081702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EE194-998D-41B1-A61C-52DA1509CAA0}" type="datetimeFigureOut">
              <a:rPr lang="zh-CN" altLang="en-US" smtClean="0"/>
              <a:t>2017/2/12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D3EC8-20FA-4BCE-A94A-7A749081702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EE194-998D-41B1-A61C-52DA1509CAA0}" type="datetimeFigureOut">
              <a:rPr lang="zh-CN" altLang="en-US" smtClean="0"/>
              <a:t>2017/2/12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D3EC8-20FA-4BCE-A94A-7A749081702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EE194-998D-41B1-A61C-52DA1509CAA0}" type="datetimeFigureOut">
              <a:rPr lang="zh-CN" altLang="en-US" smtClean="0"/>
              <a:t>2017/2/12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D3EC8-20FA-4BCE-A94A-7A749081702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EE194-998D-41B1-A61C-52DA1509CAA0}" type="datetimeFigureOut">
              <a:rPr lang="zh-CN" altLang="en-US" smtClean="0"/>
              <a:t>2017/2/12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D3EC8-20FA-4BCE-A94A-7A749081702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EE194-998D-41B1-A61C-52DA1509CAA0}" type="datetimeFigureOut">
              <a:rPr lang="zh-CN" altLang="en-US" smtClean="0"/>
              <a:t>2017/2/12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D3EC8-20FA-4BCE-A94A-7A749081702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EE194-998D-41B1-A61C-52DA1509CAA0}" type="datetimeFigureOut">
              <a:rPr lang="zh-CN" altLang="en-US" smtClean="0"/>
              <a:t>2017/2/12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D3EC8-20FA-4BCE-A94A-7A749081702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6EE194-998D-41B1-A61C-52DA1509CAA0}" type="datetimeFigureOut">
              <a:rPr lang="zh-CN" altLang="en-US" smtClean="0"/>
              <a:t>2017/2/12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4D3EC8-20FA-4BCE-A94A-7A749081702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4282" y="1000108"/>
            <a:ext cx="1247947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zh-CN" altLang="en-US" sz="80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华文行楷" pitchFamily="2" charset="-122"/>
                <a:ea typeface="华文行楷" pitchFamily="2" charset="-122"/>
              </a:rPr>
              <a:t>新</a:t>
            </a:r>
            <a:endParaRPr lang="zh-CN" altLang="en-US" sz="80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华文行楷" pitchFamily="2" charset="-122"/>
              <a:ea typeface="华文行楷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71538" y="1857364"/>
            <a:ext cx="1104093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zh-CN" altLang="en-US" sz="66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华文行楷" pitchFamily="2" charset="-122"/>
                <a:ea typeface="华文行楷" pitchFamily="2" charset="-122"/>
              </a:rPr>
              <a:t>年</a:t>
            </a:r>
            <a:endParaRPr lang="zh-CN" altLang="en-US" sz="66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华文行楷" pitchFamily="2" charset="-122"/>
              <a:ea typeface="华文行楷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785918" y="1214422"/>
            <a:ext cx="1109599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zh-CN" altLang="en-US" sz="72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华文行楷" pitchFamily="2" charset="-122"/>
                <a:ea typeface="华文行楷" pitchFamily="2" charset="-122"/>
              </a:rPr>
              <a:t>快</a:t>
            </a:r>
            <a:endParaRPr lang="zh-CN" altLang="en-US" sz="72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华文行楷" pitchFamily="2" charset="-122"/>
              <a:ea typeface="华文行楷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428860" y="2285992"/>
            <a:ext cx="1109599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zh-CN" altLang="en-US" sz="72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华文行楷" pitchFamily="2" charset="-122"/>
                <a:ea typeface="华文行楷" pitchFamily="2" charset="-122"/>
              </a:rPr>
              <a:t>乐</a:t>
            </a:r>
            <a:endParaRPr lang="zh-CN" altLang="en-US" sz="72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华文行楷" pitchFamily="2" charset="-122"/>
              <a:ea typeface="华文行楷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857356" y="428604"/>
            <a:ext cx="670568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4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auhaus 93" pitchFamily="82" charset="0"/>
              </a:rPr>
              <a:t>Happy Chinese New Year!</a:t>
            </a:r>
            <a:endParaRPr lang="zh-CN" altLang="en-US" sz="4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auhaus 93" pitchFamily="82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epaper.cnhubei.com/ctsb/20140112/m_A07_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57166"/>
            <a:ext cx="3826493" cy="271464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8436" name="Picture 4" descr="http://epaper.anhuinews.com/files/xawb/20140122/24888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26689" y="0"/>
            <a:ext cx="3217311" cy="4214818"/>
          </a:xfrm>
          <a:prstGeom prst="rect">
            <a:avLst/>
          </a:prstGeom>
          <a:noFill/>
        </p:spPr>
      </p:pic>
      <p:pic>
        <p:nvPicPr>
          <p:cNvPr id="18438" name="Picture 6" descr="http://news.img.yyr.cn/201501/21/85076.jpg"/>
          <p:cNvPicPr>
            <a:picLocks noChangeAspect="1" noChangeArrowheads="1"/>
          </p:cNvPicPr>
          <p:nvPr/>
        </p:nvPicPr>
        <p:blipFill>
          <a:blip r:embed="rId4"/>
          <a:srcRect r="18327" b="19198"/>
          <a:stretch>
            <a:fillRect/>
          </a:stretch>
        </p:blipFill>
        <p:spPr bwMode="auto">
          <a:xfrm>
            <a:off x="1785918" y="2857496"/>
            <a:ext cx="3730084" cy="242889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5929322" y="4643446"/>
            <a:ext cx="2714644" cy="954107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隶书" pitchFamily="2" charset="-122"/>
                <a:ea typeface="华文隶书" pitchFamily="2" charset="-122"/>
              </a:rPr>
              <a:t>快过年了，最重要的是打年货。</a:t>
            </a:r>
            <a:endParaRPr lang="zh-CN" alt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隶书" pitchFamily="2" charset="-122"/>
              <a:ea typeface="华文隶书" pitchFamily="2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596" y="5000636"/>
            <a:ext cx="4786346" cy="156966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隶书" pitchFamily="2" charset="-122"/>
                <a:ea typeface="华文隶书" pitchFamily="2" charset="-122"/>
              </a:rPr>
              <a:t>有些地方的人会</a:t>
            </a:r>
            <a:r>
              <a:rPr lang="zh-CN" alt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隶书" pitchFamily="2" charset="-122"/>
                <a:ea typeface="华文隶书" pitchFamily="2" charset="-122"/>
              </a:rPr>
              <a:t>买糖果瓜子</a:t>
            </a:r>
            <a:r>
              <a:rPr lang="zh-CN" alt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隶书" pitchFamily="2" charset="-122"/>
                <a:ea typeface="华文隶书" pitchFamily="2" charset="-122"/>
              </a:rPr>
              <a:t>的年货放</a:t>
            </a:r>
            <a:r>
              <a:rPr lang="zh-CN" alt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隶书" pitchFamily="2" charset="-122"/>
                <a:ea typeface="华文隶书" pitchFamily="2" charset="-122"/>
              </a:rPr>
              <a:t>在盒子里，亲戚朋友来</a:t>
            </a:r>
            <a:r>
              <a:rPr lang="zh-CN" alt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隶书" pitchFamily="2" charset="-122"/>
                <a:ea typeface="华文隶书" pitchFamily="2" charset="-122"/>
              </a:rPr>
              <a:t>拜年时，就请他们</a:t>
            </a:r>
            <a:r>
              <a:rPr lang="zh-CN" alt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隶书" pitchFamily="2" charset="-122"/>
                <a:ea typeface="华文隶书" pitchFamily="2" charset="-122"/>
              </a:rPr>
              <a:t>吃，另</a:t>
            </a:r>
            <a:r>
              <a:rPr lang="zh-CN" alt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隶书" pitchFamily="2" charset="-122"/>
                <a:ea typeface="华文隶书" pitchFamily="2" charset="-122"/>
              </a:rPr>
              <a:t>外办的年货就是拜年时送的</a:t>
            </a:r>
            <a:r>
              <a:rPr lang="zh-CN" alt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隶书" pitchFamily="2" charset="-122"/>
                <a:ea typeface="华文隶书" pitchFamily="2" charset="-122"/>
              </a:rPr>
              <a:t>礼物。</a:t>
            </a:r>
            <a:endParaRPr lang="zh-CN" alt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隶书" pitchFamily="2" charset="-122"/>
              <a:ea typeface="华文隶书" pitchFamily="2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00696" y="6488668"/>
            <a:ext cx="3143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2017</a:t>
            </a:r>
            <a:r>
              <a:rPr lang="zh-CN" altLang="en-US" dirty="0" smtClean="0"/>
              <a:t>年</a:t>
            </a:r>
            <a:r>
              <a:rPr lang="en-US" altLang="zh-CN" dirty="0"/>
              <a:t>1</a:t>
            </a:r>
            <a:r>
              <a:rPr lang="zh-CN" altLang="en-US" dirty="0" smtClean="0"/>
              <a:t>月</a:t>
            </a:r>
            <a:r>
              <a:rPr lang="en-US" altLang="zh-CN" dirty="0" smtClean="0"/>
              <a:t>15</a:t>
            </a:r>
            <a:r>
              <a:rPr lang="zh-CN" altLang="en-US" dirty="0" smtClean="0"/>
              <a:t>日（腊月十八日）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ic19.nipic.com/20120224/4997849_153022544134_2.jpg"/>
          <p:cNvPicPr>
            <a:picLocks noChangeAspect="1" noChangeArrowheads="1"/>
          </p:cNvPicPr>
          <p:nvPr/>
        </p:nvPicPr>
        <p:blipFill>
          <a:blip r:embed="rId2" cstate="print"/>
          <a:srcRect t="10526" b="5263"/>
          <a:stretch>
            <a:fillRect/>
          </a:stretch>
        </p:blipFill>
        <p:spPr bwMode="auto">
          <a:xfrm>
            <a:off x="214282" y="4786322"/>
            <a:ext cx="1559462" cy="1857388"/>
          </a:xfrm>
          <a:prstGeom prst="rect">
            <a:avLst/>
          </a:prstGeom>
          <a:noFill/>
        </p:spPr>
      </p:pic>
      <p:pic>
        <p:nvPicPr>
          <p:cNvPr id="1028" name="Picture 4" descr="http://s6.sinaimg.cn/mw690/4a60ecffgd689a02577a5&amp;69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428604"/>
            <a:ext cx="2524142" cy="3786214"/>
          </a:xfrm>
          <a:prstGeom prst="rect">
            <a:avLst/>
          </a:prstGeom>
          <a:noFill/>
        </p:spPr>
      </p:pic>
      <p:pic>
        <p:nvPicPr>
          <p:cNvPr id="1030" name="Picture 6" descr="http://i2.w.yun.hjfile.cn/doc/201210/9edd52955c4c48388cf2f8a58937191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28992" y="928670"/>
            <a:ext cx="4762500" cy="440055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143108" y="4643446"/>
            <a:ext cx="2500330" cy="120032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隶书" pitchFamily="2" charset="-122"/>
                <a:ea typeface="华文隶书" pitchFamily="2" charset="-122"/>
              </a:rPr>
              <a:t>在我们老家，更多的是自己书写的春联。</a:t>
            </a:r>
            <a:endParaRPr lang="en-US" altLang="zh-CN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隶书" pitchFamily="2" charset="-122"/>
              <a:ea typeface="华文隶书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500430" y="3214686"/>
            <a:ext cx="857256" cy="14287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Box 6"/>
          <p:cNvSpPr txBox="1"/>
          <p:nvPr/>
        </p:nvSpPr>
        <p:spPr>
          <a:xfrm>
            <a:off x="6000696" y="6488668"/>
            <a:ext cx="3143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2017</a:t>
            </a:r>
            <a:r>
              <a:rPr lang="zh-CN" altLang="en-US" dirty="0" smtClean="0"/>
              <a:t>年</a:t>
            </a:r>
            <a:r>
              <a:rPr lang="en-US" altLang="zh-CN" dirty="0"/>
              <a:t>1</a:t>
            </a:r>
            <a:r>
              <a:rPr lang="zh-CN" altLang="en-US" dirty="0" smtClean="0"/>
              <a:t>月</a:t>
            </a:r>
            <a:r>
              <a:rPr lang="en-US" altLang="zh-CN" dirty="0" smtClean="0"/>
              <a:t>25</a:t>
            </a:r>
            <a:r>
              <a:rPr lang="zh-CN" altLang="en-US" dirty="0" smtClean="0"/>
              <a:t>日（腊月</a:t>
            </a:r>
            <a:r>
              <a:rPr lang="zh-CN" altLang="en-US" dirty="0"/>
              <a:t>廿八</a:t>
            </a:r>
            <a:r>
              <a:rPr lang="zh-CN" altLang="en-US" dirty="0" smtClean="0"/>
              <a:t>日）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img5.duitang.com/uploads/item/201412/15/20141215195759_G8VYy.thumb.700_0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214422"/>
            <a:ext cx="6667500" cy="4210050"/>
          </a:xfrm>
          <a:prstGeom prst="rect">
            <a:avLst/>
          </a:prstGeom>
          <a:noFill/>
        </p:spPr>
      </p:pic>
      <p:pic>
        <p:nvPicPr>
          <p:cNvPr id="17412" name="Picture 4" descr="http://photocdn.sohu.com/20160127/mp56699309_1453860525598_4_th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85728"/>
            <a:ext cx="3071802" cy="288749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7414" name="Picture 6" descr="http://i1.cqnews.net/cqtoday/attachement/jpg/site82/20140127/b8ac6f2518fb145054941f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43570" y="3357562"/>
            <a:ext cx="2879500" cy="285290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7416" name="Picture 8" descr="http://img1.ph.126.net/vSVtzKTiZ33mMatuxtiiqQ==/226587356262093423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85852" y="4214818"/>
            <a:ext cx="2952770" cy="221457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5929322" y="857232"/>
            <a:ext cx="2428892" cy="1384995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隶书" pitchFamily="2" charset="-122"/>
                <a:ea typeface="华文隶书" pitchFamily="2" charset="-122"/>
              </a:rPr>
              <a:t>大年初一，我们要给最年长的长辈拜年。</a:t>
            </a:r>
            <a:endParaRPr lang="zh-CN" alt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隶书" pitchFamily="2" charset="-122"/>
              <a:ea typeface="华文隶书" pitchFamily="2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00696" y="6488668"/>
            <a:ext cx="3143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2017</a:t>
            </a:r>
            <a:r>
              <a:rPr lang="zh-CN" altLang="en-US" dirty="0" smtClean="0"/>
              <a:t>年</a:t>
            </a:r>
            <a:r>
              <a:rPr lang="en-US" altLang="zh-CN" dirty="0"/>
              <a:t>1</a:t>
            </a:r>
            <a:r>
              <a:rPr lang="zh-CN" altLang="en-US" dirty="0" smtClean="0"/>
              <a:t>月</a:t>
            </a:r>
            <a:r>
              <a:rPr lang="en-US" altLang="zh-CN" dirty="0" smtClean="0"/>
              <a:t>29</a:t>
            </a:r>
            <a:r>
              <a:rPr lang="zh-CN" altLang="en-US" dirty="0" smtClean="0"/>
              <a:t>日（大年初一）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wp2.sina.cn/woriginal/6ee48572jw1e1ogk25rvij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500042"/>
            <a:ext cx="3314640" cy="2485980"/>
          </a:xfrm>
          <a:prstGeom prst="rect">
            <a:avLst/>
          </a:prstGeom>
          <a:noFill/>
        </p:spPr>
      </p:pic>
      <p:pic>
        <p:nvPicPr>
          <p:cNvPr id="16388" name="Picture 4" descr="http://image.xinmin.cn/2015/02/24/2015022410173694260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2" y="1857364"/>
            <a:ext cx="3372324" cy="2224299"/>
          </a:xfrm>
          <a:prstGeom prst="rect">
            <a:avLst/>
          </a:prstGeom>
          <a:noFill/>
        </p:spPr>
      </p:pic>
      <p:pic>
        <p:nvPicPr>
          <p:cNvPr id="16390" name="Picture 6" descr="http://img8.ph.126.net/LEo4quD_7WF4Ag2xnEe6CA==/659727647484260334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42976" y="4143380"/>
            <a:ext cx="3355474" cy="223250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42910" y="3357562"/>
            <a:ext cx="3357586" cy="954107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隶书" pitchFamily="2" charset="-122"/>
                <a:ea typeface="华文隶书" pitchFamily="2" charset="-122"/>
              </a:rPr>
              <a:t>过年，我最盼望的事情就是收红包</a:t>
            </a:r>
            <a:r>
              <a:rPr lang="zh-CN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隶书" pitchFamily="2" charset="-122"/>
                <a:ea typeface="华文隶书" pitchFamily="2" charset="-122"/>
              </a:rPr>
              <a:t>。</a:t>
            </a:r>
            <a:endParaRPr lang="zh-CN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隶书" pitchFamily="2" charset="-122"/>
              <a:ea typeface="华文隶书" pitchFamily="2" charset="-122"/>
            </a:endParaRPr>
          </a:p>
        </p:txBody>
      </p:sp>
      <p:pic>
        <p:nvPicPr>
          <p:cNvPr id="16392" name="Picture 8" descr="http://p3.pstatp.com/large/11fc0002e6d4ef9f31c1"/>
          <p:cNvPicPr>
            <a:picLocks noChangeAspect="1" noChangeArrowheads="1"/>
          </p:cNvPicPr>
          <p:nvPr/>
        </p:nvPicPr>
        <p:blipFill>
          <a:blip r:embed="rId5"/>
          <a:srcRect l="23745" r="26127"/>
          <a:stretch>
            <a:fillRect/>
          </a:stretch>
        </p:blipFill>
        <p:spPr bwMode="auto">
          <a:xfrm>
            <a:off x="5715008" y="3357562"/>
            <a:ext cx="2286016" cy="2999863"/>
          </a:xfrm>
          <a:prstGeom prst="rect">
            <a:avLst/>
          </a:prstGeom>
          <a:noFill/>
        </p:spPr>
      </p:pic>
      <p:pic>
        <p:nvPicPr>
          <p:cNvPr id="16394" name="Picture 10" descr="http://www.ershoubijiben.cn/timage/2015/183346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286380" y="-428652"/>
            <a:ext cx="3558089" cy="22145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隶书" pitchFamily="2" charset="-122"/>
                <a:ea typeface="华文隶书" pitchFamily="2" charset="-122"/>
              </a:rPr>
              <a:t>关于春节的小故事</a:t>
            </a:r>
            <a:endParaRPr lang="zh-CN" altLang="en-US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隶书" pitchFamily="2" charset="-122"/>
              <a:ea typeface="华文隶书" pitchFamily="2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prstGeom prst="roundRect">
            <a:avLst/>
          </a:prstGeom>
          <a:solidFill>
            <a:schemeClr val="bg1"/>
          </a:solidFill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zh-CN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隶书" pitchFamily="2" charset="-122"/>
                <a:ea typeface="华文隶书" pitchFamily="2" charset="-122"/>
              </a:rPr>
              <a:t>    </a:t>
            </a:r>
            <a:r>
              <a:rPr lang="zh-CN" altLang="en-US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隶书" pitchFamily="2" charset="-122"/>
                <a:ea typeface="华文隶书" pitchFamily="2" charset="-122"/>
              </a:rPr>
              <a:t>相传在一</a:t>
            </a:r>
            <a:r>
              <a:rPr lang="zh-CN" altLang="en-US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隶书" pitchFamily="2" charset="-122"/>
                <a:ea typeface="华文隶书" pitchFamily="2" charset="-122"/>
              </a:rPr>
              <a:t>个</a:t>
            </a:r>
            <a:r>
              <a:rPr lang="zh-CN" altLang="en-US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隶书" pitchFamily="2" charset="-122"/>
                <a:ea typeface="华文隶书" pitchFamily="2" charset="-122"/>
              </a:rPr>
              <a:t>鬼的世界中</a:t>
            </a:r>
            <a:r>
              <a:rPr lang="zh-CN" altLang="en-US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隶书" pitchFamily="2" charset="-122"/>
                <a:ea typeface="华文隶书" pitchFamily="2" charset="-122"/>
              </a:rPr>
              <a:t>有座山，山上有一</a:t>
            </a:r>
            <a:r>
              <a:rPr lang="zh-CN" altLang="en-US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隶书" pitchFamily="2" charset="-122"/>
                <a:ea typeface="华文隶书" pitchFamily="2" charset="-122"/>
              </a:rPr>
              <a:t>棵树</a:t>
            </a:r>
            <a:r>
              <a:rPr lang="zh-CN" altLang="en-US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隶书" pitchFamily="2" charset="-122"/>
                <a:ea typeface="华文隶书" pitchFamily="2" charset="-122"/>
              </a:rPr>
              <a:t>，树梢上有一</a:t>
            </a:r>
            <a:r>
              <a:rPr lang="zh-CN" altLang="en-US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隶书" pitchFamily="2" charset="-122"/>
                <a:ea typeface="华文隶书" pitchFamily="2" charset="-122"/>
              </a:rPr>
              <a:t>只鸡。每天早上鸡叫的</a:t>
            </a:r>
            <a:r>
              <a:rPr lang="zh-CN" altLang="en-US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隶书" pitchFamily="2" charset="-122"/>
                <a:ea typeface="华文隶书" pitchFamily="2" charset="-122"/>
              </a:rPr>
              <a:t>时候，夜晚</a:t>
            </a:r>
            <a:r>
              <a:rPr lang="zh-CN" altLang="en-US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隶书" pitchFamily="2" charset="-122"/>
                <a:ea typeface="华文隶书" pitchFamily="2" charset="-122"/>
              </a:rPr>
              <a:t>出去的</a:t>
            </a:r>
            <a:r>
              <a:rPr lang="zh-CN" altLang="en-US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隶书" pitchFamily="2" charset="-122"/>
                <a:ea typeface="华文隶书" pitchFamily="2" charset="-122"/>
              </a:rPr>
              <a:t>鬼魂</a:t>
            </a:r>
            <a:r>
              <a:rPr lang="zh-CN" altLang="en-US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隶书" pitchFamily="2" charset="-122"/>
                <a:ea typeface="华文隶书" pitchFamily="2" charset="-122"/>
              </a:rPr>
              <a:t>必须回去。</a:t>
            </a:r>
            <a:r>
              <a:rPr lang="zh-CN" altLang="en-US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隶书" pitchFamily="2" charset="-122"/>
                <a:ea typeface="华文隶书" pitchFamily="2" charset="-122"/>
              </a:rPr>
              <a:t>鬼域的</a:t>
            </a:r>
            <a:r>
              <a:rPr lang="zh-CN" altLang="en-US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隶书" pitchFamily="2" charset="-122"/>
                <a:ea typeface="华文隶书" pitchFamily="2" charset="-122"/>
              </a:rPr>
              <a:t>大门边</a:t>
            </a:r>
            <a:r>
              <a:rPr lang="zh-CN" altLang="en-US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隶书" pitchFamily="2" charset="-122"/>
                <a:ea typeface="华文隶书" pitchFamily="2" charset="-122"/>
              </a:rPr>
              <a:t>站着两个</a:t>
            </a:r>
            <a:r>
              <a:rPr lang="zh-CN" altLang="en-US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隶书" pitchFamily="2" charset="-122"/>
                <a:ea typeface="华文隶书" pitchFamily="2" charset="-122"/>
              </a:rPr>
              <a:t>神人。</a:t>
            </a:r>
            <a:r>
              <a:rPr lang="zh-CN" altLang="en-US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隶书" pitchFamily="2" charset="-122"/>
                <a:ea typeface="华文隶书" pitchFamily="2" charset="-122"/>
              </a:rPr>
              <a:t>如果鬼魂在夜间干</a:t>
            </a:r>
            <a:r>
              <a:rPr lang="zh-CN" altLang="en-US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隶书" pitchFamily="2" charset="-122"/>
                <a:ea typeface="华文隶书" pitchFamily="2" charset="-122"/>
              </a:rPr>
              <a:t>了坏事情，他们就</a:t>
            </a:r>
            <a:r>
              <a:rPr lang="zh-CN" altLang="en-US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隶书" pitchFamily="2" charset="-122"/>
                <a:ea typeface="华文隶书" pitchFamily="2" charset="-122"/>
              </a:rPr>
              <a:t>会</a:t>
            </a:r>
            <a:r>
              <a:rPr lang="zh-CN" altLang="en-US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隶书" pitchFamily="2" charset="-122"/>
                <a:ea typeface="华文隶书" pitchFamily="2" charset="-122"/>
              </a:rPr>
              <a:t>立即将</a:t>
            </a:r>
            <a:r>
              <a:rPr lang="zh-CN" altLang="en-US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隶书" pitchFamily="2" charset="-122"/>
                <a:ea typeface="华文隶书" pitchFamily="2" charset="-122"/>
              </a:rPr>
              <a:t>它捉住，</a:t>
            </a:r>
            <a:r>
              <a:rPr lang="zh-CN" altLang="en-US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隶书" pitchFamily="2" charset="-122"/>
                <a:ea typeface="华文隶书" pitchFamily="2" charset="-122"/>
              </a:rPr>
              <a:t>用绳子</a:t>
            </a:r>
            <a:r>
              <a:rPr lang="zh-CN" altLang="en-US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隶书" pitchFamily="2" charset="-122"/>
                <a:ea typeface="华文隶书" pitchFamily="2" charset="-122"/>
              </a:rPr>
              <a:t>把它捆起来，送去喂虎</a:t>
            </a:r>
            <a:r>
              <a:rPr lang="zh-CN" altLang="en-US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隶书" pitchFamily="2" charset="-122"/>
                <a:ea typeface="华文隶书" pitchFamily="2" charset="-122"/>
              </a:rPr>
              <a:t>。所以天下</a:t>
            </a:r>
            <a:r>
              <a:rPr lang="zh-CN" altLang="en-US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隶书" pitchFamily="2" charset="-122"/>
                <a:ea typeface="华文隶书" pitchFamily="2" charset="-122"/>
              </a:rPr>
              <a:t>的鬼</a:t>
            </a:r>
            <a:r>
              <a:rPr lang="zh-CN" altLang="en-US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隶书" pitchFamily="2" charset="-122"/>
                <a:ea typeface="华文隶书" pitchFamily="2" charset="-122"/>
              </a:rPr>
              <a:t>都害怕这两个人。于是人们就</a:t>
            </a:r>
            <a:r>
              <a:rPr lang="zh-CN" altLang="en-US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隶书" pitchFamily="2" charset="-122"/>
                <a:ea typeface="华文隶书" pitchFamily="2" charset="-122"/>
              </a:rPr>
              <a:t>用桃木刻成他们的模样，放在自家门口</a:t>
            </a:r>
            <a:r>
              <a:rPr lang="zh-CN" altLang="en-US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隶书" pitchFamily="2" charset="-122"/>
                <a:ea typeface="华文隶书" pitchFamily="2" charset="-122"/>
              </a:rPr>
              <a:t>，用来辟邪。这种</a:t>
            </a:r>
            <a:r>
              <a:rPr lang="zh-CN" altLang="en-US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隶书" pitchFamily="2" charset="-122"/>
                <a:ea typeface="华文隶书" pitchFamily="2" charset="-122"/>
              </a:rPr>
              <a:t>桃</a:t>
            </a:r>
            <a:r>
              <a:rPr lang="zh-CN" altLang="en-US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隶书" pitchFamily="2" charset="-122"/>
                <a:ea typeface="华文隶书" pitchFamily="2" charset="-122"/>
              </a:rPr>
              <a:t>木板就</a:t>
            </a:r>
            <a:r>
              <a:rPr lang="zh-CN" altLang="en-US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隶书" pitchFamily="2" charset="-122"/>
                <a:ea typeface="华文隶书" pitchFamily="2" charset="-122"/>
              </a:rPr>
              <a:t>被叫做</a:t>
            </a:r>
            <a:r>
              <a:rPr lang="zh-CN" altLang="en-US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隶书" pitchFamily="2" charset="-122"/>
                <a:ea typeface="华文隶书" pitchFamily="2" charset="-122"/>
              </a:rPr>
              <a:t>“桃符”，后来演化成“春联”。</a:t>
            </a:r>
            <a:endParaRPr lang="zh-CN" altLang="en-US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隶书" pitchFamily="2" charset="-122"/>
              <a:ea typeface="华文隶书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243</Words>
  <Application>Microsoft Office PowerPoint</Application>
  <PresentationFormat>全屏显示(4:3)</PresentationFormat>
  <Paragraphs>15</Paragraphs>
  <Slides>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7" baseType="lpstr">
      <vt:lpstr>Office 主题</vt:lpstr>
      <vt:lpstr>幻灯片 1</vt:lpstr>
      <vt:lpstr>幻灯片 2</vt:lpstr>
      <vt:lpstr>幻灯片 3</vt:lpstr>
      <vt:lpstr>幻灯片 4</vt:lpstr>
      <vt:lpstr>幻灯片 5</vt:lpstr>
      <vt:lpstr>关于春节的小故事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PC</dc:creator>
  <cp:lastModifiedBy>PC</cp:lastModifiedBy>
  <cp:revision>6</cp:revision>
  <dcterms:created xsi:type="dcterms:W3CDTF">2017-02-12T11:24:49Z</dcterms:created>
  <dcterms:modified xsi:type="dcterms:W3CDTF">2017-02-12T12:23:28Z</dcterms:modified>
</cp:coreProperties>
</file>