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63" r:id="rId2"/>
    <p:sldId id="257" r:id="rId3"/>
    <p:sldId id="305" r:id="rId4"/>
    <p:sldId id="258" r:id="rId5"/>
    <p:sldId id="274" r:id="rId6"/>
    <p:sldId id="281" r:id="rId7"/>
    <p:sldId id="304" r:id="rId8"/>
    <p:sldId id="275" r:id="rId9"/>
    <p:sldId id="294" r:id="rId10"/>
    <p:sldId id="303" r:id="rId11"/>
    <p:sldId id="276" r:id="rId12"/>
    <p:sldId id="280" r:id="rId13"/>
    <p:sldId id="277" r:id="rId14"/>
    <p:sldId id="288" r:id="rId15"/>
    <p:sldId id="364" r:id="rId16"/>
    <p:sldId id="278" r:id="rId17"/>
    <p:sldId id="291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05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文本框 7"/>
          <p:cNvSpPr txBox="1"/>
          <p:nvPr/>
        </p:nvSpPr>
        <p:spPr>
          <a:xfrm>
            <a:off x="431165" y="706120"/>
            <a:ext cx="7492365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b="1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写出</a:t>
            </a:r>
            <a:r>
              <a:rPr lang="en-US" altLang="zh-CN" sz="2800" b="1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下面的</a:t>
            </a:r>
            <a:r>
              <a:rPr lang="zh-CN" altLang="en-US" sz="2800" b="1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面积公式或运算律的字母表达式</a:t>
            </a:r>
          </a:p>
        </p:txBody>
      </p:sp>
      <p:sp>
        <p:nvSpPr>
          <p:cNvPr id="2" name="文本框 8"/>
          <p:cNvSpPr txBox="1"/>
          <p:nvPr/>
        </p:nvSpPr>
        <p:spPr>
          <a:xfrm>
            <a:off x="956310" y="3690620"/>
            <a:ext cx="6652895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加法交换律：两个加数交换位置，和不变。</a:t>
            </a:r>
          </a:p>
        </p:txBody>
      </p:sp>
      <p:sp>
        <p:nvSpPr>
          <p:cNvPr id="5" name="文本框 8"/>
          <p:cNvSpPr txBox="1"/>
          <p:nvPr/>
        </p:nvSpPr>
        <p:spPr>
          <a:xfrm>
            <a:off x="582930" y="1746885"/>
            <a:ext cx="401066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三角形面积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=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底×高÷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活动三：</a:t>
            </a:r>
          </a:p>
        </p:txBody>
      </p:sp>
      <p:pic>
        <p:nvPicPr>
          <p:cNvPr id="4" name="图片 3" descr="TJ[811)X%NF`{R{B{LP(P4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1085" y="1710690"/>
            <a:ext cx="6203950" cy="1683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活动四：</a:t>
            </a:r>
          </a:p>
        </p:txBody>
      </p:sp>
      <p:pic>
        <p:nvPicPr>
          <p:cNvPr id="3" name="图片 2" descr="3S@_7`3S59}NDZC%1YYM%FA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8610" y="876935"/>
            <a:ext cx="7926705" cy="3514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9375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活动四：</a:t>
            </a:r>
          </a:p>
        </p:txBody>
      </p:sp>
      <p:sp>
        <p:nvSpPr>
          <p:cNvPr id="28" name="文本框 8"/>
          <p:cNvSpPr txBox="1"/>
          <p:nvPr/>
        </p:nvSpPr>
        <p:spPr>
          <a:xfrm>
            <a:off x="436880" y="5148580"/>
            <a:ext cx="7584440" cy="54737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式子里的字母可以表示哪些数？</a:t>
            </a:r>
          </a:p>
        </p:txBody>
      </p:sp>
      <p:pic>
        <p:nvPicPr>
          <p:cNvPr id="4" name="图片 3" descr="$BR0KJ95PDD@2}JMRLV1`BB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880" y="777875"/>
            <a:ext cx="7999095" cy="3627120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7517130" y="3873500"/>
            <a:ext cx="504190" cy="431800"/>
          </a:xfrm>
          <a:prstGeom prst="ellipse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517130" y="2142490"/>
            <a:ext cx="504190" cy="431800"/>
          </a:xfrm>
          <a:prstGeom prst="ellipse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640"/>
            <a:ext cx="9144000" cy="6961505"/>
          </a:xfrm>
          <a:prstGeom prst="rect">
            <a:avLst/>
          </a:prstGeom>
        </p:spPr>
      </p:pic>
      <p:pic>
        <p:nvPicPr>
          <p:cNvPr id="4" name="图片 3" descr="IMG_25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3490" y="1273175"/>
            <a:ext cx="6570980" cy="9467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-237490" y="3103880"/>
            <a:ext cx="9050655" cy="15544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266700" algn="l"/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）小华家到学校的路程是（   ）米。</a:t>
            </a:r>
          </a:p>
          <a:p>
            <a:pPr marL="0" indent="266700" algn="l"/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）小军家到小丽家的路程是（   ）米。</a:t>
            </a:r>
          </a:p>
          <a:p>
            <a:pPr marL="0" indent="266700" algn="l"/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）从家到学校，小丽比小军要多走（   ）米。</a:t>
            </a:r>
            <a:endParaRPr lang="zh-CN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640"/>
            <a:ext cx="9144000" cy="6961505"/>
          </a:xfrm>
          <a:prstGeom prst="rect">
            <a:avLst/>
          </a:prstGeom>
        </p:spPr>
      </p:pic>
      <p:pic>
        <p:nvPicPr>
          <p:cNvPr id="4" name="图片 3" descr="IMG_25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3490" y="1273175"/>
            <a:ext cx="6570980" cy="9467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-237490" y="3103880"/>
            <a:ext cx="9050655" cy="15544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266700" algn="l"/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）小华家到学校的路程是（ 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800+x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）米。</a:t>
            </a:r>
          </a:p>
          <a:p>
            <a:pPr marL="0" indent="266700" algn="l"/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）小军家到小丽家的路程是（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x+y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）米。</a:t>
            </a:r>
          </a:p>
          <a:p>
            <a:pPr marL="0" indent="266700" algn="l"/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）从家到学校，小丽比小军要多走（</a:t>
            </a:r>
            <a:r>
              <a:rPr lang="en-US" altLang="zh-CN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y-x</a:t>
            </a:r>
            <a:r>
              <a:rPr lang="zh-CN" altLang="en-US" sz="3200" b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）米。</a:t>
            </a:r>
            <a:endParaRPr lang="zh-CN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2070"/>
            <a:ext cx="9144000" cy="6961505"/>
          </a:xfrm>
          <a:prstGeom prst="rect">
            <a:avLst/>
          </a:prstGeom>
        </p:spPr>
      </p:pic>
      <p:pic>
        <p:nvPicPr>
          <p:cNvPr id="3" name="图片 2" descr="6}6MS}NQVY7)4GA(JGF4JPC"/>
          <p:cNvPicPr>
            <a:picLocks noChangeAspect="1"/>
          </p:cNvPicPr>
          <p:nvPr/>
        </p:nvPicPr>
        <p:blipFill>
          <a:blip r:embed="rId3" cstate="print"/>
          <a:srcRect l="5577" t="34501"/>
          <a:stretch>
            <a:fillRect/>
          </a:stretch>
        </p:blipFill>
        <p:spPr>
          <a:xfrm>
            <a:off x="450850" y="351155"/>
            <a:ext cx="7722235" cy="2757805"/>
          </a:xfrm>
          <a:prstGeom prst="rect">
            <a:avLst/>
          </a:prstGeom>
        </p:spPr>
      </p:pic>
      <p:sp>
        <p:nvSpPr>
          <p:cNvPr id="28" name="文本框 8"/>
          <p:cNvSpPr txBox="1"/>
          <p:nvPr/>
        </p:nvSpPr>
        <p:spPr>
          <a:xfrm>
            <a:off x="520065" y="3750310"/>
            <a:ext cx="7584440" cy="225425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思考：</a:t>
            </a:r>
          </a:p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   （1）读一读，这段话你知道了什么？</a:t>
            </a:r>
          </a:p>
          <a:p>
            <a:pPr algn="l"/>
            <a:endParaRPr lang="zh-CN" altLang="en-US" sz="2800" b="1" spc="3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/>
            </a:endParaRPr>
          </a:p>
          <a:p>
            <a:pPr algn="l"/>
            <a:endParaRPr lang="zh-CN" altLang="en-US" sz="2800" b="1" spc="3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/>
            </a:endParaRPr>
          </a:p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   （2）想一想，这节课你学会了什么？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2070"/>
            <a:ext cx="9144000" cy="6961505"/>
          </a:xfrm>
          <a:prstGeom prst="rect">
            <a:avLst/>
          </a:prstGeom>
        </p:spPr>
      </p:pic>
      <p:pic>
        <p:nvPicPr>
          <p:cNvPr id="6" name="图片 5" descr="G(7E]C~9%_BQWU_LXT28HXI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005" y="1952625"/>
            <a:ext cx="8047990" cy="2667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2070"/>
            <a:ext cx="9144000" cy="6961505"/>
          </a:xfrm>
          <a:prstGeom prst="rect">
            <a:avLst/>
          </a:prstGeom>
        </p:spPr>
      </p:pic>
      <p:pic>
        <p:nvPicPr>
          <p:cNvPr id="6" name="图片 5" descr="G(7E]C~9%_BQWU_LXT28HXI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005" y="1952625"/>
            <a:ext cx="8047990" cy="2667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936240" y="2729230"/>
            <a:ext cx="7842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2a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64970" y="3056255"/>
            <a:ext cx="7842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a-28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77890" y="4159885"/>
            <a:ext cx="14566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35-x+y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8"/>
          <p:cNvSpPr txBox="1"/>
          <p:nvPr/>
        </p:nvSpPr>
        <p:spPr>
          <a:xfrm>
            <a:off x="-240710" y="4218246"/>
            <a:ext cx="8762540" cy="69977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40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zh-CN" sz="40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三井实验小学   佟学唬</a:t>
            </a:r>
          </a:p>
        </p:txBody>
      </p:sp>
      <p:sp>
        <p:nvSpPr>
          <p:cNvPr id="6" name="文本框 18"/>
          <p:cNvSpPr txBox="1"/>
          <p:nvPr/>
        </p:nvSpPr>
        <p:spPr>
          <a:xfrm>
            <a:off x="3593465" y="4432935"/>
            <a:ext cx="5142865" cy="707884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40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800" b="1" spc="3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zh-CN" sz="4000" b="1" spc="3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/>
          <p:nvPr/>
        </p:nvSpPr>
        <p:spPr>
          <a:xfrm>
            <a:off x="318770" y="1683385"/>
            <a:ext cx="2665095" cy="54737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用字母表示数</a:t>
            </a:r>
          </a:p>
        </p:txBody>
      </p:sp>
      <p:sp>
        <p:nvSpPr>
          <p:cNvPr id="3" name="文本框 1"/>
          <p:cNvSpPr txBox="1"/>
          <p:nvPr/>
        </p:nvSpPr>
        <p:spPr>
          <a:xfrm>
            <a:off x="318770" y="2903855"/>
            <a:ext cx="8918575" cy="41656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r"/>
            <a:r>
              <a:rPr lang="en-US" altLang="zh-CN" sz="20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0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用含有字母的式子表示简单的数量关系和公式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文本框 7"/>
          <p:cNvSpPr txBox="1"/>
          <p:nvPr/>
        </p:nvSpPr>
        <p:spPr>
          <a:xfrm>
            <a:off x="431165" y="706120"/>
            <a:ext cx="7492365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b="1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写出</a:t>
            </a:r>
            <a:r>
              <a:rPr lang="en-US" altLang="zh-CN" sz="2800" b="1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下面的</a:t>
            </a:r>
            <a:r>
              <a:rPr lang="zh-CN" altLang="en-US" sz="2800" b="1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面积公式或运算律的字母表达式</a:t>
            </a:r>
          </a:p>
        </p:txBody>
      </p:sp>
      <p:sp>
        <p:nvSpPr>
          <p:cNvPr id="2" name="文本框 8"/>
          <p:cNvSpPr txBox="1"/>
          <p:nvPr/>
        </p:nvSpPr>
        <p:spPr>
          <a:xfrm>
            <a:off x="719455" y="3651250"/>
            <a:ext cx="7074535" cy="94361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加法交换律：两个加数交换位置，和不变。</a:t>
            </a:r>
            <a:endParaRPr lang="zh-CN" altLang="en-US" sz="2800" kern="1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Times New Roman" panose="02020603050405020304"/>
              <a:sym typeface="Times New Roman" panose="02020603050405020304"/>
            </a:endParaRPr>
          </a:p>
          <a:p>
            <a:pPr algn="ctr"/>
            <a:endParaRPr lang="zh-CN" altLang="en-US" sz="2800" kern="1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3262630" y="4344670"/>
            <a:ext cx="3542665" cy="57785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3200" kern="1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a+b=b+a</a:t>
            </a:r>
          </a:p>
        </p:txBody>
      </p:sp>
      <p:sp>
        <p:nvSpPr>
          <p:cNvPr id="11" name="文本框 8"/>
          <p:cNvSpPr txBox="1"/>
          <p:nvPr/>
        </p:nvSpPr>
        <p:spPr>
          <a:xfrm>
            <a:off x="2152650" y="2752090"/>
            <a:ext cx="5534025" cy="57785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3200" kern="1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 S=a</a:t>
            </a:r>
            <a:r>
              <a:rPr lang="zh-CN" altLang="en-US" sz="3200" kern="1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×</a:t>
            </a:r>
            <a:r>
              <a:rPr lang="en-US" altLang="zh-CN" sz="3200" kern="1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h</a:t>
            </a:r>
            <a:r>
              <a:rPr lang="zh-CN" altLang="en-US" sz="3200" kern="1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÷</a:t>
            </a:r>
            <a:r>
              <a:rPr lang="en-US" altLang="zh-CN" sz="3200" kern="1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2</a:t>
            </a:r>
          </a:p>
        </p:txBody>
      </p:sp>
      <p:sp>
        <p:nvSpPr>
          <p:cNvPr id="5" name="文本框 8"/>
          <p:cNvSpPr txBox="1"/>
          <p:nvPr/>
        </p:nvSpPr>
        <p:spPr>
          <a:xfrm>
            <a:off x="582930" y="1746885"/>
            <a:ext cx="401066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三角形面积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=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底×高÷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80"/>
            <a:ext cx="9144000" cy="6961505"/>
          </a:xfrm>
          <a:prstGeom prst="rect">
            <a:avLst/>
          </a:prstGeom>
        </p:spPr>
      </p:pic>
      <p:pic>
        <p:nvPicPr>
          <p:cNvPr id="5" name="图片 4" descr="IMG_256"/>
          <p:cNvPicPr>
            <a:picLocks noChangeAspect="1"/>
          </p:cNvPicPr>
          <p:nvPr/>
        </p:nvPicPr>
        <p:blipFill>
          <a:blip r:embed="rId3" cstate="print"/>
          <a:srcRect r="80213"/>
          <a:stretch>
            <a:fillRect/>
          </a:stretch>
        </p:blipFill>
        <p:spPr>
          <a:xfrm>
            <a:off x="1894205" y="1036955"/>
            <a:ext cx="720725" cy="9836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13" descr="IMG_25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2935" y="1036955"/>
            <a:ext cx="3610610" cy="9836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14" descr="IMG_256"/>
          <p:cNvPicPr>
            <a:picLocks noChangeAspect="1"/>
          </p:cNvPicPr>
          <p:nvPr/>
        </p:nvPicPr>
        <p:blipFill>
          <a:blip r:embed="rId4" cstate="print"/>
          <a:srcRect t="5000" r="74013" b="2467"/>
          <a:stretch>
            <a:fillRect/>
          </a:stretch>
        </p:blipFill>
        <p:spPr>
          <a:xfrm>
            <a:off x="442595" y="2355215"/>
            <a:ext cx="2023745" cy="1020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" name="图片 18" descr="Y971QHCTU21X]~(24F{G8TB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35625" y="3375660"/>
            <a:ext cx="3043555" cy="983615"/>
          </a:xfrm>
          <a:prstGeom prst="rect">
            <a:avLst/>
          </a:prstGeom>
        </p:spPr>
      </p:pic>
      <p:pic>
        <p:nvPicPr>
          <p:cNvPr id="7" name="图片 6" descr="IMG_256"/>
          <p:cNvPicPr>
            <a:picLocks noChangeAspect="1"/>
          </p:cNvPicPr>
          <p:nvPr/>
        </p:nvPicPr>
        <p:blipFill>
          <a:blip r:embed="rId3" cstate="print"/>
          <a:srcRect r="57252"/>
          <a:stretch>
            <a:fillRect/>
          </a:stretch>
        </p:blipFill>
        <p:spPr>
          <a:xfrm>
            <a:off x="1892935" y="1036955"/>
            <a:ext cx="1508760" cy="9836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图片 19" descr="IMG_256"/>
          <p:cNvPicPr>
            <a:picLocks noChangeAspect="1"/>
          </p:cNvPicPr>
          <p:nvPr/>
        </p:nvPicPr>
        <p:blipFill>
          <a:blip r:embed="rId4" cstate="print"/>
          <a:srcRect t="5000" b="2467"/>
          <a:stretch>
            <a:fillRect/>
          </a:stretch>
        </p:blipFill>
        <p:spPr>
          <a:xfrm>
            <a:off x="442595" y="2355215"/>
            <a:ext cx="7787640" cy="1020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" name="图片 20" descr="IMG_256"/>
          <p:cNvPicPr>
            <a:picLocks noChangeAspect="1"/>
          </p:cNvPicPr>
          <p:nvPr/>
        </p:nvPicPr>
        <p:blipFill>
          <a:blip r:embed="rId4" cstate="print"/>
          <a:srcRect t="5000" r="63650" b="44329"/>
          <a:stretch>
            <a:fillRect/>
          </a:stretch>
        </p:blipFill>
        <p:spPr>
          <a:xfrm>
            <a:off x="442595" y="2355215"/>
            <a:ext cx="2830830" cy="55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 descr="M`ER`T{7@1VT%D7~_SN%]T7"/>
          <p:cNvPicPr>
            <a:picLocks noChangeAspect="1"/>
          </p:cNvPicPr>
          <p:nvPr/>
        </p:nvPicPr>
        <p:blipFill>
          <a:blip r:embed="rId6" cstate="print"/>
          <a:srcRect l="7553" t="17619"/>
          <a:stretch>
            <a:fillRect/>
          </a:stretch>
        </p:blipFill>
        <p:spPr>
          <a:xfrm>
            <a:off x="2466975" y="2925445"/>
            <a:ext cx="762635" cy="329565"/>
          </a:xfrm>
          <a:prstGeom prst="rect">
            <a:avLst/>
          </a:prstGeom>
        </p:spPr>
      </p:pic>
      <p:pic>
        <p:nvPicPr>
          <p:cNvPr id="24" name="图片 23" descr="IMG_256"/>
          <p:cNvPicPr>
            <a:picLocks noChangeAspect="1"/>
          </p:cNvPicPr>
          <p:nvPr/>
        </p:nvPicPr>
        <p:blipFill>
          <a:blip r:embed="rId4" cstate="print"/>
          <a:srcRect t="5000" r="63046" b="2467"/>
          <a:stretch>
            <a:fillRect/>
          </a:stretch>
        </p:blipFill>
        <p:spPr>
          <a:xfrm>
            <a:off x="442595" y="2355215"/>
            <a:ext cx="2877820" cy="1020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" name="图片 24" descr="IMG_256"/>
          <p:cNvPicPr>
            <a:picLocks noChangeAspect="1"/>
          </p:cNvPicPr>
          <p:nvPr/>
        </p:nvPicPr>
        <p:blipFill>
          <a:blip r:embed="rId3" cstate="print"/>
          <a:srcRect r="34633"/>
          <a:stretch>
            <a:fillRect/>
          </a:stretch>
        </p:blipFill>
        <p:spPr>
          <a:xfrm>
            <a:off x="1892935" y="1036955"/>
            <a:ext cx="2266950" cy="9836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活动一：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246120" y="2887345"/>
            <a:ext cx="8286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+mn-ea"/>
              </a:rPr>
              <a:t>3</a:t>
            </a:r>
            <a:r>
              <a:rPr lang="zh-CN" altLang="en-US" sz="2400">
                <a:latin typeface="+mn-ea"/>
              </a:rPr>
              <a:t>×</a:t>
            </a:r>
            <a:r>
              <a:rPr lang="en-US" altLang="zh-CN" sz="2400">
                <a:latin typeface="+mn-ea"/>
              </a:rPr>
              <a:t>3</a:t>
            </a:r>
          </a:p>
        </p:txBody>
      </p:sp>
      <p:pic>
        <p:nvPicPr>
          <p:cNvPr id="6" name="图片 5" descr="IMG_256"/>
          <p:cNvPicPr>
            <a:picLocks noChangeAspect="1"/>
          </p:cNvPicPr>
          <p:nvPr/>
        </p:nvPicPr>
        <p:blipFill>
          <a:blip r:embed="rId4" cstate="print"/>
          <a:srcRect t="5000" r="98475" b="2467"/>
          <a:stretch>
            <a:fillRect/>
          </a:stretch>
        </p:blipFill>
        <p:spPr>
          <a:xfrm>
            <a:off x="4074795" y="2355215"/>
            <a:ext cx="118745" cy="10204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970" y="5588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活动二：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9700" y="777875"/>
            <a:ext cx="8990330" cy="283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甲、乙两地之间的公路长280千米，一辆汽车从甲地开往乙地。你能用式子表示行驶了一段路程后剩下的千米数吗？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 已经行驶了50千米，剩下的千米数是 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280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-（     ）；  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 已经行驶了74.5千米，剩下的千米数是（    ）-（     ）；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 已经行驶了b千米，剩下的千米数是（     ）- （     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8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活动二：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9700" y="777875"/>
            <a:ext cx="8990330" cy="283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甲、乙两地之间的公路长280千米，一辆汽车从甲地开往乙地。你能用式子表示行驶了一段路程后剩下的千米数吗？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 已经行驶了50千米，剩下的千米数是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280  -（  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50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）；  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 已经行驶了74.5千米，剩下的千米数是（ 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280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）-（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74.5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）；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  已经行驶了b千米，剩下的千米数是（  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280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）- （  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b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  ）。</a:t>
            </a:r>
          </a:p>
        </p:txBody>
      </p:sp>
      <p:sp>
        <p:nvSpPr>
          <p:cNvPr id="5" name="文本框 8"/>
          <p:cNvSpPr txBox="1"/>
          <p:nvPr/>
        </p:nvSpPr>
        <p:spPr>
          <a:xfrm>
            <a:off x="307975" y="4278630"/>
            <a:ext cx="4986655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如果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b=120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，剩下多少千米？</a:t>
            </a:r>
          </a:p>
        </p:txBody>
      </p:sp>
      <p:sp>
        <p:nvSpPr>
          <p:cNvPr id="6" name="文本框 8"/>
          <p:cNvSpPr txBox="1"/>
          <p:nvPr/>
        </p:nvSpPr>
        <p:spPr>
          <a:xfrm>
            <a:off x="-105410" y="5090795"/>
            <a:ext cx="366776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如果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b=200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" y="5334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活动三：</a:t>
            </a:r>
          </a:p>
        </p:txBody>
      </p:sp>
      <p:pic>
        <p:nvPicPr>
          <p:cNvPr id="3" name="图片 2" descr="[SVP]PE7U1HSHNLTHZKB43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415" y="3422015"/>
            <a:ext cx="7837805" cy="1438275"/>
          </a:xfrm>
          <a:prstGeom prst="rect">
            <a:avLst/>
          </a:prstGeom>
        </p:spPr>
      </p:pic>
      <p:sp>
        <p:nvSpPr>
          <p:cNvPr id="28" name="文本框 8"/>
          <p:cNvSpPr txBox="1"/>
          <p:nvPr/>
        </p:nvSpPr>
        <p:spPr>
          <a:xfrm>
            <a:off x="607060" y="1776730"/>
            <a:ext cx="7584440" cy="9740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正方形周长</a:t>
            </a:r>
            <a:r>
              <a:rPr lang="en-US" altLang="zh-CN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=</a:t>
            </a:r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边长×</a:t>
            </a:r>
            <a:r>
              <a:rPr lang="en-US" altLang="zh-CN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4</a:t>
            </a:r>
          </a:p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正方形面积</a:t>
            </a:r>
            <a:r>
              <a:rPr lang="en-US" altLang="zh-CN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=</a:t>
            </a:r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边长×边长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活动三：</a:t>
            </a:r>
          </a:p>
        </p:txBody>
      </p:sp>
      <p:sp>
        <p:nvSpPr>
          <p:cNvPr id="28" name="文本框 8"/>
          <p:cNvSpPr txBox="1"/>
          <p:nvPr/>
        </p:nvSpPr>
        <p:spPr>
          <a:xfrm>
            <a:off x="408305" y="4704715"/>
            <a:ext cx="7584440" cy="54737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独立学习   同桌交流</a:t>
            </a:r>
          </a:p>
        </p:txBody>
      </p:sp>
      <p:pic>
        <p:nvPicPr>
          <p:cNvPr id="4" name="图片 1" descr="IMG_256"/>
          <p:cNvPicPr>
            <a:picLocks noChangeAspect="1"/>
          </p:cNvPicPr>
          <p:nvPr/>
        </p:nvPicPr>
        <p:blipFill>
          <a:blip r:embed="rId3" cstate="print"/>
          <a:srcRect t="4921"/>
          <a:stretch>
            <a:fillRect/>
          </a:stretch>
        </p:blipFill>
        <p:spPr>
          <a:xfrm>
            <a:off x="323528" y="980728"/>
            <a:ext cx="7953375" cy="493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"/>
            <a:ext cx="9144000" cy="6961505"/>
          </a:xfrm>
          <a:prstGeom prst="rect">
            <a:avLst/>
          </a:prstGeom>
        </p:spPr>
      </p:pic>
      <p:sp>
        <p:nvSpPr>
          <p:cNvPr id="27" name="文本框 8"/>
          <p:cNvSpPr txBox="1"/>
          <p:nvPr/>
        </p:nvSpPr>
        <p:spPr>
          <a:xfrm>
            <a:off x="307975" y="260985"/>
            <a:ext cx="1717040" cy="51689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2800" kern="1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/>
                <a:sym typeface="Times New Roman" panose="02020603050405020304"/>
              </a:rPr>
              <a:t>活动三：</a:t>
            </a:r>
          </a:p>
        </p:txBody>
      </p:sp>
      <p:sp>
        <p:nvSpPr>
          <p:cNvPr id="28" name="文本框 8"/>
          <p:cNvSpPr txBox="1"/>
          <p:nvPr/>
        </p:nvSpPr>
        <p:spPr>
          <a:xfrm>
            <a:off x="408940" y="4375150"/>
            <a:ext cx="7584440" cy="140081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合作要求：</a:t>
            </a:r>
          </a:p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（1）自己独立完成练习；</a:t>
            </a:r>
          </a:p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（2）交流思路修正结果。</a:t>
            </a:r>
          </a:p>
        </p:txBody>
      </p:sp>
      <p:pic>
        <p:nvPicPr>
          <p:cNvPr id="5" name="图片 2" descr="IMG_25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" y="1751965"/>
            <a:ext cx="6269355" cy="22993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8"/>
          <p:cNvSpPr txBox="1"/>
          <p:nvPr/>
        </p:nvSpPr>
        <p:spPr>
          <a:xfrm>
            <a:off x="647700" y="991235"/>
            <a:ext cx="7584440" cy="54737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l"/>
            <a:r>
              <a:rPr lang="zh-CN" altLang="en-US" sz="2800" b="1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/>
              </a:rPr>
              <a:t>用简便写法写出下面计算公式或运算律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669</Words>
  <Application>Microsoft Office PowerPoint</Application>
  <PresentationFormat>全屏显示(4:3)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xbany</cp:lastModifiedBy>
  <cp:revision>54</cp:revision>
  <dcterms:created xsi:type="dcterms:W3CDTF">2016-11-09T08:08:00Z</dcterms:created>
  <dcterms:modified xsi:type="dcterms:W3CDTF">2017-12-06T10:44:33Z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