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304" r:id="rId5"/>
    <p:sldId id="278" r:id="rId6"/>
    <p:sldId id="280" r:id="rId7"/>
    <p:sldId id="282" r:id="rId8"/>
    <p:sldId id="285" r:id="rId9"/>
    <p:sldId id="259" r:id="rId10"/>
    <p:sldId id="307" r:id="rId11"/>
    <p:sldId id="308" r:id="rId12"/>
    <p:sldId id="284" r:id="rId13"/>
    <p:sldId id="286" r:id="rId14"/>
    <p:sldId id="287" r:id="rId15"/>
    <p:sldId id="288" r:id="rId16"/>
    <p:sldId id="289" r:id="rId17"/>
    <p:sldId id="290" r:id="rId18"/>
    <p:sldId id="291" r:id="rId19"/>
    <p:sldId id="294" r:id="rId20"/>
    <p:sldId id="260" r:id="rId21"/>
    <p:sldId id="295" r:id="rId22"/>
    <p:sldId id="298" r:id="rId23"/>
    <p:sldId id="296" r:id="rId24"/>
    <p:sldId id="297" r:id="rId25"/>
    <p:sldId id="299" r:id="rId26"/>
    <p:sldId id="300" r:id="rId27"/>
    <p:sldId id="301" r:id="rId28"/>
    <p:sldId id="303" r:id="rId29"/>
    <p:sldId id="305" r:id="rId30"/>
    <p:sldId id="314" r:id="rId31"/>
    <p:sldId id="310" r:id="rId32"/>
    <p:sldId id="311" r:id="rId33"/>
    <p:sldId id="312" r:id="rId34"/>
    <p:sldId id="313" r:id="rId35"/>
    <p:sldId id="309" r:id="rId36"/>
    <p:sldId id="275" r:id="rId37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6112" autoAdjust="0"/>
  </p:normalViewPr>
  <p:slideViewPr>
    <p:cSldViewPr>
      <p:cViewPr varScale="1">
        <p:scale>
          <a:sx n="116" d="100"/>
          <a:sy n="116" d="100"/>
        </p:scale>
        <p:origin x="-252" y="-180"/>
      </p:cViewPr>
      <p:guideLst>
        <p:guide orient="horz" pos="159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F8E14D-D2F1-4468-A166-622E7787E362}" type="datetimeFigureOut">
              <a:rPr lang="zh-CN" altLang="en-US" smtClean="0"/>
              <a:pPr/>
              <a:t>2017/6/19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11558-0138-497D-BFD2-CE849475B0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11558-0138-497D-BFD2-CE849475B083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2017/6/19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000">
        <p:push dir="u"/>
      </p:transition>
    </mc:Choice>
    <mc:Fallback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50589" cy="5143500"/>
          </a:xfrm>
          <a:prstGeom prst="rect">
            <a:avLst/>
          </a:prstGeom>
          <a:blipFill dpi="0" rotWithShape="1">
            <a:blip r:embed="rId13" cstate="print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000">
        <p:push dir="u"/>
      </p:transition>
    </mc:Choice>
    <mc:Fallback>
      <p:transition spd="slow">
        <p:push dir="u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20140330185456_HwBy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592" y="331445"/>
            <a:ext cx="4032448" cy="481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素材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25010">
            <a:off x="7900762" y="411391"/>
            <a:ext cx="1274763" cy="197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9832" y="1576412"/>
            <a:ext cx="4752529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方正剪纸简体" pitchFamily="65" charset="-122"/>
                <a:ea typeface="方正剪纸简体" pitchFamily="65" charset="-122"/>
              </a:rPr>
              <a:t>用千百倍的耕耘</a:t>
            </a:r>
          </a:p>
          <a:p>
            <a:pPr algn="ctr"/>
            <a:r>
              <a:rPr sz="3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方正剪纸简体" pitchFamily="65" charset="-122"/>
                <a:ea typeface="方正剪纸简体" pitchFamily="65" charset="-122"/>
              </a:rPr>
              <a:t>换来桃李满园香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23019" y="3042133"/>
            <a:ext cx="426584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------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薛小</a:t>
            </a:r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13-18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周值周工作汇报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80311" y="4700620"/>
            <a:ext cx="20162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汇报人：顾海燕</a:t>
            </a:r>
          </a:p>
          <a:p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时  间：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19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7249842" y="4731990"/>
            <a:ext cx="0" cy="411510"/>
          </a:xfrm>
          <a:prstGeom prst="line">
            <a:avLst/>
          </a:prstGeom>
          <a:ln w="63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 descr="C:\Users\Administrator\Desktop\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6485" y="4566027"/>
            <a:ext cx="254794" cy="24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钢琴曲 - 绿野仙踪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644008" y="530805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75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65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65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65"/>
                            </p:stCondLst>
                            <p:childTnLst>
                              <p:par>
                                <p:cTn id="4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6263" y="267494"/>
            <a:ext cx="10750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1520" y="160179"/>
            <a:ext cx="249299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用心呵护的陪伴教学</a:t>
            </a:r>
            <a:endParaRPr lang="zh-CN" altLang="en-US" sz="2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81095" y="314325"/>
            <a:ext cx="40417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70C0"/>
                </a:solidFill>
              </a:rPr>
              <a:t>陪伴课间活动</a:t>
            </a:r>
            <a:endParaRPr lang="zh-CN" altLang="en-US" sz="2000" b="1" dirty="0">
              <a:solidFill>
                <a:srgbClr val="0070C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5120" y="857250"/>
            <a:ext cx="8651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    大课间，总能看到一批老师与学生玩在一起的身影，他们想着法子教给学生们一些新鲜的游戏，精心组织，耐心指导，让孩子们在开心玩的过程中强身健体。每次看到这样的情景，心里总有莫名的感动，充分感受到师生之间融洽的情感。学生们在老师用心用情的教育中茁壮成长。</a:t>
            </a:r>
            <a:endParaRPr lang="zh-CN" altLang="en-US" dirty="0"/>
          </a:p>
        </p:txBody>
      </p:sp>
      <p:pic>
        <p:nvPicPr>
          <p:cNvPr id="90115" name="Picture 3" descr="E:\BaiduYunDownload\工作文件\值岗每日点评\2017.2\16周反馈用图片\IMG_20170518_0959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071684"/>
            <a:ext cx="3810000" cy="2857500"/>
          </a:xfrm>
          <a:prstGeom prst="rect">
            <a:avLst/>
          </a:prstGeom>
          <a:noFill/>
        </p:spPr>
      </p:pic>
      <p:pic>
        <p:nvPicPr>
          <p:cNvPr id="90117" name="Picture 5" descr="E:\BaiduYunDownload\工作文件\值岗每日点评\2017.2\16周反馈用图片\IMG_20170525_0955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000246"/>
            <a:ext cx="3810000" cy="2857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6263" y="267494"/>
            <a:ext cx="10750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1520" y="160179"/>
            <a:ext cx="249299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用心呵护的陪伴教学</a:t>
            </a:r>
            <a:endParaRPr lang="zh-CN" altLang="en-US" sz="20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81095" y="314325"/>
            <a:ext cx="40417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70C0"/>
                </a:solidFill>
              </a:rPr>
              <a:t>陪伴缓</a:t>
            </a:r>
            <a:r>
              <a:rPr lang="zh-CN" altLang="en-US" sz="2000" b="1" dirty="0" smtClean="0">
                <a:solidFill>
                  <a:srgbClr val="0070C0"/>
                </a:solidFill>
              </a:rPr>
              <a:t>步</a:t>
            </a:r>
            <a:r>
              <a:rPr lang="zh-CN" altLang="en-US" sz="2000" b="1" dirty="0" smtClean="0">
                <a:solidFill>
                  <a:srgbClr val="0070C0"/>
                </a:solidFill>
              </a:rPr>
              <a:t>行</a:t>
            </a:r>
            <a:r>
              <a:rPr lang="zh-CN" altLang="en-US" sz="2000" b="1" dirty="0" smtClean="0">
                <a:solidFill>
                  <a:srgbClr val="0070C0"/>
                </a:solidFill>
              </a:rPr>
              <a:t>走</a:t>
            </a:r>
            <a:r>
              <a:rPr lang="zh-CN" altLang="en-US" sz="2000" b="1" dirty="0" smtClean="0">
                <a:solidFill>
                  <a:srgbClr val="0070C0"/>
                </a:solidFill>
              </a:rPr>
              <a:t>的学生</a:t>
            </a:r>
            <a:endParaRPr lang="zh-CN" altLang="en-US" sz="2000" b="1" dirty="0">
              <a:solidFill>
                <a:srgbClr val="0070C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5120" y="857250"/>
            <a:ext cx="8651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         傍晚放学后，走过一间间教室，总有那么一批老师放弃了自己的休息时间，陪伴着学习上步伐比较缓慢的学生，详详细细地讲，耐耐心心地批，对他们不抛弃，不放弃。看到这样的情景，教师职业的神圣感油然而生，他们是可爱且敬佩的人。</a:t>
            </a:r>
            <a:endParaRPr lang="zh-CN" altLang="en-US" dirty="0"/>
          </a:p>
        </p:txBody>
      </p:sp>
      <p:pic>
        <p:nvPicPr>
          <p:cNvPr id="91138" name="Picture 2" descr="E:\BaiduYunDownload\工作文件\值岗每日点评\2017.2\16周反馈用图片\HBGC_20170619121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14494"/>
            <a:ext cx="2714589" cy="3429006"/>
          </a:xfrm>
          <a:prstGeom prst="rect">
            <a:avLst/>
          </a:prstGeom>
          <a:noFill/>
        </p:spPr>
      </p:pic>
      <p:pic>
        <p:nvPicPr>
          <p:cNvPr id="91139" name="Picture 3" descr="E:\BaiduYunDownload\工作文件\值岗每日点评\2017.2\16周反馈用图片\HBGC_201706191207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785932"/>
            <a:ext cx="3024155" cy="3357568"/>
          </a:xfrm>
          <a:prstGeom prst="rect">
            <a:avLst/>
          </a:prstGeom>
          <a:noFill/>
        </p:spPr>
      </p:pic>
      <p:pic>
        <p:nvPicPr>
          <p:cNvPr id="91140" name="Picture 4" descr="E:\BaiduYunDownload\工作文件\值岗每日点评\2017.2\16周反馈用图片\HBGC_201706191209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4159" y="1857370"/>
            <a:ext cx="2809841" cy="321471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6263" y="267494"/>
            <a:ext cx="10750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1520" y="160179"/>
            <a:ext cx="22365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常抓不懈的基本功</a:t>
            </a:r>
            <a:endParaRPr lang="zh-CN" altLang="en-US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81095" y="314325"/>
            <a:ext cx="40417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7030A0"/>
                </a:solidFill>
              </a:rPr>
              <a:t>综合组：组内大比拼 精彩连连看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25120" y="857250"/>
            <a:ext cx="86518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     </a:t>
            </a:r>
            <a:r>
              <a:rPr lang="zh-CN" altLang="en-US" dirty="0"/>
              <a:t>从四月到五月，音乐、美术、体育三门学科的老师经历了分为三个阶段的基本功竞赛，展现了综合学科组老师的良好基本功。希望他们在教学中不断求真求新，多元发展，更好地带领和陪伴我们的薛小娃走向更美的明天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1140" y="1779270"/>
            <a:ext cx="2743200" cy="32619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86100" y="1779270"/>
            <a:ext cx="2708910" cy="326199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8525" y="1714494"/>
            <a:ext cx="2799080" cy="17380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78525" y="3257550"/>
            <a:ext cx="2873375" cy="1873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6263" y="267494"/>
            <a:ext cx="10750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1520" y="160179"/>
            <a:ext cx="2236510" cy="499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常抓不懈的基本功</a:t>
            </a:r>
            <a:endParaRPr lang="zh-CN" altLang="en-US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81095" y="314325"/>
            <a:ext cx="47275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rgbClr val="7030A0"/>
                </a:solidFill>
              </a:rPr>
              <a:t>语文组：书香浸润青春     交流促进融合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25120" y="857250"/>
            <a:ext cx="86518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    </a:t>
            </a:r>
            <a:r>
              <a:rPr dirty="0" smtClean="0"/>
              <a:t>为不断提升语文教师的专业素养</a:t>
            </a:r>
            <a:r>
              <a:rPr dirty="0"/>
              <a:t>，5月25日上午，我校开展了青年教师朗读比赛交流活动。</a:t>
            </a:r>
            <a:r>
              <a:rPr dirty="0" err="1"/>
              <a:t>本次活动不仅为青年教师提供了展示自我的平台，还锻炼了教师们的朗读基本功，促进了教师的专业化发展，从而使教师的综合素养得到了提升</a:t>
            </a:r>
            <a:r>
              <a:rPr dirty="0"/>
              <a:t>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770" y="1778635"/>
            <a:ext cx="2932430" cy="33299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1360" y="1779270"/>
            <a:ext cx="3344545" cy="3329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78200" y="1778635"/>
            <a:ext cx="2518410" cy="3329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6263" y="267494"/>
            <a:ext cx="10750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1520" y="267494"/>
            <a:ext cx="2468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缤纷多彩的学生活动</a:t>
            </a:r>
          </a:p>
        </p:txBody>
      </p:sp>
      <p:pic>
        <p:nvPicPr>
          <p:cNvPr id="4099" name="Picture 3" descr="C:\Users\Administrator\Desktop\sy_6589247677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0805" y="2519045"/>
            <a:ext cx="2293620" cy="256159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915920" y="221615"/>
            <a:ext cx="63290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</a:rPr>
              <a:t>保护地球妈妈，从你我做起</a:t>
            </a:r>
          </a:p>
          <a:p>
            <a:r>
              <a:rPr lang="zh-CN" altLang="en-US" b="1" dirty="0">
                <a:solidFill>
                  <a:srgbClr val="0070C0"/>
                </a:solidFill>
              </a:rPr>
              <a:t>                              </a:t>
            </a:r>
            <a:r>
              <a:rPr lang="en-US" altLang="zh-CN" b="1" dirty="0" smtClean="0">
                <a:solidFill>
                  <a:srgbClr val="0070C0"/>
                </a:solidFill>
              </a:rPr>
              <a:t>——</a:t>
            </a:r>
            <a:r>
              <a:rPr lang="zh-CN" altLang="en-US" b="1" dirty="0" smtClean="0">
                <a:solidFill>
                  <a:srgbClr val="0070C0"/>
                </a:solidFill>
              </a:rPr>
              <a:t> </a:t>
            </a:r>
            <a:r>
              <a:rPr lang="zh-CN" altLang="en-US" b="1" dirty="0">
                <a:solidFill>
                  <a:srgbClr val="0070C0"/>
                </a:solidFill>
              </a:rPr>
              <a:t>——薛家小学环保进课堂，环保在身边</a:t>
            </a:r>
          </a:p>
          <a:p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1460" y="931545"/>
            <a:ext cx="8853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     </a:t>
            </a:r>
            <a:r>
              <a:rPr lang="zh-CN" altLang="en-US" dirty="0"/>
              <a:t>5月10日，电装（常州）燃油喷射系统有限公司到薛家小学棒棒中队进行了一次环保讲</a:t>
            </a:r>
            <a:r>
              <a:rPr lang="zh-CN" altLang="en-US" dirty="0" smtClean="0"/>
              <a:t>座。结</a:t>
            </a:r>
            <a:r>
              <a:rPr lang="zh-CN" altLang="en-US" dirty="0"/>
              <a:t>合讲座的知识点，开展了互动小游戏。队员</a:t>
            </a:r>
            <a:r>
              <a:rPr lang="zh-CN" altLang="en-US" dirty="0" smtClean="0"/>
              <a:t>们表</a:t>
            </a:r>
            <a:r>
              <a:rPr lang="zh-CN" altLang="en-US" dirty="0"/>
              <a:t>示以后从自己开始，带领周围的人，从身边小事做起，做一个小小环保志愿者。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7235" y="1785932"/>
            <a:ext cx="5405120" cy="32947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6263" y="267494"/>
            <a:ext cx="10750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1520" y="267494"/>
            <a:ext cx="2468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缤纷多彩的学生活动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915920" y="221615"/>
            <a:ext cx="63290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0070C0"/>
                </a:solidFill>
              </a:rPr>
              <a:t>             </a:t>
            </a:r>
            <a:r>
              <a:rPr lang="zh-CN" altLang="en-US" b="1">
                <a:solidFill>
                  <a:srgbClr val="0070C0"/>
                </a:solidFill>
              </a:rPr>
              <a:t>乌鸦反哺 感恩母爱</a:t>
            </a:r>
          </a:p>
          <a:p>
            <a:r>
              <a:rPr lang="zh-CN" altLang="en-US" b="1">
                <a:solidFill>
                  <a:srgbClr val="0070C0"/>
                </a:solidFill>
              </a:rPr>
              <a:t>                               ——</a:t>
            </a:r>
            <a:r>
              <a:rPr lang="en-US" altLang="zh-CN" b="1">
                <a:solidFill>
                  <a:srgbClr val="0070C0"/>
                </a:solidFill>
              </a:rPr>
              <a:t>—</a:t>
            </a:r>
            <a:r>
              <a:rPr lang="zh-CN" altLang="en-US" b="1">
                <a:solidFill>
                  <a:srgbClr val="0070C0"/>
                </a:solidFill>
              </a:rPr>
              <a:t>一年级</a:t>
            </a:r>
            <a:r>
              <a:rPr lang="en-US" altLang="zh-CN" b="1">
                <a:solidFill>
                  <a:srgbClr val="0070C0"/>
                </a:solidFill>
              </a:rPr>
              <a:t>“</a:t>
            </a:r>
            <a:r>
              <a:rPr lang="zh-CN" altLang="en-US" b="1">
                <a:solidFill>
                  <a:srgbClr val="0070C0"/>
                </a:solidFill>
              </a:rPr>
              <a:t>母亲节</a:t>
            </a:r>
            <a:r>
              <a:rPr lang="en-US" altLang="zh-CN" b="1">
                <a:solidFill>
                  <a:srgbClr val="0070C0"/>
                </a:solidFill>
              </a:rPr>
              <a:t>”</a:t>
            </a:r>
            <a:r>
              <a:rPr lang="zh-CN" altLang="en-US" b="1">
                <a:solidFill>
                  <a:srgbClr val="0070C0"/>
                </a:solidFill>
              </a:rPr>
              <a:t>活动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51460" y="931545"/>
            <a:ext cx="88538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    </a:t>
            </a:r>
            <a:r>
              <a:rPr dirty="0" err="1"/>
              <a:t>这一周，一年级孩子带着一份特殊的作业</a:t>
            </a:r>
            <a:r>
              <a:rPr dirty="0"/>
              <a:t>——“</a:t>
            </a:r>
            <a:r>
              <a:rPr dirty="0" err="1"/>
              <a:t>每天为妈妈做一件事”踏上回家的旅程</a:t>
            </a:r>
            <a:r>
              <a:rPr dirty="0"/>
              <a:t>。 </a:t>
            </a:r>
            <a:r>
              <a:rPr dirty="0" err="1"/>
              <a:t>此外，孩子们还为母亲准备了一些小礼物：漂亮的纽扣花，</a:t>
            </a:r>
            <a:r>
              <a:rPr dirty="0" err="1" smtClean="0"/>
              <a:t>一颗颗</a:t>
            </a:r>
            <a:r>
              <a:rPr lang="zh-CN" altLang="en-US" dirty="0" smtClean="0"/>
              <a:t>“爱心”</a:t>
            </a:r>
            <a:r>
              <a:rPr dirty="0" smtClean="0"/>
              <a:t> ，</a:t>
            </a:r>
            <a:r>
              <a:rPr dirty="0" err="1"/>
              <a:t>一张张贺卡</a:t>
            </a:r>
            <a:r>
              <a:rPr dirty="0"/>
              <a:t>……</a:t>
            </a:r>
            <a:r>
              <a:rPr dirty="0" err="1"/>
              <a:t>相信通过此次活动，孩子们懂得以真诚的情感、力所能及的方式爱身边的每一个人，学会感恩</a:t>
            </a:r>
            <a:r>
              <a:rPr lang="zh-CN" dirty="0"/>
              <a:t>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350" y="2131060"/>
            <a:ext cx="3051810" cy="30111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5460" y="2061210"/>
            <a:ext cx="2971165" cy="30810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6625" y="2130425"/>
            <a:ext cx="3230880" cy="3011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6263" y="267494"/>
            <a:ext cx="10750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1520" y="267494"/>
            <a:ext cx="2468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缤纷多彩的学生活动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915920" y="221615"/>
            <a:ext cx="63290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0070C0"/>
                </a:solidFill>
              </a:rPr>
              <a:t>             </a:t>
            </a:r>
            <a:r>
              <a:rPr lang="zh-CN" altLang="en-US" b="1">
                <a:solidFill>
                  <a:srgbClr val="0070C0"/>
                </a:solidFill>
              </a:rPr>
              <a:t>放飞梦想，逐梦未来 </a:t>
            </a:r>
          </a:p>
          <a:p>
            <a:r>
              <a:rPr lang="zh-CN" altLang="en-US" b="1">
                <a:solidFill>
                  <a:srgbClr val="0070C0"/>
                </a:solidFill>
              </a:rPr>
              <a:t>                               ——薛家小学中心三年级十岁成长礼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51460" y="931545"/>
            <a:ext cx="88538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      </a:t>
            </a:r>
            <a:r>
              <a:t>5月23日下午，伴随着蒙蒙细雨，薛家中心小学三年级在奥园校区报告厅举行了一场以“放飞梦想，逐梦未来”为主题的三年级十岁成长礼庆祝活动。经过十岁盛典的洗礼，我们的孩子一定会对未来更有信心，对自己的人生充满希望。十岁成长礼活动作为一份特殊的礼物，给孩子们带来了无尽的欢乐，也留下了珍贵的回忆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350" y="2061845"/>
            <a:ext cx="3018790" cy="31953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12440" y="2061845"/>
            <a:ext cx="2856865" cy="31953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9305" y="2061845"/>
            <a:ext cx="3235960" cy="3195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6263" y="267494"/>
            <a:ext cx="10750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1520" y="267494"/>
            <a:ext cx="2468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缤纷多彩的学生活动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915920" y="221615"/>
            <a:ext cx="63290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0070C0"/>
                </a:solidFill>
              </a:rPr>
              <a:t>             </a:t>
            </a:r>
            <a:r>
              <a:rPr lang="zh-CN" altLang="en-US" b="1">
                <a:solidFill>
                  <a:srgbClr val="0070C0"/>
                </a:solidFill>
              </a:rPr>
              <a:t>百灵鸟在歌唱</a:t>
            </a:r>
          </a:p>
          <a:p>
            <a:r>
              <a:rPr lang="zh-CN" altLang="en-US" b="1">
                <a:solidFill>
                  <a:srgbClr val="0070C0"/>
                </a:solidFill>
              </a:rPr>
              <a:t>                              ——首届薛小好声音总决赛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51460" y="931545"/>
            <a:ext cx="88538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     </a:t>
            </a:r>
            <a:r>
              <a:t> 5月22日常州市薛家中心小学首届“校园十大歌手”总决赛在奥园校区报告厅隆重开唱。本次大赛有近200位选手报名参加，经过近一个月的初赛、复赛层层激烈选拔，最终20位成功晋级的选手站上了决赛的舞台。经过激烈的角逐，10位选手荣获“校园十大歌手”称号。其余选手</a:t>
            </a:r>
            <a:r>
              <a:rPr lang="zh-CN"/>
              <a:t>获</a:t>
            </a:r>
            <a:r>
              <a:t>“十佳”称号。</a:t>
            </a:r>
            <a:r>
              <a:rPr lang="zh-CN"/>
              <a:t>本次活动</a:t>
            </a:r>
            <a:r>
              <a:t>展现</a:t>
            </a:r>
            <a:r>
              <a:rPr lang="zh-CN"/>
              <a:t>了薛小学子</a:t>
            </a:r>
            <a:r>
              <a:t>昂扬向上的精神风貌！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350" y="2129790"/>
            <a:ext cx="3517265" cy="30187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10915" y="2129790"/>
            <a:ext cx="2645410" cy="30187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5690" y="2131060"/>
            <a:ext cx="3089275" cy="3017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6263" y="267494"/>
            <a:ext cx="10750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1520" y="267494"/>
            <a:ext cx="2468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缤纷多彩的学生活动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030220" y="403225"/>
            <a:ext cx="6329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0070C0"/>
                </a:solidFill>
              </a:rPr>
              <a:t>                                    </a:t>
            </a:r>
            <a:r>
              <a:rPr lang="zh-CN" altLang="en-US" b="1">
                <a:solidFill>
                  <a:srgbClr val="0070C0"/>
                </a:solidFill>
              </a:rPr>
              <a:t>六一欢乐颂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51460" y="820420"/>
            <a:ext cx="88538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    </a:t>
            </a:r>
            <a:r>
              <a:rPr dirty="0"/>
              <a:t>6月1日，</a:t>
            </a:r>
            <a:r>
              <a:rPr dirty="0" smtClean="0"/>
              <a:t>薛家中心小学成了欢乐的海洋</a:t>
            </a:r>
            <a:r>
              <a:rPr lang="zh-CN" altLang="en-US" dirty="0" smtClean="0"/>
              <a:t>。</a:t>
            </a:r>
            <a:r>
              <a:rPr lang="zh-CN" dirty="0" smtClean="0"/>
              <a:t>上</a:t>
            </a:r>
            <a:r>
              <a:rPr lang="zh-CN" dirty="0"/>
              <a:t>午，在奥园校区隆重举行了“六一欢乐颂”庆祝汇演。下午，各年级组开展了</a:t>
            </a:r>
            <a:r>
              <a:rPr lang="zh-CN" dirty="0" smtClean="0"/>
              <a:t>游</a:t>
            </a:r>
            <a:r>
              <a:rPr lang="zh-CN" altLang="en-US" dirty="0" smtClean="0"/>
              <a:t>艺</a:t>
            </a:r>
            <a:r>
              <a:rPr lang="zh-CN" dirty="0" smtClean="0"/>
              <a:t>活</a:t>
            </a:r>
            <a:r>
              <a:rPr lang="zh-CN" dirty="0"/>
              <a:t>动。此次活动，给薛小师生搭建了展示的舞台，展现了薛小素质教育的成果。一定能给孩子留下终生难忘的快乐印象，并激励每一位薛小少年向着更广阔的天地奋进。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0010" y="2019300"/>
            <a:ext cx="3368675" cy="31203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0400" y="2019300"/>
            <a:ext cx="2983230" cy="31203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82995" y="2019300"/>
            <a:ext cx="3017520" cy="3120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Administrator\Desktop\stock-photo-34299258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663" y="1252398"/>
            <a:ext cx="2952328" cy="297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接连接符 4"/>
          <p:cNvCxnSpPr/>
          <p:nvPr/>
        </p:nvCxnSpPr>
        <p:spPr>
          <a:xfrm flipH="1">
            <a:off x="1842322" y="-20538"/>
            <a:ext cx="540" cy="1152128"/>
          </a:xfrm>
          <a:prstGeom prst="line">
            <a:avLst/>
          </a:prstGeom>
          <a:ln w="63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842862" y="1131590"/>
            <a:ext cx="928938" cy="0"/>
          </a:xfrm>
          <a:prstGeom prst="line">
            <a:avLst/>
          </a:prstGeom>
          <a:ln w="63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5" descr="C:\Users\Administrator\Desktop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5465" y="1010543"/>
            <a:ext cx="254794" cy="24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70396" y="1810042"/>
            <a:ext cx="1332148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2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剪纸简体" pitchFamily="65" charset="-122"/>
              <a:ea typeface="方正剪纸简体" pitchFamily="65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12820" y="1631315"/>
            <a:ext cx="5410200" cy="70675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40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 </a:t>
            </a:r>
            <a:r>
              <a:rPr lang="zh-CN" altLang="en-US" sz="40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芬芳校园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30675" y="2787650"/>
            <a:ext cx="47923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方正剪纸简体" pitchFamily="65" charset="-122"/>
                <a:ea typeface="方正剪纸简体" pitchFamily="65" charset="-122"/>
                <a:sym typeface="+mn-ea"/>
              </a:rPr>
              <a:t>   -----</a:t>
            </a:r>
            <a:r>
              <a:rPr lang="zh-CN" altLang="en-US" sz="28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方正剪纸简体" pitchFamily="65" charset="-122"/>
                <a:ea typeface="方正剪纸简体" pitchFamily="65" charset="-122"/>
                <a:sym typeface="+mn-ea"/>
              </a:rPr>
              <a:t>耕耘过程有收获</a:t>
            </a:r>
            <a:endParaRPr lang="zh-CN" altLang="en-US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方正剪纸简体" pitchFamily="65" charset="-122"/>
              <a:ea typeface="方正剪纸简体" pitchFamily="65" charset="-122"/>
              <a:sym typeface="+mn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7249842" y="1409"/>
            <a:ext cx="0" cy="1202189"/>
          </a:xfrm>
          <a:prstGeom prst="line">
            <a:avLst/>
          </a:prstGeom>
          <a:ln w="63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Administrator\Desktop\素材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435846"/>
            <a:ext cx="2166938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接连接符 7"/>
          <p:cNvCxnSpPr/>
          <p:nvPr/>
        </p:nvCxnSpPr>
        <p:spPr>
          <a:xfrm flipH="1">
            <a:off x="1842322" y="1203598"/>
            <a:ext cx="792088" cy="0"/>
          </a:xfrm>
          <a:prstGeom prst="line">
            <a:avLst/>
          </a:prstGeom>
          <a:ln w="63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1842322" y="1203598"/>
            <a:ext cx="540" cy="1512168"/>
          </a:xfrm>
          <a:prstGeom prst="line">
            <a:avLst/>
          </a:prstGeom>
          <a:ln w="63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04359" y="602134"/>
            <a:ext cx="4480839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72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大黑简体" pitchFamily="2" charset="-122"/>
                <a:ea typeface="方正大黑简体" pitchFamily="2" charset="-122"/>
              </a:rPr>
              <a:t>contents</a:t>
            </a:r>
            <a:endParaRPr lang="zh-CN" altLang="en-US" sz="7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大黑简体" pitchFamily="2" charset="-122"/>
              <a:ea typeface="方正大黑简体" pitchFamily="2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6450834" y="1203598"/>
            <a:ext cx="792088" cy="0"/>
          </a:xfrm>
          <a:prstGeom prst="line">
            <a:avLst/>
          </a:prstGeom>
          <a:ln w="63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Administrator\Desktop\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77042">
            <a:off x="636652" y="2546948"/>
            <a:ext cx="2412421" cy="227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507996" y="1928495"/>
            <a:ext cx="800219" cy="36506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活</a:t>
            </a:r>
            <a:r>
              <a:rPr lang="zh-CN" alt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动掠影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剪纸简体" pitchFamily="65" charset="-122"/>
              <a:ea typeface="方正剪纸简体" pitchFamily="65" charset="-122"/>
            </a:endParaRPr>
          </a:p>
        </p:txBody>
      </p:sp>
      <p:pic>
        <p:nvPicPr>
          <p:cNvPr id="5" name="Picture 5" descr="C:\Users\Administrator\Desktop\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5465" y="1082551"/>
            <a:ext cx="254794" cy="24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Administrator\Desktop\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5819" y="1092523"/>
            <a:ext cx="254794" cy="24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3"/>
          <p:cNvSpPr txBox="1"/>
          <p:nvPr/>
        </p:nvSpPr>
        <p:spPr>
          <a:xfrm flipH="1">
            <a:off x="5313045" y="1928495"/>
            <a:ext cx="798195" cy="22186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芬芳校园</a:t>
            </a:r>
          </a:p>
        </p:txBody>
      </p:sp>
      <p:sp>
        <p:nvSpPr>
          <p:cNvPr id="3" name="TextBox 22"/>
          <p:cNvSpPr txBox="1"/>
          <p:nvPr/>
        </p:nvSpPr>
        <p:spPr>
          <a:xfrm>
            <a:off x="4173220" y="1928495"/>
            <a:ext cx="798195" cy="32823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让校园更美好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2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/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6263" y="267494"/>
            <a:ext cx="10750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51520" y="267494"/>
            <a:ext cx="1198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耕耘收获</a:t>
            </a:r>
          </a:p>
        </p:txBody>
      </p:sp>
      <p:sp>
        <p:nvSpPr>
          <p:cNvPr id="3" name="矩形 2"/>
          <p:cNvSpPr/>
          <p:nvPr/>
        </p:nvSpPr>
        <p:spPr>
          <a:xfrm>
            <a:off x="977265" y="1240155"/>
            <a:ext cx="3211195" cy="2317115"/>
          </a:xfrm>
          <a:prstGeom prst="rect">
            <a:avLst/>
          </a:prstGeom>
          <a:noFill/>
          <a:ln w="63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 descr="C:\Users\Administrator\Desktop\素材\016eeb584ac1b4a8012060c80267a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965" y="669290"/>
            <a:ext cx="1814830" cy="295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5411470" y="1239520"/>
            <a:ext cx="3484880" cy="2317750"/>
          </a:xfrm>
          <a:prstGeom prst="rect">
            <a:avLst/>
          </a:prstGeom>
          <a:noFill/>
          <a:ln w="63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2" name="Picture 4" descr="C:\Users\Administrator\Desktop\012a2f58467b84a801219c7738b30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6535" y="820420"/>
            <a:ext cx="2356485" cy="304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5885180" y="1833880"/>
            <a:ext cx="301117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收获</a:t>
            </a:r>
            <a:r>
              <a:rPr lang="zh-CN" alt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的成果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68095" y="1833880"/>
            <a:ext cx="301117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常规闪光点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9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29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29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29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29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69"/>
                            </p:stCondLst>
                            <p:childTnLst>
                              <p:par>
                                <p:cTn id="3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3" grpId="0" bldLvl="0" animBg="1"/>
      <p:bldP spid="11" grpId="0" bldLvl="0" animBg="1"/>
      <p:bldP spid="14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esktop\7434077_073933199521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805522"/>
            <a:ext cx="3286148" cy="433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-6263" y="267494"/>
            <a:ext cx="10750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1520" y="267494"/>
            <a:ext cx="1467068" cy="499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常规闪光点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1934" y="428610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accent6">
                    <a:lumMod val="75000"/>
                  </a:schemeClr>
                </a:solidFill>
              </a:rPr>
              <a:t>早阅读</a:t>
            </a:r>
            <a:r>
              <a:rPr lang="en-US" altLang="zh-CN" b="1" dirty="0" smtClean="0">
                <a:solidFill>
                  <a:schemeClr val="accent6">
                    <a:lumMod val="75000"/>
                  </a:schemeClr>
                </a:solidFill>
              </a:rPr>
              <a:t>——</a:t>
            </a:r>
            <a:r>
              <a:rPr lang="zh-CN" altLang="en-US" b="1" dirty="0" smtClean="0">
                <a:solidFill>
                  <a:schemeClr val="accent6">
                    <a:lumMod val="75000"/>
                  </a:schemeClr>
                </a:solidFill>
              </a:rPr>
              <a:t>学会了合理选择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Administrator\Documents\Tencent Files\360171892\Image\Group\@{D@QND(DB)5D2J79U3_6}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928676"/>
            <a:ext cx="2809855" cy="2107391"/>
          </a:xfrm>
          <a:prstGeom prst="rect">
            <a:avLst/>
          </a:prstGeom>
          <a:noFill/>
        </p:spPr>
      </p:pic>
      <p:pic>
        <p:nvPicPr>
          <p:cNvPr id="2051" name="Picture 3" descr="C:\Users\Administrator\Documents\Tencent Files\360171892\Image\Group\R@49(JQGSN]{NA{K(VEPKE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2285998"/>
            <a:ext cx="2725753" cy="228123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esktop\7434077_073933199521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805522"/>
            <a:ext cx="3286148" cy="433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-6263" y="267494"/>
            <a:ext cx="10750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1520" y="267494"/>
            <a:ext cx="1467068" cy="499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常规闪光点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1934" y="428610"/>
            <a:ext cx="421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 dirty="0" smtClean="0">
                <a:solidFill>
                  <a:schemeClr val="accent6">
                    <a:lumMod val="75000"/>
                  </a:schemeClr>
                </a:solidFill>
              </a:rPr>
              <a:t>小岗位——成事中成人</a:t>
            </a:r>
            <a:endParaRPr lang="zh-CN" altLang="zh-CN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71868" y="1142990"/>
            <a:ext cx="1857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小小领读员</a:t>
            </a:r>
            <a:endParaRPr lang="zh-CN" alt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图片 8" descr="C:\Users\sx\Desktop\值周照片\IMG_40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1857370"/>
            <a:ext cx="2562225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 descr="C:\Users\Administrator\Documents\Tencent Files\1152006596\FileRecv\MobileFile\IMG_05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70"/>
            <a:ext cx="264320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esktop\7434077_073933199521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805522"/>
            <a:ext cx="3286148" cy="433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-6263" y="267494"/>
            <a:ext cx="10750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1520" y="267494"/>
            <a:ext cx="1467068" cy="499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常规闪光点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1934" y="428610"/>
            <a:ext cx="421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 dirty="0" smtClean="0">
                <a:solidFill>
                  <a:schemeClr val="accent6">
                    <a:lumMod val="75000"/>
                  </a:schemeClr>
                </a:solidFill>
              </a:rPr>
              <a:t>小岗位——成事中成人</a:t>
            </a:r>
            <a:endParaRPr lang="zh-CN" altLang="zh-CN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" name="图片 9" descr="C:\Users\sx\Documents\Tencent Files\51512349\FileRecv\MobileFile\IMG_45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714494"/>
            <a:ext cx="2624139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16" descr="C:\Users\Administrator\Documents\Tencent Files\1152006596\FileRecv\MobileFile\IMG_04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1714494"/>
            <a:ext cx="264320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571868" y="1142990"/>
            <a:ext cx="1857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午餐管理员</a:t>
            </a:r>
            <a:endParaRPr lang="zh-CN" alt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esktop\7434077_073933199521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805522"/>
            <a:ext cx="3286148" cy="433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-6263" y="267494"/>
            <a:ext cx="10750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1520" y="267494"/>
            <a:ext cx="1467068" cy="499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常规闪光点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1934" y="428610"/>
            <a:ext cx="421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 dirty="0" smtClean="0">
                <a:solidFill>
                  <a:schemeClr val="accent6">
                    <a:lumMod val="75000"/>
                  </a:schemeClr>
                </a:solidFill>
              </a:rPr>
              <a:t>小岗位——成事中成人</a:t>
            </a:r>
            <a:endParaRPr lang="zh-CN" altLang="zh-CN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71868" y="1142990"/>
            <a:ext cx="1857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勤劳的值日生</a:t>
            </a:r>
            <a:endParaRPr lang="zh-CN" alt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图片 11" descr="C:\Users\Administrator\Documents\Tencent Files\1152006596\FileRecv\MobileFile\IMG_05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643056"/>
            <a:ext cx="209698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4" descr="E:\BaiduYunDownload\工作文件\值岗每日点评\2017.2\16周反馈用图片\值周照片16-18郑\值日生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5" y="1643056"/>
            <a:ext cx="2214578" cy="264320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esktop\7434077_073933199521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805522"/>
            <a:ext cx="3286148" cy="433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-6263" y="267494"/>
            <a:ext cx="10750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1520" y="267494"/>
            <a:ext cx="1467068" cy="499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常规闪光点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1934" y="428610"/>
            <a:ext cx="421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 dirty="0" smtClean="0">
                <a:solidFill>
                  <a:schemeClr val="accent6">
                    <a:lumMod val="75000"/>
                  </a:schemeClr>
                </a:solidFill>
              </a:rPr>
              <a:t>小岗位——成事中成人</a:t>
            </a:r>
            <a:endParaRPr lang="zh-CN" altLang="zh-CN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71868" y="1142990"/>
            <a:ext cx="1857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课桌小卫士</a:t>
            </a:r>
            <a:endParaRPr lang="zh-CN" alt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8066" name="Picture 2" descr="E:\BaiduYunDownload\工作文件\值岗每日点评\2017.2\16周反馈用图片\值周照片16-18郑\四3桌椅讲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1785932"/>
            <a:ext cx="2190752" cy="2919177"/>
          </a:xfrm>
          <a:prstGeom prst="rect">
            <a:avLst/>
          </a:prstGeom>
          <a:noFill/>
        </p:spPr>
      </p:pic>
      <p:pic>
        <p:nvPicPr>
          <p:cNvPr id="88068" name="Picture 4" descr="E:\BaiduYunDownload\工作文件\值岗每日点评\2017.2\16周反馈用图片\三8班整齐的课桌椅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1857370"/>
            <a:ext cx="2214565" cy="278608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esktop\7434077_073933199521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805522"/>
            <a:ext cx="3286148" cy="433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-6263" y="267494"/>
            <a:ext cx="10750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1520" y="267494"/>
            <a:ext cx="1467068" cy="499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常规闪光点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1934" y="428610"/>
            <a:ext cx="421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800" b="1" dirty="0" smtClean="0">
                <a:solidFill>
                  <a:schemeClr val="accent6">
                    <a:lumMod val="75000"/>
                  </a:schemeClr>
                </a:solidFill>
              </a:rPr>
              <a:t>小岗位——成事中成人</a:t>
            </a:r>
            <a:endParaRPr lang="zh-CN" altLang="zh-CN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71868" y="1142990"/>
            <a:ext cx="1857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chemeClr val="accent6">
                    <a:lumMod val="75000"/>
                  </a:schemeClr>
                </a:solidFill>
              </a:rPr>
              <a:t>路队引导员</a:t>
            </a:r>
            <a:endParaRPr lang="zh-CN" alt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9091" name="Picture 3" descr="E:\BaiduYunDownload\工作文件\值岗每日点评\2017.2\16周反馈用图片\值周照片\好\施琦体育老师带的班级队列整齐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1643056"/>
            <a:ext cx="4214842" cy="323849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esktop\7434077_073933199521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805522"/>
            <a:ext cx="3286148" cy="433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-6263" y="267494"/>
            <a:ext cx="10750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928662" y="357172"/>
            <a:ext cx="14670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收获的成果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0430" y="0"/>
            <a:ext cx="528641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数学</a:t>
            </a:r>
            <a:r>
              <a:rPr lang="zh-CN" altLang="en-US" dirty="0" smtClean="0">
                <a:solidFill>
                  <a:srgbClr val="FF0000"/>
                </a:solidFill>
              </a:rPr>
              <a:t>：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sz="1600" dirty="0" smtClean="0">
                <a:solidFill>
                  <a:srgbClr val="FF0000"/>
                </a:solidFill>
              </a:rPr>
              <a:t>           </a:t>
            </a:r>
            <a:r>
              <a:rPr lang="zh-CN" altLang="en-US" sz="1600" dirty="0" smtClean="0">
                <a:solidFill>
                  <a:srgbClr val="FF0000"/>
                </a:solidFill>
              </a:rPr>
              <a:t>省小数报竞赛</a:t>
            </a:r>
            <a:r>
              <a:rPr lang="en-US" altLang="zh-CN" sz="1600" dirty="0" smtClean="0">
                <a:solidFill>
                  <a:srgbClr val="FF0000"/>
                </a:solidFill>
              </a:rPr>
              <a:t>71</a:t>
            </a:r>
            <a:r>
              <a:rPr lang="zh-CN" altLang="en-US" sz="1600" dirty="0" smtClean="0">
                <a:solidFill>
                  <a:srgbClr val="FF0000"/>
                </a:solidFill>
              </a:rPr>
              <a:t>人获奖，其中</a:t>
            </a:r>
            <a:r>
              <a:rPr lang="en-US" altLang="zh-CN" sz="1600" dirty="0" smtClean="0">
                <a:solidFill>
                  <a:srgbClr val="FF0000"/>
                </a:solidFill>
              </a:rPr>
              <a:t>33</a:t>
            </a:r>
            <a:r>
              <a:rPr lang="zh-CN" altLang="en-US" sz="1600" dirty="0" smtClean="0">
                <a:solidFill>
                  <a:srgbClr val="FF0000"/>
                </a:solidFill>
              </a:rPr>
              <a:t>人获一等奖。</a:t>
            </a:r>
            <a:endParaRPr lang="en-US" altLang="zh-CN" sz="1600" dirty="0" smtClean="0">
              <a:solidFill>
                <a:srgbClr val="FF0000"/>
              </a:solidFill>
            </a:endParaRPr>
          </a:p>
          <a:p>
            <a:r>
              <a:rPr lang="en-US" altLang="zh-CN" sz="1600" dirty="0" smtClean="0">
                <a:solidFill>
                  <a:srgbClr val="FF0000"/>
                </a:solidFill>
              </a:rPr>
              <a:t>           </a:t>
            </a:r>
            <a:r>
              <a:rPr lang="zh-CN" altLang="en-US" sz="1600" dirty="0" smtClean="0">
                <a:solidFill>
                  <a:srgbClr val="FF0000"/>
                </a:solidFill>
              </a:rPr>
              <a:t>省小数报小论文竞赛一百多篇获奖。</a:t>
            </a:r>
            <a:endParaRPr lang="en-US" altLang="zh-CN" sz="1600" dirty="0" smtClean="0">
              <a:solidFill>
                <a:srgbClr val="FF0000"/>
              </a:solidFill>
            </a:endParaRPr>
          </a:p>
          <a:p>
            <a:r>
              <a:rPr lang="zh-CN" altLang="en-US" b="1" dirty="0" smtClean="0">
                <a:solidFill>
                  <a:srgbClr val="FF0000"/>
                </a:solidFill>
              </a:rPr>
              <a:t>英</a:t>
            </a:r>
            <a:r>
              <a:rPr lang="zh-CN" altLang="en-US" b="1" dirty="0" smtClean="0">
                <a:solidFill>
                  <a:srgbClr val="FF0000"/>
                </a:solidFill>
              </a:rPr>
              <a:t>语</a:t>
            </a:r>
            <a:r>
              <a:rPr lang="zh-CN" altLang="en-US" dirty="0" smtClean="0">
                <a:solidFill>
                  <a:srgbClr val="FF0000"/>
                </a:solidFill>
              </a:rPr>
              <a:t>：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sz="1600" dirty="0" smtClean="0">
                <a:solidFill>
                  <a:srgbClr val="FF0000"/>
                </a:solidFill>
              </a:rPr>
              <a:t>         </a:t>
            </a:r>
            <a:r>
              <a:rPr lang="zh-CN" altLang="en-US" sz="1600" dirty="0" smtClean="0">
                <a:solidFill>
                  <a:srgbClr val="FF0000"/>
                </a:solidFill>
              </a:rPr>
              <a:t>区英语作文比赛两篇一等奖、两篇二等奖、                一篇三等奖。市英语作文比赛一篇二等奖。</a:t>
            </a:r>
            <a:endParaRPr lang="en-US" altLang="zh-CN" sz="1600" dirty="0" smtClean="0">
              <a:solidFill>
                <a:srgbClr val="FF0000"/>
              </a:solidFill>
            </a:endParaRPr>
          </a:p>
          <a:p>
            <a:r>
              <a:rPr lang="en-US" altLang="zh-CN" sz="1600" dirty="0" smtClean="0">
                <a:solidFill>
                  <a:srgbClr val="FF0000"/>
                </a:solidFill>
              </a:rPr>
              <a:t>        </a:t>
            </a:r>
            <a:r>
              <a:rPr lang="zh-CN" altLang="en-US" sz="1600" dirty="0" smtClean="0">
                <a:solidFill>
                  <a:srgbClr val="FF0000"/>
                </a:solidFill>
              </a:rPr>
              <a:t>市希望之星英语比赛一个二等奖，二个三等   奖，</a:t>
            </a:r>
            <a:r>
              <a:rPr lang="en-US" altLang="zh-CN" sz="1600" dirty="0" smtClean="0">
                <a:solidFill>
                  <a:srgbClr val="FF0000"/>
                </a:solidFill>
              </a:rPr>
              <a:t>17</a:t>
            </a:r>
            <a:r>
              <a:rPr lang="zh-CN" altLang="en-US" sz="1600" dirty="0" smtClean="0">
                <a:solidFill>
                  <a:srgbClr val="FF0000"/>
                </a:solidFill>
              </a:rPr>
              <a:t>个希望奖。</a:t>
            </a:r>
            <a:endParaRPr lang="en-US" altLang="zh-CN" sz="1600" dirty="0" smtClean="0">
              <a:solidFill>
                <a:srgbClr val="FF0000"/>
              </a:solidFill>
            </a:endParaRPr>
          </a:p>
          <a:p>
            <a:r>
              <a:rPr lang="zh-CN" altLang="en-US" b="1" dirty="0" smtClean="0">
                <a:solidFill>
                  <a:srgbClr val="FF0000"/>
                </a:solidFill>
              </a:rPr>
              <a:t>体</a:t>
            </a:r>
            <a:r>
              <a:rPr lang="zh-CN" altLang="en-US" b="1" dirty="0" smtClean="0">
                <a:solidFill>
                  <a:srgbClr val="FF0000"/>
                </a:solidFill>
              </a:rPr>
              <a:t>育：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r>
              <a:rPr lang="en-US" altLang="zh-CN" b="1" dirty="0" smtClean="0">
                <a:solidFill>
                  <a:srgbClr val="FF0000"/>
                </a:solidFill>
              </a:rPr>
              <a:t>         </a:t>
            </a:r>
            <a:r>
              <a:rPr lang="zh-CN" altLang="en-US" sz="1600" dirty="0" smtClean="0">
                <a:solidFill>
                  <a:srgbClr val="FF0000"/>
                </a:solidFill>
              </a:rPr>
              <a:t>常</a:t>
            </a:r>
            <a:r>
              <a:rPr lang="zh-CN" altLang="en-US" sz="1600" dirty="0" smtClean="0">
                <a:solidFill>
                  <a:srgbClr val="FF0000"/>
                </a:solidFill>
              </a:rPr>
              <a:t>州市中小学生排球联赛女排获第四名</a:t>
            </a:r>
            <a:endParaRPr lang="en-US" altLang="zh-CN" sz="1600" dirty="0" smtClean="0">
              <a:solidFill>
                <a:srgbClr val="FF0000"/>
              </a:solidFill>
            </a:endParaRPr>
          </a:p>
          <a:p>
            <a:r>
              <a:rPr lang="en-US" altLang="zh-CN" sz="1600" dirty="0" smtClean="0">
                <a:solidFill>
                  <a:srgbClr val="FF0000"/>
                </a:solidFill>
              </a:rPr>
              <a:t>           </a:t>
            </a:r>
            <a:r>
              <a:rPr lang="zh-CN" altLang="en-US" sz="1600" dirty="0" smtClean="0">
                <a:solidFill>
                  <a:srgbClr val="FF0000"/>
                </a:solidFill>
              </a:rPr>
              <a:t>在</a:t>
            </a:r>
            <a:r>
              <a:rPr lang="zh-CN" altLang="en-US" sz="1600" dirty="0" smtClean="0">
                <a:solidFill>
                  <a:srgbClr val="FF0000"/>
                </a:solidFill>
              </a:rPr>
              <a:t>区体质健康测试获得了较高的优秀</a:t>
            </a:r>
            <a:r>
              <a:rPr lang="zh-CN" altLang="en-US" sz="1600" dirty="0" smtClean="0">
                <a:solidFill>
                  <a:srgbClr val="FF0000"/>
                </a:solidFill>
              </a:rPr>
              <a:t>率</a:t>
            </a:r>
            <a:endParaRPr lang="en-US" altLang="zh-CN" sz="1600" dirty="0" smtClean="0">
              <a:solidFill>
                <a:srgbClr val="FF0000"/>
              </a:solidFill>
            </a:endParaRPr>
          </a:p>
          <a:p>
            <a:r>
              <a:rPr lang="zh-CN" altLang="en-US" b="1" dirty="0" smtClean="0">
                <a:solidFill>
                  <a:srgbClr val="FF0000"/>
                </a:solidFill>
              </a:rPr>
              <a:t>美术</a:t>
            </a:r>
            <a:r>
              <a:rPr lang="zh-CN" altLang="en-US" b="1" dirty="0" smtClean="0">
                <a:solidFill>
                  <a:srgbClr val="FF0000"/>
                </a:solidFill>
              </a:rPr>
              <a:t>：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r>
              <a:rPr lang="en-US" altLang="zh-CN" sz="16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         </a:t>
            </a:r>
            <a:r>
              <a:rPr lang="zh-CN" altLang="en-US" sz="1600" dirty="0" smtClean="0">
                <a:solidFill>
                  <a:srgbClr val="FF0000"/>
                </a:solidFill>
              </a:rPr>
              <a:t>区师</a:t>
            </a:r>
            <a:r>
              <a:rPr lang="zh-CN" altLang="en-US" sz="1600" dirty="0" smtClean="0">
                <a:solidFill>
                  <a:srgbClr val="FF0000"/>
                </a:solidFill>
              </a:rPr>
              <a:t>生书画评比活</a:t>
            </a:r>
            <a:r>
              <a:rPr lang="zh-CN" altLang="en-US" sz="1600" dirty="0" smtClean="0">
                <a:solidFill>
                  <a:srgbClr val="FF0000"/>
                </a:solidFill>
              </a:rPr>
              <a:t>动两个二等奖，五个三等奖</a:t>
            </a:r>
            <a:endParaRPr lang="en-US" altLang="zh-CN" sz="1600" dirty="0" smtClean="0">
              <a:solidFill>
                <a:srgbClr val="FF0000"/>
              </a:solidFill>
            </a:endParaRPr>
          </a:p>
          <a:p>
            <a:r>
              <a:rPr lang="zh-CN" altLang="en-US" sz="1600" dirty="0" smtClean="0">
                <a:solidFill>
                  <a:srgbClr val="FF0000"/>
                </a:solidFill>
              </a:rPr>
              <a:t>          市少</a:t>
            </a:r>
            <a:r>
              <a:rPr lang="zh-CN" altLang="en-US" sz="1600" dirty="0" smtClean="0">
                <a:solidFill>
                  <a:srgbClr val="FF0000"/>
                </a:solidFill>
              </a:rPr>
              <a:t>儿网络书画大</a:t>
            </a:r>
            <a:r>
              <a:rPr lang="zh-CN" altLang="en-US" sz="1600" dirty="0" smtClean="0">
                <a:solidFill>
                  <a:srgbClr val="FF0000"/>
                </a:solidFill>
              </a:rPr>
              <a:t>赛七人获奖</a:t>
            </a:r>
            <a:endParaRPr lang="en-US" altLang="zh-CN" sz="1600" dirty="0" smtClean="0">
              <a:solidFill>
                <a:srgbClr val="FF0000"/>
              </a:solidFill>
            </a:endParaRPr>
          </a:p>
          <a:p>
            <a:endParaRPr lang="en-US" altLang="zh-CN" b="1" dirty="0" smtClean="0">
              <a:solidFill>
                <a:srgbClr val="FF0000"/>
              </a:solidFill>
            </a:endParaRPr>
          </a:p>
          <a:p>
            <a:r>
              <a:rPr lang="zh-CN" altLang="en-US" b="1" dirty="0" smtClean="0">
                <a:solidFill>
                  <a:srgbClr val="FF0000"/>
                </a:solidFill>
              </a:rPr>
              <a:t>科技</a:t>
            </a:r>
            <a:r>
              <a:rPr lang="zh-CN" altLang="en-US" dirty="0" smtClean="0">
                <a:solidFill>
                  <a:srgbClr val="FF0000"/>
                </a:solidFill>
              </a:rPr>
              <a:t>：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dirty="0" smtClean="0">
                <a:solidFill>
                  <a:srgbClr val="FF0000"/>
                </a:solidFill>
              </a:rPr>
              <a:t>           </a:t>
            </a:r>
            <a:r>
              <a:rPr lang="zh-CN" altLang="en-US" dirty="0" smtClean="0">
                <a:solidFill>
                  <a:srgbClr val="FF0000"/>
                </a:solidFill>
              </a:rPr>
              <a:t>省</a:t>
            </a:r>
            <a:r>
              <a:rPr lang="zh-CN" altLang="en-US" dirty="0" smtClean="0">
                <a:solidFill>
                  <a:srgbClr val="FF0000"/>
                </a:solidFill>
              </a:rPr>
              <a:t>直线竞速赛车团体一等奖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dirty="0" smtClean="0">
                <a:solidFill>
                  <a:srgbClr val="FF0000"/>
                </a:solidFill>
              </a:rPr>
              <a:t>           </a:t>
            </a:r>
            <a:r>
              <a:rPr lang="zh-CN" altLang="en-US" dirty="0" smtClean="0">
                <a:solidFill>
                  <a:srgbClr val="FF0000"/>
                </a:solidFill>
              </a:rPr>
              <a:t>省</a:t>
            </a:r>
            <a:r>
              <a:rPr lang="zh-CN" altLang="en-US" dirty="0" smtClean="0">
                <a:solidFill>
                  <a:srgbClr val="FF0000"/>
                </a:solidFill>
              </a:rPr>
              <a:t>建筑模型比赛团体二等奖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dirty="0" smtClean="0">
                <a:solidFill>
                  <a:srgbClr val="FF0000"/>
                </a:solidFill>
              </a:rPr>
              <a:t>           </a:t>
            </a:r>
            <a:r>
              <a:rPr lang="zh-CN" altLang="en-US" dirty="0" smtClean="0">
                <a:solidFill>
                  <a:srgbClr val="FF0000"/>
                </a:solidFill>
              </a:rPr>
              <a:t>市</a:t>
            </a:r>
            <a:r>
              <a:rPr lang="zh-CN" altLang="en-US" dirty="0" smtClean="0">
                <a:solidFill>
                  <a:srgbClr val="FF0000"/>
                </a:solidFill>
              </a:rPr>
              <a:t>仿生机器人比赛团体一等奖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en-US" altLang="zh-CN" dirty="0" smtClean="0"/>
              <a:t>             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Administrator\Desktop\stock-photo-34299258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663" y="1252398"/>
            <a:ext cx="2952328" cy="297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接连接符 4"/>
          <p:cNvCxnSpPr/>
          <p:nvPr/>
        </p:nvCxnSpPr>
        <p:spPr>
          <a:xfrm flipH="1">
            <a:off x="1842322" y="-20538"/>
            <a:ext cx="540" cy="1152128"/>
          </a:xfrm>
          <a:prstGeom prst="line">
            <a:avLst/>
          </a:prstGeom>
          <a:ln w="63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842862" y="1131590"/>
            <a:ext cx="928938" cy="0"/>
          </a:xfrm>
          <a:prstGeom prst="line">
            <a:avLst/>
          </a:prstGeom>
          <a:ln w="63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5" descr="C:\Users\Administrator\Desktop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5465" y="1010543"/>
            <a:ext cx="254794" cy="24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70396" y="1810042"/>
            <a:ext cx="1332148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3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剪纸简体" pitchFamily="65" charset="-122"/>
              <a:ea typeface="方正剪纸简体" pitchFamily="65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12820" y="1631315"/>
            <a:ext cx="5410200" cy="70675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40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 </a:t>
            </a:r>
            <a:r>
              <a:rPr lang="zh-CN" altLang="en-US" sz="40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让校园更美好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30675" y="2787650"/>
            <a:ext cx="4792345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方正剪纸简体" pitchFamily="65" charset="-122"/>
                <a:ea typeface="方正剪纸简体" pitchFamily="65" charset="-122"/>
                <a:sym typeface="+mn-ea"/>
              </a:rPr>
              <a:t>   </a:t>
            </a:r>
            <a:r>
              <a:rPr lang="en-US" altLang="zh-CN" sz="28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方正剪纸简体" pitchFamily="65" charset="-122"/>
                <a:ea typeface="方正剪纸简体" pitchFamily="65" charset="-122"/>
                <a:sym typeface="+mn-ea"/>
              </a:rPr>
              <a:t>-----</a:t>
            </a:r>
            <a:r>
              <a:rPr lang="zh-CN" altLang="en-US" sz="28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方正剪纸简体" pitchFamily="65" charset="-122"/>
                <a:ea typeface="方正剪纸简体" pitchFamily="65" charset="-122"/>
                <a:sym typeface="+mn-ea"/>
              </a:rPr>
              <a:t>找找我们的不足之处</a:t>
            </a:r>
            <a:endParaRPr lang="zh-CN" altLang="en-US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方正剪纸简体" pitchFamily="65" charset="-122"/>
              <a:ea typeface="方正剪纸简体" pitchFamily="65" charset="-122"/>
              <a:sym typeface="+mn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6263" y="267494"/>
            <a:ext cx="10750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1520" y="267494"/>
            <a:ext cx="156966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让校园更美好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8"/>
          <p:cNvGrpSpPr/>
          <p:nvPr/>
        </p:nvGrpSpPr>
        <p:grpSpPr>
          <a:xfrm>
            <a:off x="4268669" y="2715766"/>
            <a:ext cx="1008112" cy="2439594"/>
            <a:chOff x="3939569" y="2715766"/>
            <a:chExt cx="1008112" cy="2439594"/>
          </a:xfrm>
        </p:grpSpPr>
        <p:sp>
          <p:nvSpPr>
            <p:cNvPr id="3" name="椭圆 2"/>
            <p:cNvSpPr/>
            <p:nvPr/>
          </p:nvSpPr>
          <p:spPr>
            <a:xfrm>
              <a:off x="3939569" y="2715766"/>
              <a:ext cx="1008112" cy="100811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4398657" y="3711352"/>
              <a:ext cx="91089" cy="7239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4382234" y="4431432"/>
              <a:ext cx="136634" cy="7239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19"/>
          <p:cNvGrpSpPr/>
          <p:nvPr/>
        </p:nvGrpSpPr>
        <p:grpSpPr>
          <a:xfrm rot="894988">
            <a:off x="2849048" y="2064980"/>
            <a:ext cx="1312794" cy="3225435"/>
            <a:chOff x="3872656" y="2562539"/>
            <a:chExt cx="1158537" cy="2846437"/>
          </a:xfrm>
        </p:grpSpPr>
        <p:sp>
          <p:nvSpPr>
            <p:cNvPr id="21" name="椭圆 20"/>
            <p:cNvSpPr/>
            <p:nvPr/>
          </p:nvSpPr>
          <p:spPr>
            <a:xfrm>
              <a:off x="3872656" y="2562539"/>
              <a:ext cx="1158537" cy="115853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4398657" y="3711352"/>
              <a:ext cx="91089" cy="7239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4369833" y="4433044"/>
              <a:ext cx="152444" cy="97593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23"/>
          <p:cNvGrpSpPr/>
          <p:nvPr/>
        </p:nvGrpSpPr>
        <p:grpSpPr>
          <a:xfrm rot="18504825">
            <a:off x="6382969" y="1174623"/>
            <a:ext cx="2064963" cy="5073457"/>
            <a:chOff x="3872656" y="2562539"/>
            <a:chExt cx="1158537" cy="2846437"/>
          </a:xfrm>
        </p:grpSpPr>
        <p:sp>
          <p:nvSpPr>
            <p:cNvPr id="25" name="椭圆 24"/>
            <p:cNvSpPr/>
            <p:nvPr/>
          </p:nvSpPr>
          <p:spPr>
            <a:xfrm>
              <a:off x="3872656" y="2562539"/>
              <a:ext cx="1158537" cy="115853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4398657" y="3711352"/>
              <a:ext cx="91089" cy="72392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4369833" y="4433044"/>
              <a:ext cx="152444" cy="97593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27"/>
          <p:cNvGrpSpPr/>
          <p:nvPr/>
        </p:nvGrpSpPr>
        <p:grpSpPr>
          <a:xfrm rot="2536781">
            <a:off x="670748" y="-700653"/>
            <a:ext cx="2484119" cy="6380804"/>
            <a:chOff x="3953137" y="2510412"/>
            <a:chExt cx="1128444" cy="2898564"/>
          </a:xfrm>
          <a:solidFill>
            <a:schemeClr val="accent6">
              <a:lumMod val="75000"/>
            </a:schemeClr>
          </a:solidFill>
        </p:grpSpPr>
        <p:sp>
          <p:nvSpPr>
            <p:cNvPr id="29" name="椭圆 28"/>
            <p:cNvSpPr/>
            <p:nvPr/>
          </p:nvSpPr>
          <p:spPr>
            <a:xfrm>
              <a:off x="3953137" y="2510412"/>
              <a:ext cx="1128444" cy="111229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 smtClean="0"/>
                <a:t>教师常规</a:t>
              </a:r>
              <a:endParaRPr lang="zh-CN" altLang="en-US" sz="2800" dirty="0"/>
            </a:p>
          </p:txBody>
        </p:sp>
        <p:sp>
          <p:nvSpPr>
            <p:cNvPr id="30" name="矩形 29"/>
            <p:cNvSpPr/>
            <p:nvPr/>
          </p:nvSpPr>
          <p:spPr>
            <a:xfrm>
              <a:off x="4398657" y="3711352"/>
              <a:ext cx="91089" cy="7239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4369833" y="4433044"/>
              <a:ext cx="152444" cy="9759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226468" y="54523"/>
            <a:ext cx="871438" cy="584775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320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1</a:t>
            </a:r>
          </a:p>
        </p:txBody>
      </p:sp>
      <p:cxnSp>
        <p:nvCxnSpPr>
          <p:cNvPr id="47" name="直接连接符 46"/>
          <p:cNvCxnSpPr/>
          <p:nvPr/>
        </p:nvCxnSpPr>
        <p:spPr>
          <a:xfrm flipV="1">
            <a:off x="5269770" y="2447993"/>
            <a:ext cx="1947476" cy="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5777464" y="1764040"/>
            <a:ext cx="871438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4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2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429256" y="2643188"/>
            <a:ext cx="1642299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学生常规</a:t>
            </a:r>
            <a:endParaRPr lang="zh-CN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58"/>
          <p:cNvGrpSpPr/>
          <p:nvPr/>
        </p:nvGrpSpPr>
        <p:grpSpPr>
          <a:xfrm>
            <a:off x="111783" y="3651870"/>
            <a:ext cx="8928992" cy="2724150"/>
            <a:chOff x="107504" y="2799928"/>
            <a:chExt cx="8928992" cy="2724150"/>
          </a:xfrm>
        </p:grpSpPr>
        <p:pic>
          <p:nvPicPr>
            <p:cNvPr id="60" name="Picture 2" descr="C:\Users\Administrator\Desktop\素材\019b5a5848ebc9a801219c77dc4d2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799928"/>
              <a:ext cx="3600450" cy="272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C:\Users\Administrator\Desktop\素材\019b5a5848ebc9a801219c77dc4d2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6" y="2799928"/>
              <a:ext cx="3600450" cy="272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 descr="C:\Users\Administrator\Desktop\素材\019b5a5848ebc9a801219c77dc4d2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46" y="2799928"/>
              <a:ext cx="3600450" cy="272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5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5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1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65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8" grpId="0"/>
      <p:bldP spid="55" grpId="0"/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Administrator\Desktop\stock-photo-34299258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663" y="1252398"/>
            <a:ext cx="2952328" cy="297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接连接符 4"/>
          <p:cNvCxnSpPr/>
          <p:nvPr/>
        </p:nvCxnSpPr>
        <p:spPr>
          <a:xfrm flipH="1">
            <a:off x="1842322" y="-20538"/>
            <a:ext cx="540" cy="1152128"/>
          </a:xfrm>
          <a:prstGeom prst="line">
            <a:avLst/>
          </a:prstGeom>
          <a:ln w="63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842862" y="1131590"/>
            <a:ext cx="928938" cy="0"/>
          </a:xfrm>
          <a:prstGeom prst="line">
            <a:avLst/>
          </a:prstGeom>
          <a:ln w="63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5" descr="C:\Users\Administrator\Desktop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5465" y="1010543"/>
            <a:ext cx="254794" cy="24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70396" y="1810042"/>
            <a:ext cx="13321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1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剪纸简体" pitchFamily="65" charset="-122"/>
              <a:ea typeface="方正剪纸简体" pitchFamily="65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12820" y="1631315"/>
            <a:ext cx="5410200" cy="70675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40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 </a:t>
            </a:r>
            <a:r>
              <a:rPr lang="zh-CN" altLang="en-US" sz="40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校园活动掠影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30675" y="2787650"/>
            <a:ext cx="50133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方正剪纸简体" pitchFamily="65" charset="-122"/>
                <a:ea typeface="方正剪纸简体" pitchFamily="65" charset="-122"/>
                <a:sym typeface="+mn-ea"/>
              </a:rPr>
              <a:t>-------</a:t>
            </a:r>
            <a:r>
              <a:rPr lang="zh-CN" altLang="en-US" sz="28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方正剪纸简体" pitchFamily="65" charset="-122"/>
                <a:ea typeface="方正剪纸简体" pitchFamily="65" charset="-122"/>
                <a:sym typeface="+mn-ea"/>
              </a:rPr>
              <a:t>行</a:t>
            </a:r>
            <a:r>
              <a:rPr lang="zh-CN" altLang="en-US" sz="28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方正剪纸简体" pitchFamily="65" charset="-122"/>
                <a:ea typeface="方正剪纸简体" pitchFamily="65" charset="-122"/>
                <a:sym typeface="+mn-ea"/>
              </a:rPr>
              <a:t>进在不断耕耘的路上</a:t>
            </a:r>
            <a:endParaRPr lang="zh-CN" alt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 flipV="1">
            <a:off x="-6263" y="1851670"/>
            <a:ext cx="2454027" cy="1817825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2447764" y="1851670"/>
            <a:ext cx="1728192" cy="2016224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V="1">
            <a:off x="4175956" y="1779662"/>
            <a:ext cx="1692188" cy="2088232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5868144" y="1779662"/>
            <a:ext cx="1656184" cy="2267498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7524328" y="2859782"/>
            <a:ext cx="1619672" cy="1187378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-6263" y="267494"/>
            <a:ext cx="10750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1520" y="267494"/>
            <a:ext cx="249299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改进内容一：教师常规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2" descr="C:\Users\Administrator\Desktop\20140331210608_YiKm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35646"/>
            <a:ext cx="1080120" cy="104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20140331210608_YiKm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003798"/>
            <a:ext cx="1080120" cy="104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20140331210608_YiKm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52153"/>
            <a:ext cx="1080120" cy="104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20140331210608_YiKm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47814"/>
            <a:ext cx="1080120" cy="104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67303" y="2857683"/>
            <a:ext cx="130449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b="1" dirty="0" smtClean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没准时到岗；走进课堂时准备不够充分。</a:t>
            </a:r>
            <a:endParaRPr lang="zh-CN" altLang="en-US" sz="11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50529" y="1691724"/>
            <a:ext cx="432048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时尚中黑简体" pitchFamily="2" charset="-122"/>
                <a:ea typeface="时尚中黑简体" pitchFamily="2" charset="-122"/>
              </a:rPr>
              <a:t>1</a:t>
            </a:r>
            <a:endParaRPr lang="zh-CN" altLang="en-US" sz="32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95936" y="3047639"/>
            <a:ext cx="432048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时尚中黑简体" pitchFamily="2" charset="-122"/>
                <a:ea typeface="时尚中黑简体" pitchFamily="2" charset="-122"/>
              </a:rPr>
              <a:t>2</a:t>
            </a:r>
            <a:endParaRPr lang="zh-CN" altLang="en-US" sz="32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88124" y="1695538"/>
            <a:ext cx="432048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时尚中黑简体" pitchFamily="2" charset="-122"/>
                <a:ea typeface="时尚中黑简体" pitchFamily="2" charset="-122"/>
              </a:rPr>
              <a:t>3</a:t>
            </a:r>
            <a:endParaRPr lang="zh-CN" altLang="en-US" sz="32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344308" y="3219822"/>
            <a:ext cx="432048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时尚中黑简体" pitchFamily="2" charset="-122"/>
                <a:ea typeface="时尚中黑简体" pitchFamily="2" charset="-122"/>
              </a:rPr>
              <a:t>4</a:t>
            </a:r>
            <a:endParaRPr lang="zh-CN" altLang="en-US" sz="32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71868" y="1714494"/>
            <a:ext cx="1206921" cy="82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b="1" dirty="0" smtClean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作业没及时批改与二次反馈。体罚与变相体罚。</a:t>
            </a:r>
            <a:endParaRPr lang="zh-CN" altLang="en-US" sz="11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72895" y="2014591"/>
            <a:ext cx="12069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b="1" dirty="0" smtClean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对学生管理用心程度不够或方法不恰当，班风不够理想。</a:t>
            </a:r>
            <a:endParaRPr lang="zh-CN" altLang="en-US" sz="11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86380" y="3000378"/>
            <a:ext cx="1206921" cy="107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b="1" dirty="0" smtClean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课堂、大课间玩手机；大课间活动对学生不够关注。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9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4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1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1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6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6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6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1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26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6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1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26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8" grpId="0"/>
      <p:bldP spid="29" grpId="0"/>
      <p:bldP spid="30" grpId="0"/>
      <p:bldP spid="31" grpId="0"/>
      <p:bldP spid="32" grpId="0"/>
      <p:bldP spid="33" grpId="0"/>
      <p:bldP spid="35" grpId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5786" y="357172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7030A0"/>
                </a:solidFill>
              </a:rPr>
              <a:t>课间活动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pic>
        <p:nvPicPr>
          <p:cNvPr id="92162" name="Picture 2" descr="E:\BaiduYunDownload\工作文件\值岗每日点评\2017.2\16周反馈用图片\IMG_20170608_1014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85800"/>
            <a:ext cx="3500462" cy="3571900"/>
          </a:xfrm>
          <a:prstGeom prst="rect">
            <a:avLst/>
          </a:prstGeom>
          <a:noFill/>
        </p:spPr>
      </p:pic>
      <p:pic>
        <p:nvPicPr>
          <p:cNvPr id="92163" name="Picture 3" descr="E:\BaiduYunDownload\工作文件\值岗每日点评\2017.2\16周反馈用图片\IMG_20170608_1015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57172"/>
            <a:ext cx="2857500" cy="2143125"/>
          </a:xfrm>
          <a:prstGeom prst="rect">
            <a:avLst/>
          </a:prstGeom>
          <a:noFill/>
        </p:spPr>
      </p:pic>
      <p:pic>
        <p:nvPicPr>
          <p:cNvPr id="92164" name="Picture 4" descr="E:\BaiduYunDownload\工作文件\值岗每日点评\2017.2\16周反馈用图片\IMG_20170608_1015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2786064"/>
            <a:ext cx="2857500" cy="21431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5786" y="357172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7030A0"/>
                </a:solidFill>
              </a:rPr>
              <a:t>桌椅排放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pic>
        <p:nvPicPr>
          <p:cNvPr id="93186" name="Picture 2" descr="E:\BaiduYunDownload\工作文件\值岗每日点评\2017.2\16周反馈用图片\IMG_20170516_171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142990"/>
            <a:ext cx="3810000" cy="2857500"/>
          </a:xfrm>
          <a:prstGeom prst="rect">
            <a:avLst/>
          </a:prstGeom>
          <a:noFill/>
        </p:spPr>
      </p:pic>
      <p:pic>
        <p:nvPicPr>
          <p:cNvPr id="93187" name="Picture 3" descr="E:\BaiduYunDownload\工作文件\值岗每日点评\2017.2\16周反馈用图片\IMG_20170524_1342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3810000" cy="50768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5786" y="357172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7030A0"/>
                </a:solidFill>
              </a:rPr>
              <a:t>教室卫生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pic>
        <p:nvPicPr>
          <p:cNvPr id="94210" name="Picture 2" descr="E:\BaiduYunDownload\工作文件\值岗每日点评\2017.2\16周反馈用图片\IMG_20170511_1716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14362"/>
            <a:ext cx="3810000" cy="2857500"/>
          </a:xfrm>
          <a:prstGeom prst="rect">
            <a:avLst/>
          </a:prstGeom>
          <a:noFill/>
        </p:spPr>
      </p:pic>
      <p:pic>
        <p:nvPicPr>
          <p:cNvPr id="94211" name="Picture 3" descr="E:\BaiduYunDownload\工作文件\值岗每日点评\2017.2\16周反馈用图片\IMG_20170516_1729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0"/>
            <a:ext cx="3810000" cy="2214578"/>
          </a:xfrm>
          <a:prstGeom prst="rect">
            <a:avLst/>
          </a:prstGeom>
          <a:noFill/>
        </p:spPr>
      </p:pic>
      <p:pic>
        <p:nvPicPr>
          <p:cNvPr id="94212" name="Picture 4" descr="E:\BaiduYunDownload\工作文件\值岗每日点评\2017.2\16周反馈用图片\IMG_20170524_1742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2428874"/>
            <a:ext cx="3810000" cy="23574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5786" y="357172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7030A0"/>
                </a:solidFill>
              </a:rPr>
              <a:t>预备铃后的排队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pic>
        <p:nvPicPr>
          <p:cNvPr id="95235" name="Picture 3" descr="E:\BaiduYunDownload\工作文件\值岗每日点评\2017.2\16周反馈用图片\预备铃响后依然一片嘈杂，侯课很不理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857238"/>
            <a:ext cx="4762500" cy="35718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6263" y="267494"/>
            <a:ext cx="10750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1520" y="267494"/>
            <a:ext cx="2492990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改进内容二：学生常规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84368" y="-92546"/>
            <a:ext cx="1512168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他人看法</a:t>
            </a:r>
            <a:endParaRPr lang="en-US" altLang="zh-CN" sz="24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剪纸简体" pitchFamily="65" charset="-122"/>
              <a:ea typeface="方正剪纸简体" pitchFamily="65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57" t="20492" r="27451" b="18827"/>
          <a:stretch>
            <a:fillRect/>
          </a:stretch>
        </p:blipFill>
        <p:spPr>
          <a:xfrm rot="11180480">
            <a:off x="705759" y="1266672"/>
            <a:ext cx="3969285" cy="3960693"/>
          </a:xfrm>
          <a:prstGeom prst="rect">
            <a:avLst/>
          </a:prstGeom>
        </p:spPr>
      </p:pic>
      <p:pic>
        <p:nvPicPr>
          <p:cNvPr id="26" name="Picture 2" descr="C:\Users\Administrator\Desktop\20080816_94c54158860d0b958edc4BzrWI0DHlg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8560" y="2820097"/>
            <a:ext cx="3744416" cy="253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57" t="20492" r="27451" b="18827"/>
          <a:stretch>
            <a:fillRect/>
          </a:stretch>
        </p:blipFill>
        <p:spPr>
          <a:xfrm rot="11180480">
            <a:off x="3532912" y="1172721"/>
            <a:ext cx="788371" cy="78666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57" t="20492" r="27451" b="18827"/>
          <a:stretch>
            <a:fillRect/>
          </a:stretch>
        </p:blipFill>
        <p:spPr>
          <a:xfrm rot="11180480">
            <a:off x="4108977" y="1820794"/>
            <a:ext cx="788371" cy="78666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57" t="20492" r="27451" b="18827"/>
          <a:stretch>
            <a:fillRect/>
          </a:stretch>
        </p:blipFill>
        <p:spPr>
          <a:xfrm rot="11180480">
            <a:off x="4325001" y="2684890"/>
            <a:ext cx="788371" cy="78666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57" t="20492" r="27451" b="18827"/>
          <a:stretch>
            <a:fillRect/>
          </a:stretch>
        </p:blipFill>
        <p:spPr>
          <a:xfrm rot="11180480">
            <a:off x="4246652" y="3548986"/>
            <a:ext cx="788371" cy="786665"/>
          </a:xfrm>
          <a:prstGeom prst="rect">
            <a:avLst/>
          </a:prstGeom>
        </p:spPr>
      </p:pic>
      <p:pic>
        <p:nvPicPr>
          <p:cNvPr id="7171" name="Picture 3" descr="C:\Users\Administrator\Desktop\stock-photo-20620783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1643" y="1597803"/>
            <a:ext cx="487357" cy="49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Administrator\Desktop\stock-photo-20620783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9000" y="2149609"/>
            <a:ext cx="487357" cy="49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istrator\Desktop\stock-photo-20620783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8637" y="2854580"/>
            <a:ext cx="487357" cy="49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C:\Users\Administrator\Desktop\stock-photo-20620783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0289" y="3602366"/>
            <a:ext cx="487357" cy="49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870797" y="2531392"/>
            <a:ext cx="2160240" cy="9233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5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评价</a:t>
            </a:r>
            <a:endParaRPr lang="en-US" altLang="zh-CN" sz="54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剪纸简体" pitchFamily="65" charset="-122"/>
              <a:ea typeface="方正剪纸简体" pitchFamily="65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15508" y="1113793"/>
            <a:ext cx="432048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时尚中黑简体" pitchFamily="2" charset="-122"/>
                <a:ea typeface="时尚中黑简体" pitchFamily="2" charset="-122"/>
              </a:rPr>
              <a:t>1</a:t>
            </a:r>
            <a:endParaRPr lang="zh-CN" altLang="en-US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62315" y="1737235"/>
            <a:ext cx="432048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时尚中黑简体" pitchFamily="2" charset="-122"/>
                <a:ea typeface="时尚中黑简体" pitchFamily="2" charset="-122"/>
              </a:rPr>
              <a:t>2</a:t>
            </a:r>
            <a:endParaRPr lang="zh-CN" altLang="en-US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605994" y="2597716"/>
            <a:ext cx="432048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时尚中黑简体" pitchFamily="2" charset="-122"/>
                <a:ea typeface="时尚中黑简体" pitchFamily="2" charset="-122"/>
              </a:rPr>
              <a:t>3</a:t>
            </a:r>
            <a:endParaRPr lang="zh-CN" altLang="en-US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20293" y="3467988"/>
            <a:ext cx="432048" cy="74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时尚中黑简体" pitchFamily="2" charset="-122"/>
                <a:ea typeface="时尚中黑简体" pitchFamily="2" charset="-122"/>
              </a:rPr>
              <a:t>4</a:t>
            </a:r>
            <a:endParaRPr lang="zh-CN" altLang="en-US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630667" y="1062380"/>
            <a:ext cx="2373094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有礼貌，讲卫生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038042" y="1814701"/>
            <a:ext cx="31772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良好的听课习惯、作业习惯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292080" y="2668633"/>
            <a:ext cx="23730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良好的路队意识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220072" y="3642236"/>
            <a:ext cx="37810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文明的课间游戏与良好的安全意识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4" name="Picture 3" descr="C:\Users\Administrator\Desktop\stock-photo-20620783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509240"/>
            <a:ext cx="361725" cy="36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 descr="C:\Users\Administrator\Desktop\stock-photo-20620783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200926"/>
            <a:ext cx="273760" cy="27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C:\Users\Administrator\Desktop\stock-photo-20620783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3114" y="2324009"/>
            <a:ext cx="539890" cy="54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3" descr="C:\Users\Administrator\Desktop\stock-photo-20620783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067266" y="1131589"/>
            <a:ext cx="262950" cy="26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89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89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89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89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89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189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99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99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99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09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09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809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47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97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47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210"/>
                            </p:stCondLst>
                            <p:childTnLst>
                              <p:par>
                                <p:cTn id="1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710"/>
                            </p:stCondLst>
                            <p:childTnLst>
                              <p:par>
                                <p:cTn id="1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210"/>
                            </p:stCondLst>
                            <p:childTnLst>
                              <p:par>
                                <p:cTn id="1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710"/>
                            </p:stCondLst>
                            <p:childTnLst>
                              <p:par>
                                <p:cTn id="1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34" grpId="0"/>
      <p:bldP spid="35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istrator\Desktop\19472436_120518756000_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225" b="11921"/>
          <a:stretch>
            <a:fillRect/>
          </a:stretch>
        </p:blipFill>
        <p:spPr bwMode="auto">
          <a:xfrm>
            <a:off x="611560" y="0"/>
            <a:ext cx="813690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1851670"/>
            <a:ext cx="9144000" cy="1440160"/>
          </a:xfrm>
          <a:prstGeom prst="rect">
            <a:avLst/>
          </a:prstGeom>
          <a:solidFill>
            <a:schemeClr val="accent6">
              <a:lumMod val="7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681062" y="2054442"/>
            <a:ext cx="58326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感谢您的聆听！</a:t>
            </a:r>
            <a:endParaRPr lang="zh-CN" altLang="en-US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剪纸简体" pitchFamily="65" charset="-122"/>
              <a:ea typeface="方正剪纸简体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6263" y="267494"/>
            <a:ext cx="10750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214546" y="500048"/>
            <a:ext cx="48173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rgbClr val="0070C0"/>
                </a:solidFill>
              </a:rPr>
              <a:t>行进在不断耕耘的路上</a:t>
            </a:r>
            <a:endParaRPr lang="zh-CN" altLang="en-US" sz="3600" b="1" dirty="0">
              <a:solidFill>
                <a:srgbClr val="0070C0"/>
              </a:solidFill>
            </a:endParaRPr>
          </a:p>
        </p:txBody>
      </p:sp>
      <p:grpSp>
        <p:nvGrpSpPr>
          <p:cNvPr id="5" name="组合 10"/>
          <p:cNvGrpSpPr/>
          <p:nvPr/>
        </p:nvGrpSpPr>
        <p:grpSpPr>
          <a:xfrm>
            <a:off x="-6263" y="1995686"/>
            <a:ext cx="5666667" cy="794293"/>
            <a:chOff x="-6263" y="1779662"/>
            <a:chExt cx="5666667" cy="794293"/>
          </a:xfrm>
        </p:grpSpPr>
        <p:sp>
          <p:nvSpPr>
            <p:cNvPr id="33" name="矩形 32"/>
            <p:cNvSpPr/>
            <p:nvPr/>
          </p:nvSpPr>
          <p:spPr>
            <a:xfrm>
              <a:off x="-6263" y="1779662"/>
              <a:ext cx="4506255" cy="21602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下箭头 33"/>
            <p:cNvSpPr/>
            <p:nvPr/>
          </p:nvSpPr>
          <p:spPr>
            <a:xfrm rot="18859238">
              <a:off x="4728148" y="1641699"/>
              <a:ext cx="432048" cy="1432464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11"/>
          <p:cNvGrpSpPr/>
          <p:nvPr/>
        </p:nvGrpSpPr>
        <p:grpSpPr>
          <a:xfrm>
            <a:off x="-6263" y="2181699"/>
            <a:ext cx="4355933" cy="1055786"/>
            <a:chOff x="-6263" y="1965675"/>
            <a:chExt cx="4355933" cy="1055786"/>
          </a:xfrm>
        </p:grpSpPr>
        <p:sp>
          <p:nvSpPr>
            <p:cNvPr id="35" name="矩形 34"/>
            <p:cNvSpPr/>
            <p:nvPr/>
          </p:nvSpPr>
          <p:spPr>
            <a:xfrm>
              <a:off x="-6263" y="1995686"/>
              <a:ext cx="3930191" cy="21602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下箭头 35"/>
            <p:cNvSpPr/>
            <p:nvPr/>
          </p:nvSpPr>
          <p:spPr>
            <a:xfrm rot="19577164">
              <a:off x="3917622" y="1965675"/>
              <a:ext cx="432048" cy="1055786"/>
            </a:xfrm>
            <a:prstGeom prst="downArrow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12"/>
          <p:cNvGrpSpPr/>
          <p:nvPr/>
        </p:nvGrpSpPr>
        <p:grpSpPr>
          <a:xfrm>
            <a:off x="-8877" y="2427734"/>
            <a:ext cx="3559747" cy="832430"/>
            <a:chOff x="-8877" y="2211710"/>
            <a:chExt cx="3559747" cy="832430"/>
          </a:xfrm>
        </p:grpSpPr>
        <p:sp>
          <p:nvSpPr>
            <p:cNvPr id="39" name="矩形 38"/>
            <p:cNvSpPr/>
            <p:nvPr/>
          </p:nvSpPr>
          <p:spPr>
            <a:xfrm>
              <a:off x="-8877" y="2211710"/>
              <a:ext cx="3284734" cy="21602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下箭头 43"/>
            <p:cNvSpPr/>
            <p:nvPr/>
          </p:nvSpPr>
          <p:spPr>
            <a:xfrm rot="20252073">
              <a:off x="3118822" y="2223630"/>
              <a:ext cx="432048" cy="820510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3"/>
          <p:cNvGrpSpPr/>
          <p:nvPr/>
        </p:nvGrpSpPr>
        <p:grpSpPr>
          <a:xfrm>
            <a:off x="-5436" y="2643758"/>
            <a:ext cx="2605314" cy="585162"/>
            <a:chOff x="-24486" y="2427734"/>
            <a:chExt cx="2605314" cy="585162"/>
          </a:xfrm>
        </p:grpSpPr>
        <p:sp>
          <p:nvSpPr>
            <p:cNvPr id="45" name="矩形 44"/>
            <p:cNvSpPr/>
            <p:nvPr/>
          </p:nvSpPr>
          <p:spPr>
            <a:xfrm>
              <a:off x="-24486" y="2427734"/>
              <a:ext cx="2490506" cy="21602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下箭头 45"/>
            <p:cNvSpPr/>
            <p:nvPr/>
          </p:nvSpPr>
          <p:spPr>
            <a:xfrm>
              <a:off x="2148780" y="2427734"/>
              <a:ext cx="432048" cy="585162"/>
            </a:xfrm>
            <a:prstGeom prst="downArrow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242" name="Picture 2" descr="C:\Users\Administrator\Desktop\7526377_153502376163_2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71810" y="2956509"/>
            <a:ext cx="2068742" cy="228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1500166" y="3342664"/>
            <a:ext cx="1233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常态化的学科研讨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927004" y="3349679"/>
            <a:ext cx="1216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 smtClean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常抓不懈的基本功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214942" y="3357568"/>
            <a:ext cx="1438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缤纷多彩的学生活动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70906" y="2811818"/>
            <a:ext cx="432048" cy="417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时尚中黑简体" pitchFamily="2" charset="-122"/>
                <a:ea typeface="时尚中黑简体" pitchFamily="2" charset="-122"/>
              </a:rPr>
              <a:t>1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 rot="20372518">
            <a:off x="3186956" y="2805459"/>
            <a:ext cx="432048" cy="417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时尚中黑简体" pitchFamily="2" charset="-122"/>
                <a:ea typeface="时尚中黑简体" pitchFamily="2" charset="-122"/>
              </a:rPr>
              <a:t>2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57" name="TextBox 56"/>
          <p:cNvSpPr txBox="1"/>
          <p:nvPr/>
        </p:nvSpPr>
        <p:spPr>
          <a:xfrm rot="19523333">
            <a:off x="4071684" y="2736974"/>
            <a:ext cx="432048" cy="417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时尚中黑简体" pitchFamily="2" charset="-122"/>
                <a:ea typeface="时尚中黑简体" pitchFamily="2" charset="-122"/>
              </a:rPr>
              <a:t>3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时尚中黑简体" pitchFamily="2" charset="-122"/>
              <a:ea typeface="时尚中黑简体" pitchFamily="2" charset="-122"/>
            </a:endParaRPr>
          </a:p>
        </p:txBody>
      </p:sp>
      <p:sp>
        <p:nvSpPr>
          <p:cNvPr id="58" name="TextBox 57"/>
          <p:cNvSpPr txBox="1"/>
          <p:nvPr/>
        </p:nvSpPr>
        <p:spPr>
          <a:xfrm rot="18714833">
            <a:off x="5061176" y="2689688"/>
            <a:ext cx="432048" cy="417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时尚中黑简体" pitchFamily="2" charset="-122"/>
                <a:ea typeface="时尚中黑简体" pitchFamily="2" charset="-122"/>
              </a:rPr>
              <a:t>4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时尚中黑简体" pitchFamily="2" charset="-122"/>
              <a:ea typeface="时尚中黑简体" pitchFamily="2" charset="-122"/>
            </a:endParaRPr>
          </a:p>
        </p:txBody>
      </p:sp>
      <p:pic>
        <p:nvPicPr>
          <p:cNvPr id="10246" name="Picture 6" descr="C:\Users\Administrator\Desktop\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50657" y="843558"/>
            <a:ext cx="2114347" cy="199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643174" y="3357568"/>
            <a:ext cx="1357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用心呵护的陪伴教学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1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1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1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1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" tmFilter="0,0; .5, 1; 1, 1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48" grpId="0"/>
      <p:bldP spid="50" grpId="0"/>
      <p:bldP spid="51" grpId="0"/>
      <p:bldP spid="53" grpId="0"/>
      <p:bldP spid="54" grpId="0"/>
      <p:bldP spid="57" grpId="0"/>
      <p:bldP spid="58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6263" y="267494"/>
            <a:ext cx="10750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82940" y="264954"/>
            <a:ext cx="2011680" cy="506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常态化的学科研讨</a:t>
            </a:r>
          </a:p>
        </p:txBody>
      </p:sp>
      <p:pic>
        <p:nvPicPr>
          <p:cNvPr id="2050" name="Picture 2" descr="C:\Users\Administrator\Desktop\sy_6602697116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73380" y="1124585"/>
            <a:ext cx="3141345" cy="362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1803911" y="2394847"/>
            <a:ext cx="648072" cy="175323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54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剪纸简体" pitchFamily="65" charset="-122"/>
                <a:ea typeface="方正剪纸简体" pitchFamily="65" charset="-122"/>
              </a:rPr>
              <a:t>语文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955165" y="267970"/>
            <a:ext cx="7132955" cy="4893945"/>
            <a:chOff x="4552615" y="1707654"/>
            <a:chExt cx="3655789" cy="2448272"/>
          </a:xfrm>
        </p:grpSpPr>
        <p:grpSp>
          <p:nvGrpSpPr>
            <p:cNvPr id="19" name="组合 18"/>
            <p:cNvGrpSpPr/>
            <p:nvPr/>
          </p:nvGrpSpPr>
          <p:grpSpPr>
            <a:xfrm>
              <a:off x="4679879" y="1707654"/>
              <a:ext cx="3528525" cy="2448272"/>
              <a:chOff x="4909403" y="1779662"/>
              <a:chExt cx="3528525" cy="244827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4" name="直接连接符 3"/>
              <p:cNvCxnSpPr/>
              <p:nvPr/>
            </p:nvCxnSpPr>
            <p:spPr>
              <a:xfrm>
                <a:off x="4909536" y="1779662"/>
                <a:ext cx="3528392" cy="0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8437928" y="1779662"/>
                <a:ext cx="0" cy="244827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flipH="1">
                <a:off x="4909536" y="4227934"/>
                <a:ext cx="3528392" cy="0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4909403" y="1779662"/>
                <a:ext cx="0" cy="288088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flipV="1">
                <a:off x="4909536" y="3939902"/>
                <a:ext cx="0" cy="288032"/>
              </a:xfrm>
              <a:prstGeom prst="line">
                <a:avLst/>
              </a:prstGeom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1" name="Picture 5" descr="C:\Users\Administrator\Desktop\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615" y="1894328"/>
              <a:ext cx="254794" cy="242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5" descr="C:\Users\Administrator\Desktop\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2615" y="3648654"/>
              <a:ext cx="254794" cy="242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" name="矩形 62"/>
          <p:cNvSpPr/>
          <p:nvPr/>
        </p:nvSpPr>
        <p:spPr>
          <a:xfrm>
            <a:off x="2452370" y="267970"/>
            <a:ext cx="6285230" cy="2168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5月11日，二年级语文组的语文老师对教材的第六单元人物篇进行了梳理。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5月</a:t>
            </a:r>
            <a:r>
              <a: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17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日，一年级组开展了识字教学</a:t>
            </a:r>
            <a:r>
              <a:rPr lang="zh-CN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集体备课。老师们热情高涨，讨论氛围浓厚。相信语文组的老师们通过群策群力，凝聚集体智慧，必将打造高效高质的课堂。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03500" y="2357435"/>
            <a:ext cx="2884805" cy="26342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87365" y="2357436"/>
            <a:ext cx="3276600" cy="263429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2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7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" tmFilter="0,0; .5, 1; 1, 1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/>
      <p:bldP spid="49" grpId="0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6263" y="267494"/>
            <a:ext cx="10750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1460" y="267335"/>
            <a:ext cx="2304415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常态化的学科研讨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-6350" y="771525"/>
            <a:ext cx="2825115" cy="44005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150" name="Picture 6" descr="C:\Users\Administrator\Desktop\200751001459689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8125" y="29184"/>
            <a:ext cx="780174" cy="54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976630" y="1397635"/>
            <a:ext cx="85407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/>
              <a:t>数</a:t>
            </a:r>
          </a:p>
          <a:p>
            <a:endParaRPr lang="zh-CN" altLang="en-US" sz="4000"/>
          </a:p>
          <a:p>
            <a:r>
              <a:rPr lang="zh-CN" altLang="en-US" sz="4000"/>
              <a:t>学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926080" y="494665"/>
            <a:ext cx="582231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       </a:t>
            </a:r>
            <a:r>
              <a:rPr lang="zh-CN" altLang="en-US"/>
              <a:t>5月9日下午，全体数学老师开展了</a:t>
            </a:r>
            <a:r>
              <a:rPr lang="en-US" altLang="zh-CN"/>
              <a:t>“</a:t>
            </a:r>
            <a:r>
              <a:rPr lang="zh-CN" altLang="en-US"/>
              <a:t>深度解读教材 </a:t>
            </a:r>
            <a:r>
              <a:rPr lang="en-US" altLang="zh-CN"/>
              <a:t>,</a:t>
            </a:r>
            <a:r>
              <a:rPr lang="zh-CN" altLang="en-US"/>
              <a:t>有向提升发展</a:t>
            </a:r>
            <a:r>
              <a:rPr lang="en-US" altLang="zh-CN"/>
              <a:t>”</a:t>
            </a:r>
            <a:r>
              <a:rPr lang="zh-CN" altLang="en-US"/>
              <a:t>的集体备课活动。</a:t>
            </a:r>
            <a:r>
              <a:rPr lang="en-US" altLang="zh-CN">
                <a:sym typeface="+mn-ea"/>
              </a:rPr>
              <a:t>5月15日,</a:t>
            </a:r>
            <a:r>
              <a:rPr lang="zh-CN" altLang="en-US">
                <a:sym typeface="+mn-ea"/>
              </a:rPr>
              <a:t>李羚和刘伟老师在</a:t>
            </a:r>
            <a:r>
              <a:rPr lang="en-US" altLang="zh-CN">
                <a:sym typeface="+mn-ea"/>
              </a:rPr>
              <a:t>新北区小学数学核心组研讨活动</a:t>
            </a:r>
            <a:r>
              <a:rPr lang="zh-CN" altLang="en-US">
                <a:sym typeface="+mn-ea"/>
              </a:rPr>
              <a:t>中执教了研讨课。</a:t>
            </a:r>
            <a:r>
              <a:rPr lang="zh-CN" altLang="en-US"/>
              <a:t>随着教材解读的不断深入，教师们从中汲取了更多的营养，相信薛小数学组会越来越强。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6715" y="1929765"/>
            <a:ext cx="3187700" cy="31597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23305" y="1929130"/>
            <a:ext cx="2995295" cy="3160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  <p:bldP spid="2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T1hicYFXdaXXXXXXXX_!!0-item_pi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6890" y="-245110"/>
            <a:ext cx="2084070" cy="542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-6263" y="267494"/>
            <a:ext cx="10750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51520" y="267494"/>
            <a:ext cx="2011680" cy="506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常态化的学科研讨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94450" y="716280"/>
            <a:ext cx="55372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solidFill>
                  <a:srgbClr val="FF0000"/>
                </a:solidFill>
              </a:rPr>
              <a:t>英语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51460" y="716280"/>
            <a:ext cx="533146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      </a:t>
            </a:r>
            <a:r>
              <a:rPr lang="zh-CN" altLang="en-US"/>
              <a:t>5月19日，新北区六年级英语毕业复习研讨活动在薛家中心小学奥园校区举行。张菊平老师为大家提供了一节精彩的话题复习课，苏亚琴老师作了题为《同分享，共成长》的交流。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5月31日，薛小全体英语老师共同走进了徐曼虹老师的课堂。</a:t>
            </a:r>
            <a:r>
              <a:rPr lang="zh-CN" altLang="en-US"/>
              <a:t>在磨砺中寻求突破，在反思中实现超越。英语老师们努力让课堂充盈着灵气、智慧、活力、激情、欢悦……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4330" y="2746375"/>
            <a:ext cx="3280410" cy="23279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4740" y="2746375"/>
            <a:ext cx="3599815" cy="23272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6263" y="267494"/>
            <a:ext cx="10750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1520" y="267494"/>
            <a:ext cx="201168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常态化的学科研讨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7355" y="2216785"/>
            <a:ext cx="28486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      </a:t>
            </a:r>
            <a:r>
              <a:rPr lang="zh-CN" altLang="en-US"/>
              <a:t>5月11日下午，新北区中小学信息技术优秀教师培育室活动在我校举行，陈红芳老师执教了《小猫出题》这一节课。培育室成员共同交流，共同进步。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30910" y="1359535"/>
            <a:ext cx="23450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solidFill>
                  <a:srgbClr val="FF0000"/>
                </a:solidFill>
              </a:rPr>
              <a:t>信  息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1265" y="871855"/>
            <a:ext cx="3782695" cy="4127500"/>
          </a:xfrm>
          <a:prstGeom prst="rect">
            <a:avLst/>
          </a:prstGeom>
        </p:spPr>
      </p:pic>
      <p:pic>
        <p:nvPicPr>
          <p:cNvPr id="8194" name="Picture 2" descr="C:\Users\Administrator\Desktop\7526377_153502376163_2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229290" flipH="1">
            <a:off x="2412725" y="933367"/>
            <a:ext cx="4318296" cy="400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istrator\Desktop\素材\019b5a5848ebc9a801219c77dc4d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1310" y="2072005"/>
            <a:ext cx="2651125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-6263" y="267494"/>
            <a:ext cx="107504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51520" y="267494"/>
            <a:ext cx="2011680" cy="506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常态化的学科研讨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7495" y="873125"/>
            <a:ext cx="7325360" cy="1198880"/>
          </a:xfrm>
          <a:prstGeom prst="rect">
            <a:avLst/>
          </a:prstGeom>
          <a:noFill/>
          <a:ln w="6350"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dirty="0">
                <a:solidFill>
                  <a:schemeClr val="tx1"/>
                </a:solidFill>
                <a:latin typeface="+mn-ea"/>
                <a:ea typeface="宋体" panose="02010600030101010101" pitchFamily="2" charset="-122"/>
              </a:rPr>
              <a:t>6月8日上午，一年级的顾英在一（7）班教室向班主任呈现了主题为“绳采飞扬——课间游戏我创编”的班队研讨活动。课堂上，孩子们自信大方，踊跃参与，气氛相当活跃。相信，在班主任齐心协力的研讨中，我们一定能在班队的课堂上发挥更大的育人价值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16280" y="1332230"/>
            <a:ext cx="8312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solidFill>
                  <a:srgbClr val="FF0000"/>
                </a:solidFill>
              </a:rPr>
              <a:t>班</a:t>
            </a:r>
          </a:p>
          <a:p>
            <a:endParaRPr lang="zh-CN" altLang="en-US" sz="4000">
              <a:solidFill>
                <a:srgbClr val="FF0000"/>
              </a:solidFill>
            </a:endParaRPr>
          </a:p>
          <a:p>
            <a:r>
              <a:rPr lang="zh-CN" altLang="en-US" sz="4000">
                <a:solidFill>
                  <a:srgbClr val="FF0000"/>
                </a:solidFill>
              </a:rPr>
              <a:t>队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495" y="2028825"/>
            <a:ext cx="4935855" cy="31369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 bldLvl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2239</Words>
  <Application>Microsoft Office PowerPoint</Application>
  <PresentationFormat>全屏显示(16:9)</PresentationFormat>
  <Paragraphs>182</Paragraphs>
  <Slides>36</Slides>
  <Notes>36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37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USER</cp:lastModifiedBy>
  <cp:revision>209</cp:revision>
  <dcterms:created xsi:type="dcterms:W3CDTF">2016-12-10T13:18:00Z</dcterms:created>
  <dcterms:modified xsi:type="dcterms:W3CDTF">2017-06-19T05:19:11Z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