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82" r:id="rId5"/>
    <p:sldId id="283" r:id="rId6"/>
    <p:sldId id="284" r:id="rId7"/>
    <p:sldId id="285" r:id="rId8"/>
    <p:sldId id="287" r:id="rId9"/>
    <p:sldId id="262" r:id="rId10"/>
    <p:sldId id="289" r:id="rId11"/>
    <p:sldId id="290" r:id="rId12"/>
    <p:sldId id="291" r:id="rId13"/>
    <p:sldId id="292" r:id="rId14"/>
    <p:sldId id="293" r:id="rId15"/>
    <p:sldId id="288" r:id="rId16"/>
    <p:sldId id="299" r:id="rId17"/>
    <p:sldId id="296" r:id="rId18"/>
    <p:sldId id="297" r:id="rId19"/>
    <p:sldId id="298" r:id="rId20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00"/>
    <a:srgbClr val="FF0000"/>
    <a:srgbClr val="C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881"/>
            <a:ext cx="9144000" cy="3715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856949" y="679040"/>
            <a:ext cx="7738712" cy="1634092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 219"/>
          <p:cNvSpPr/>
          <p:nvPr/>
        </p:nvSpPr>
        <p:spPr>
          <a:xfrm>
            <a:off x="4076952" y="4226660"/>
            <a:ext cx="1274695" cy="31178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61590" y="3509645"/>
            <a:ext cx="4329430" cy="33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TEMPLATE FOR BUSINESS REPORTING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45915" y="42510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汇报人</a:t>
            </a:r>
            <a:r>
              <a:rPr lang="zh-CN" altLang="en-US" sz="1200" b="1" dirty="0" smtClean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：姜博</a:t>
            </a:r>
            <a:endParaRPr lang="en-US" altLang="zh-CN" sz="1200" b="1" dirty="0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6924" y="2964982"/>
            <a:ext cx="500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年工作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计划交流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594168" y="2949575"/>
            <a:ext cx="58851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536383" y="3872230"/>
            <a:ext cx="58851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9154" y="1033910"/>
            <a:ext cx="7844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造字工房尚黑 G0v1 粗体" pitchFamily="50" charset="-122"/>
                <a:ea typeface="造字工房尚黑 G0v1 粗体" pitchFamily="50" charset="-122"/>
              </a:rPr>
              <a:t> </a:t>
            </a:r>
            <a:r>
              <a:rPr lang="en-US" altLang="zh-CN" sz="6600" dirty="0" smtClean="0">
                <a:latin typeface="造字工房尚黑 G0v1 粗体" pitchFamily="50" charset="-122"/>
                <a:ea typeface="造字工房尚黑 G0v1 粗体" pitchFamily="50" charset="-122"/>
              </a:rPr>
              <a:t>e</a:t>
            </a:r>
            <a:r>
              <a:rPr lang="zh-CN" altLang="en-US" sz="6600" dirty="0">
                <a:latin typeface="造字工房尚黑 G0v1 粗体" pitchFamily="50" charset="-122"/>
                <a:ea typeface="造字工房尚黑 G0v1 粗体" pitchFamily="50" charset="-122"/>
              </a:rPr>
              <a:t>启</a:t>
            </a:r>
            <a:r>
              <a:rPr lang="zh-CN" altLang="en-US" sz="6600" dirty="0" smtClean="0">
                <a:latin typeface="造字工房尚黑 G0v1 粗体" pitchFamily="50" charset="-122"/>
                <a:ea typeface="造字工房尚黑 G0v1 粗体" pitchFamily="50" charset="-122"/>
              </a:rPr>
              <a:t>学习、</a:t>
            </a:r>
            <a:r>
              <a:rPr lang="en-US" altLang="zh-CN" sz="6600" dirty="0" smtClean="0">
                <a:latin typeface="造字工房尚黑 G0v1 粗体" pitchFamily="50" charset="-122"/>
                <a:ea typeface="造字工房尚黑 G0v1 粗体" pitchFamily="50" charset="-122"/>
              </a:rPr>
              <a:t>e</a:t>
            </a:r>
            <a:r>
              <a:rPr lang="zh-CN" altLang="en-US" sz="6600" dirty="0" smtClean="0">
                <a:latin typeface="造字工房尚黑 G0v1 粗体" pitchFamily="50" charset="-122"/>
                <a:ea typeface="造字工房尚黑 G0v1 粗体" pitchFamily="50" charset="-122"/>
              </a:rPr>
              <a:t>路成长</a:t>
            </a:r>
            <a:endParaRPr lang="zh-CN" altLang="en-US" sz="6600" dirty="0">
              <a:latin typeface="造字工房尚黑 G0v1 粗体" pitchFamily="50" charset="-122"/>
              <a:ea typeface="造字工房尚黑 G0v1 粗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  <a:endParaRPr lang="en-US" altLang="zh-CN" sz="4000" b="1" dirty="0">
              <a:solidFill>
                <a:schemeClr val="bg1"/>
              </a:solidFill>
              <a:ea typeface="黑体" panose="02010600030101010101" charset="-122"/>
            </a:endParaRPr>
          </a:p>
        </p:txBody>
      </p:sp>
      <p:sp>
        <p:nvSpPr>
          <p:cNvPr id="3" name="Freeform 1525"/>
          <p:cNvSpPr/>
          <p:nvPr/>
        </p:nvSpPr>
        <p:spPr bwMode="auto">
          <a:xfrm rot="18830660">
            <a:off x="7288131" y="1454830"/>
            <a:ext cx="1058931" cy="772542"/>
          </a:xfrm>
          <a:custGeom>
            <a:avLst/>
            <a:gdLst>
              <a:gd name="T0" fmla="*/ 101 w 166"/>
              <a:gd name="T1" fmla="*/ 57 h 170"/>
              <a:gd name="T2" fmla="*/ 105 w 166"/>
              <a:gd name="T3" fmla="*/ 57 h 170"/>
              <a:gd name="T4" fmla="*/ 110 w 166"/>
              <a:gd name="T5" fmla="*/ 52 h 170"/>
              <a:gd name="T6" fmla="*/ 100 w 166"/>
              <a:gd name="T7" fmla="*/ 47 h 170"/>
              <a:gd name="T8" fmla="*/ 94 w 166"/>
              <a:gd name="T9" fmla="*/ 47 h 170"/>
              <a:gd name="T10" fmla="*/ 83 w 166"/>
              <a:gd name="T11" fmla="*/ 33 h 170"/>
              <a:gd name="T12" fmla="*/ 88 w 166"/>
              <a:gd name="T13" fmla="*/ 33 h 170"/>
              <a:gd name="T14" fmla="*/ 93 w 166"/>
              <a:gd name="T15" fmla="*/ 29 h 170"/>
              <a:gd name="T16" fmla="*/ 86 w 166"/>
              <a:gd name="T17" fmla="*/ 23 h 170"/>
              <a:gd name="T18" fmla="*/ 76 w 166"/>
              <a:gd name="T19" fmla="*/ 23 h 170"/>
              <a:gd name="T20" fmla="*/ 54 w 166"/>
              <a:gd name="T21" fmla="*/ 0 h 170"/>
              <a:gd name="T22" fmla="*/ 50 w 166"/>
              <a:gd name="T23" fmla="*/ 2 h 170"/>
              <a:gd name="T24" fmla="*/ 47 w 166"/>
              <a:gd name="T25" fmla="*/ 5 h 170"/>
              <a:gd name="T26" fmla="*/ 52 w 166"/>
              <a:gd name="T27" fmla="*/ 15 h 170"/>
              <a:gd name="T28" fmla="*/ 68 w 166"/>
              <a:gd name="T29" fmla="*/ 46 h 170"/>
              <a:gd name="T30" fmla="*/ 78 w 166"/>
              <a:gd name="T31" fmla="*/ 73 h 170"/>
              <a:gd name="T32" fmla="*/ 69 w 166"/>
              <a:gd name="T33" fmla="*/ 76 h 170"/>
              <a:gd name="T34" fmla="*/ 27 w 166"/>
              <a:gd name="T35" fmla="*/ 79 h 170"/>
              <a:gd name="T36" fmla="*/ 19 w 166"/>
              <a:gd name="T37" fmla="*/ 69 h 170"/>
              <a:gd name="T38" fmla="*/ 11 w 166"/>
              <a:gd name="T39" fmla="*/ 60 h 170"/>
              <a:gd name="T40" fmla="*/ 4 w 166"/>
              <a:gd name="T41" fmla="*/ 58 h 170"/>
              <a:gd name="T42" fmla="*/ 0 w 166"/>
              <a:gd name="T43" fmla="*/ 59 h 170"/>
              <a:gd name="T44" fmla="*/ 8 w 166"/>
              <a:gd name="T45" fmla="*/ 85 h 170"/>
              <a:gd name="T46" fmla="*/ 0 w 166"/>
              <a:gd name="T47" fmla="*/ 111 h 170"/>
              <a:gd name="T48" fmla="*/ 4 w 166"/>
              <a:gd name="T49" fmla="*/ 112 h 170"/>
              <a:gd name="T50" fmla="*/ 11 w 166"/>
              <a:gd name="T51" fmla="*/ 111 h 170"/>
              <a:gd name="T52" fmla="*/ 19 w 166"/>
              <a:gd name="T53" fmla="*/ 101 h 170"/>
              <a:gd name="T54" fmla="*/ 27 w 166"/>
              <a:gd name="T55" fmla="*/ 91 h 170"/>
              <a:gd name="T56" fmla="*/ 56 w 166"/>
              <a:gd name="T57" fmla="*/ 94 h 170"/>
              <a:gd name="T58" fmla="*/ 75 w 166"/>
              <a:gd name="T59" fmla="*/ 95 h 170"/>
              <a:gd name="T60" fmla="*/ 78 w 166"/>
              <a:gd name="T61" fmla="*/ 97 h 170"/>
              <a:gd name="T62" fmla="*/ 68 w 166"/>
              <a:gd name="T63" fmla="*/ 124 h 170"/>
              <a:gd name="T64" fmla="*/ 52 w 166"/>
              <a:gd name="T65" fmla="*/ 155 h 170"/>
              <a:gd name="T66" fmla="*/ 47 w 166"/>
              <a:gd name="T67" fmla="*/ 165 h 170"/>
              <a:gd name="T68" fmla="*/ 50 w 166"/>
              <a:gd name="T69" fmla="*/ 168 h 170"/>
              <a:gd name="T70" fmla="*/ 54 w 166"/>
              <a:gd name="T71" fmla="*/ 170 h 170"/>
              <a:gd name="T72" fmla="*/ 76 w 166"/>
              <a:gd name="T73" fmla="*/ 147 h 170"/>
              <a:gd name="T74" fmla="*/ 86 w 166"/>
              <a:gd name="T75" fmla="*/ 147 h 170"/>
              <a:gd name="T76" fmla="*/ 93 w 166"/>
              <a:gd name="T77" fmla="*/ 142 h 170"/>
              <a:gd name="T78" fmla="*/ 88 w 166"/>
              <a:gd name="T79" fmla="*/ 137 h 170"/>
              <a:gd name="T80" fmla="*/ 83 w 166"/>
              <a:gd name="T81" fmla="*/ 137 h 170"/>
              <a:gd name="T82" fmla="*/ 94 w 166"/>
              <a:gd name="T83" fmla="*/ 123 h 170"/>
              <a:gd name="T84" fmla="*/ 100 w 166"/>
              <a:gd name="T85" fmla="*/ 123 h 170"/>
              <a:gd name="T86" fmla="*/ 110 w 166"/>
              <a:gd name="T87" fmla="*/ 118 h 170"/>
              <a:gd name="T88" fmla="*/ 105 w 166"/>
              <a:gd name="T89" fmla="*/ 113 h 170"/>
              <a:gd name="T90" fmla="*/ 101 w 166"/>
              <a:gd name="T91" fmla="*/ 113 h 170"/>
              <a:gd name="T92" fmla="*/ 117 w 166"/>
              <a:gd name="T93" fmla="*/ 94 h 170"/>
              <a:gd name="T94" fmla="*/ 139 w 166"/>
              <a:gd name="T95" fmla="*/ 94 h 170"/>
              <a:gd name="T96" fmla="*/ 166 w 166"/>
              <a:gd name="T97" fmla="*/ 85 h 170"/>
              <a:gd name="T98" fmla="*/ 155 w 166"/>
              <a:gd name="T99" fmla="*/ 79 h 170"/>
              <a:gd name="T100" fmla="*/ 139 w 166"/>
              <a:gd name="T101" fmla="*/ 76 h 170"/>
              <a:gd name="T102" fmla="*/ 117 w 166"/>
              <a:gd name="T103" fmla="*/ 76 h 170"/>
              <a:gd name="T104" fmla="*/ 101 w 166"/>
              <a:gd name="T105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70">
                <a:moveTo>
                  <a:pt x="101" y="57"/>
                </a:moveTo>
                <a:cubicBezTo>
                  <a:pt x="105" y="57"/>
                  <a:pt x="105" y="57"/>
                  <a:pt x="105" y="57"/>
                </a:cubicBezTo>
                <a:cubicBezTo>
                  <a:pt x="109" y="57"/>
                  <a:pt x="110" y="55"/>
                  <a:pt x="110" y="52"/>
                </a:cubicBezTo>
                <a:cubicBezTo>
                  <a:pt x="110" y="49"/>
                  <a:pt x="107" y="47"/>
                  <a:pt x="100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83" y="33"/>
                  <a:pt x="83" y="33"/>
                  <a:pt x="83" y="33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3"/>
                  <a:pt x="93" y="32"/>
                  <a:pt x="93" y="29"/>
                </a:cubicBezTo>
                <a:cubicBezTo>
                  <a:pt x="93" y="25"/>
                  <a:pt x="91" y="23"/>
                  <a:pt x="8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64" y="8"/>
                  <a:pt x="57" y="0"/>
                  <a:pt x="54" y="0"/>
                </a:cubicBezTo>
                <a:cubicBezTo>
                  <a:pt x="53" y="0"/>
                  <a:pt x="51" y="1"/>
                  <a:pt x="50" y="2"/>
                </a:cubicBezTo>
                <a:cubicBezTo>
                  <a:pt x="48" y="3"/>
                  <a:pt x="47" y="4"/>
                  <a:pt x="47" y="5"/>
                </a:cubicBezTo>
                <a:cubicBezTo>
                  <a:pt x="47" y="7"/>
                  <a:pt x="49" y="10"/>
                  <a:pt x="52" y="15"/>
                </a:cubicBezTo>
                <a:cubicBezTo>
                  <a:pt x="56" y="21"/>
                  <a:pt x="61" y="31"/>
                  <a:pt x="68" y="46"/>
                </a:cubicBezTo>
                <a:cubicBezTo>
                  <a:pt x="74" y="61"/>
                  <a:pt x="78" y="70"/>
                  <a:pt x="78" y="73"/>
                </a:cubicBezTo>
                <a:cubicBezTo>
                  <a:pt x="78" y="75"/>
                  <a:pt x="75" y="76"/>
                  <a:pt x="69" y="76"/>
                </a:cubicBezTo>
                <a:cubicBezTo>
                  <a:pt x="49" y="76"/>
                  <a:pt x="35" y="77"/>
                  <a:pt x="27" y="79"/>
                </a:cubicBezTo>
                <a:cubicBezTo>
                  <a:pt x="26" y="78"/>
                  <a:pt x="23" y="75"/>
                  <a:pt x="19" y="69"/>
                </a:cubicBezTo>
                <a:cubicBezTo>
                  <a:pt x="15" y="64"/>
                  <a:pt x="13" y="61"/>
                  <a:pt x="11" y="60"/>
                </a:cubicBezTo>
                <a:cubicBezTo>
                  <a:pt x="10" y="59"/>
                  <a:pt x="7" y="58"/>
                  <a:pt x="4" y="58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1"/>
                  <a:pt x="2" y="70"/>
                  <a:pt x="8" y="85"/>
                </a:cubicBezTo>
                <a:cubicBezTo>
                  <a:pt x="2" y="99"/>
                  <a:pt x="0" y="107"/>
                  <a:pt x="0" y="111"/>
                </a:cubicBezTo>
                <a:cubicBezTo>
                  <a:pt x="0" y="112"/>
                  <a:pt x="2" y="112"/>
                  <a:pt x="4" y="112"/>
                </a:cubicBezTo>
                <a:cubicBezTo>
                  <a:pt x="7" y="112"/>
                  <a:pt x="10" y="112"/>
                  <a:pt x="11" y="111"/>
                </a:cubicBezTo>
                <a:cubicBezTo>
                  <a:pt x="13" y="110"/>
                  <a:pt x="15" y="106"/>
                  <a:pt x="19" y="101"/>
                </a:cubicBezTo>
                <a:cubicBezTo>
                  <a:pt x="23" y="95"/>
                  <a:pt x="26" y="92"/>
                  <a:pt x="27" y="91"/>
                </a:cubicBezTo>
                <a:cubicBezTo>
                  <a:pt x="35" y="93"/>
                  <a:pt x="45" y="94"/>
                  <a:pt x="56" y="94"/>
                </a:cubicBezTo>
                <a:cubicBezTo>
                  <a:pt x="67" y="94"/>
                  <a:pt x="74" y="94"/>
                  <a:pt x="75" y="95"/>
                </a:cubicBezTo>
                <a:cubicBezTo>
                  <a:pt x="77" y="95"/>
                  <a:pt x="78" y="96"/>
                  <a:pt x="78" y="97"/>
                </a:cubicBezTo>
                <a:cubicBezTo>
                  <a:pt x="78" y="100"/>
                  <a:pt x="74" y="109"/>
                  <a:pt x="68" y="124"/>
                </a:cubicBezTo>
                <a:cubicBezTo>
                  <a:pt x="61" y="139"/>
                  <a:pt x="56" y="149"/>
                  <a:pt x="52" y="155"/>
                </a:cubicBezTo>
                <a:cubicBezTo>
                  <a:pt x="49" y="160"/>
                  <a:pt x="47" y="163"/>
                  <a:pt x="47" y="165"/>
                </a:cubicBezTo>
                <a:cubicBezTo>
                  <a:pt x="47" y="166"/>
                  <a:pt x="48" y="167"/>
                  <a:pt x="50" y="168"/>
                </a:cubicBezTo>
                <a:cubicBezTo>
                  <a:pt x="51" y="170"/>
                  <a:pt x="53" y="170"/>
                  <a:pt x="54" y="170"/>
                </a:cubicBezTo>
                <a:cubicBezTo>
                  <a:pt x="57" y="170"/>
                  <a:pt x="64" y="162"/>
                  <a:pt x="7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91" y="147"/>
                  <a:pt x="93" y="145"/>
                  <a:pt x="93" y="142"/>
                </a:cubicBezTo>
                <a:cubicBezTo>
                  <a:pt x="93" y="138"/>
                  <a:pt x="91" y="137"/>
                  <a:pt x="88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7" y="123"/>
                  <a:pt x="110" y="121"/>
                  <a:pt x="110" y="118"/>
                </a:cubicBezTo>
                <a:cubicBezTo>
                  <a:pt x="110" y="115"/>
                  <a:pt x="109" y="113"/>
                  <a:pt x="10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57" y="94"/>
                  <a:pt x="166" y="91"/>
                  <a:pt x="166" y="85"/>
                </a:cubicBezTo>
                <a:cubicBezTo>
                  <a:pt x="166" y="82"/>
                  <a:pt x="163" y="80"/>
                  <a:pt x="155" y="79"/>
                </a:cubicBezTo>
                <a:cubicBezTo>
                  <a:pt x="148" y="77"/>
                  <a:pt x="142" y="76"/>
                  <a:pt x="139" y="76"/>
                </a:cubicBezTo>
                <a:cubicBezTo>
                  <a:pt x="117" y="76"/>
                  <a:pt x="117" y="76"/>
                  <a:pt x="117" y="76"/>
                </a:cubicBezTo>
                <a:lnTo>
                  <a:pt x="101" y="57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7035844" y="2416757"/>
            <a:ext cx="2036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b="1" dirty="0" smtClean="0">
                <a:solidFill>
                  <a:srgbClr val="E4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E40000"/>
                </a:solidFill>
              </a:rPr>
              <a:t>e</a:t>
            </a:r>
            <a:r>
              <a:rPr lang="zh-CN" altLang="en-US" sz="2000" b="1" dirty="0" smtClean="0">
                <a:solidFill>
                  <a:srgbClr val="E40000"/>
                </a:solidFill>
              </a:rPr>
              <a:t>启飞，</a:t>
            </a:r>
            <a:r>
              <a:rPr lang="en-US" altLang="zh-CN" sz="2000" b="1" dirty="0" smtClean="0">
                <a:solidFill>
                  <a:srgbClr val="E40000"/>
                </a:solidFill>
              </a:rPr>
              <a:t>e</a:t>
            </a:r>
            <a:r>
              <a:rPr lang="zh-CN" altLang="en-US" sz="2000" b="1" dirty="0" smtClean="0">
                <a:solidFill>
                  <a:srgbClr val="E40000"/>
                </a:solidFill>
              </a:rPr>
              <a:t>启成长</a:t>
            </a:r>
            <a:endParaRPr lang="zh-CN" altLang="en-US" sz="2000" b="1" dirty="0">
              <a:solidFill>
                <a:srgbClr val="E40000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9454" y="1113024"/>
            <a:ext cx="1338828" cy="2173551"/>
            <a:chOff x="1567378" y="1483432"/>
            <a:chExt cx="1785104" cy="2898068"/>
          </a:xfrm>
        </p:grpSpPr>
        <p:sp>
          <p:nvSpPr>
            <p:cNvPr id="5" name="椭圆 4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1567378" y="1967939"/>
              <a:ext cx="1785104" cy="135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国家级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：？节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省    级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：？节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市    级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：</a:t>
              </a:r>
              <a:r>
                <a:rPr lang="en-US" altLang="zh-CN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区    级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：</a:t>
              </a:r>
              <a:r>
                <a:rPr lang="en-US" altLang="zh-CN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E4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043786" y="1483432"/>
              <a:ext cx="7869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r>
                <a:rPr lang="zh-CN" altLang="en-US" sz="2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80374" y="3329809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公开课</a:t>
            </a:r>
            <a:endParaRPr lang="en-US" altLang="zh-CN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631432" y="2221232"/>
            <a:ext cx="1149674" cy="2486465"/>
            <a:chOff x="2631432" y="2221232"/>
            <a:chExt cx="1149674" cy="2486465"/>
          </a:xfrm>
        </p:grpSpPr>
        <p:grpSp>
          <p:nvGrpSpPr>
            <p:cNvPr id="38" name="组合 37"/>
            <p:cNvGrpSpPr/>
            <p:nvPr/>
          </p:nvGrpSpPr>
          <p:grpSpPr>
            <a:xfrm>
              <a:off x="2631432" y="2221232"/>
              <a:ext cx="1149674" cy="1840134"/>
              <a:chOff x="4023349" y="2961042"/>
              <a:chExt cx="1532898" cy="245351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4426798" y="47287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023349" y="3500647"/>
                <a:ext cx="1532898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发表： </a:t>
                </a:r>
                <a:r>
                  <a:rPr lang="en-US" altLang="zh-CN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获奖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4753919" y="44360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/>
            </p:nvSpPr>
            <p:spPr>
              <a:xfrm>
                <a:off x="4307968" y="2961042"/>
                <a:ext cx="968641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13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4630792" y="4931954"/>
                <a:ext cx="277812" cy="279400"/>
                <a:chOff x="3556878" y="7505065"/>
                <a:chExt cx="277812" cy="279400"/>
              </a:xfrm>
              <a:solidFill>
                <a:schemeClr val="bg1"/>
              </a:solidFill>
            </p:grpSpPr>
            <p:sp>
              <p:nvSpPr>
                <p:cNvPr id="31" name="Freeform 478"/>
                <p:cNvSpPr/>
                <p:nvPr/>
              </p:nvSpPr>
              <p:spPr bwMode="auto">
                <a:xfrm>
                  <a:off x="3556878" y="7505065"/>
                  <a:ext cx="250825" cy="250825"/>
                </a:xfrm>
                <a:custGeom>
                  <a:avLst/>
                  <a:gdLst>
                    <a:gd name="T0" fmla="*/ 129 w 258"/>
                    <a:gd name="T1" fmla="*/ 245 h 259"/>
                    <a:gd name="T2" fmla="*/ 14 w 258"/>
                    <a:gd name="T3" fmla="*/ 129 h 259"/>
                    <a:gd name="T4" fmla="*/ 129 w 258"/>
                    <a:gd name="T5" fmla="*/ 14 h 259"/>
                    <a:gd name="T6" fmla="*/ 244 w 258"/>
                    <a:gd name="T7" fmla="*/ 129 h 259"/>
                    <a:gd name="T8" fmla="*/ 241 w 258"/>
                    <a:gd name="T9" fmla="*/ 156 h 259"/>
                    <a:gd name="T10" fmla="*/ 255 w 258"/>
                    <a:gd name="T11" fmla="*/ 159 h 259"/>
                    <a:gd name="T12" fmla="*/ 258 w 258"/>
                    <a:gd name="T13" fmla="*/ 129 h 259"/>
                    <a:gd name="T14" fmla="*/ 129 w 258"/>
                    <a:gd name="T15" fmla="*/ 0 h 259"/>
                    <a:gd name="T16" fmla="*/ 0 w 258"/>
                    <a:gd name="T17" fmla="*/ 129 h 259"/>
                    <a:gd name="T18" fmla="*/ 129 w 258"/>
                    <a:gd name="T19" fmla="*/ 259 h 259"/>
                    <a:gd name="T20" fmla="*/ 155 w 258"/>
                    <a:gd name="T21" fmla="*/ 256 h 259"/>
                    <a:gd name="T22" fmla="*/ 152 w 258"/>
                    <a:gd name="T23" fmla="*/ 242 h 259"/>
                    <a:gd name="T24" fmla="*/ 129 w 258"/>
                    <a:gd name="T25" fmla="*/ 245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8" h="259">
                      <a:moveTo>
                        <a:pt x="129" y="245"/>
                      </a:moveTo>
                      <a:cubicBezTo>
                        <a:pt x="65" y="245"/>
                        <a:pt x="14" y="193"/>
                        <a:pt x="14" y="129"/>
                      </a:cubicBezTo>
                      <a:cubicBezTo>
                        <a:pt x="14" y="66"/>
                        <a:pt x="65" y="14"/>
                        <a:pt x="129" y="14"/>
                      </a:cubicBezTo>
                      <a:cubicBezTo>
                        <a:pt x="193" y="14"/>
                        <a:pt x="244" y="66"/>
                        <a:pt x="244" y="129"/>
                      </a:cubicBezTo>
                      <a:cubicBezTo>
                        <a:pt x="244" y="139"/>
                        <a:pt x="243" y="148"/>
                        <a:pt x="241" y="156"/>
                      </a:cubicBezTo>
                      <a:cubicBezTo>
                        <a:pt x="255" y="159"/>
                        <a:pt x="255" y="159"/>
                        <a:pt x="255" y="159"/>
                      </a:cubicBezTo>
                      <a:cubicBezTo>
                        <a:pt x="257" y="150"/>
                        <a:pt x="258" y="140"/>
                        <a:pt x="258" y="129"/>
                      </a:cubicBezTo>
                      <a:cubicBezTo>
                        <a:pt x="258" y="58"/>
                        <a:pt x="200" y="0"/>
                        <a:pt x="129" y="0"/>
                      </a:cubicBezTo>
                      <a:cubicBezTo>
                        <a:pt x="58" y="0"/>
                        <a:pt x="0" y="58"/>
                        <a:pt x="0" y="129"/>
                      </a:cubicBezTo>
                      <a:cubicBezTo>
                        <a:pt x="0" y="201"/>
                        <a:pt x="58" y="259"/>
                        <a:pt x="129" y="259"/>
                      </a:cubicBezTo>
                      <a:cubicBezTo>
                        <a:pt x="138" y="259"/>
                        <a:pt x="147" y="258"/>
                        <a:pt x="155" y="256"/>
                      </a:cubicBezTo>
                      <a:cubicBezTo>
                        <a:pt x="152" y="242"/>
                        <a:pt x="152" y="242"/>
                        <a:pt x="152" y="242"/>
                      </a:cubicBezTo>
                      <a:cubicBezTo>
                        <a:pt x="145" y="244"/>
                        <a:pt x="137" y="245"/>
                        <a:pt x="129" y="2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2" name="Freeform 479"/>
                <p:cNvSpPr>
                  <a:spLocks noEditPoints="1"/>
                </p:cNvSpPr>
                <p:nvPr/>
              </p:nvSpPr>
              <p:spPr bwMode="auto">
                <a:xfrm>
                  <a:off x="3579103" y="7527290"/>
                  <a:ext cx="206375" cy="206375"/>
                </a:xfrm>
                <a:custGeom>
                  <a:avLst/>
                  <a:gdLst>
                    <a:gd name="T0" fmla="*/ 106 w 212"/>
                    <a:gd name="T1" fmla="*/ 0 h 213"/>
                    <a:gd name="T2" fmla="*/ 0 w 212"/>
                    <a:gd name="T3" fmla="*/ 106 h 213"/>
                    <a:gd name="T4" fmla="*/ 106 w 212"/>
                    <a:gd name="T5" fmla="*/ 213 h 213"/>
                    <a:gd name="T6" fmla="*/ 127 w 212"/>
                    <a:gd name="T7" fmla="*/ 211 h 213"/>
                    <a:gd name="T8" fmla="*/ 105 w 212"/>
                    <a:gd name="T9" fmla="*/ 106 h 213"/>
                    <a:gd name="T10" fmla="*/ 120 w 212"/>
                    <a:gd name="T11" fmla="*/ 110 h 213"/>
                    <a:gd name="T12" fmla="*/ 117 w 212"/>
                    <a:gd name="T13" fmla="*/ 103 h 213"/>
                    <a:gd name="T14" fmla="*/ 128 w 212"/>
                    <a:gd name="T15" fmla="*/ 92 h 213"/>
                    <a:gd name="T16" fmla="*/ 139 w 212"/>
                    <a:gd name="T17" fmla="*/ 103 h 213"/>
                    <a:gd name="T18" fmla="*/ 132 w 212"/>
                    <a:gd name="T19" fmla="*/ 113 h 213"/>
                    <a:gd name="T20" fmla="*/ 209 w 212"/>
                    <a:gd name="T21" fmla="*/ 131 h 213"/>
                    <a:gd name="T22" fmla="*/ 212 w 212"/>
                    <a:gd name="T23" fmla="*/ 106 h 213"/>
                    <a:gd name="T24" fmla="*/ 106 w 212"/>
                    <a:gd name="T25" fmla="*/ 0 h 213"/>
                    <a:gd name="T26" fmla="*/ 42 w 212"/>
                    <a:gd name="T27" fmla="*/ 54 h 213"/>
                    <a:gd name="T28" fmla="*/ 57 w 212"/>
                    <a:gd name="T29" fmla="*/ 70 h 213"/>
                    <a:gd name="T30" fmla="*/ 42 w 212"/>
                    <a:gd name="T31" fmla="*/ 85 h 213"/>
                    <a:gd name="T32" fmla="*/ 26 w 212"/>
                    <a:gd name="T33" fmla="*/ 70 h 213"/>
                    <a:gd name="T34" fmla="*/ 42 w 212"/>
                    <a:gd name="T35" fmla="*/ 54 h 213"/>
                    <a:gd name="T36" fmla="*/ 40 w 212"/>
                    <a:gd name="T37" fmla="*/ 154 h 213"/>
                    <a:gd name="T38" fmla="*/ 21 w 212"/>
                    <a:gd name="T39" fmla="*/ 135 h 213"/>
                    <a:gd name="T40" fmla="*/ 40 w 212"/>
                    <a:gd name="T41" fmla="*/ 115 h 213"/>
                    <a:gd name="T42" fmla="*/ 60 w 212"/>
                    <a:gd name="T43" fmla="*/ 135 h 213"/>
                    <a:gd name="T44" fmla="*/ 40 w 212"/>
                    <a:gd name="T45" fmla="*/ 154 h 213"/>
                    <a:gd name="T46" fmla="*/ 89 w 212"/>
                    <a:gd name="T47" fmla="*/ 70 h 213"/>
                    <a:gd name="T48" fmla="*/ 102 w 212"/>
                    <a:gd name="T49" fmla="*/ 83 h 213"/>
                    <a:gd name="T50" fmla="*/ 89 w 212"/>
                    <a:gd name="T51" fmla="*/ 96 h 213"/>
                    <a:gd name="T52" fmla="*/ 76 w 212"/>
                    <a:gd name="T53" fmla="*/ 83 h 213"/>
                    <a:gd name="T54" fmla="*/ 89 w 212"/>
                    <a:gd name="T55" fmla="*/ 70 h 213"/>
                    <a:gd name="T56" fmla="*/ 76 w 212"/>
                    <a:gd name="T57" fmla="*/ 133 h 213"/>
                    <a:gd name="T58" fmla="*/ 89 w 212"/>
                    <a:gd name="T59" fmla="*/ 120 h 213"/>
                    <a:gd name="T60" fmla="*/ 102 w 212"/>
                    <a:gd name="T61" fmla="*/ 133 h 213"/>
                    <a:gd name="T62" fmla="*/ 89 w 212"/>
                    <a:gd name="T63" fmla="*/ 146 h 213"/>
                    <a:gd name="T64" fmla="*/ 76 w 212"/>
                    <a:gd name="T65" fmla="*/ 133 h 213"/>
                    <a:gd name="T66" fmla="*/ 117 w 212"/>
                    <a:gd name="T67" fmla="*/ 183 h 213"/>
                    <a:gd name="T68" fmla="*/ 102 w 212"/>
                    <a:gd name="T69" fmla="*/ 198 h 213"/>
                    <a:gd name="T70" fmla="*/ 87 w 212"/>
                    <a:gd name="T71" fmla="*/ 183 h 213"/>
                    <a:gd name="T72" fmla="*/ 102 w 212"/>
                    <a:gd name="T73" fmla="*/ 168 h 213"/>
                    <a:gd name="T74" fmla="*/ 117 w 212"/>
                    <a:gd name="T75" fmla="*/ 183 h 213"/>
                    <a:gd name="T76" fmla="*/ 106 w 212"/>
                    <a:gd name="T77" fmla="*/ 55 h 213"/>
                    <a:gd name="T78" fmla="*/ 88 w 212"/>
                    <a:gd name="T79" fmla="*/ 36 h 213"/>
                    <a:gd name="T80" fmla="*/ 106 w 212"/>
                    <a:gd name="T81" fmla="*/ 18 h 213"/>
                    <a:gd name="T82" fmla="*/ 125 w 212"/>
                    <a:gd name="T83" fmla="*/ 36 h 213"/>
                    <a:gd name="T84" fmla="*/ 106 w 212"/>
                    <a:gd name="T85" fmla="*/ 55 h 213"/>
                    <a:gd name="T86" fmla="*/ 139 w 212"/>
                    <a:gd name="T87" fmla="*/ 49 h 213"/>
                    <a:gd name="T88" fmla="*/ 152 w 212"/>
                    <a:gd name="T89" fmla="*/ 36 h 213"/>
                    <a:gd name="T90" fmla="*/ 165 w 212"/>
                    <a:gd name="T91" fmla="*/ 49 h 213"/>
                    <a:gd name="T92" fmla="*/ 152 w 212"/>
                    <a:gd name="T93" fmla="*/ 62 h 213"/>
                    <a:gd name="T94" fmla="*/ 139 w 212"/>
                    <a:gd name="T95" fmla="*/ 49 h 213"/>
                    <a:gd name="T96" fmla="*/ 175 w 212"/>
                    <a:gd name="T97" fmla="*/ 112 h 213"/>
                    <a:gd name="T98" fmla="*/ 157 w 212"/>
                    <a:gd name="T99" fmla="*/ 95 h 213"/>
                    <a:gd name="T100" fmla="*/ 175 w 212"/>
                    <a:gd name="T101" fmla="*/ 77 h 213"/>
                    <a:gd name="T102" fmla="*/ 193 w 212"/>
                    <a:gd name="T103" fmla="*/ 95 h 213"/>
                    <a:gd name="T104" fmla="*/ 175 w 212"/>
                    <a:gd name="T105" fmla="*/ 11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2" h="213">
                      <a:moveTo>
                        <a:pt x="106" y="0"/>
                      </a:moveTo>
                      <a:cubicBezTo>
                        <a:pt x="47" y="0"/>
                        <a:pt x="0" y="48"/>
                        <a:pt x="0" y="106"/>
                      </a:cubicBezTo>
                      <a:cubicBezTo>
                        <a:pt x="0" y="165"/>
                        <a:pt x="47" y="213"/>
                        <a:pt x="106" y="213"/>
                      </a:cubicBezTo>
                      <a:cubicBezTo>
                        <a:pt x="113" y="213"/>
                        <a:pt x="120" y="212"/>
                        <a:pt x="127" y="211"/>
                      </a:cubicBezTo>
                      <a:cubicBezTo>
                        <a:pt x="105" y="106"/>
                        <a:pt x="105" y="106"/>
                        <a:pt x="105" y="106"/>
                      </a:cubicBezTo>
                      <a:cubicBezTo>
                        <a:pt x="120" y="110"/>
                        <a:pt x="120" y="110"/>
                        <a:pt x="120" y="110"/>
                      </a:cubicBezTo>
                      <a:cubicBezTo>
                        <a:pt x="118" y="108"/>
                        <a:pt x="117" y="105"/>
                        <a:pt x="117" y="103"/>
                      </a:cubicBezTo>
                      <a:cubicBezTo>
                        <a:pt x="117" y="97"/>
                        <a:pt x="122" y="92"/>
                        <a:pt x="128" y="92"/>
                      </a:cubicBezTo>
                      <a:cubicBezTo>
                        <a:pt x="134" y="92"/>
                        <a:pt x="139" y="97"/>
                        <a:pt x="139" y="103"/>
                      </a:cubicBezTo>
                      <a:cubicBezTo>
                        <a:pt x="139" y="107"/>
                        <a:pt x="136" y="111"/>
                        <a:pt x="132" y="113"/>
                      </a:cubicBezTo>
                      <a:cubicBezTo>
                        <a:pt x="209" y="131"/>
                        <a:pt x="209" y="131"/>
                        <a:pt x="209" y="131"/>
                      </a:cubicBezTo>
                      <a:cubicBezTo>
                        <a:pt x="211" y="123"/>
                        <a:pt x="212" y="115"/>
                        <a:pt x="212" y="106"/>
                      </a:cubicBezTo>
                      <a:cubicBezTo>
                        <a:pt x="212" y="48"/>
                        <a:pt x="165" y="0"/>
                        <a:pt x="106" y="0"/>
                      </a:cubicBezTo>
                      <a:close/>
                      <a:moveTo>
                        <a:pt x="42" y="54"/>
                      </a:moveTo>
                      <a:cubicBezTo>
                        <a:pt x="50" y="54"/>
                        <a:pt x="57" y="61"/>
                        <a:pt x="57" y="70"/>
                      </a:cubicBezTo>
                      <a:cubicBezTo>
                        <a:pt x="57" y="78"/>
                        <a:pt x="50" y="85"/>
                        <a:pt x="42" y="85"/>
                      </a:cubicBezTo>
                      <a:cubicBezTo>
                        <a:pt x="33" y="85"/>
                        <a:pt x="26" y="78"/>
                        <a:pt x="26" y="70"/>
                      </a:cubicBezTo>
                      <a:cubicBezTo>
                        <a:pt x="26" y="61"/>
                        <a:pt x="33" y="54"/>
                        <a:pt x="42" y="54"/>
                      </a:cubicBezTo>
                      <a:close/>
                      <a:moveTo>
                        <a:pt x="40" y="154"/>
                      </a:moveTo>
                      <a:cubicBezTo>
                        <a:pt x="30" y="154"/>
                        <a:pt x="21" y="146"/>
                        <a:pt x="21" y="135"/>
                      </a:cubicBezTo>
                      <a:cubicBezTo>
                        <a:pt x="21" y="124"/>
                        <a:pt x="30" y="115"/>
                        <a:pt x="40" y="115"/>
                      </a:cubicBezTo>
                      <a:cubicBezTo>
                        <a:pt x="51" y="115"/>
                        <a:pt x="60" y="124"/>
                        <a:pt x="60" y="135"/>
                      </a:cubicBezTo>
                      <a:cubicBezTo>
                        <a:pt x="60" y="146"/>
                        <a:pt x="51" y="154"/>
                        <a:pt x="40" y="154"/>
                      </a:cubicBezTo>
                      <a:close/>
                      <a:moveTo>
                        <a:pt x="89" y="70"/>
                      </a:moveTo>
                      <a:cubicBezTo>
                        <a:pt x="96" y="70"/>
                        <a:pt x="102" y="76"/>
                        <a:pt x="102" y="83"/>
                      </a:cubicBezTo>
                      <a:cubicBezTo>
                        <a:pt x="102" y="90"/>
                        <a:pt x="96" y="96"/>
                        <a:pt x="89" y="96"/>
                      </a:cubicBezTo>
                      <a:cubicBezTo>
                        <a:pt x="82" y="96"/>
                        <a:pt x="76" y="90"/>
                        <a:pt x="76" y="83"/>
                      </a:cubicBezTo>
                      <a:cubicBezTo>
                        <a:pt x="76" y="76"/>
                        <a:pt x="82" y="70"/>
                        <a:pt x="89" y="70"/>
                      </a:cubicBezTo>
                      <a:close/>
                      <a:moveTo>
                        <a:pt x="76" y="133"/>
                      </a:moveTo>
                      <a:cubicBezTo>
                        <a:pt x="76" y="126"/>
                        <a:pt x="82" y="120"/>
                        <a:pt x="89" y="120"/>
                      </a:cubicBezTo>
                      <a:cubicBezTo>
                        <a:pt x="96" y="120"/>
                        <a:pt x="102" y="126"/>
                        <a:pt x="102" y="133"/>
                      </a:cubicBezTo>
                      <a:cubicBezTo>
                        <a:pt x="102" y="140"/>
                        <a:pt x="96" y="146"/>
                        <a:pt x="89" y="146"/>
                      </a:cubicBezTo>
                      <a:cubicBezTo>
                        <a:pt x="82" y="146"/>
                        <a:pt x="76" y="140"/>
                        <a:pt x="76" y="133"/>
                      </a:cubicBezTo>
                      <a:close/>
                      <a:moveTo>
                        <a:pt x="117" y="183"/>
                      </a:moveTo>
                      <a:cubicBezTo>
                        <a:pt x="117" y="191"/>
                        <a:pt x="110" y="198"/>
                        <a:pt x="102" y="198"/>
                      </a:cubicBezTo>
                      <a:cubicBezTo>
                        <a:pt x="94" y="198"/>
                        <a:pt x="87" y="191"/>
                        <a:pt x="87" y="183"/>
                      </a:cubicBezTo>
                      <a:cubicBezTo>
                        <a:pt x="87" y="175"/>
                        <a:pt x="94" y="168"/>
                        <a:pt x="102" y="168"/>
                      </a:cubicBezTo>
                      <a:cubicBezTo>
                        <a:pt x="110" y="168"/>
                        <a:pt x="117" y="175"/>
                        <a:pt x="117" y="183"/>
                      </a:cubicBezTo>
                      <a:close/>
                      <a:moveTo>
                        <a:pt x="106" y="55"/>
                      </a:moveTo>
                      <a:cubicBezTo>
                        <a:pt x="96" y="55"/>
                        <a:pt x="88" y="46"/>
                        <a:pt x="88" y="36"/>
                      </a:cubicBezTo>
                      <a:cubicBezTo>
                        <a:pt x="88" y="26"/>
                        <a:pt x="96" y="18"/>
                        <a:pt x="106" y="18"/>
                      </a:cubicBezTo>
                      <a:cubicBezTo>
                        <a:pt x="116" y="18"/>
                        <a:pt x="125" y="26"/>
                        <a:pt x="125" y="36"/>
                      </a:cubicBezTo>
                      <a:cubicBezTo>
                        <a:pt x="125" y="46"/>
                        <a:pt x="116" y="55"/>
                        <a:pt x="106" y="55"/>
                      </a:cubicBezTo>
                      <a:close/>
                      <a:moveTo>
                        <a:pt x="139" y="49"/>
                      </a:moveTo>
                      <a:cubicBezTo>
                        <a:pt x="139" y="42"/>
                        <a:pt x="145" y="36"/>
                        <a:pt x="152" y="36"/>
                      </a:cubicBezTo>
                      <a:cubicBezTo>
                        <a:pt x="159" y="36"/>
                        <a:pt x="165" y="42"/>
                        <a:pt x="165" y="49"/>
                      </a:cubicBezTo>
                      <a:cubicBezTo>
                        <a:pt x="165" y="56"/>
                        <a:pt x="159" y="62"/>
                        <a:pt x="152" y="62"/>
                      </a:cubicBezTo>
                      <a:cubicBezTo>
                        <a:pt x="145" y="62"/>
                        <a:pt x="139" y="56"/>
                        <a:pt x="139" y="49"/>
                      </a:cubicBezTo>
                      <a:close/>
                      <a:moveTo>
                        <a:pt x="175" y="112"/>
                      </a:moveTo>
                      <a:cubicBezTo>
                        <a:pt x="165" y="112"/>
                        <a:pt x="157" y="105"/>
                        <a:pt x="157" y="95"/>
                      </a:cubicBezTo>
                      <a:cubicBezTo>
                        <a:pt x="157" y="85"/>
                        <a:pt x="165" y="77"/>
                        <a:pt x="175" y="77"/>
                      </a:cubicBezTo>
                      <a:cubicBezTo>
                        <a:pt x="185" y="77"/>
                        <a:pt x="193" y="85"/>
                        <a:pt x="193" y="95"/>
                      </a:cubicBezTo>
                      <a:cubicBezTo>
                        <a:pt x="193" y="105"/>
                        <a:pt x="185" y="112"/>
                        <a:pt x="175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3" name="Freeform 480"/>
                <p:cNvSpPr/>
                <p:nvPr/>
              </p:nvSpPr>
              <p:spPr bwMode="auto">
                <a:xfrm>
                  <a:off x="3736265" y="7687627"/>
                  <a:ext cx="98425" cy="96838"/>
                </a:xfrm>
                <a:custGeom>
                  <a:avLst/>
                  <a:gdLst>
                    <a:gd name="T0" fmla="*/ 90 w 103"/>
                    <a:gd name="T1" fmla="*/ 0 h 100"/>
                    <a:gd name="T2" fmla="*/ 0 w 103"/>
                    <a:gd name="T3" fmla="*/ 87 h 100"/>
                    <a:gd name="T4" fmla="*/ 3 w 103"/>
                    <a:gd name="T5" fmla="*/ 100 h 100"/>
                    <a:gd name="T6" fmla="*/ 103 w 103"/>
                    <a:gd name="T7" fmla="*/ 4 h 100"/>
                    <a:gd name="T8" fmla="*/ 90 w 103"/>
                    <a:gd name="T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0">
                      <a:moveTo>
                        <a:pt x="90" y="0"/>
                      </a:moveTo>
                      <a:cubicBezTo>
                        <a:pt x="79" y="44"/>
                        <a:pt x="44" y="78"/>
                        <a:pt x="0" y="87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53" y="90"/>
                        <a:pt x="92" y="52"/>
                        <a:pt x="103" y="4"/>
                      </a:cubicBez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4" name="Freeform 481"/>
                <p:cNvSpPr>
                  <a:spLocks noEditPoints="1"/>
                </p:cNvSpPr>
                <p:nvPr/>
              </p:nvSpPr>
              <p:spPr bwMode="auto">
                <a:xfrm>
                  <a:off x="3714040" y="7660640"/>
                  <a:ext cx="100013" cy="101600"/>
                </a:xfrm>
                <a:custGeom>
                  <a:avLst/>
                  <a:gdLst>
                    <a:gd name="T0" fmla="*/ 104 w 104"/>
                    <a:gd name="T1" fmla="*/ 25 h 105"/>
                    <a:gd name="T2" fmla="*/ 27 w 104"/>
                    <a:gd name="T3" fmla="*/ 7 h 105"/>
                    <a:gd name="T4" fmla="*/ 23 w 104"/>
                    <a:gd name="T5" fmla="*/ 8 h 105"/>
                    <a:gd name="T6" fmla="*/ 14 w 104"/>
                    <a:gd name="T7" fmla="*/ 4 h 105"/>
                    <a:gd name="T8" fmla="*/ 0 w 104"/>
                    <a:gd name="T9" fmla="*/ 0 h 105"/>
                    <a:gd name="T10" fmla="*/ 22 w 104"/>
                    <a:gd name="T11" fmla="*/ 105 h 105"/>
                    <a:gd name="T12" fmla="*/ 104 w 104"/>
                    <a:gd name="T13" fmla="*/ 25 h 105"/>
                    <a:gd name="T14" fmla="*/ 73 w 104"/>
                    <a:gd name="T15" fmla="*/ 20 h 105"/>
                    <a:gd name="T16" fmla="*/ 84 w 104"/>
                    <a:gd name="T17" fmla="*/ 31 h 105"/>
                    <a:gd name="T18" fmla="*/ 73 w 104"/>
                    <a:gd name="T19" fmla="*/ 42 h 105"/>
                    <a:gd name="T20" fmla="*/ 62 w 104"/>
                    <a:gd name="T21" fmla="*/ 31 h 105"/>
                    <a:gd name="T22" fmla="*/ 73 w 104"/>
                    <a:gd name="T23" fmla="*/ 20 h 105"/>
                    <a:gd name="T24" fmla="*/ 31 w 104"/>
                    <a:gd name="T25" fmla="*/ 62 h 105"/>
                    <a:gd name="T26" fmla="*/ 13 w 104"/>
                    <a:gd name="T27" fmla="*/ 43 h 105"/>
                    <a:gd name="T28" fmla="*/ 31 w 104"/>
                    <a:gd name="T29" fmla="*/ 24 h 105"/>
                    <a:gd name="T30" fmla="*/ 50 w 104"/>
                    <a:gd name="T31" fmla="*/ 43 h 105"/>
                    <a:gd name="T32" fmla="*/ 31 w 104"/>
                    <a:gd name="T33" fmla="*/ 6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05">
                      <a:moveTo>
                        <a:pt x="104" y="25"/>
                      </a:move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4" y="8"/>
                        <a:pt x="23" y="8"/>
                      </a:cubicBezTo>
                      <a:cubicBezTo>
                        <a:pt x="19" y="8"/>
                        <a:pt x="16" y="6"/>
                        <a:pt x="14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62" y="97"/>
                        <a:pt x="94" y="65"/>
                        <a:pt x="104" y="25"/>
                      </a:cubicBezTo>
                      <a:close/>
                      <a:moveTo>
                        <a:pt x="73" y="20"/>
                      </a:moveTo>
                      <a:cubicBezTo>
                        <a:pt x="79" y="20"/>
                        <a:pt x="84" y="25"/>
                        <a:pt x="84" y="31"/>
                      </a:cubicBezTo>
                      <a:cubicBezTo>
                        <a:pt x="84" y="37"/>
                        <a:pt x="79" y="42"/>
                        <a:pt x="73" y="42"/>
                      </a:cubicBezTo>
                      <a:cubicBezTo>
                        <a:pt x="67" y="42"/>
                        <a:pt x="62" y="37"/>
                        <a:pt x="62" y="31"/>
                      </a:cubicBezTo>
                      <a:cubicBezTo>
                        <a:pt x="62" y="25"/>
                        <a:pt x="67" y="20"/>
                        <a:pt x="73" y="20"/>
                      </a:cubicBezTo>
                      <a:close/>
                      <a:moveTo>
                        <a:pt x="31" y="62"/>
                      </a:moveTo>
                      <a:cubicBezTo>
                        <a:pt x="21" y="62"/>
                        <a:pt x="13" y="53"/>
                        <a:pt x="13" y="43"/>
                      </a:cubicBezTo>
                      <a:cubicBezTo>
                        <a:pt x="13" y="33"/>
                        <a:pt x="21" y="24"/>
                        <a:pt x="31" y="24"/>
                      </a:cubicBezTo>
                      <a:cubicBezTo>
                        <a:pt x="42" y="24"/>
                        <a:pt x="50" y="33"/>
                        <a:pt x="50" y="43"/>
                      </a:cubicBezTo>
                      <a:cubicBezTo>
                        <a:pt x="50" y="53"/>
                        <a:pt x="42" y="62"/>
                        <a:pt x="3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46" name="矩形 45"/>
            <p:cNvSpPr/>
            <p:nvPr/>
          </p:nvSpPr>
          <p:spPr>
            <a:xfrm>
              <a:off x="2796081" y="4061366"/>
              <a:ext cx="7665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论 文</a:t>
              </a:r>
              <a:endParaRPr lang="en-US" altLang="zh-CN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课 题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930786" y="1939044"/>
            <a:ext cx="1362874" cy="2748131"/>
            <a:chOff x="3930786" y="1939044"/>
            <a:chExt cx="1362874" cy="2748131"/>
          </a:xfrm>
        </p:grpSpPr>
        <p:grpSp>
          <p:nvGrpSpPr>
            <p:cNvPr id="39" name="组合 38"/>
            <p:cNvGrpSpPr/>
            <p:nvPr/>
          </p:nvGrpSpPr>
          <p:grpSpPr>
            <a:xfrm>
              <a:off x="3930786" y="2436343"/>
              <a:ext cx="1362874" cy="2250832"/>
              <a:chOff x="5755822" y="3247857"/>
              <a:chExt cx="1817165" cy="3001109"/>
            </a:xfrm>
          </p:grpSpPr>
          <p:sp>
            <p:nvSpPr>
              <p:cNvPr id="19" name="椭圆 18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矩形 1"/>
              <p:cNvSpPr/>
              <p:nvPr/>
            </p:nvSpPr>
            <p:spPr>
              <a:xfrm>
                <a:off x="5755822" y="4894749"/>
                <a:ext cx="1817165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新北区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武进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：？次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天宁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</a:t>
                </a:r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？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学    内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：？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6310265" y="4436057"/>
                <a:ext cx="7869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27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8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9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47" name="矩形 46"/>
            <p:cNvSpPr/>
            <p:nvPr/>
          </p:nvSpPr>
          <p:spPr>
            <a:xfrm>
              <a:off x="4222913" y="1939044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讲 座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102701" y="1684021"/>
            <a:ext cx="1745991" cy="2512002"/>
            <a:chOff x="5102701" y="1684021"/>
            <a:chExt cx="1745991" cy="2512002"/>
          </a:xfrm>
        </p:grpSpPr>
        <p:grpSp>
          <p:nvGrpSpPr>
            <p:cNvPr id="40" name="组合 39"/>
            <p:cNvGrpSpPr/>
            <p:nvPr/>
          </p:nvGrpSpPr>
          <p:grpSpPr>
            <a:xfrm>
              <a:off x="5102701" y="1684021"/>
              <a:ext cx="1745991" cy="2120169"/>
              <a:chOff x="7318373" y="2244762"/>
              <a:chExt cx="2327987" cy="282689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8109507" y="43858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318373" y="2823935"/>
                <a:ext cx="2327987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浏览量：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30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粉     丝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10000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人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altLang="zh-CN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公众号：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200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8436628" y="40931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>
                <a:off x="7909455" y="2244762"/>
                <a:ext cx="1150316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200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集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Freeform 493"/>
              <p:cNvSpPr/>
              <p:nvPr/>
            </p:nvSpPr>
            <p:spPr bwMode="auto">
              <a:xfrm>
                <a:off x="8319851" y="4589848"/>
                <a:ext cx="265113" cy="27781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5535593" y="3826691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微  课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1721955" y="3177684"/>
            <a:ext cx="1122941" cy="44036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3434432" y="2893221"/>
            <a:ext cx="934345" cy="72867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4856204" y="2898037"/>
            <a:ext cx="933372" cy="5343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6186733" y="2754066"/>
            <a:ext cx="863513" cy="63701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54" name="矩形 53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7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  <a:endParaRPr lang="en-US" altLang="zh-CN" sz="4000" b="1" dirty="0">
              <a:solidFill>
                <a:schemeClr val="bg1"/>
              </a:solidFill>
              <a:ea typeface="黑体" panose="02010600030101010101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9454" y="1113024"/>
            <a:ext cx="1338828" cy="2173551"/>
            <a:chOff x="1567378" y="1483432"/>
            <a:chExt cx="1785104" cy="2898068"/>
          </a:xfrm>
        </p:grpSpPr>
        <p:sp>
          <p:nvSpPr>
            <p:cNvPr id="5" name="椭圆 4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1567378" y="1967939"/>
              <a:ext cx="1785104" cy="135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国家级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：？节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省    级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：？节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市    级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：</a:t>
              </a:r>
              <a:r>
                <a:rPr lang="en-US" altLang="zh-CN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区    级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：</a:t>
              </a:r>
              <a:r>
                <a:rPr lang="en-US" altLang="zh-CN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E4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043786" y="1483432"/>
              <a:ext cx="78696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  <a:r>
                <a:rPr lang="zh-CN" altLang="en-US" sz="2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80374" y="3329809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公开课</a:t>
            </a:r>
            <a:endParaRPr lang="en-US" altLang="zh-CN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54" name="矩形 53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2863477" y="1642508"/>
            <a:ext cx="5332396" cy="507831"/>
            <a:chOff x="2935704" y="1457154"/>
            <a:chExt cx="5332396" cy="507831"/>
          </a:xfrm>
        </p:grpSpPr>
        <p:sp>
          <p:nvSpPr>
            <p:cNvPr id="11" name="矩形 10"/>
            <p:cNvSpPr/>
            <p:nvPr/>
          </p:nvSpPr>
          <p:spPr>
            <a:xfrm>
              <a:off x="2935704" y="1457154"/>
              <a:ext cx="5101391" cy="5078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935704" y="1476404"/>
              <a:ext cx="5332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新北区数字化学习区级交流研讨活动</a:t>
              </a:r>
              <a:endParaRPr lang="zh-CN" altLang="en-US" sz="2400" dirty="0"/>
            </a:p>
          </p:txBody>
        </p:sp>
      </p:grpSp>
      <p:cxnSp>
        <p:nvCxnSpPr>
          <p:cNvPr id="21" name="直接连接符 20"/>
          <p:cNvCxnSpPr/>
          <p:nvPr/>
        </p:nvCxnSpPr>
        <p:spPr>
          <a:xfrm flipH="1">
            <a:off x="2425566" y="1457154"/>
            <a:ext cx="13311" cy="224198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2863477" y="2725466"/>
            <a:ext cx="5332396" cy="507831"/>
            <a:chOff x="2935704" y="1457154"/>
            <a:chExt cx="5332396" cy="507831"/>
          </a:xfrm>
        </p:grpSpPr>
        <p:sp>
          <p:nvSpPr>
            <p:cNvPr id="63" name="矩形 62"/>
            <p:cNvSpPr/>
            <p:nvPr/>
          </p:nvSpPr>
          <p:spPr>
            <a:xfrm>
              <a:off x="2935704" y="1457154"/>
              <a:ext cx="5101391" cy="5078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935704" y="1476404"/>
              <a:ext cx="5332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常州市青果在线数字化学习研讨活动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02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  <a:endParaRPr lang="en-US" altLang="zh-CN" sz="4000" b="1" dirty="0">
              <a:solidFill>
                <a:schemeClr val="bg1"/>
              </a:solidFill>
              <a:ea typeface="黑体" panose="02010600030101010101" charset="-122"/>
            </a:endParaRP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54" name="矩形 53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接连接符 20"/>
          <p:cNvCxnSpPr/>
          <p:nvPr/>
        </p:nvCxnSpPr>
        <p:spPr>
          <a:xfrm flipH="1">
            <a:off x="2415941" y="1457154"/>
            <a:ext cx="22938" cy="236422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861378" y="1334914"/>
            <a:ext cx="1149674" cy="2486465"/>
            <a:chOff x="2631432" y="2221232"/>
            <a:chExt cx="1149674" cy="2486465"/>
          </a:xfrm>
        </p:grpSpPr>
        <p:grpSp>
          <p:nvGrpSpPr>
            <p:cNvPr id="24" name="组合 23"/>
            <p:cNvGrpSpPr/>
            <p:nvPr/>
          </p:nvGrpSpPr>
          <p:grpSpPr>
            <a:xfrm>
              <a:off x="2631432" y="2221232"/>
              <a:ext cx="1149674" cy="1840134"/>
              <a:chOff x="4023349" y="2961042"/>
              <a:chExt cx="1532898" cy="245351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26798" y="47287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023349" y="3500647"/>
                <a:ext cx="1532898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发表： </a:t>
                </a:r>
                <a:r>
                  <a:rPr lang="en-US" altLang="zh-CN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获奖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4753919" y="44360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/>
              <p:cNvSpPr txBox="1"/>
              <p:nvPr/>
            </p:nvSpPr>
            <p:spPr>
              <a:xfrm>
                <a:off x="4307968" y="2961042"/>
                <a:ext cx="968641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13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4630792" y="4931954"/>
                <a:ext cx="277812" cy="279400"/>
                <a:chOff x="3556878" y="7505065"/>
                <a:chExt cx="277812" cy="279400"/>
              </a:xfrm>
              <a:solidFill>
                <a:schemeClr val="bg1"/>
              </a:solidFill>
            </p:grpSpPr>
            <p:sp>
              <p:nvSpPr>
                <p:cNvPr id="32" name="Freeform 478"/>
                <p:cNvSpPr/>
                <p:nvPr/>
              </p:nvSpPr>
              <p:spPr bwMode="auto">
                <a:xfrm>
                  <a:off x="3556878" y="7505065"/>
                  <a:ext cx="250825" cy="250825"/>
                </a:xfrm>
                <a:custGeom>
                  <a:avLst/>
                  <a:gdLst>
                    <a:gd name="T0" fmla="*/ 129 w 258"/>
                    <a:gd name="T1" fmla="*/ 245 h 259"/>
                    <a:gd name="T2" fmla="*/ 14 w 258"/>
                    <a:gd name="T3" fmla="*/ 129 h 259"/>
                    <a:gd name="T4" fmla="*/ 129 w 258"/>
                    <a:gd name="T5" fmla="*/ 14 h 259"/>
                    <a:gd name="T6" fmla="*/ 244 w 258"/>
                    <a:gd name="T7" fmla="*/ 129 h 259"/>
                    <a:gd name="T8" fmla="*/ 241 w 258"/>
                    <a:gd name="T9" fmla="*/ 156 h 259"/>
                    <a:gd name="T10" fmla="*/ 255 w 258"/>
                    <a:gd name="T11" fmla="*/ 159 h 259"/>
                    <a:gd name="T12" fmla="*/ 258 w 258"/>
                    <a:gd name="T13" fmla="*/ 129 h 259"/>
                    <a:gd name="T14" fmla="*/ 129 w 258"/>
                    <a:gd name="T15" fmla="*/ 0 h 259"/>
                    <a:gd name="T16" fmla="*/ 0 w 258"/>
                    <a:gd name="T17" fmla="*/ 129 h 259"/>
                    <a:gd name="T18" fmla="*/ 129 w 258"/>
                    <a:gd name="T19" fmla="*/ 259 h 259"/>
                    <a:gd name="T20" fmla="*/ 155 w 258"/>
                    <a:gd name="T21" fmla="*/ 256 h 259"/>
                    <a:gd name="T22" fmla="*/ 152 w 258"/>
                    <a:gd name="T23" fmla="*/ 242 h 259"/>
                    <a:gd name="T24" fmla="*/ 129 w 258"/>
                    <a:gd name="T25" fmla="*/ 245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8" h="259">
                      <a:moveTo>
                        <a:pt x="129" y="245"/>
                      </a:moveTo>
                      <a:cubicBezTo>
                        <a:pt x="65" y="245"/>
                        <a:pt x="14" y="193"/>
                        <a:pt x="14" y="129"/>
                      </a:cubicBezTo>
                      <a:cubicBezTo>
                        <a:pt x="14" y="66"/>
                        <a:pt x="65" y="14"/>
                        <a:pt x="129" y="14"/>
                      </a:cubicBezTo>
                      <a:cubicBezTo>
                        <a:pt x="193" y="14"/>
                        <a:pt x="244" y="66"/>
                        <a:pt x="244" y="129"/>
                      </a:cubicBezTo>
                      <a:cubicBezTo>
                        <a:pt x="244" y="139"/>
                        <a:pt x="243" y="148"/>
                        <a:pt x="241" y="156"/>
                      </a:cubicBezTo>
                      <a:cubicBezTo>
                        <a:pt x="255" y="159"/>
                        <a:pt x="255" y="159"/>
                        <a:pt x="255" y="159"/>
                      </a:cubicBezTo>
                      <a:cubicBezTo>
                        <a:pt x="257" y="150"/>
                        <a:pt x="258" y="140"/>
                        <a:pt x="258" y="129"/>
                      </a:cubicBezTo>
                      <a:cubicBezTo>
                        <a:pt x="258" y="58"/>
                        <a:pt x="200" y="0"/>
                        <a:pt x="129" y="0"/>
                      </a:cubicBezTo>
                      <a:cubicBezTo>
                        <a:pt x="58" y="0"/>
                        <a:pt x="0" y="58"/>
                        <a:pt x="0" y="129"/>
                      </a:cubicBezTo>
                      <a:cubicBezTo>
                        <a:pt x="0" y="201"/>
                        <a:pt x="58" y="259"/>
                        <a:pt x="129" y="259"/>
                      </a:cubicBezTo>
                      <a:cubicBezTo>
                        <a:pt x="138" y="259"/>
                        <a:pt x="147" y="258"/>
                        <a:pt x="155" y="256"/>
                      </a:cubicBezTo>
                      <a:cubicBezTo>
                        <a:pt x="152" y="242"/>
                        <a:pt x="152" y="242"/>
                        <a:pt x="152" y="242"/>
                      </a:cubicBezTo>
                      <a:cubicBezTo>
                        <a:pt x="145" y="244"/>
                        <a:pt x="137" y="245"/>
                        <a:pt x="129" y="2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3" name="Freeform 479"/>
                <p:cNvSpPr>
                  <a:spLocks noEditPoints="1"/>
                </p:cNvSpPr>
                <p:nvPr/>
              </p:nvSpPr>
              <p:spPr bwMode="auto">
                <a:xfrm>
                  <a:off x="3579103" y="7527290"/>
                  <a:ext cx="206375" cy="206375"/>
                </a:xfrm>
                <a:custGeom>
                  <a:avLst/>
                  <a:gdLst>
                    <a:gd name="T0" fmla="*/ 106 w 212"/>
                    <a:gd name="T1" fmla="*/ 0 h 213"/>
                    <a:gd name="T2" fmla="*/ 0 w 212"/>
                    <a:gd name="T3" fmla="*/ 106 h 213"/>
                    <a:gd name="T4" fmla="*/ 106 w 212"/>
                    <a:gd name="T5" fmla="*/ 213 h 213"/>
                    <a:gd name="T6" fmla="*/ 127 w 212"/>
                    <a:gd name="T7" fmla="*/ 211 h 213"/>
                    <a:gd name="T8" fmla="*/ 105 w 212"/>
                    <a:gd name="T9" fmla="*/ 106 h 213"/>
                    <a:gd name="T10" fmla="*/ 120 w 212"/>
                    <a:gd name="T11" fmla="*/ 110 h 213"/>
                    <a:gd name="T12" fmla="*/ 117 w 212"/>
                    <a:gd name="T13" fmla="*/ 103 h 213"/>
                    <a:gd name="T14" fmla="*/ 128 w 212"/>
                    <a:gd name="T15" fmla="*/ 92 h 213"/>
                    <a:gd name="T16" fmla="*/ 139 w 212"/>
                    <a:gd name="T17" fmla="*/ 103 h 213"/>
                    <a:gd name="T18" fmla="*/ 132 w 212"/>
                    <a:gd name="T19" fmla="*/ 113 h 213"/>
                    <a:gd name="T20" fmla="*/ 209 w 212"/>
                    <a:gd name="T21" fmla="*/ 131 h 213"/>
                    <a:gd name="T22" fmla="*/ 212 w 212"/>
                    <a:gd name="T23" fmla="*/ 106 h 213"/>
                    <a:gd name="T24" fmla="*/ 106 w 212"/>
                    <a:gd name="T25" fmla="*/ 0 h 213"/>
                    <a:gd name="T26" fmla="*/ 42 w 212"/>
                    <a:gd name="T27" fmla="*/ 54 h 213"/>
                    <a:gd name="T28" fmla="*/ 57 w 212"/>
                    <a:gd name="T29" fmla="*/ 70 h 213"/>
                    <a:gd name="T30" fmla="*/ 42 w 212"/>
                    <a:gd name="T31" fmla="*/ 85 h 213"/>
                    <a:gd name="T32" fmla="*/ 26 w 212"/>
                    <a:gd name="T33" fmla="*/ 70 h 213"/>
                    <a:gd name="T34" fmla="*/ 42 w 212"/>
                    <a:gd name="T35" fmla="*/ 54 h 213"/>
                    <a:gd name="T36" fmla="*/ 40 w 212"/>
                    <a:gd name="T37" fmla="*/ 154 h 213"/>
                    <a:gd name="T38" fmla="*/ 21 w 212"/>
                    <a:gd name="T39" fmla="*/ 135 h 213"/>
                    <a:gd name="T40" fmla="*/ 40 w 212"/>
                    <a:gd name="T41" fmla="*/ 115 h 213"/>
                    <a:gd name="T42" fmla="*/ 60 w 212"/>
                    <a:gd name="T43" fmla="*/ 135 h 213"/>
                    <a:gd name="T44" fmla="*/ 40 w 212"/>
                    <a:gd name="T45" fmla="*/ 154 h 213"/>
                    <a:gd name="T46" fmla="*/ 89 w 212"/>
                    <a:gd name="T47" fmla="*/ 70 h 213"/>
                    <a:gd name="T48" fmla="*/ 102 w 212"/>
                    <a:gd name="T49" fmla="*/ 83 h 213"/>
                    <a:gd name="T50" fmla="*/ 89 w 212"/>
                    <a:gd name="T51" fmla="*/ 96 h 213"/>
                    <a:gd name="T52" fmla="*/ 76 w 212"/>
                    <a:gd name="T53" fmla="*/ 83 h 213"/>
                    <a:gd name="T54" fmla="*/ 89 w 212"/>
                    <a:gd name="T55" fmla="*/ 70 h 213"/>
                    <a:gd name="T56" fmla="*/ 76 w 212"/>
                    <a:gd name="T57" fmla="*/ 133 h 213"/>
                    <a:gd name="T58" fmla="*/ 89 w 212"/>
                    <a:gd name="T59" fmla="*/ 120 h 213"/>
                    <a:gd name="T60" fmla="*/ 102 w 212"/>
                    <a:gd name="T61" fmla="*/ 133 h 213"/>
                    <a:gd name="T62" fmla="*/ 89 w 212"/>
                    <a:gd name="T63" fmla="*/ 146 h 213"/>
                    <a:gd name="T64" fmla="*/ 76 w 212"/>
                    <a:gd name="T65" fmla="*/ 133 h 213"/>
                    <a:gd name="T66" fmla="*/ 117 w 212"/>
                    <a:gd name="T67" fmla="*/ 183 h 213"/>
                    <a:gd name="T68" fmla="*/ 102 w 212"/>
                    <a:gd name="T69" fmla="*/ 198 h 213"/>
                    <a:gd name="T70" fmla="*/ 87 w 212"/>
                    <a:gd name="T71" fmla="*/ 183 h 213"/>
                    <a:gd name="T72" fmla="*/ 102 w 212"/>
                    <a:gd name="T73" fmla="*/ 168 h 213"/>
                    <a:gd name="T74" fmla="*/ 117 w 212"/>
                    <a:gd name="T75" fmla="*/ 183 h 213"/>
                    <a:gd name="T76" fmla="*/ 106 w 212"/>
                    <a:gd name="T77" fmla="*/ 55 h 213"/>
                    <a:gd name="T78" fmla="*/ 88 w 212"/>
                    <a:gd name="T79" fmla="*/ 36 h 213"/>
                    <a:gd name="T80" fmla="*/ 106 w 212"/>
                    <a:gd name="T81" fmla="*/ 18 h 213"/>
                    <a:gd name="T82" fmla="*/ 125 w 212"/>
                    <a:gd name="T83" fmla="*/ 36 h 213"/>
                    <a:gd name="T84" fmla="*/ 106 w 212"/>
                    <a:gd name="T85" fmla="*/ 55 h 213"/>
                    <a:gd name="T86" fmla="*/ 139 w 212"/>
                    <a:gd name="T87" fmla="*/ 49 h 213"/>
                    <a:gd name="T88" fmla="*/ 152 w 212"/>
                    <a:gd name="T89" fmla="*/ 36 h 213"/>
                    <a:gd name="T90" fmla="*/ 165 w 212"/>
                    <a:gd name="T91" fmla="*/ 49 h 213"/>
                    <a:gd name="T92" fmla="*/ 152 w 212"/>
                    <a:gd name="T93" fmla="*/ 62 h 213"/>
                    <a:gd name="T94" fmla="*/ 139 w 212"/>
                    <a:gd name="T95" fmla="*/ 49 h 213"/>
                    <a:gd name="T96" fmla="*/ 175 w 212"/>
                    <a:gd name="T97" fmla="*/ 112 h 213"/>
                    <a:gd name="T98" fmla="*/ 157 w 212"/>
                    <a:gd name="T99" fmla="*/ 95 h 213"/>
                    <a:gd name="T100" fmla="*/ 175 w 212"/>
                    <a:gd name="T101" fmla="*/ 77 h 213"/>
                    <a:gd name="T102" fmla="*/ 193 w 212"/>
                    <a:gd name="T103" fmla="*/ 95 h 213"/>
                    <a:gd name="T104" fmla="*/ 175 w 212"/>
                    <a:gd name="T105" fmla="*/ 11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2" h="213">
                      <a:moveTo>
                        <a:pt x="106" y="0"/>
                      </a:moveTo>
                      <a:cubicBezTo>
                        <a:pt x="47" y="0"/>
                        <a:pt x="0" y="48"/>
                        <a:pt x="0" y="106"/>
                      </a:cubicBezTo>
                      <a:cubicBezTo>
                        <a:pt x="0" y="165"/>
                        <a:pt x="47" y="213"/>
                        <a:pt x="106" y="213"/>
                      </a:cubicBezTo>
                      <a:cubicBezTo>
                        <a:pt x="113" y="213"/>
                        <a:pt x="120" y="212"/>
                        <a:pt x="127" y="211"/>
                      </a:cubicBezTo>
                      <a:cubicBezTo>
                        <a:pt x="105" y="106"/>
                        <a:pt x="105" y="106"/>
                        <a:pt x="105" y="106"/>
                      </a:cubicBezTo>
                      <a:cubicBezTo>
                        <a:pt x="120" y="110"/>
                        <a:pt x="120" y="110"/>
                        <a:pt x="120" y="110"/>
                      </a:cubicBezTo>
                      <a:cubicBezTo>
                        <a:pt x="118" y="108"/>
                        <a:pt x="117" y="105"/>
                        <a:pt x="117" y="103"/>
                      </a:cubicBezTo>
                      <a:cubicBezTo>
                        <a:pt x="117" y="97"/>
                        <a:pt x="122" y="92"/>
                        <a:pt x="128" y="92"/>
                      </a:cubicBezTo>
                      <a:cubicBezTo>
                        <a:pt x="134" y="92"/>
                        <a:pt x="139" y="97"/>
                        <a:pt x="139" y="103"/>
                      </a:cubicBezTo>
                      <a:cubicBezTo>
                        <a:pt x="139" y="107"/>
                        <a:pt x="136" y="111"/>
                        <a:pt x="132" y="113"/>
                      </a:cubicBezTo>
                      <a:cubicBezTo>
                        <a:pt x="209" y="131"/>
                        <a:pt x="209" y="131"/>
                        <a:pt x="209" y="131"/>
                      </a:cubicBezTo>
                      <a:cubicBezTo>
                        <a:pt x="211" y="123"/>
                        <a:pt x="212" y="115"/>
                        <a:pt x="212" y="106"/>
                      </a:cubicBezTo>
                      <a:cubicBezTo>
                        <a:pt x="212" y="48"/>
                        <a:pt x="165" y="0"/>
                        <a:pt x="106" y="0"/>
                      </a:cubicBezTo>
                      <a:close/>
                      <a:moveTo>
                        <a:pt x="42" y="54"/>
                      </a:moveTo>
                      <a:cubicBezTo>
                        <a:pt x="50" y="54"/>
                        <a:pt x="57" y="61"/>
                        <a:pt x="57" y="70"/>
                      </a:cubicBezTo>
                      <a:cubicBezTo>
                        <a:pt x="57" y="78"/>
                        <a:pt x="50" y="85"/>
                        <a:pt x="42" y="85"/>
                      </a:cubicBezTo>
                      <a:cubicBezTo>
                        <a:pt x="33" y="85"/>
                        <a:pt x="26" y="78"/>
                        <a:pt x="26" y="70"/>
                      </a:cubicBezTo>
                      <a:cubicBezTo>
                        <a:pt x="26" y="61"/>
                        <a:pt x="33" y="54"/>
                        <a:pt x="42" y="54"/>
                      </a:cubicBezTo>
                      <a:close/>
                      <a:moveTo>
                        <a:pt x="40" y="154"/>
                      </a:moveTo>
                      <a:cubicBezTo>
                        <a:pt x="30" y="154"/>
                        <a:pt x="21" y="146"/>
                        <a:pt x="21" y="135"/>
                      </a:cubicBezTo>
                      <a:cubicBezTo>
                        <a:pt x="21" y="124"/>
                        <a:pt x="30" y="115"/>
                        <a:pt x="40" y="115"/>
                      </a:cubicBezTo>
                      <a:cubicBezTo>
                        <a:pt x="51" y="115"/>
                        <a:pt x="60" y="124"/>
                        <a:pt x="60" y="135"/>
                      </a:cubicBezTo>
                      <a:cubicBezTo>
                        <a:pt x="60" y="146"/>
                        <a:pt x="51" y="154"/>
                        <a:pt x="40" y="154"/>
                      </a:cubicBezTo>
                      <a:close/>
                      <a:moveTo>
                        <a:pt x="89" y="70"/>
                      </a:moveTo>
                      <a:cubicBezTo>
                        <a:pt x="96" y="70"/>
                        <a:pt x="102" y="76"/>
                        <a:pt x="102" y="83"/>
                      </a:cubicBezTo>
                      <a:cubicBezTo>
                        <a:pt x="102" y="90"/>
                        <a:pt x="96" y="96"/>
                        <a:pt x="89" y="96"/>
                      </a:cubicBezTo>
                      <a:cubicBezTo>
                        <a:pt x="82" y="96"/>
                        <a:pt x="76" y="90"/>
                        <a:pt x="76" y="83"/>
                      </a:cubicBezTo>
                      <a:cubicBezTo>
                        <a:pt x="76" y="76"/>
                        <a:pt x="82" y="70"/>
                        <a:pt x="89" y="70"/>
                      </a:cubicBezTo>
                      <a:close/>
                      <a:moveTo>
                        <a:pt x="76" y="133"/>
                      </a:moveTo>
                      <a:cubicBezTo>
                        <a:pt x="76" y="126"/>
                        <a:pt x="82" y="120"/>
                        <a:pt x="89" y="120"/>
                      </a:cubicBezTo>
                      <a:cubicBezTo>
                        <a:pt x="96" y="120"/>
                        <a:pt x="102" y="126"/>
                        <a:pt x="102" y="133"/>
                      </a:cubicBezTo>
                      <a:cubicBezTo>
                        <a:pt x="102" y="140"/>
                        <a:pt x="96" y="146"/>
                        <a:pt x="89" y="146"/>
                      </a:cubicBezTo>
                      <a:cubicBezTo>
                        <a:pt x="82" y="146"/>
                        <a:pt x="76" y="140"/>
                        <a:pt x="76" y="133"/>
                      </a:cubicBezTo>
                      <a:close/>
                      <a:moveTo>
                        <a:pt x="117" y="183"/>
                      </a:moveTo>
                      <a:cubicBezTo>
                        <a:pt x="117" y="191"/>
                        <a:pt x="110" y="198"/>
                        <a:pt x="102" y="198"/>
                      </a:cubicBezTo>
                      <a:cubicBezTo>
                        <a:pt x="94" y="198"/>
                        <a:pt x="87" y="191"/>
                        <a:pt x="87" y="183"/>
                      </a:cubicBezTo>
                      <a:cubicBezTo>
                        <a:pt x="87" y="175"/>
                        <a:pt x="94" y="168"/>
                        <a:pt x="102" y="168"/>
                      </a:cubicBezTo>
                      <a:cubicBezTo>
                        <a:pt x="110" y="168"/>
                        <a:pt x="117" y="175"/>
                        <a:pt x="117" y="183"/>
                      </a:cubicBezTo>
                      <a:close/>
                      <a:moveTo>
                        <a:pt x="106" y="55"/>
                      </a:moveTo>
                      <a:cubicBezTo>
                        <a:pt x="96" y="55"/>
                        <a:pt x="88" y="46"/>
                        <a:pt x="88" y="36"/>
                      </a:cubicBezTo>
                      <a:cubicBezTo>
                        <a:pt x="88" y="26"/>
                        <a:pt x="96" y="18"/>
                        <a:pt x="106" y="18"/>
                      </a:cubicBezTo>
                      <a:cubicBezTo>
                        <a:pt x="116" y="18"/>
                        <a:pt x="125" y="26"/>
                        <a:pt x="125" y="36"/>
                      </a:cubicBezTo>
                      <a:cubicBezTo>
                        <a:pt x="125" y="46"/>
                        <a:pt x="116" y="55"/>
                        <a:pt x="106" y="55"/>
                      </a:cubicBezTo>
                      <a:close/>
                      <a:moveTo>
                        <a:pt x="139" y="49"/>
                      </a:moveTo>
                      <a:cubicBezTo>
                        <a:pt x="139" y="42"/>
                        <a:pt x="145" y="36"/>
                        <a:pt x="152" y="36"/>
                      </a:cubicBezTo>
                      <a:cubicBezTo>
                        <a:pt x="159" y="36"/>
                        <a:pt x="165" y="42"/>
                        <a:pt x="165" y="49"/>
                      </a:cubicBezTo>
                      <a:cubicBezTo>
                        <a:pt x="165" y="56"/>
                        <a:pt x="159" y="62"/>
                        <a:pt x="152" y="62"/>
                      </a:cubicBezTo>
                      <a:cubicBezTo>
                        <a:pt x="145" y="62"/>
                        <a:pt x="139" y="56"/>
                        <a:pt x="139" y="49"/>
                      </a:cubicBezTo>
                      <a:close/>
                      <a:moveTo>
                        <a:pt x="175" y="112"/>
                      </a:moveTo>
                      <a:cubicBezTo>
                        <a:pt x="165" y="112"/>
                        <a:pt x="157" y="105"/>
                        <a:pt x="157" y="95"/>
                      </a:cubicBezTo>
                      <a:cubicBezTo>
                        <a:pt x="157" y="85"/>
                        <a:pt x="165" y="77"/>
                        <a:pt x="175" y="77"/>
                      </a:cubicBezTo>
                      <a:cubicBezTo>
                        <a:pt x="185" y="77"/>
                        <a:pt x="193" y="85"/>
                        <a:pt x="193" y="95"/>
                      </a:cubicBezTo>
                      <a:cubicBezTo>
                        <a:pt x="193" y="105"/>
                        <a:pt x="185" y="112"/>
                        <a:pt x="175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4" name="Freeform 480"/>
                <p:cNvSpPr/>
                <p:nvPr/>
              </p:nvSpPr>
              <p:spPr bwMode="auto">
                <a:xfrm>
                  <a:off x="3736265" y="7687627"/>
                  <a:ext cx="98425" cy="96838"/>
                </a:xfrm>
                <a:custGeom>
                  <a:avLst/>
                  <a:gdLst>
                    <a:gd name="T0" fmla="*/ 90 w 103"/>
                    <a:gd name="T1" fmla="*/ 0 h 100"/>
                    <a:gd name="T2" fmla="*/ 0 w 103"/>
                    <a:gd name="T3" fmla="*/ 87 h 100"/>
                    <a:gd name="T4" fmla="*/ 3 w 103"/>
                    <a:gd name="T5" fmla="*/ 100 h 100"/>
                    <a:gd name="T6" fmla="*/ 103 w 103"/>
                    <a:gd name="T7" fmla="*/ 4 h 100"/>
                    <a:gd name="T8" fmla="*/ 90 w 103"/>
                    <a:gd name="T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0">
                      <a:moveTo>
                        <a:pt x="90" y="0"/>
                      </a:moveTo>
                      <a:cubicBezTo>
                        <a:pt x="79" y="44"/>
                        <a:pt x="44" y="78"/>
                        <a:pt x="0" y="87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53" y="90"/>
                        <a:pt x="92" y="52"/>
                        <a:pt x="103" y="4"/>
                      </a:cubicBez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5" name="Freeform 481"/>
                <p:cNvSpPr>
                  <a:spLocks noEditPoints="1"/>
                </p:cNvSpPr>
                <p:nvPr/>
              </p:nvSpPr>
              <p:spPr bwMode="auto">
                <a:xfrm>
                  <a:off x="3714040" y="7660640"/>
                  <a:ext cx="100013" cy="101600"/>
                </a:xfrm>
                <a:custGeom>
                  <a:avLst/>
                  <a:gdLst>
                    <a:gd name="T0" fmla="*/ 104 w 104"/>
                    <a:gd name="T1" fmla="*/ 25 h 105"/>
                    <a:gd name="T2" fmla="*/ 27 w 104"/>
                    <a:gd name="T3" fmla="*/ 7 h 105"/>
                    <a:gd name="T4" fmla="*/ 23 w 104"/>
                    <a:gd name="T5" fmla="*/ 8 h 105"/>
                    <a:gd name="T6" fmla="*/ 14 w 104"/>
                    <a:gd name="T7" fmla="*/ 4 h 105"/>
                    <a:gd name="T8" fmla="*/ 0 w 104"/>
                    <a:gd name="T9" fmla="*/ 0 h 105"/>
                    <a:gd name="T10" fmla="*/ 22 w 104"/>
                    <a:gd name="T11" fmla="*/ 105 h 105"/>
                    <a:gd name="T12" fmla="*/ 104 w 104"/>
                    <a:gd name="T13" fmla="*/ 25 h 105"/>
                    <a:gd name="T14" fmla="*/ 73 w 104"/>
                    <a:gd name="T15" fmla="*/ 20 h 105"/>
                    <a:gd name="T16" fmla="*/ 84 w 104"/>
                    <a:gd name="T17" fmla="*/ 31 h 105"/>
                    <a:gd name="T18" fmla="*/ 73 w 104"/>
                    <a:gd name="T19" fmla="*/ 42 h 105"/>
                    <a:gd name="T20" fmla="*/ 62 w 104"/>
                    <a:gd name="T21" fmla="*/ 31 h 105"/>
                    <a:gd name="T22" fmla="*/ 73 w 104"/>
                    <a:gd name="T23" fmla="*/ 20 h 105"/>
                    <a:gd name="T24" fmla="*/ 31 w 104"/>
                    <a:gd name="T25" fmla="*/ 62 h 105"/>
                    <a:gd name="T26" fmla="*/ 13 w 104"/>
                    <a:gd name="T27" fmla="*/ 43 h 105"/>
                    <a:gd name="T28" fmla="*/ 31 w 104"/>
                    <a:gd name="T29" fmla="*/ 24 h 105"/>
                    <a:gd name="T30" fmla="*/ 50 w 104"/>
                    <a:gd name="T31" fmla="*/ 43 h 105"/>
                    <a:gd name="T32" fmla="*/ 31 w 104"/>
                    <a:gd name="T33" fmla="*/ 6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05">
                      <a:moveTo>
                        <a:pt x="104" y="25"/>
                      </a:move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4" y="8"/>
                        <a:pt x="23" y="8"/>
                      </a:cubicBezTo>
                      <a:cubicBezTo>
                        <a:pt x="19" y="8"/>
                        <a:pt x="16" y="6"/>
                        <a:pt x="14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62" y="97"/>
                        <a:pt x="94" y="65"/>
                        <a:pt x="104" y="25"/>
                      </a:cubicBezTo>
                      <a:close/>
                      <a:moveTo>
                        <a:pt x="73" y="20"/>
                      </a:moveTo>
                      <a:cubicBezTo>
                        <a:pt x="79" y="20"/>
                        <a:pt x="84" y="25"/>
                        <a:pt x="84" y="31"/>
                      </a:cubicBezTo>
                      <a:cubicBezTo>
                        <a:pt x="84" y="37"/>
                        <a:pt x="79" y="42"/>
                        <a:pt x="73" y="42"/>
                      </a:cubicBezTo>
                      <a:cubicBezTo>
                        <a:pt x="67" y="42"/>
                        <a:pt x="62" y="37"/>
                        <a:pt x="62" y="31"/>
                      </a:cubicBezTo>
                      <a:cubicBezTo>
                        <a:pt x="62" y="25"/>
                        <a:pt x="67" y="20"/>
                        <a:pt x="73" y="20"/>
                      </a:cubicBezTo>
                      <a:close/>
                      <a:moveTo>
                        <a:pt x="31" y="62"/>
                      </a:moveTo>
                      <a:cubicBezTo>
                        <a:pt x="21" y="62"/>
                        <a:pt x="13" y="53"/>
                        <a:pt x="13" y="43"/>
                      </a:cubicBezTo>
                      <a:cubicBezTo>
                        <a:pt x="13" y="33"/>
                        <a:pt x="21" y="24"/>
                        <a:pt x="31" y="24"/>
                      </a:cubicBezTo>
                      <a:cubicBezTo>
                        <a:pt x="42" y="24"/>
                        <a:pt x="50" y="33"/>
                        <a:pt x="50" y="43"/>
                      </a:cubicBezTo>
                      <a:cubicBezTo>
                        <a:pt x="50" y="53"/>
                        <a:pt x="42" y="62"/>
                        <a:pt x="3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25" name="矩形 24"/>
            <p:cNvSpPr/>
            <p:nvPr/>
          </p:nvSpPr>
          <p:spPr>
            <a:xfrm>
              <a:off x="2796081" y="4061366"/>
              <a:ext cx="7665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论 文</a:t>
              </a:r>
              <a:endParaRPr lang="en-US" altLang="zh-CN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课 题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853391" y="1566284"/>
            <a:ext cx="5284963" cy="507831"/>
            <a:chOff x="2935704" y="1457154"/>
            <a:chExt cx="4760193" cy="507831"/>
          </a:xfrm>
        </p:grpSpPr>
        <p:sp>
          <p:nvSpPr>
            <p:cNvPr id="38" name="矩形 37"/>
            <p:cNvSpPr/>
            <p:nvPr/>
          </p:nvSpPr>
          <p:spPr>
            <a:xfrm>
              <a:off x="2935704" y="1457154"/>
              <a:ext cx="4760193" cy="5078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010051" y="1520107"/>
              <a:ext cx="46858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发表：数学、语文、英语各学科每年</a:t>
              </a:r>
              <a:r>
                <a:rPr lang="en-US" altLang="zh-CN" sz="2000" dirty="0" smtClean="0"/>
                <a:t>1</a:t>
              </a:r>
              <a:r>
                <a:rPr lang="zh-CN" altLang="en-US" sz="2000" dirty="0" smtClean="0"/>
                <a:t>篇</a:t>
              </a:r>
              <a:endParaRPr lang="zh-CN" altLang="en-US" sz="2000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853390" y="2318185"/>
            <a:ext cx="5326561" cy="507831"/>
            <a:chOff x="2935704" y="1061376"/>
            <a:chExt cx="4760193" cy="507831"/>
          </a:xfrm>
        </p:grpSpPr>
        <p:sp>
          <p:nvSpPr>
            <p:cNvPr id="41" name="矩形 40"/>
            <p:cNvSpPr/>
            <p:nvPr/>
          </p:nvSpPr>
          <p:spPr>
            <a:xfrm>
              <a:off x="2935704" y="1061376"/>
              <a:ext cx="4760193" cy="5078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972877" y="1139335"/>
              <a:ext cx="46858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获奖：每人每年至少</a:t>
              </a:r>
              <a:r>
                <a:rPr lang="en-US" altLang="zh-CN" sz="2000" dirty="0" smtClean="0"/>
                <a:t>1</a:t>
              </a:r>
              <a:r>
                <a:rPr lang="zh-CN" altLang="en-US" sz="2000" dirty="0" smtClean="0"/>
                <a:t>篇论文获奖</a:t>
              </a:r>
              <a:endParaRPr lang="zh-CN" altLang="en-US" sz="2000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843768" y="3110388"/>
            <a:ext cx="5432436" cy="807094"/>
            <a:chOff x="2899046" y="837945"/>
            <a:chExt cx="5386178" cy="1344684"/>
          </a:xfrm>
        </p:grpSpPr>
        <p:sp>
          <p:nvSpPr>
            <p:cNvPr id="47" name="矩形 46"/>
            <p:cNvSpPr/>
            <p:nvPr/>
          </p:nvSpPr>
          <p:spPr>
            <a:xfrm>
              <a:off x="2899046" y="837945"/>
              <a:ext cx="5290745" cy="13421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972878" y="860446"/>
              <a:ext cx="5312346" cy="132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课题：</a:t>
              </a:r>
              <a:r>
                <a:rPr lang="en-US" altLang="zh-CN" sz="2000" dirty="0" smtClean="0"/>
                <a:t>1</a:t>
              </a:r>
              <a:r>
                <a:rPr lang="zh-CN" altLang="en-US" sz="2000" dirty="0" smtClean="0"/>
                <a:t>、每人每年</a:t>
              </a:r>
              <a:r>
                <a:rPr lang="en-US" altLang="zh-CN" sz="2000" dirty="0" smtClean="0"/>
                <a:t>1</a:t>
              </a:r>
              <a:r>
                <a:rPr lang="zh-CN" altLang="en-US" sz="2000" dirty="0" smtClean="0"/>
                <a:t>个小课题研究</a:t>
              </a:r>
              <a:endParaRPr lang="en-US" altLang="zh-CN" sz="2000" dirty="0" smtClean="0"/>
            </a:p>
            <a:p>
              <a:r>
                <a:rPr lang="en-US" altLang="zh-CN" sz="2000" dirty="0" smtClean="0"/>
                <a:t>             2</a:t>
              </a:r>
              <a:r>
                <a:rPr lang="zh-CN" altLang="en-US" sz="2000" dirty="0" smtClean="0"/>
                <a:t>、常州市青果在线课题</a:t>
              </a:r>
              <a:r>
                <a:rPr lang="zh-CN" altLang="en-US" sz="1400" dirty="0" smtClean="0"/>
                <a:t>（市级活动和公开课）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49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  <a:endParaRPr lang="en-US" altLang="zh-CN" sz="4000" b="1" dirty="0">
              <a:solidFill>
                <a:schemeClr val="bg1"/>
              </a:solidFill>
              <a:ea typeface="黑体" panose="02010600030101010101" charset="-122"/>
            </a:endParaRP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54" name="矩形 53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接连接符 20"/>
          <p:cNvCxnSpPr/>
          <p:nvPr/>
        </p:nvCxnSpPr>
        <p:spPr>
          <a:xfrm>
            <a:off x="2401571" y="1303776"/>
            <a:ext cx="0" cy="269530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18820" y="1303776"/>
            <a:ext cx="1362874" cy="2748131"/>
            <a:chOff x="3930786" y="1939044"/>
            <a:chExt cx="1362874" cy="2748131"/>
          </a:xfrm>
        </p:grpSpPr>
        <p:grpSp>
          <p:nvGrpSpPr>
            <p:cNvPr id="10" name="组合 9"/>
            <p:cNvGrpSpPr/>
            <p:nvPr/>
          </p:nvGrpSpPr>
          <p:grpSpPr>
            <a:xfrm>
              <a:off x="3930786" y="2436343"/>
              <a:ext cx="1362874" cy="2250832"/>
              <a:chOff x="5755822" y="3247857"/>
              <a:chExt cx="1817165" cy="3001109"/>
            </a:xfrm>
          </p:grpSpPr>
          <p:sp>
            <p:nvSpPr>
              <p:cNvPr id="12" name="椭圆 11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/>
              <p:cNvSpPr/>
              <p:nvPr/>
            </p:nvSpPr>
            <p:spPr>
              <a:xfrm>
                <a:off x="5755822" y="4894749"/>
                <a:ext cx="1817165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新北区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武进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：？次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天宁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</a:t>
                </a:r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？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学    内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：？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310265" y="4436057"/>
                <a:ext cx="7869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17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18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19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11" name="矩形 10"/>
            <p:cNvSpPr/>
            <p:nvPr/>
          </p:nvSpPr>
          <p:spPr>
            <a:xfrm>
              <a:off x="4222913" y="1939044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讲 座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721449" y="1460527"/>
            <a:ext cx="5284963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809508" y="1483002"/>
            <a:ext cx="533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新北区数字化学习课题研究讲座</a:t>
            </a:r>
            <a:endParaRPr lang="zh-CN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2721449" y="2758720"/>
            <a:ext cx="5284963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809508" y="2781195"/>
            <a:ext cx="533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新北区新教师“新基本功”讲座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7668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  <a:endParaRPr lang="en-US" altLang="zh-CN" sz="4000" b="1" dirty="0">
              <a:solidFill>
                <a:schemeClr val="bg1"/>
              </a:solidFill>
              <a:ea typeface="黑体" panose="02010600030101010101" charset="-122"/>
            </a:endParaRP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54" name="矩形 53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接连接符 20"/>
          <p:cNvCxnSpPr/>
          <p:nvPr/>
        </p:nvCxnSpPr>
        <p:spPr>
          <a:xfrm flipH="1">
            <a:off x="2425566" y="1457154"/>
            <a:ext cx="13311" cy="224198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07545" y="1322146"/>
            <a:ext cx="1745991" cy="2512002"/>
            <a:chOff x="5102701" y="1684021"/>
            <a:chExt cx="1745991" cy="2512002"/>
          </a:xfrm>
        </p:grpSpPr>
        <p:grpSp>
          <p:nvGrpSpPr>
            <p:cNvPr id="10" name="组合 9"/>
            <p:cNvGrpSpPr/>
            <p:nvPr/>
          </p:nvGrpSpPr>
          <p:grpSpPr>
            <a:xfrm>
              <a:off x="5102701" y="1684021"/>
              <a:ext cx="1745991" cy="2120169"/>
              <a:chOff x="7318373" y="2244762"/>
              <a:chExt cx="2327987" cy="2826892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8109507" y="43858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318373" y="2823935"/>
                <a:ext cx="2327987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浏览量：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30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粉     丝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10000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人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altLang="zh-CN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公众号：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200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8436628" y="40931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7909455" y="2244762"/>
                <a:ext cx="1150316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200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集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Freeform 493"/>
              <p:cNvSpPr/>
              <p:nvPr/>
            </p:nvSpPr>
            <p:spPr bwMode="auto">
              <a:xfrm>
                <a:off x="8319851" y="4589848"/>
                <a:ext cx="265113" cy="27781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535593" y="3826691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微  课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623914" y="1540653"/>
            <a:ext cx="5284963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808691" y="1586819"/>
            <a:ext cx="533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数学学科每日一课      （</a:t>
            </a:r>
            <a:r>
              <a:rPr lang="en-US" altLang="zh-CN" sz="2400" dirty="0" smtClean="0"/>
              <a:t>5×40=200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sp>
        <p:nvSpPr>
          <p:cNvPr id="19" name="矩形 18"/>
          <p:cNvSpPr/>
          <p:nvPr/>
        </p:nvSpPr>
        <p:spPr>
          <a:xfrm>
            <a:off x="2623914" y="2324231"/>
            <a:ext cx="5284963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808691" y="2352939"/>
            <a:ext cx="533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语文、英语学科每周一课</a:t>
            </a:r>
            <a:endParaRPr lang="zh-CN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2634333" y="3107809"/>
            <a:ext cx="5284963" cy="507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819110" y="3153975"/>
            <a:ext cx="533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公众</a:t>
            </a:r>
            <a:r>
              <a:rPr lang="zh-CN" altLang="en-US" sz="2400" dirty="0" smtClean="0"/>
              <a:t>号 原创 更新   （</a:t>
            </a:r>
            <a:r>
              <a:rPr lang="en-US" altLang="zh-CN" sz="2400" dirty="0" smtClean="0"/>
              <a:t>5×40=200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669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圆角矩形 53"/>
          <p:cNvSpPr/>
          <p:nvPr/>
        </p:nvSpPr>
        <p:spPr>
          <a:xfrm>
            <a:off x="5971249" y="3871878"/>
            <a:ext cx="1956498" cy="3385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4589855" y="1437384"/>
            <a:ext cx="1956498" cy="3385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3255998" y="3783546"/>
            <a:ext cx="1956498" cy="3385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2088682" y="1582001"/>
            <a:ext cx="1956498" cy="3385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  <a:endParaRPr lang="en-US" altLang="zh-CN" sz="4000" b="1" dirty="0">
              <a:solidFill>
                <a:schemeClr val="bg1"/>
              </a:solidFill>
              <a:ea typeface="黑体" panose="0201060003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693821" y="1950147"/>
            <a:ext cx="872729" cy="1310879"/>
            <a:chOff x="2052030" y="3002321"/>
            <a:chExt cx="1163638" cy="1747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任意多边形 1"/>
            <p:cNvSpPr/>
            <p:nvPr/>
          </p:nvSpPr>
          <p:spPr>
            <a:xfrm rot="12966304">
              <a:off x="2052030" y="3718284"/>
              <a:ext cx="1163638" cy="1031875"/>
            </a:xfrm>
            <a:custGeom>
              <a:avLst/>
              <a:gdLst>
                <a:gd name="connsiteX0" fmla="*/ 1052874 w 1164173"/>
                <a:gd name="connsiteY0" fmla="*/ 962340 h 1031654"/>
                <a:gd name="connsiteX1" fmla="*/ 1069057 w 1164173"/>
                <a:gd name="connsiteY1" fmla="*/ 858943 h 1031654"/>
                <a:gd name="connsiteX2" fmla="*/ 965659 w 1164173"/>
                <a:gd name="connsiteY2" fmla="*/ 842761 h 1031654"/>
                <a:gd name="connsiteX3" fmla="*/ 949477 w 1164173"/>
                <a:gd name="connsiteY3" fmla="*/ 946158 h 1031654"/>
                <a:gd name="connsiteX4" fmla="*/ 1052874 w 1164173"/>
                <a:gd name="connsiteY4" fmla="*/ 962340 h 1031654"/>
                <a:gd name="connsiteX5" fmla="*/ 1135899 w 1164173"/>
                <a:gd name="connsiteY5" fmla="*/ 1003380 h 1031654"/>
                <a:gd name="connsiteX6" fmla="*/ 1067640 w 1164173"/>
                <a:gd name="connsiteY6" fmla="*/ 1031654 h 1031654"/>
                <a:gd name="connsiteX7" fmla="*/ 102307 w 1164173"/>
                <a:gd name="connsiteY7" fmla="*/ 1031654 h 1031654"/>
                <a:gd name="connsiteX8" fmla="*/ 64732 w 1164173"/>
                <a:gd name="connsiteY8" fmla="*/ 1024068 h 1031654"/>
                <a:gd name="connsiteX9" fmla="*/ 59198 w 1164173"/>
                <a:gd name="connsiteY9" fmla="*/ 1020337 h 1031654"/>
                <a:gd name="connsiteX10" fmla="*/ 48283 w 1164173"/>
                <a:gd name="connsiteY10" fmla="*/ 1015422 h 1031654"/>
                <a:gd name="connsiteX11" fmla="*/ 36524 w 1164173"/>
                <a:gd name="connsiteY11" fmla="*/ 1005050 h 1031654"/>
                <a:gd name="connsiteX12" fmla="*/ 34048 w 1164173"/>
                <a:gd name="connsiteY12" fmla="*/ 1003380 h 1031654"/>
                <a:gd name="connsiteX13" fmla="*/ 33191 w 1164173"/>
                <a:gd name="connsiteY13" fmla="*/ 1002110 h 1031654"/>
                <a:gd name="connsiteX14" fmla="*/ 19535 w 1164173"/>
                <a:gd name="connsiteY14" fmla="*/ 990064 h 1031654"/>
                <a:gd name="connsiteX15" fmla="*/ 12949 w 1164173"/>
                <a:gd name="connsiteY15" fmla="*/ 883555 h 1031654"/>
                <a:gd name="connsiteX16" fmla="*/ 495615 w 1164173"/>
                <a:gd name="connsiteY16" fmla="*/ 47552 h 1031654"/>
                <a:gd name="connsiteX17" fmla="*/ 520972 w 1164173"/>
                <a:gd name="connsiteY17" fmla="*/ 18805 h 1031654"/>
                <a:gd name="connsiteX18" fmla="*/ 534039 w 1164173"/>
                <a:gd name="connsiteY18" fmla="*/ 12428 h 1031654"/>
                <a:gd name="connsiteX19" fmla="*/ 534278 w 1164173"/>
                <a:gd name="connsiteY19" fmla="*/ 12218 h 1031654"/>
                <a:gd name="connsiteX20" fmla="*/ 536772 w 1164173"/>
                <a:gd name="connsiteY20" fmla="*/ 11095 h 1031654"/>
                <a:gd name="connsiteX21" fmla="*/ 554231 w 1164173"/>
                <a:gd name="connsiteY21" fmla="*/ 2574 h 1031654"/>
                <a:gd name="connsiteX22" fmla="*/ 561466 w 1164173"/>
                <a:gd name="connsiteY22" fmla="*/ 2070 h 1031654"/>
                <a:gd name="connsiteX23" fmla="*/ 570612 w 1164173"/>
                <a:gd name="connsiteY23" fmla="*/ 0 h 1031654"/>
                <a:gd name="connsiteX24" fmla="*/ 580884 w 1164173"/>
                <a:gd name="connsiteY24" fmla="*/ 716 h 1031654"/>
                <a:gd name="connsiteX25" fmla="*/ 591149 w 1164173"/>
                <a:gd name="connsiteY25" fmla="*/ 1 h 1031654"/>
                <a:gd name="connsiteX26" fmla="*/ 600288 w 1164173"/>
                <a:gd name="connsiteY26" fmla="*/ 2070 h 1031654"/>
                <a:gd name="connsiteX27" fmla="*/ 607528 w 1164173"/>
                <a:gd name="connsiteY27" fmla="*/ 2574 h 1031654"/>
                <a:gd name="connsiteX28" fmla="*/ 625016 w 1164173"/>
                <a:gd name="connsiteY28" fmla="*/ 11107 h 1031654"/>
                <a:gd name="connsiteX29" fmla="*/ 627483 w 1164173"/>
                <a:gd name="connsiteY29" fmla="*/ 12218 h 1031654"/>
                <a:gd name="connsiteX30" fmla="*/ 627718 w 1164173"/>
                <a:gd name="connsiteY30" fmla="*/ 12426 h 1031654"/>
                <a:gd name="connsiteX31" fmla="*/ 640787 w 1164173"/>
                <a:gd name="connsiteY31" fmla="*/ 18804 h 1031654"/>
                <a:gd name="connsiteX32" fmla="*/ 666144 w 1164173"/>
                <a:gd name="connsiteY32" fmla="*/ 47552 h 1031654"/>
                <a:gd name="connsiteX33" fmla="*/ 1148811 w 1164173"/>
                <a:gd name="connsiteY33" fmla="*/ 883554 h 1031654"/>
                <a:gd name="connsiteX34" fmla="*/ 1150460 w 1164173"/>
                <a:gd name="connsiteY34" fmla="*/ 888458 h 1031654"/>
                <a:gd name="connsiteX35" fmla="*/ 1156587 w 1164173"/>
                <a:gd name="connsiteY35" fmla="*/ 897546 h 1031654"/>
                <a:gd name="connsiteX36" fmla="*/ 1164173 w 1164173"/>
                <a:gd name="connsiteY36" fmla="*/ 935121 h 1031654"/>
                <a:gd name="connsiteX37" fmla="*/ 1135899 w 1164173"/>
                <a:gd name="connsiteY37" fmla="*/ 1003380 h 10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64173" h="1031654">
                  <a:moveTo>
                    <a:pt x="1052874" y="962340"/>
                  </a:moveTo>
                  <a:cubicBezTo>
                    <a:pt x="1085896" y="938256"/>
                    <a:pt x="1093141" y="891964"/>
                    <a:pt x="1069057" y="858943"/>
                  </a:cubicBezTo>
                  <a:cubicBezTo>
                    <a:pt x="1044973" y="825922"/>
                    <a:pt x="998680" y="818677"/>
                    <a:pt x="965659" y="842761"/>
                  </a:cubicBezTo>
                  <a:cubicBezTo>
                    <a:pt x="932638" y="866845"/>
                    <a:pt x="925393" y="913137"/>
                    <a:pt x="949477" y="946158"/>
                  </a:cubicBezTo>
                  <a:cubicBezTo>
                    <a:pt x="973561" y="979179"/>
                    <a:pt x="1019853" y="986424"/>
                    <a:pt x="1052874" y="962340"/>
                  </a:cubicBezTo>
                  <a:close/>
                  <a:moveTo>
                    <a:pt x="1135899" y="1003380"/>
                  </a:moveTo>
                  <a:cubicBezTo>
                    <a:pt x="1118430" y="1020849"/>
                    <a:pt x="1094297" y="1031654"/>
                    <a:pt x="1067640" y="1031654"/>
                  </a:cubicBezTo>
                  <a:lnTo>
                    <a:pt x="102307" y="1031654"/>
                  </a:lnTo>
                  <a:cubicBezTo>
                    <a:pt x="88978" y="1031654"/>
                    <a:pt x="76281" y="1028953"/>
                    <a:pt x="64732" y="1024068"/>
                  </a:cubicBezTo>
                  <a:lnTo>
                    <a:pt x="59198" y="1020337"/>
                  </a:lnTo>
                  <a:lnTo>
                    <a:pt x="48283" y="1015422"/>
                  </a:lnTo>
                  <a:lnTo>
                    <a:pt x="36524" y="1005050"/>
                  </a:lnTo>
                  <a:lnTo>
                    <a:pt x="34048" y="1003380"/>
                  </a:lnTo>
                  <a:lnTo>
                    <a:pt x="33191" y="1002110"/>
                  </a:lnTo>
                  <a:lnTo>
                    <a:pt x="19535" y="990064"/>
                  </a:lnTo>
                  <a:cubicBezTo>
                    <a:pt x="-3144" y="960050"/>
                    <a:pt x="-7044" y="918183"/>
                    <a:pt x="12949" y="883555"/>
                  </a:cubicBezTo>
                  <a:lnTo>
                    <a:pt x="495615" y="47552"/>
                  </a:lnTo>
                  <a:cubicBezTo>
                    <a:pt x="502280" y="36009"/>
                    <a:pt x="510968" y="26364"/>
                    <a:pt x="520972" y="18805"/>
                  </a:cubicBezTo>
                  <a:lnTo>
                    <a:pt x="534039" y="12428"/>
                  </a:lnTo>
                  <a:lnTo>
                    <a:pt x="534278" y="12218"/>
                  </a:lnTo>
                  <a:lnTo>
                    <a:pt x="536772" y="11095"/>
                  </a:lnTo>
                  <a:lnTo>
                    <a:pt x="554231" y="2574"/>
                  </a:lnTo>
                  <a:lnTo>
                    <a:pt x="561466" y="2070"/>
                  </a:lnTo>
                  <a:lnTo>
                    <a:pt x="570612" y="0"/>
                  </a:lnTo>
                  <a:lnTo>
                    <a:pt x="580884" y="716"/>
                  </a:lnTo>
                  <a:lnTo>
                    <a:pt x="591149" y="1"/>
                  </a:lnTo>
                  <a:lnTo>
                    <a:pt x="600288" y="2070"/>
                  </a:lnTo>
                  <a:lnTo>
                    <a:pt x="607528" y="2574"/>
                  </a:lnTo>
                  <a:lnTo>
                    <a:pt x="625016" y="11107"/>
                  </a:lnTo>
                  <a:lnTo>
                    <a:pt x="627483" y="12218"/>
                  </a:lnTo>
                  <a:lnTo>
                    <a:pt x="627718" y="12426"/>
                  </a:lnTo>
                  <a:lnTo>
                    <a:pt x="640787" y="18804"/>
                  </a:lnTo>
                  <a:cubicBezTo>
                    <a:pt x="650792" y="26363"/>
                    <a:pt x="659480" y="36009"/>
                    <a:pt x="666144" y="47552"/>
                  </a:cubicBezTo>
                  <a:lnTo>
                    <a:pt x="1148811" y="883554"/>
                  </a:lnTo>
                  <a:lnTo>
                    <a:pt x="1150460" y="888458"/>
                  </a:lnTo>
                  <a:lnTo>
                    <a:pt x="1156587" y="897546"/>
                  </a:lnTo>
                  <a:cubicBezTo>
                    <a:pt x="1161472" y="909095"/>
                    <a:pt x="1164173" y="921792"/>
                    <a:pt x="1164173" y="935121"/>
                  </a:cubicBezTo>
                  <a:cubicBezTo>
                    <a:pt x="1164173" y="961778"/>
                    <a:pt x="1153368" y="985911"/>
                    <a:pt x="1135899" y="1003380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2494943" y="3002321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文本框 5"/>
            <p:cNvSpPr txBox="1">
              <a:spLocks noChangeArrowheads="1"/>
            </p:cNvSpPr>
            <p:nvPr/>
          </p:nvSpPr>
          <p:spPr bwMode="auto">
            <a:xfrm>
              <a:off x="2531455" y="3975459"/>
              <a:ext cx="469053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1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045180" y="2198988"/>
            <a:ext cx="1009650" cy="1479947"/>
            <a:chOff x="3853843" y="3334109"/>
            <a:chExt cx="1346200" cy="1973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任意多边形 3"/>
            <p:cNvSpPr/>
            <p:nvPr/>
          </p:nvSpPr>
          <p:spPr>
            <a:xfrm>
              <a:off x="3853843" y="3334109"/>
              <a:ext cx="1346200" cy="1446212"/>
            </a:xfrm>
            <a:custGeom>
              <a:avLst/>
              <a:gdLst>
                <a:gd name="connsiteX0" fmla="*/ 170487 w 1345719"/>
                <a:gd name="connsiteY0" fmla="*/ 1152570 h 1446325"/>
                <a:gd name="connsiteX1" fmla="*/ 75237 w 1345719"/>
                <a:gd name="connsiteY1" fmla="*/ 1245439 h 1446325"/>
                <a:gd name="connsiteX2" fmla="*/ 170487 w 1345719"/>
                <a:gd name="connsiteY2" fmla="*/ 1338308 h 1446325"/>
                <a:gd name="connsiteX3" fmla="*/ 265737 w 1345719"/>
                <a:gd name="connsiteY3" fmla="*/ 1245439 h 1446325"/>
                <a:gd name="connsiteX4" fmla="*/ 170487 w 1345719"/>
                <a:gd name="connsiteY4" fmla="*/ 1152570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1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8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2 w 1345719"/>
                <a:gd name="connsiteY38" fmla="*/ 826493 h 1446325"/>
                <a:gd name="connsiteX39" fmla="*/ 381214 w 1345719"/>
                <a:gd name="connsiteY39" fmla="*/ 811184 h 1446325"/>
                <a:gd name="connsiteX40" fmla="*/ 375291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0487" y="1152570"/>
                  </a:moveTo>
                  <a:cubicBezTo>
                    <a:pt x="117882" y="1152570"/>
                    <a:pt x="75237" y="1194149"/>
                    <a:pt x="75237" y="1245439"/>
                  </a:cubicBezTo>
                  <a:cubicBezTo>
                    <a:pt x="75237" y="1296729"/>
                    <a:pt x="117882" y="1338308"/>
                    <a:pt x="170487" y="1338308"/>
                  </a:cubicBezTo>
                  <a:cubicBezTo>
                    <a:pt x="223092" y="1338308"/>
                    <a:pt x="265737" y="1296729"/>
                    <a:pt x="265737" y="1245439"/>
                  </a:cubicBezTo>
                  <a:cubicBezTo>
                    <a:pt x="265737" y="1194149"/>
                    <a:pt x="223092" y="1152570"/>
                    <a:pt x="170487" y="1152570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1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8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6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2" y="826493"/>
                  </a:lnTo>
                  <a:lnTo>
                    <a:pt x="381214" y="811184"/>
                  </a:lnTo>
                  <a:lnTo>
                    <a:pt x="375291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cxnSp>
          <p:nvCxnSpPr>
            <p:cNvPr id="6" name="直接箭头连接符 5"/>
            <p:cNvCxnSpPr/>
            <p:nvPr/>
          </p:nvCxnSpPr>
          <p:spPr>
            <a:xfrm>
              <a:off x="3999893" y="4780321"/>
              <a:ext cx="0" cy="527050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6"/>
            <p:cNvSpPr txBox="1">
              <a:spLocks noChangeArrowheads="1"/>
            </p:cNvSpPr>
            <p:nvPr/>
          </p:nvSpPr>
          <p:spPr bwMode="auto">
            <a:xfrm>
              <a:off x="4379305" y="3945296"/>
              <a:ext cx="526627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50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15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69130" y="1814416"/>
            <a:ext cx="1089422" cy="1543050"/>
            <a:chOff x="5352443" y="2821346"/>
            <a:chExt cx="1452562" cy="2057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任意多边形 6"/>
            <p:cNvSpPr/>
            <p:nvPr/>
          </p:nvSpPr>
          <p:spPr>
            <a:xfrm rot="12966304">
              <a:off x="5352443" y="3591284"/>
              <a:ext cx="1452562" cy="1287462"/>
            </a:xfrm>
            <a:custGeom>
              <a:avLst/>
              <a:gdLst>
                <a:gd name="connsiteX0" fmla="*/ 1313889 w 1452780"/>
                <a:gd name="connsiteY0" fmla="*/ 1200911 h 1287408"/>
                <a:gd name="connsiteX1" fmla="*/ 1334084 w 1452780"/>
                <a:gd name="connsiteY1" fmla="*/ 1071881 h 1287408"/>
                <a:gd name="connsiteX2" fmla="*/ 1205053 w 1452780"/>
                <a:gd name="connsiteY2" fmla="*/ 1051687 h 1287408"/>
                <a:gd name="connsiteX3" fmla="*/ 1184859 w 1452780"/>
                <a:gd name="connsiteY3" fmla="*/ 1180717 h 1287408"/>
                <a:gd name="connsiteX4" fmla="*/ 1313889 w 1452780"/>
                <a:gd name="connsiteY4" fmla="*/ 1200911 h 1287408"/>
                <a:gd name="connsiteX5" fmla="*/ 1417497 w 1452780"/>
                <a:gd name="connsiteY5" fmla="*/ 1252125 h 1287408"/>
                <a:gd name="connsiteX6" fmla="*/ 1332316 w 1452780"/>
                <a:gd name="connsiteY6" fmla="*/ 1287408 h 1287408"/>
                <a:gd name="connsiteX7" fmla="*/ 127670 w 1452780"/>
                <a:gd name="connsiteY7" fmla="*/ 1287408 h 1287408"/>
                <a:gd name="connsiteX8" fmla="*/ 80780 w 1452780"/>
                <a:gd name="connsiteY8" fmla="*/ 1277941 h 1287408"/>
                <a:gd name="connsiteX9" fmla="*/ 73874 w 1452780"/>
                <a:gd name="connsiteY9" fmla="*/ 1273285 h 1287408"/>
                <a:gd name="connsiteX10" fmla="*/ 60253 w 1452780"/>
                <a:gd name="connsiteY10" fmla="*/ 1267152 h 1287408"/>
                <a:gd name="connsiteX11" fmla="*/ 45579 w 1452780"/>
                <a:gd name="connsiteY11" fmla="*/ 1254209 h 1287408"/>
                <a:gd name="connsiteX12" fmla="*/ 42489 w 1452780"/>
                <a:gd name="connsiteY12" fmla="*/ 1252125 h 1287408"/>
                <a:gd name="connsiteX13" fmla="*/ 41419 w 1452780"/>
                <a:gd name="connsiteY13" fmla="*/ 1250540 h 1287408"/>
                <a:gd name="connsiteX14" fmla="*/ 24378 w 1452780"/>
                <a:gd name="connsiteY14" fmla="*/ 1235508 h 1287408"/>
                <a:gd name="connsiteX15" fmla="*/ 16159 w 1452780"/>
                <a:gd name="connsiteY15" fmla="*/ 1102594 h 1287408"/>
                <a:gd name="connsiteX16" fmla="*/ 618482 w 1452780"/>
                <a:gd name="connsiteY16" fmla="*/ 59341 h 1287408"/>
                <a:gd name="connsiteX17" fmla="*/ 650125 w 1452780"/>
                <a:gd name="connsiteY17" fmla="*/ 23467 h 1287408"/>
                <a:gd name="connsiteX18" fmla="*/ 666431 w 1452780"/>
                <a:gd name="connsiteY18" fmla="*/ 15509 h 1287408"/>
                <a:gd name="connsiteX19" fmla="*/ 666729 w 1452780"/>
                <a:gd name="connsiteY19" fmla="*/ 15247 h 1287408"/>
                <a:gd name="connsiteX20" fmla="*/ 669842 w 1452780"/>
                <a:gd name="connsiteY20" fmla="*/ 13846 h 1287408"/>
                <a:gd name="connsiteX21" fmla="*/ 691629 w 1452780"/>
                <a:gd name="connsiteY21" fmla="*/ 3212 h 1287408"/>
                <a:gd name="connsiteX22" fmla="*/ 700657 w 1452780"/>
                <a:gd name="connsiteY22" fmla="*/ 2583 h 1287408"/>
                <a:gd name="connsiteX23" fmla="*/ 712071 w 1452780"/>
                <a:gd name="connsiteY23" fmla="*/ 0 h 1287408"/>
                <a:gd name="connsiteX24" fmla="*/ 724889 w 1452780"/>
                <a:gd name="connsiteY24" fmla="*/ 893 h 1287408"/>
                <a:gd name="connsiteX25" fmla="*/ 737699 w 1452780"/>
                <a:gd name="connsiteY25" fmla="*/ 1 h 1287408"/>
                <a:gd name="connsiteX26" fmla="*/ 749104 w 1452780"/>
                <a:gd name="connsiteY26" fmla="*/ 2583 h 1287408"/>
                <a:gd name="connsiteX27" fmla="*/ 758139 w 1452780"/>
                <a:gd name="connsiteY27" fmla="*/ 3212 h 1287408"/>
                <a:gd name="connsiteX28" fmla="*/ 779962 w 1452780"/>
                <a:gd name="connsiteY28" fmla="*/ 13860 h 1287408"/>
                <a:gd name="connsiteX29" fmla="*/ 783041 w 1452780"/>
                <a:gd name="connsiteY29" fmla="*/ 15247 h 1287408"/>
                <a:gd name="connsiteX30" fmla="*/ 783334 w 1452780"/>
                <a:gd name="connsiteY30" fmla="*/ 15506 h 1287408"/>
                <a:gd name="connsiteX31" fmla="*/ 799643 w 1452780"/>
                <a:gd name="connsiteY31" fmla="*/ 23466 h 1287408"/>
                <a:gd name="connsiteX32" fmla="*/ 831286 w 1452780"/>
                <a:gd name="connsiteY32" fmla="*/ 59341 h 1287408"/>
                <a:gd name="connsiteX33" fmla="*/ 950182 w 1452780"/>
                <a:gd name="connsiteY33" fmla="*/ 265273 h 1287408"/>
                <a:gd name="connsiteX34" fmla="*/ 782798 w 1452780"/>
                <a:gd name="connsiteY34" fmla="*/ 555190 h 1287408"/>
                <a:gd name="connsiteX35" fmla="*/ 789384 w 1452780"/>
                <a:gd name="connsiteY35" fmla="*/ 661699 h 1287408"/>
                <a:gd name="connsiteX36" fmla="*/ 803040 w 1452780"/>
                <a:gd name="connsiteY36" fmla="*/ 673745 h 1287408"/>
                <a:gd name="connsiteX37" fmla="*/ 803897 w 1452780"/>
                <a:gd name="connsiteY37" fmla="*/ 675015 h 1287408"/>
                <a:gd name="connsiteX38" fmla="*/ 806373 w 1452780"/>
                <a:gd name="connsiteY38" fmla="*/ 676685 h 1287408"/>
                <a:gd name="connsiteX39" fmla="*/ 818132 w 1452780"/>
                <a:gd name="connsiteY39" fmla="*/ 687057 h 1287408"/>
                <a:gd name="connsiteX40" fmla="*/ 829047 w 1452780"/>
                <a:gd name="connsiteY40" fmla="*/ 691972 h 1287408"/>
                <a:gd name="connsiteX41" fmla="*/ 834581 w 1452780"/>
                <a:gd name="connsiteY41" fmla="*/ 695703 h 1287408"/>
                <a:gd name="connsiteX42" fmla="*/ 872156 w 1452780"/>
                <a:gd name="connsiteY42" fmla="*/ 703289 h 1287408"/>
                <a:gd name="connsiteX43" fmla="*/ 1203071 w 1452780"/>
                <a:gd name="connsiteY43" fmla="*/ 703289 h 1287408"/>
                <a:gd name="connsiteX44" fmla="*/ 1433610 w 1452780"/>
                <a:gd name="connsiteY44" fmla="*/ 1102593 h 1287408"/>
                <a:gd name="connsiteX45" fmla="*/ 1435668 w 1452780"/>
                <a:gd name="connsiteY45" fmla="*/ 1108713 h 1287408"/>
                <a:gd name="connsiteX46" fmla="*/ 1443313 w 1452780"/>
                <a:gd name="connsiteY46" fmla="*/ 1120054 h 1287408"/>
                <a:gd name="connsiteX47" fmla="*/ 1452780 w 1452780"/>
                <a:gd name="connsiteY47" fmla="*/ 1166944 h 1287408"/>
                <a:gd name="connsiteX48" fmla="*/ 1417497 w 1452780"/>
                <a:gd name="connsiteY48" fmla="*/ 1252125 h 128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52780" h="1287408">
                  <a:moveTo>
                    <a:pt x="1313889" y="1200911"/>
                  </a:moveTo>
                  <a:cubicBezTo>
                    <a:pt x="1355097" y="1170856"/>
                    <a:pt x="1364139" y="1113088"/>
                    <a:pt x="1334084" y="1071881"/>
                  </a:cubicBezTo>
                  <a:cubicBezTo>
                    <a:pt x="1304030" y="1030674"/>
                    <a:pt x="1246260" y="1021633"/>
                    <a:pt x="1205053" y="1051687"/>
                  </a:cubicBezTo>
                  <a:cubicBezTo>
                    <a:pt x="1163846" y="1081742"/>
                    <a:pt x="1154805" y="1139510"/>
                    <a:pt x="1184859" y="1180717"/>
                  </a:cubicBezTo>
                  <a:cubicBezTo>
                    <a:pt x="1214914" y="1221924"/>
                    <a:pt x="1272682" y="1230965"/>
                    <a:pt x="1313889" y="1200911"/>
                  </a:cubicBezTo>
                  <a:close/>
                  <a:moveTo>
                    <a:pt x="1417497" y="1252125"/>
                  </a:moveTo>
                  <a:cubicBezTo>
                    <a:pt x="1395697" y="1273925"/>
                    <a:pt x="1365581" y="1287408"/>
                    <a:pt x="1332316" y="1287408"/>
                  </a:cubicBezTo>
                  <a:lnTo>
                    <a:pt x="127670" y="1287408"/>
                  </a:lnTo>
                  <a:cubicBezTo>
                    <a:pt x="111036" y="1287408"/>
                    <a:pt x="95192" y="1284038"/>
                    <a:pt x="80780" y="1277941"/>
                  </a:cubicBezTo>
                  <a:lnTo>
                    <a:pt x="73874" y="1273285"/>
                  </a:lnTo>
                  <a:lnTo>
                    <a:pt x="60253" y="1267152"/>
                  </a:lnTo>
                  <a:lnTo>
                    <a:pt x="45579" y="1254209"/>
                  </a:lnTo>
                  <a:lnTo>
                    <a:pt x="42489" y="1252125"/>
                  </a:lnTo>
                  <a:lnTo>
                    <a:pt x="41419" y="1250540"/>
                  </a:lnTo>
                  <a:lnTo>
                    <a:pt x="24378" y="1235508"/>
                  </a:lnTo>
                  <a:cubicBezTo>
                    <a:pt x="-3923" y="1198053"/>
                    <a:pt x="-8790" y="1145807"/>
                    <a:pt x="16159" y="1102594"/>
                  </a:cubicBezTo>
                  <a:lnTo>
                    <a:pt x="618482" y="59341"/>
                  </a:lnTo>
                  <a:cubicBezTo>
                    <a:pt x="626799" y="44936"/>
                    <a:pt x="637641" y="32900"/>
                    <a:pt x="650125" y="23467"/>
                  </a:cubicBezTo>
                  <a:lnTo>
                    <a:pt x="666431" y="15509"/>
                  </a:lnTo>
                  <a:lnTo>
                    <a:pt x="666729" y="15247"/>
                  </a:lnTo>
                  <a:lnTo>
                    <a:pt x="669842" y="13846"/>
                  </a:lnTo>
                  <a:lnTo>
                    <a:pt x="691629" y="3212"/>
                  </a:lnTo>
                  <a:lnTo>
                    <a:pt x="700657" y="2583"/>
                  </a:lnTo>
                  <a:lnTo>
                    <a:pt x="712071" y="0"/>
                  </a:lnTo>
                  <a:lnTo>
                    <a:pt x="724889" y="893"/>
                  </a:lnTo>
                  <a:lnTo>
                    <a:pt x="737699" y="1"/>
                  </a:lnTo>
                  <a:lnTo>
                    <a:pt x="749104" y="2583"/>
                  </a:lnTo>
                  <a:lnTo>
                    <a:pt x="758139" y="3212"/>
                  </a:lnTo>
                  <a:lnTo>
                    <a:pt x="779962" y="13860"/>
                  </a:lnTo>
                  <a:lnTo>
                    <a:pt x="783041" y="15247"/>
                  </a:lnTo>
                  <a:lnTo>
                    <a:pt x="783334" y="15506"/>
                  </a:lnTo>
                  <a:lnTo>
                    <a:pt x="799643" y="23466"/>
                  </a:lnTo>
                  <a:cubicBezTo>
                    <a:pt x="812128" y="32899"/>
                    <a:pt x="822970" y="44936"/>
                    <a:pt x="831286" y="59341"/>
                  </a:cubicBezTo>
                  <a:lnTo>
                    <a:pt x="950182" y="265273"/>
                  </a:lnTo>
                  <a:lnTo>
                    <a:pt x="782798" y="555190"/>
                  </a:lnTo>
                  <a:cubicBezTo>
                    <a:pt x="762805" y="589818"/>
                    <a:pt x="766705" y="631685"/>
                    <a:pt x="789384" y="661699"/>
                  </a:cubicBezTo>
                  <a:lnTo>
                    <a:pt x="803040" y="673745"/>
                  </a:lnTo>
                  <a:lnTo>
                    <a:pt x="803897" y="675015"/>
                  </a:lnTo>
                  <a:lnTo>
                    <a:pt x="806373" y="676685"/>
                  </a:lnTo>
                  <a:lnTo>
                    <a:pt x="818132" y="687057"/>
                  </a:lnTo>
                  <a:lnTo>
                    <a:pt x="829047" y="691972"/>
                  </a:lnTo>
                  <a:lnTo>
                    <a:pt x="834581" y="695703"/>
                  </a:lnTo>
                  <a:cubicBezTo>
                    <a:pt x="846130" y="700588"/>
                    <a:pt x="858827" y="703289"/>
                    <a:pt x="872156" y="703289"/>
                  </a:cubicBezTo>
                  <a:lnTo>
                    <a:pt x="1203071" y="703289"/>
                  </a:lnTo>
                  <a:lnTo>
                    <a:pt x="1433610" y="1102593"/>
                  </a:lnTo>
                  <a:lnTo>
                    <a:pt x="1435668" y="1108713"/>
                  </a:lnTo>
                  <a:lnTo>
                    <a:pt x="1443313" y="1120054"/>
                  </a:lnTo>
                  <a:cubicBezTo>
                    <a:pt x="1449409" y="1134466"/>
                    <a:pt x="1452780" y="1150311"/>
                    <a:pt x="1452780" y="1166944"/>
                  </a:cubicBezTo>
                  <a:cubicBezTo>
                    <a:pt x="1452780" y="1200209"/>
                    <a:pt x="1439296" y="1230325"/>
                    <a:pt x="1417497" y="1252125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5914418" y="2821346"/>
              <a:ext cx="0" cy="504825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7"/>
            <p:cNvSpPr txBox="1">
              <a:spLocks noChangeArrowheads="1"/>
            </p:cNvSpPr>
            <p:nvPr/>
          </p:nvSpPr>
          <p:spPr bwMode="auto">
            <a:xfrm>
              <a:off x="6143018" y="3913546"/>
              <a:ext cx="582507" cy="48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1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38374" y="2198988"/>
            <a:ext cx="1008459" cy="1584722"/>
            <a:chOff x="7444768" y="3334109"/>
            <a:chExt cx="1344612" cy="2112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 9"/>
            <p:cNvSpPr/>
            <p:nvPr/>
          </p:nvSpPr>
          <p:spPr>
            <a:xfrm>
              <a:off x="7444768" y="3334109"/>
              <a:ext cx="1344612" cy="1446212"/>
            </a:xfrm>
            <a:custGeom>
              <a:avLst/>
              <a:gdLst>
                <a:gd name="connsiteX0" fmla="*/ 174959 w 1345719"/>
                <a:gd name="connsiteY0" fmla="*/ 1164949 h 1446325"/>
                <a:gd name="connsiteX1" fmla="*/ 77328 w 1345719"/>
                <a:gd name="connsiteY1" fmla="*/ 1262580 h 1446325"/>
                <a:gd name="connsiteX2" fmla="*/ 174959 w 1345719"/>
                <a:gd name="connsiteY2" fmla="*/ 1360211 h 1446325"/>
                <a:gd name="connsiteX3" fmla="*/ 272590 w 1345719"/>
                <a:gd name="connsiteY3" fmla="*/ 1262580 h 1446325"/>
                <a:gd name="connsiteX4" fmla="*/ 174959 w 1345719"/>
                <a:gd name="connsiteY4" fmla="*/ 1164949 h 1446325"/>
                <a:gd name="connsiteX5" fmla="*/ 229941 w 1345719"/>
                <a:gd name="connsiteY5" fmla="*/ 1457 h 1446325"/>
                <a:gd name="connsiteX6" fmla="*/ 319553 w 1345719"/>
                <a:gd name="connsiteY6" fmla="*/ 23145 h 1446325"/>
                <a:gd name="connsiteX7" fmla="*/ 1292832 w 1345719"/>
                <a:gd name="connsiteY7" fmla="*/ 733005 h 1446325"/>
                <a:gd name="connsiteX8" fmla="*/ 1325137 w 1345719"/>
                <a:gd name="connsiteY8" fmla="*/ 768284 h 1446325"/>
                <a:gd name="connsiteX9" fmla="*/ 1327973 w 1345719"/>
                <a:gd name="connsiteY9" fmla="*/ 776116 h 1446325"/>
                <a:gd name="connsiteX10" fmla="*/ 1335364 w 1345719"/>
                <a:gd name="connsiteY10" fmla="*/ 789097 h 1446325"/>
                <a:gd name="connsiteX11" fmla="*/ 1339593 w 1345719"/>
                <a:gd name="connsiteY11" fmla="*/ 808201 h 1446325"/>
                <a:gd name="connsiteX12" fmla="*/ 1340862 w 1345719"/>
                <a:gd name="connsiteY12" fmla="*/ 811706 h 1446325"/>
                <a:gd name="connsiteX13" fmla="*/ 1340792 w 1345719"/>
                <a:gd name="connsiteY13" fmla="*/ 813617 h 1446325"/>
                <a:gd name="connsiteX14" fmla="*/ 1345702 w 1345719"/>
                <a:gd name="connsiteY14" fmla="*/ 835803 h 1446325"/>
                <a:gd name="connsiteX15" fmla="*/ 1274021 w 1345719"/>
                <a:gd name="connsiteY15" fmla="*/ 948033 h 1446325"/>
                <a:gd name="connsiteX16" fmla="*/ 172626 w 1345719"/>
                <a:gd name="connsiteY16" fmla="*/ 1435987 h 1446325"/>
                <a:gd name="connsiteX17" fmla="*/ 125920 w 1345719"/>
                <a:gd name="connsiteY17" fmla="*/ 1446325 h 1446325"/>
                <a:gd name="connsiteX18" fmla="*/ 108057 w 1345719"/>
                <a:gd name="connsiteY18" fmla="*/ 1443146 h 1446325"/>
                <a:gd name="connsiteX19" fmla="*/ 107662 w 1345719"/>
                <a:gd name="connsiteY19" fmla="*/ 1443182 h 1446325"/>
                <a:gd name="connsiteX20" fmla="*/ 104321 w 1345719"/>
                <a:gd name="connsiteY20" fmla="*/ 1442479 h 1446325"/>
                <a:gd name="connsiteX21" fmla="*/ 80452 w 1345719"/>
                <a:gd name="connsiteY21" fmla="*/ 1438232 h 1446325"/>
                <a:gd name="connsiteX22" fmla="*/ 72787 w 1345719"/>
                <a:gd name="connsiteY22" fmla="*/ 1433421 h 1446325"/>
                <a:gd name="connsiteX23" fmla="*/ 62044 w 1345719"/>
                <a:gd name="connsiteY23" fmla="*/ 1428782 h 1446325"/>
                <a:gd name="connsiteX24" fmla="*/ 52214 w 1345719"/>
                <a:gd name="connsiteY24" fmla="*/ 1420507 h 1446325"/>
                <a:gd name="connsiteX25" fmla="*/ 41338 w 1345719"/>
                <a:gd name="connsiteY25" fmla="*/ 1413679 h 1446325"/>
                <a:gd name="connsiteX26" fmla="*/ 33645 w 1345719"/>
                <a:gd name="connsiteY26" fmla="*/ 1404872 h 1446325"/>
                <a:gd name="connsiteX27" fmla="*/ 26716 w 1345719"/>
                <a:gd name="connsiteY27" fmla="*/ 1399040 h 1446325"/>
                <a:gd name="connsiteX28" fmla="*/ 15359 w 1345719"/>
                <a:gd name="connsiteY28" fmla="*/ 1377578 h 1446325"/>
                <a:gd name="connsiteX29" fmla="*/ 13689 w 1345719"/>
                <a:gd name="connsiteY29" fmla="*/ 1374643 h 1446325"/>
                <a:gd name="connsiteX30" fmla="*/ 13605 w 1345719"/>
                <a:gd name="connsiteY30" fmla="*/ 1374261 h 1446325"/>
                <a:gd name="connsiteX31" fmla="*/ 5119 w 1345719"/>
                <a:gd name="connsiteY31" fmla="*/ 1358219 h 1446325"/>
                <a:gd name="connsiteX32" fmla="*/ 693 w 1345719"/>
                <a:gd name="connsiteY32" fmla="*/ 1310588 h 1446325"/>
                <a:gd name="connsiteX33" fmla="*/ 25982 w 1345719"/>
                <a:gd name="connsiteY33" fmla="*/ 1074146 h 1446325"/>
                <a:gd name="connsiteX34" fmla="*/ 332057 w 1345719"/>
                <a:gd name="connsiteY34" fmla="*/ 938546 h 1446325"/>
                <a:gd name="connsiteX35" fmla="*/ 389498 w 1345719"/>
                <a:gd name="connsiteY35" fmla="*/ 848612 h 1446325"/>
                <a:gd name="connsiteX36" fmla="*/ 385563 w 1345719"/>
                <a:gd name="connsiteY36" fmla="*/ 830832 h 1446325"/>
                <a:gd name="connsiteX37" fmla="*/ 385619 w 1345719"/>
                <a:gd name="connsiteY37" fmla="*/ 829301 h 1446325"/>
                <a:gd name="connsiteX38" fmla="*/ 384603 w 1345719"/>
                <a:gd name="connsiteY38" fmla="*/ 826493 h 1446325"/>
                <a:gd name="connsiteX39" fmla="*/ 381214 w 1345719"/>
                <a:gd name="connsiteY39" fmla="*/ 811184 h 1446325"/>
                <a:gd name="connsiteX40" fmla="*/ 375292 w 1345719"/>
                <a:gd name="connsiteY40" fmla="*/ 800781 h 1446325"/>
                <a:gd name="connsiteX41" fmla="*/ 373019 w 1345719"/>
                <a:gd name="connsiteY41" fmla="*/ 794506 h 1446325"/>
                <a:gd name="connsiteX42" fmla="*/ 347131 w 1345719"/>
                <a:gd name="connsiteY42" fmla="*/ 766235 h 1446325"/>
                <a:gd name="connsiteX43" fmla="*/ 79772 w 1345719"/>
                <a:gd name="connsiteY43" fmla="*/ 571237 h 1446325"/>
                <a:gd name="connsiteX44" fmla="*/ 128808 w 1345719"/>
                <a:gd name="connsiteY44" fmla="*/ 112775 h 1446325"/>
                <a:gd name="connsiteX45" fmla="*/ 130751 w 1345719"/>
                <a:gd name="connsiteY45" fmla="*/ 106618 h 1446325"/>
                <a:gd name="connsiteX46" fmla="*/ 131257 w 1345719"/>
                <a:gd name="connsiteY46" fmla="*/ 92950 h 1446325"/>
                <a:gd name="connsiteX47" fmla="*/ 151240 w 1345719"/>
                <a:gd name="connsiteY47" fmla="*/ 49487 h 1446325"/>
                <a:gd name="connsiteX48" fmla="*/ 229941 w 1345719"/>
                <a:gd name="connsiteY48" fmla="*/ 1457 h 144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5719" h="1446325">
                  <a:moveTo>
                    <a:pt x="174959" y="1164949"/>
                  </a:moveTo>
                  <a:cubicBezTo>
                    <a:pt x="121039" y="1164949"/>
                    <a:pt x="77328" y="1208660"/>
                    <a:pt x="77328" y="1262580"/>
                  </a:cubicBezTo>
                  <a:cubicBezTo>
                    <a:pt x="77328" y="1316500"/>
                    <a:pt x="121039" y="1360211"/>
                    <a:pt x="174959" y="1360211"/>
                  </a:cubicBezTo>
                  <a:cubicBezTo>
                    <a:pt x="228879" y="1360211"/>
                    <a:pt x="272590" y="1316500"/>
                    <a:pt x="272590" y="1262580"/>
                  </a:cubicBezTo>
                  <a:cubicBezTo>
                    <a:pt x="272590" y="1208660"/>
                    <a:pt x="228879" y="1164949"/>
                    <a:pt x="174959" y="1164949"/>
                  </a:cubicBezTo>
                  <a:close/>
                  <a:moveTo>
                    <a:pt x="229941" y="1457"/>
                  </a:moveTo>
                  <a:cubicBezTo>
                    <a:pt x="260400" y="-3310"/>
                    <a:pt x="292677" y="3543"/>
                    <a:pt x="319553" y="23145"/>
                  </a:cubicBezTo>
                  <a:lnTo>
                    <a:pt x="1292832" y="733005"/>
                  </a:lnTo>
                  <a:cubicBezTo>
                    <a:pt x="1306271" y="742807"/>
                    <a:pt x="1317086" y="754866"/>
                    <a:pt x="1325137" y="768284"/>
                  </a:cubicBezTo>
                  <a:lnTo>
                    <a:pt x="1327973" y="776116"/>
                  </a:lnTo>
                  <a:lnTo>
                    <a:pt x="1335364" y="789097"/>
                  </a:lnTo>
                  <a:lnTo>
                    <a:pt x="1339593" y="808201"/>
                  </a:lnTo>
                  <a:lnTo>
                    <a:pt x="1340862" y="811706"/>
                  </a:lnTo>
                  <a:lnTo>
                    <a:pt x="1340792" y="813617"/>
                  </a:lnTo>
                  <a:lnTo>
                    <a:pt x="1345702" y="835803"/>
                  </a:lnTo>
                  <a:cubicBezTo>
                    <a:pt x="1346497" y="882742"/>
                    <a:pt x="1319642" y="927821"/>
                    <a:pt x="1274021" y="948033"/>
                  </a:cubicBezTo>
                  <a:lnTo>
                    <a:pt x="172626" y="1435987"/>
                  </a:lnTo>
                  <a:cubicBezTo>
                    <a:pt x="157418" y="1442724"/>
                    <a:pt x="141565" y="1446060"/>
                    <a:pt x="125920" y="1446325"/>
                  </a:cubicBezTo>
                  <a:lnTo>
                    <a:pt x="108057" y="1443146"/>
                  </a:lnTo>
                  <a:lnTo>
                    <a:pt x="107662" y="1443182"/>
                  </a:lnTo>
                  <a:lnTo>
                    <a:pt x="104321" y="1442479"/>
                  </a:lnTo>
                  <a:lnTo>
                    <a:pt x="80452" y="1438232"/>
                  </a:lnTo>
                  <a:lnTo>
                    <a:pt x="72787" y="1433421"/>
                  </a:lnTo>
                  <a:lnTo>
                    <a:pt x="62044" y="1428782"/>
                  </a:lnTo>
                  <a:lnTo>
                    <a:pt x="52214" y="1420507"/>
                  </a:lnTo>
                  <a:lnTo>
                    <a:pt x="41338" y="1413679"/>
                  </a:lnTo>
                  <a:lnTo>
                    <a:pt x="33645" y="1404872"/>
                  </a:lnTo>
                  <a:lnTo>
                    <a:pt x="26716" y="1399040"/>
                  </a:lnTo>
                  <a:lnTo>
                    <a:pt x="15359" y="1377578"/>
                  </a:lnTo>
                  <a:lnTo>
                    <a:pt x="13689" y="1374643"/>
                  </a:lnTo>
                  <a:lnTo>
                    <a:pt x="13605" y="1374261"/>
                  </a:lnTo>
                  <a:lnTo>
                    <a:pt x="5119" y="1358219"/>
                  </a:lnTo>
                  <a:cubicBezTo>
                    <a:pt x="590" y="1343241"/>
                    <a:pt x="-1077" y="1327127"/>
                    <a:pt x="693" y="1310588"/>
                  </a:cubicBezTo>
                  <a:lnTo>
                    <a:pt x="25982" y="1074146"/>
                  </a:lnTo>
                  <a:lnTo>
                    <a:pt x="332057" y="938546"/>
                  </a:lnTo>
                  <a:cubicBezTo>
                    <a:pt x="368615" y="922349"/>
                    <a:pt x="390135" y="886225"/>
                    <a:pt x="389498" y="848612"/>
                  </a:cubicBezTo>
                  <a:lnTo>
                    <a:pt x="385563" y="830832"/>
                  </a:lnTo>
                  <a:lnTo>
                    <a:pt x="385619" y="829301"/>
                  </a:lnTo>
                  <a:lnTo>
                    <a:pt x="384603" y="826493"/>
                  </a:lnTo>
                  <a:lnTo>
                    <a:pt x="381214" y="811184"/>
                  </a:lnTo>
                  <a:lnTo>
                    <a:pt x="375292" y="800781"/>
                  </a:lnTo>
                  <a:lnTo>
                    <a:pt x="373019" y="794506"/>
                  </a:lnTo>
                  <a:cubicBezTo>
                    <a:pt x="366567" y="783753"/>
                    <a:pt x="357900" y="774089"/>
                    <a:pt x="347131" y="766235"/>
                  </a:cubicBezTo>
                  <a:lnTo>
                    <a:pt x="79772" y="571237"/>
                  </a:lnTo>
                  <a:lnTo>
                    <a:pt x="128808" y="112775"/>
                  </a:lnTo>
                  <a:lnTo>
                    <a:pt x="130751" y="106618"/>
                  </a:lnTo>
                  <a:lnTo>
                    <a:pt x="131257" y="92950"/>
                  </a:lnTo>
                  <a:cubicBezTo>
                    <a:pt x="134825" y="77714"/>
                    <a:pt x="141438" y="62926"/>
                    <a:pt x="151240" y="49487"/>
                  </a:cubicBezTo>
                  <a:cubicBezTo>
                    <a:pt x="170842" y="22611"/>
                    <a:pt x="199482" y="6225"/>
                    <a:pt x="229941" y="1457"/>
                  </a:cubicBez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7574943" y="4780321"/>
              <a:ext cx="4762" cy="666750"/>
            </a:xfrm>
            <a:prstGeom prst="straightConnector1">
              <a:avLst/>
            </a:prstGeom>
            <a:ln>
              <a:solidFill>
                <a:srgbClr val="E4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8"/>
            <p:cNvSpPr txBox="1">
              <a:spLocks noChangeArrowheads="1"/>
            </p:cNvSpPr>
            <p:nvPr/>
          </p:nvSpPr>
          <p:spPr bwMode="auto">
            <a:xfrm>
              <a:off x="7886093" y="3883384"/>
              <a:ext cx="64008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21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953491" y="1582001"/>
            <a:ext cx="214503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每周至少一部微视频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518096" y="1423632"/>
            <a:ext cx="214503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每月心得反思一篇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88021" y="3845645"/>
            <a:ext cx="214503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每学期研究课例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篇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090913" y="3783546"/>
            <a:ext cx="214503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每学期一节研讨课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40" name="矩形 39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500065" y="1838766"/>
            <a:ext cx="992579" cy="1637223"/>
            <a:chOff x="5445103" y="2599093"/>
            <a:chExt cx="992579" cy="1637223"/>
          </a:xfrm>
        </p:grpSpPr>
        <p:grpSp>
          <p:nvGrpSpPr>
            <p:cNvPr id="45" name="组合 44"/>
            <p:cNvGrpSpPr/>
            <p:nvPr/>
          </p:nvGrpSpPr>
          <p:grpSpPr>
            <a:xfrm>
              <a:off x="5445103" y="2599093"/>
              <a:ext cx="992579" cy="1227598"/>
              <a:chOff x="7774908" y="3464858"/>
              <a:chExt cx="1323438" cy="1636797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8093728" y="4415855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8436628" y="40931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文本框 48"/>
              <p:cNvSpPr txBox="1"/>
              <p:nvPr/>
            </p:nvSpPr>
            <p:spPr>
              <a:xfrm>
                <a:off x="7774908" y="3464858"/>
                <a:ext cx="132343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四个一</a:t>
                </a:r>
                <a:endParaRPr lang="en-US" altLang="zh-CN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Freeform 493"/>
              <p:cNvSpPr/>
              <p:nvPr/>
            </p:nvSpPr>
            <p:spPr bwMode="auto">
              <a:xfrm>
                <a:off x="8319851" y="4589848"/>
                <a:ext cx="265113" cy="27781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5548510" y="3866984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评 价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 flipH="1">
            <a:off x="1730868" y="1320764"/>
            <a:ext cx="5940" cy="276719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270893" y="4571995"/>
            <a:ext cx="588320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研究成果，择优推荐常州市级别杂志、江苏省级别杂志、国家级杂志发表。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867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  <a:endParaRPr lang="en-US" altLang="zh-CN" sz="4000" b="1" dirty="0">
              <a:solidFill>
                <a:schemeClr val="bg1"/>
              </a:solidFill>
              <a:ea typeface="黑体" panose="0201060003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7" name="矩形 6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2508037" y="1080768"/>
            <a:ext cx="1195" cy="376210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26881" y="1718262"/>
            <a:ext cx="1465466" cy="1362786"/>
            <a:chOff x="3874257" y="2436345"/>
            <a:chExt cx="1465466" cy="1362786"/>
          </a:xfrm>
        </p:grpSpPr>
        <p:grpSp>
          <p:nvGrpSpPr>
            <p:cNvPr id="11" name="组合 10"/>
            <p:cNvGrpSpPr/>
            <p:nvPr/>
          </p:nvGrpSpPr>
          <p:grpSpPr>
            <a:xfrm>
              <a:off x="3905797" y="2436345"/>
              <a:ext cx="949647" cy="1362786"/>
              <a:chOff x="5722508" y="3247857"/>
              <a:chExt cx="1266197" cy="1817046"/>
            </a:xfrm>
          </p:grpSpPr>
          <p:sp>
            <p:nvSpPr>
              <p:cNvPr id="13" name="椭圆 12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5722508" y="4572461"/>
                <a:ext cx="246308" cy="49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18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19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0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12" name="矩形 11"/>
            <p:cNvSpPr/>
            <p:nvPr/>
          </p:nvSpPr>
          <p:spPr>
            <a:xfrm>
              <a:off x="3874257" y="3310573"/>
              <a:ext cx="1465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好 书 推 荐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2993" r="5337" b="4187"/>
          <a:stretch/>
        </p:blipFill>
        <p:spPr>
          <a:xfrm>
            <a:off x="4057973" y="292057"/>
            <a:ext cx="1942332" cy="2441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2994" r="4089" b="3625"/>
          <a:stretch/>
        </p:blipFill>
        <p:spPr>
          <a:xfrm>
            <a:off x="3523371" y="2564476"/>
            <a:ext cx="1964903" cy="2504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1497" r="5587" b="1941"/>
          <a:stretch/>
        </p:blipFill>
        <p:spPr>
          <a:xfrm>
            <a:off x="5903013" y="2564476"/>
            <a:ext cx="2010770" cy="2561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4304" r="3590" b="1567"/>
          <a:stretch/>
        </p:blipFill>
        <p:spPr>
          <a:xfrm>
            <a:off x="6486784" y="292057"/>
            <a:ext cx="1831037" cy="2441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8E3E9"/>
              </a:clrFrom>
              <a:clrTo>
                <a:srgbClr val="D8E3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335" y="3160231"/>
            <a:ext cx="2300440" cy="1547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87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/>
          <p:cNvSpPr/>
          <p:nvPr/>
        </p:nvSpPr>
        <p:spPr>
          <a:xfrm>
            <a:off x="4035170" y="3783293"/>
            <a:ext cx="3164527" cy="4427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4035170" y="2924597"/>
            <a:ext cx="3067891" cy="4427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4021195" y="2037146"/>
            <a:ext cx="2199190" cy="4427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4028183" y="1125266"/>
            <a:ext cx="2562370" cy="4427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  <a:endParaRPr lang="en-US" altLang="zh-CN" sz="4000" b="1" dirty="0">
              <a:solidFill>
                <a:schemeClr val="bg1"/>
              </a:solidFill>
              <a:ea typeface="黑体" panose="0201060003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7" name="矩形 6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 flipH="1">
            <a:off x="2464067" y="1175821"/>
            <a:ext cx="5673" cy="3271051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94185" y="1831479"/>
            <a:ext cx="1465466" cy="1860087"/>
            <a:chOff x="3873459" y="1939044"/>
            <a:chExt cx="1465466" cy="1860087"/>
          </a:xfrm>
        </p:grpSpPr>
        <p:grpSp>
          <p:nvGrpSpPr>
            <p:cNvPr id="11" name="组合 10"/>
            <p:cNvGrpSpPr/>
            <p:nvPr/>
          </p:nvGrpSpPr>
          <p:grpSpPr>
            <a:xfrm>
              <a:off x="3905796" y="2436345"/>
              <a:ext cx="1346844" cy="1362786"/>
              <a:chOff x="5722508" y="3247857"/>
              <a:chExt cx="1795794" cy="1817046"/>
            </a:xfrm>
          </p:grpSpPr>
          <p:sp>
            <p:nvSpPr>
              <p:cNvPr id="13" name="椭圆 12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5722508" y="4572461"/>
                <a:ext cx="1795794" cy="49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线</a:t>
                </a:r>
                <a:r>
                  <a:rPr lang="zh-CN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上＋线下</a:t>
                </a:r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18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19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0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12" name="矩形 11"/>
            <p:cNvSpPr/>
            <p:nvPr/>
          </p:nvSpPr>
          <p:spPr>
            <a:xfrm>
              <a:off x="3873459" y="1939044"/>
              <a:ext cx="1465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交 流 方 式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3863" y="965835"/>
            <a:ext cx="1048252" cy="94721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021195" y="1142978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群号： </a:t>
            </a:r>
            <a:r>
              <a:rPr lang="zh-CN" altLang="en-US" sz="2400" dirty="0"/>
              <a:t>186184109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9113" y="1834360"/>
            <a:ext cx="916065" cy="80934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035171" y="2030429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e</a:t>
            </a:r>
            <a:r>
              <a:rPr lang="zh-CN" altLang="en-US" sz="2400" dirty="0" smtClean="0"/>
              <a:t>启学习工作室</a:t>
            </a:r>
            <a:endParaRPr lang="zh-CN" altLang="en-US" sz="24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0345" y="2729877"/>
            <a:ext cx="871207" cy="777022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035171" y="2901311"/>
            <a:ext cx="3067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 smtClean="0"/>
              <a:t>cctalk</a:t>
            </a:r>
            <a:r>
              <a:rPr lang="zh-CN" altLang="en-US" sz="2400" dirty="0" smtClean="0"/>
              <a:t>线上：</a:t>
            </a:r>
            <a:r>
              <a:rPr lang="en-US" altLang="zh-CN" sz="2400" dirty="0" smtClean="0"/>
              <a:t>81568110</a:t>
            </a:r>
            <a:endParaRPr lang="zh-CN" altLang="en-US" sz="2400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3" t="25507" r="10183" b="15362"/>
          <a:stretch/>
        </p:blipFill>
        <p:spPr>
          <a:xfrm>
            <a:off x="6323798" y="1761319"/>
            <a:ext cx="1077997" cy="106408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9775" y="3656928"/>
            <a:ext cx="772345" cy="73876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021195" y="3795479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公众号号码：</a:t>
            </a:r>
            <a:r>
              <a:rPr lang="en-US" altLang="zh-CN" sz="2400" dirty="0" err="1" smtClean="0"/>
              <a:t>eqxxlearn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49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051786" y="3373513"/>
            <a:ext cx="3095605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4053015" y="2579687"/>
            <a:ext cx="3095605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4053017" y="1879363"/>
            <a:ext cx="3095605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084841" y="1142978"/>
            <a:ext cx="3095604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a typeface="黑体" panose="02010600030101010101" charset="-122"/>
              </a:rPr>
              <a:t>2</a:t>
            </a:r>
            <a:endParaRPr lang="en-US" altLang="zh-CN" sz="4000" b="1" dirty="0">
              <a:solidFill>
                <a:schemeClr val="bg1"/>
              </a:solidFill>
              <a:ea typeface="黑体" panose="0201060003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1648" y="414273"/>
            <a:ext cx="2339846" cy="432336"/>
            <a:chOff x="1231648" y="414273"/>
            <a:chExt cx="2339846" cy="432336"/>
          </a:xfrm>
        </p:grpSpPr>
        <p:sp>
          <p:nvSpPr>
            <p:cNvPr id="7" name="矩形 6"/>
            <p:cNvSpPr/>
            <p:nvPr/>
          </p:nvSpPr>
          <p:spPr>
            <a:xfrm>
              <a:off x="1315748" y="414273"/>
              <a:ext cx="2255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2017 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学 期 计 划</a:t>
              </a:r>
              <a:endPara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1231648" y="838843"/>
              <a:ext cx="2339846" cy="77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连接符 8"/>
          <p:cNvCxnSpPr/>
          <p:nvPr/>
        </p:nvCxnSpPr>
        <p:spPr>
          <a:xfrm>
            <a:off x="2460196" y="1098652"/>
            <a:ext cx="1195" cy="376210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76263" y="2129953"/>
            <a:ext cx="1465466" cy="1362786"/>
            <a:chOff x="3874256" y="2436345"/>
            <a:chExt cx="1465466" cy="1362786"/>
          </a:xfrm>
        </p:grpSpPr>
        <p:grpSp>
          <p:nvGrpSpPr>
            <p:cNvPr id="11" name="组合 10"/>
            <p:cNvGrpSpPr/>
            <p:nvPr/>
          </p:nvGrpSpPr>
          <p:grpSpPr>
            <a:xfrm>
              <a:off x="3905797" y="2436345"/>
              <a:ext cx="949647" cy="1362786"/>
              <a:chOff x="5722508" y="3247857"/>
              <a:chExt cx="1266197" cy="1817046"/>
            </a:xfrm>
          </p:grpSpPr>
          <p:sp>
            <p:nvSpPr>
              <p:cNvPr id="13" name="椭圆 12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5722508" y="4572461"/>
                <a:ext cx="246308" cy="49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18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19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0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12" name="矩形 11"/>
            <p:cNvSpPr/>
            <p:nvPr/>
          </p:nvSpPr>
          <p:spPr>
            <a:xfrm>
              <a:off x="3874256" y="3310573"/>
              <a:ext cx="1465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联 系 方 式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283" y="965835"/>
            <a:ext cx="996831" cy="90075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021195" y="1142978"/>
            <a:ext cx="3159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号码： </a:t>
            </a:r>
            <a:r>
              <a:rPr lang="en-US" altLang="zh-CN" sz="2400" dirty="0" smtClean="0"/>
              <a:t>274927059</a:t>
            </a:r>
            <a:endParaRPr lang="zh-CN" altLang="en-US" sz="24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0424" y="1757209"/>
            <a:ext cx="843793" cy="74548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003250" y="1916534"/>
            <a:ext cx="2651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号码：</a:t>
            </a:r>
            <a:r>
              <a:rPr lang="en-US" altLang="zh-CN" sz="2400" dirty="0" smtClean="0"/>
              <a:t>jiangbo2728</a:t>
            </a:r>
            <a:endParaRPr lang="zh-CN" altLang="en-US" sz="24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9700" y="2525030"/>
            <a:ext cx="752420" cy="67107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3977906" y="2542516"/>
            <a:ext cx="3245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 smtClean="0"/>
              <a:t>Cctalk</a:t>
            </a:r>
            <a:r>
              <a:rPr lang="zh-CN" altLang="en-US" sz="2400" dirty="0" smtClean="0"/>
              <a:t>号码：</a:t>
            </a:r>
            <a:r>
              <a:rPr lang="en-US" altLang="zh-CN" sz="2400" dirty="0" smtClean="0"/>
              <a:t>jiangbo217</a:t>
            </a:r>
            <a:endParaRPr lang="zh-CN" altLang="en-US" sz="2400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737" y="3218440"/>
            <a:ext cx="772345" cy="73876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3950428" y="3373513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微信公众号：</a:t>
            </a:r>
            <a:r>
              <a:rPr lang="en-US" altLang="zh-CN" sz="2400" dirty="0" err="1" smtClean="0"/>
              <a:t>eqxxlearn</a:t>
            </a:r>
            <a:endParaRPr lang="zh-CN" altLang="en-US" sz="24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9132" y="4147064"/>
            <a:ext cx="692362" cy="752195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4051786" y="4305559"/>
            <a:ext cx="3095605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084841" y="4305559"/>
            <a:ext cx="281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电话：</a:t>
            </a:r>
            <a:r>
              <a:rPr lang="en-US" altLang="zh-CN" sz="2400" dirty="0" smtClean="0"/>
              <a:t>15061111851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22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856949" y="679040"/>
            <a:ext cx="7738712" cy="1634092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 219"/>
          <p:cNvSpPr/>
          <p:nvPr/>
        </p:nvSpPr>
        <p:spPr>
          <a:xfrm>
            <a:off x="4076952" y="4226660"/>
            <a:ext cx="1274695" cy="31178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61590" y="3509645"/>
            <a:ext cx="4329430" cy="33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TEMPLATE FOR BUSINESS REPORTING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45915" y="42510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汇报人</a:t>
            </a:r>
            <a:r>
              <a:rPr lang="zh-CN" altLang="en-US" sz="1200" b="1" dirty="0" smtClean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</a:rPr>
              <a:t>：姜博</a:t>
            </a:r>
            <a:endParaRPr lang="en-US" altLang="zh-CN" sz="1200" b="1" dirty="0">
              <a:solidFill>
                <a:schemeClr val="bg1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6924" y="2964982"/>
            <a:ext cx="500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年工作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计划交流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594168" y="2949575"/>
            <a:ext cx="58851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536383" y="3872230"/>
            <a:ext cx="58851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9154" y="1033910"/>
            <a:ext cx="7844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造字工房尚黑 G0v1 粗体" pitchFamily="50" charset="-122"/>
                <a:ea typeface="造字工房尚黑 G0v1 粗体" pitchFamily="50" charset="-122"/>
              </a:rPr>
              <a:t> </a:t>
            </a:r>
            <a:r>
              <a:rPr lang="en-US" altLang="zh-CN" sz="6600" dirty="0" smtClean="0">
                <a:latin typeface="造字工房尚黑 G0v1 粗体" pitchFamily="50" charset="-122"/>
                <a:ea typeface="造字工房尚黑 G0v1 粗体" pitchFamily="50" charset="-122"/>
              </a:rPr>
              <a:t>e</a:t>
            </a:r>
            <a:r>
              <a:rPr lang="zh-CN" altLang="en-US" sz="6600" dirty="0">
                <a:latin typeface="造字工房尚黑 G0v1 粗体" pitchFamily="50" charset="-122"/>
                <a:ea typeface="造字工房尚黑 G0v1 粗体" pitchFamily="50" charset="-122"/>
              </a:rPr>
              <a:t>启</a:t>
            </a:r>
            <a:r>
              <a:rPr lang="zh-CN" altLang="en-US" sz="6600" dirty="0" smtClean="0">
                <a:latin typeface="造字工房尚黑 G0v1 粗体" pitchFamily="50" charset="-122"/>
                <a:ea typeface="造字工房尚黑 G0v1 粗体" pitchFamily="50" charset="-122"/>
              </a:rPr>
              <a:t>学习、</a:t>
            </a:r>
            <a:r>
              <a:rPr lang="en-US" altLang="zh-CN" sz="6600" dirty="0" smtClean="0">
                <a:latin typeface="造字工房尚黑 G0v1 粗体" pitchFamily="50" charset="-122"/>
                <a:ea typeface="造字工房尚黑 G0v1 粗体" pitchFamily="50" charset="-122"/>
              </a:rPr>
              <a:t>e</a:t>
            </a:r>
            <a:r>
              <a:rPr lang="zh-CN" altLang="en-US" sz="6600" dirty="0" smtClean="0">
                <a:latin typeface="造字工房尚黑 G0v1 粗体" pitchFamily="50" charset="-122"/>
                <a:ea typeface="造字工房尚黑 G0v1 粗体" pitchFamily="50" charset="-122"/>
              </a:rPr>
              <a:t>路成长</a:t>
            </a:r>
            <a:endParaRPr lang="zh-CN" altLang="en-US" sz="6600" dirty="0">
              <a:latin typeface="造字工房尚黑 G0v1 粗体" pitchFamily="50" charset="-122"/>
              <a:ea typeface="造字工房尚黑 G0v1 粗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07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3870960" y="674370"/>
            <a:ext cx="1784985" cy="177990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77" name="矩形 876"/>
          <p:cNvSpPr/>
          <p:nvPr/>
        </p:nvSpPr>
        <p:spPr>
          <a:xfrm>
            <a:off x="3229959" y="2698650"/>
            <a:ext cx="2893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 作 室 介 绍</a:t>
            </a:r>
            <a:endParaRPr lang="en-US" altLang="zh-CN" sz="28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75773" y="470535"/>
            <a:ext cx="955040" cy="193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  <p:sp>
        <p:nvSpPr>
          <p:cNvPr id="877" name="矩形 876"/>
          <p:cNvSpPr/>
          <p:nvPr/>
        </p:nvSpPr>
        <p:spPr>
          <a:xfrm>
            <a:off x="1231648" y="44649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启学习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工作室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2013---2017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" name="Freeform 1525"/>
          <p:cNvSpPr/>
          <p:nvPr/>
        </p:nvSpPr>
        <p:spPr bwMode="auto">
          <a:xfrm rot="18830660">
            <a:off x="7288131" y="1454830"/>
            <a:ext cx="1058931" cy="772542"/>
          </a:xfrm>
          <a:custGeom>
            <a:avLst/>
            <a:gdLst>
              <a:gd name="T0" fmla="*/ 101 w 166"/>
              <a:gd name="T1" fmla="*/ 57 h 170"/>
              <a:gd name="T2" fmla="*/ 105 w 166"/>
              <a:gd name="T3" fmla="*/ 57 h 170"/>
              <a:gd name="T4" fmla="*/ 110 w 166"/>
              <a:gd name="T5" fmla="*/ 52 h 170"/>
              <a:gd name="T6" fmla="*/ 100 w 166"/>
              <a:gd name="T7" fmla="*/ 47 h 170"/>
              <a:gd name="T8" fmla="*/ 94 w 166"/>
              <a:gd name="T9" fmla="*/ 47 h 170"/>
              <a:gd name="T10" fmla="*/ 83 w 166"/>
              <a:gd name="T11" fmla="*/ 33 h 170"/>
              <a:gd name="T12" fmla="*/ 88 w 166"/>
              <a:gd name="T13" fmla="*/ 33 h 170"/>
              <a:gd name="T14" fmla="*/ 93 w 166"/>
              <a:gd name="T15" fmla="*/ 29 h 170"/>
              <a:gd name="T16" fmla="*/ 86 w 166"/>
              <a:gd name="T17" fmla="*/ 23 h 170"/>
              <a:gd name="T18" fmla="*/ 76 w 166"/>
              <a:gd name="T19" fmla="*/ 23 h 170"/>
              <a:gd name="T20" fmla="*/ 54 w 166"/>
              <a:gd name="T21" fmla="*/ 0 h 170"/>
              <a:gd name="T22" fmla="*/ 50 w 166"/>
              <a:gd name="T23" fmla="*/ 2 h 170"/>
              <a:gd name="T24" fmla="*/ 47 w 166"/>
              <a:gd name="T25" fmla="*/ 5 h 170"/>
              <a:gd name="T26" fmla="*/ 52 w 166"/>
              <a:gd name="T27" fmla="*/ 15 h 170"/>
              <a:gd name="T28" fmla="*/ 68 w 166"/>
              <a:gd name="T29" fmla="*/ 46 h 170"/>
              <a:gd name="T30" fmla="*/ 78 w 166"/>
              <a:gd name="T31" fmla="*/ 73 h 170"/>
              <a:gd name="T32" fmla="*/ 69 w 166"/>
              <a:gd name="T33" fmla="*/ 76 h 170"/>
              <a:gd name="T34" fmla="*/ 27 w 166"/>
              <a:gd name="T35" fmla="*/ 79 h 170"/>
              <a:gd name="T36" fmla="*/ 19 w 166"/>
              <a:gd name="T37" fmla="*/ 69 h 170"/>
              <a:gd name="T38" fmla="*/ 11 w 166"/>
              <a:gd name="T39" fmla="*/ 60 h 170"/>
              <a:gd name="T40" fmla="*/ 4 w 166"/>
              <a:gd name="T41" fmla="*/ 58 h 170"/>
              <a:gd name="T42" fmla="*/ 0 w 166"/>
              <a:gd name="T43" fmla="*/ 59 h 170"/>
              <a:gd name="T44" fmla="*/ 8 w 166"/>
              <a:gd name="T45" fmla="*/ 85 h 170"/>
              <a:gd name="T46" fmla="*/ 0 w 166"/>
              <a:gd name="T47" fmla="*/ 111 h 170"/>
              <a:gd name="T48" fmla="*/ 4 w 166"/>
              <a:gd name="T49" fmla="*/ 112 h 170"/>
              <a:gd name="T50" fmla="*/ 11 w 166"/>
              <a:gd name="T51" fmla="*/ 111 h 170"/>
              <a:gd name="T52" fmla="*/ 19 w 166"/>
              <a:gd name="T53" fmla="*/ 101 h 170"/>
              <a:gd name="T54" fmla="*/ 27 w 166"/>
              <a:gd name="T55" fmla="*/ 91 h 170"/>
              <a:gd name="T56" fmla="*/ 56 w 166"/>
              <a:gd name="T57" fmla="*/ 94 h 170"/>
              <a:gd name="T58" fmla="*/ 75 w 166"/>
              <a:gd name="T59" fmla="*/ 95 h 170"/>
              <a:gd name="T60" fmla="*/ 78 w 166"/>
              <a:gd name="T61" fmla="*/ 97 h 170"/>
              <a:gd name="T62" fmla="*/ 68 w 166"/>
              <a:gd name="T63" fmla="*/ 124 h 170"/>
              <a:gd name="T64" fmla="*/ 52 w 166"/>
              <a:gd name="T65" fmla="*/ 155 h 170"/>
              <a:gd name="T66" fmla="*/ 47 w 166"/>
              <a:gd name="T67" fmla="*/ 165 h 170"/>
              <a:gd name="T68" fmla="*/ 50 w 166"/>
              <a:gd name="T69" fmla="*/ 168 h 170"/>
              <a:gd name="T70" fmla="*/ 54 w 166"/>
              <a:gd name="T71" fmla="*/ 170 h 170"/>
              <a:gd name="T72" fmla="*/ 76 w 166"/>
              <a:gd name="T73" fmla="*/ 147 h 170"/>
              <a:gd name="T74" fmla="*/ 86 w 166"/>
              <a:gd name="T75" fmla="*/ 147 h 170"/>
              <a:gd name="T76" fmla="*/ 93 w 166"/>
              <a:gd name="T77" fmla="*/ 142 h 170"/>
              <a:gd name="T78" fmla="*/ 88 w 166"/>
              <a:gd name="T79" fmla="*/ 137 h 170"/>
              <a:gd name="T80" fmla="*/ 83 w 166"/>
              <a:gd name="T81" fmla="*/ 137 h 170"/>
              <a:gd name="T82" fmla="*/ 94 w 166"/>
              <a:gd name="T83" fmla="*/ 123 h 170"/>
              <a:gd name="T84" fmla="*/ 100 w 166"/>
              <a:gd name="T85" fmla="*/ 123 h 170"/>
              <a:gd name="T86" fmla="*/ 110 w 166"/>
              <a:gd name="T87" fmla="*/ 118 h 170"/>
              <a:gd name="T88" fmla="*/ 105 w 166"/>
              <a:gd name="T89" fmla="*/ 113 h 170"/>
              <a:gd name="T90" fmla="*/ 101 w 166"/>
              <a:gd name="T91" fmla="*/ 113 h 170"/>
              <a:gd name="T92" fmla="*/ 117 w 166"/>
              <a:gd name="T93" fmla="*/ 94 h 170"/>
              <a:gd name="T94" fmla="*/ 139 w 166"/>
              <a:gd name="T95" fmla="*/ 94 h 170"/>
              <a:gd name="T96" fmla="*/ 166 w 166"/>
              <a:gd name="T97" fmla="*/ 85 h 170"/>
              <a:gd name="T98" fmla="*/ 155 w 166"/>
              <a:gd name="T99" fmla="*/ 79 h 170"/>
              <a:gd name="T100" fmla="*/ 139 w 166"/>
              <a:gd name="T101" fmla="*/ 76 h 170"/>
              <a:gd name="T102" fmla="*/ 117 w 166"/>
              <a:gd name="T103" fmla="*/ 76 h 170"/>
              <a:gd name="T104" fmla="*/ 101 w 166"/>
              <a:gd name="T105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70">
                <a:moveTo>
                  <a:pt x="101" y="57"/>
                </a:moveTo>
                <a:cubicBezTo>
                  <a:pt x="105" y="57"/>
                  <a:pt x="105" y="57"/>
                  <a:pt x="105" y="57"/>
                </a:cubicBezTo>
                <a:cubicBezTo>
                  <a:pt x="109" y="57"/>
                  <a:pt x="110" y="55"/>
                  <a:pt x="110" y="52"/>
                </a:cubicBezTo>
                <a:cubicBezTo>
                  <a:pt x="110" y="49"/>
                  <a:pt x="107" y="47"/>
                  <a:pt x="100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83" y="33"/>
                  <a:pt x="83" y="33"/>
                  <a:pt x="83" y="33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3"/>
                  <a:pt x="93" y="32"/>
                  <a:pt x="93" y="29"/>
                </a:cubicBezTo>
                <a:cubicBezTo>
                  <a:pt x="93" y="25"/>
                  <a:pt x="91" y="23"/>
                  <a:pt x="8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64" y="8"/>
                  <a:pt x="57" y="0"/>
                  <a:pt x="54" y="0"/>
                </a:cubicBezTo>
                <a:cubicBezTo>
                  <a:pt x="53" y="0"/>
                  <a:pt x="51" y="1"/>
                  <a:pt x="50" y="2"/>
                </a:cubicBezTo>
                <a:cubicBezTo>
                  <a:pt x="48" y="3"/>
                  <a:pt x="47" y="4"/>
                  <a:pt x="47" y="5"/>
                </a:cubicBezTo>
                <a:cubicBezTo>
                  <a:pt x="47" y="7"/>
                  <a:pt x="49" y="10"/>
                  <a:pt x="52" y="15"/>
                </a:cubicBezTo>
                <a:cubicBezTo>
                  <a:pt x="56" y="21"/>
                  <a:pt x="61" y="31"/>
                  <a:pt x="68" y="46"/>
                </a:cubicBezTo>
                <a:cubicBezTo>
                  <a:pt x="74" y="61"/>
                  <a:pt x="78" y="70"/>
                  <a:pt x="78" y="73"/>
                </a:cubicBezTo>
                <a:cubicBezTo>
                  <a:pt x="78" y="75"/>
                  <a:pt x="75" y="76"/>
                  <a:pt x="69" y="76"/>
                </a:cubicBezTo>
                <a:cubicBezTo>
                  <a:pt x="49" y="76"/>
                  <a:pt x="35" y="77"/>
                  <a:pt x="27" y="79"/>
                </a:cubicBezTo>
                <a:cubicBezTo>
                  <a:pt x="26" y="78"/>
                  <a:pt x="23" y="75"/>
                  <a:pt x="19" y="69"/>
                </a:cubicBezTo>
                <a:cubicBezTo>
                  <a:pt x="15" y="64"/>
                  <a:pt x="13" y="61"/>
                  <a:pt x="11" y="60"/>
                </a:cubicBezTo>
                <a:cubicBezTo>
                  <a:pt x="10" y="59"/>
                  <a:pt x="7" y="58"/>
                  <a:pt x="4" y="58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1"/>
                  <a:pt x="2" y="70"/>
                  <a:pt x="8" y="85"/>
                </a:cubicBezTo>
                <a:cubicBezTo>
                  <a:pt x="2" y="99"/>
                  <a:pt x="0" y="107"/>
                  <a:pt x="0" y="111"/>
                </a:cubicBezTo>
                <a:cubicBezTo>
                  <a:pt x="0" y="112"/>
                  <a:pt x="2" y="112"/>
                  <a:pt x="4" y="112"/>
                </a:cubicBezTo>
                <a:cubicBezTo>
                  <a:pt x="7" y="112"/>
                  <a:pt x="10" y="112"/>
                  <a:pt x="11" y="111"/>
                </a:cubicBezTo>
                <a:cubicBezTo>
                  <a:pt x="13" y="110"/>
                  <a:pt x="15" y="106"/>
                  <a:pt x="19" y="101"/>
                </a:cubicBezTo>
                <a:cubicBezTo>
                  <a:pt x="23" y="95"/>
                  <a:pt x="26" y="92"/>
                  <a:pt x="27" y="91"/>
                </a:cubicBezTo>
                <a:cubicBezTo>
                  <a:pt x="35" y="93"/>
                  <a:pt x="45" y="94"/>
                  <a:pt x="56" y="94"/>
                </a:cubicBezTo>
                <a:cubicBezTo>
                  <a:pt x="67" y="94"/>
                  <a:pt x="74" y="94"/>
                  <a:pt x="75" y="95"/>
                </a:cubicBezTo>
                <a:cubicBezTo>
                  <a:pt x="77" y="95"/>
                  <a:pt x="78" y="96"/>
                  <a:pt x="78" y="97"/>
                </a:cubicBezTo>
                <a:cubicBezTo>
                  <a:pt x="78" y="100"/>
                  <a:pt x="74" y="109"/>
                  <a:pt x="68" y="124"/>
                </a:cubicBezTo>
                <a:cubicBezTo>
                  <a:pt x="61" y="139"/>
                  <a:pt x="56" y="149"/>
                  <a:pt x="52" y="155"/>
                </a:cubicBezTo>
                <a:cubicBezTo>
                  <a:pt x="49" y="160"/>
                  <a:pt x="47" y="163"/>
                  <a:pt x="47" y="165"/>
                </a:cubicBezTo>
                <a:cubicBezTo>
                  <a:pt x="47" y="166"/>
                  <a:pt x="48" y="167"/>
                  <a:pt x="50" y="168"/>
                </a:cubicBezTo>
                <a:cubicBezTo>
                  <a:pt x="51" y="170"/>
                  <a:pt x="53" y="170"/>
                  <a:pt x="54" y="170"/>
                </a:cubicBezTo>
                <a:cubicBezTo>
                  <a:pt x="57" y="170"/>
                  <a:pt x="64" y="162"/>
                  <a:pt x="7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91" y="147"/>
                  <a:pt x="93" y="145"/>
                  <a:pt x="93" y="142"/>
                </a:cubicBezTo>
                <a:cubicBezTo>
                  <a:pt x="93" y="138"/>
                  <a:pt x="91" y="137"/>
                  <a:pt x="88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7" y="123"/>
                  <a:pt x="110" y="121"/>
                  <a:pt x="110" y="118"/>
                </a:cubicBezTo>
                <a:cubicBezTo>
                  <a:pt x="110" y="115"/>
                  <a:pt x="109" y="113"/>
                  <a:pt x="10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57" y="94"/>
                  <a:pt x="166" y="91"/>
                  <a:pt x="166" y="85"/>
                </a:cubicBezTo>
                <a:cubicBezTo>
                  <a:pt x="166" y="82"/>
                  <a:pt x="163" y="80"/>
                  <a:pt x="155" y="79"/>
                </a:cubicBezTo>
                <a:cubicBezTo>
                  <a:pt x="148" y="77"/>
                  <a:pt x="142" y="76"/>
                  <a:pt x="139" y="76"/>
                </a:cubicBezTo>
                <a:cubicBezTo>
                  <a:pt x="117" y="76"/>
                  <a:pt x="117" y="76"/>
                  <a:pt x="117" y="76"/>
                </a:cubicBezTo>
                <a:lnTo>
                  <a:pt x="101" y="57"/>
                </a:lnTo>
                <a:close/>
              </a:path>
            </a:pathLst>
          </a:custGeom>
          <a:solidFill>
            <a:srgbClr val="E4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24" name="文本框 23"/>
          <p:cNvSpPr txBox="1"/>
          <p:nvPr/>
        </p:nvSpPr>
        <p:spPr>
          <a:xfrm>
            <a:off x="6978906" y="2774890"/>
            <a:ext cx="1771652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035844" y="2416757"/>
            <a:ext cx="2036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b="1" dirty="0" smtClean="0">
                <a:solidFill>
                  <a:srgbClr val="E4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E40000"/>
                </a:solidFill>
              </a:rPr>
              <a:t>e</a:t>
            </a:r>
            <a:r>
              <a:rPr lang="zh-CN" altLang="en-US" sz="2000" b="1" dirty="0" smtClean="0">
                <a:solidFill>
                  <a:srgbClr val="E40000"/>
                </a:solidFill>
              </a:rPr>
              <a:t>启飞，</a:t>
            </a:r>
            <a:r>
              <a:rPr lang="en-US" altLang="zh-CN" sz="2000" b="1" dirty="0" smtClean="0">
                <a:solidFill>
                  <a:srgbClr val="E40000"/>
                </a:solidFill>
              </a:rPr>
              <a:t>e</a:t>
            </a:r>
            <a:r>
              <a:rPr lang="zh-CN" altLang="en-US" sz="2000" b="1" dirty="0" smtClean="0">
                <a:solidFill>
                  <a:srgbClr val="E40000"/>
                </a:solidFill>
              </a:rPr>
              <a:t>启成长</a:t>
            </a:r>
            <a:endParaRPr lang="zh-CN" altLang="en-US" sz="2000" b="1" dirty="0">
              <a:solidFill>
                <a:srgbClr val="E40000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89454" y="1113024"/>
            <a:ext cx="1244251" cy="2173551"/>
            <a:chOff x="1567378" y="1483432"/>
            <a:chExt cx="1659001" cy="2898068"/>
          </a:xfrm>
        </p:grpSpPr>
        <p:sp>
          <p:nvSpPr>
            <p:cNvPr id="5" name="椭圆 4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1567378" y="1967939"/>
              <a:ext cx="1659001" cy="135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国家级</a:t>
              </a:r>
              <a:r>
                <a: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省    级：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市    级：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区    级：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E4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043786" y="1483432"/>
              <a:ext cx="96864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</a:t>
              </a:r>
              <a:r>
                <a:rPr lang="zh-CN" altLang="en-US" sz="2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80374" y="3329809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公开课</a:t>
            </a:r>
            <a:endParaRPr lang="en-US" altLang="zh-CN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631432" y="2221232"/>
            <a:ext cx="1149674" cy="2486465"/>
            <a:chOff x="2631432" y="2221232"/>
            <a:chExt cx="1149674" cy="2486465"/>
          </a:xfrm>
        </p:grpSpPr>
        <p:grpSp>
          <p:nvGrpSpPr>
            <p:cNvPr id="38" name="组合 37"/>
            <p:cNvGrpSpPr/>
            <p:nvPr/>
          </p:nvGrpSpPr>
          <p:grpSpPr>
            <a:xfrm>
              <a:off x="2631432" y="2221232"/>
              <a:ext cx="1149674" cy="1840134"/>
              <a:chOff x="4023349" y="2961042"/>
              <a:chExt cx="1532898" cy="245351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4426798" y="47287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023349" y="3500647"/>
                <a:ext cx="1532898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发表：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获奖：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16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4753919" y="44360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/>
            </p:nvSpPr>
            <p:spPr>
              <a:xfrm>
                <a:off x="4307968" y="2961042"/>
                <a:ext cx="968641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26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4630792" y="4931954"/>
                <a:ext cx="277812" cy="279400"/>
                <a:chOff x="3556878" y="7505065"/>
                <a:chExt cx="277812" cy="279400"/>
              </a:xfrm>
              <a:solidFill>
                <a:schemeClr val="bg1"/>
              </a:solidFill>
            </p:grpSpPr>
            <p:sp>
              <p:nvSpPr>
                <p:cNvPr id="31" name="Freeform 478"/>
                <p:cNvSpPr/>
                <p:nvPr/>
              </p:nvSpPr>
              <p:spPr bwMode="auto">
                <a:xfrm>
                  <a:off x="3556878" y="7505065"/>
                  <a:ext cx="250825" cy="250825"/>
                </a:xfrm>
                <a:custGeom>
                  <a:avLst/>
                  <a:gdLst>
                    <a:gd name="T0" fmla="*/ 129 w 258"/>
                    <a:gd name="T1" fmla="*/ 245 h 259"/>
                    <a:gd name="T2" fmla="*/ 14 w 258"/>
                    <a:gd name="T3" fmla="*/ 129 h 259"/>
                    <a:gd name="T4" fmla="*/ 129 w 258"/>
                    <a:gd name="T5" fmla="*/ 14 h 259"/>
                    <a:gd name="T6" fmla="*/ 244 w 258"/>
                    <a:gd name="T7" fmla="*/ 129 h 259"/>
                    <a:gd name="T8" fmla="*/ 241 w 258"/>
                    <a:gd name="T9" fmla="*/ 156 h 259"/>
                    <a:gd name="T10" fmla="*/ 255 w 258"/>
                    <a:gd name="T11" fmla="*/ 159 h 259"/>
                    <a:gd name="T12" fmla="*/ 258 w 258"/>
                    <a:gd name="T13" fmla="*/ 129 h 259"/>
                    <a:gd name="T14" fmla="*/ 129 w 258"/>
                    <a:gd name="T15" fmla="*/ 0 h 259"/>
                    <a:gd name="T16" fmla="*/ 0 w 258"/>
                    <a:gd name="T17" fmla="*/ 129 h 259"/>
                    <a:gd name="T18" fmla="*/ 129 w 258"/>
                    <a:gd name="T19" fmla="*/ 259 h 259"/>
                    <a:gd name="T20" fmla="*/ 155 w 258"/>
                    <a:gd name="T21" fmla="*/ 256 h 259"/>
                    <a:gd name="T22" fmla="*/ 152 w 258"/>
                    <a:gd name="T23" fmla="*/ 242 h 259"/>
                    <a:gd name="T24" fmla="*/ 129 w 258"/>
                    <a:gd name="T25" fmla="*/ 245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8" h="259">
                      <a:moveTo>
                        <a:pt x="129" y="245"/>
                      </a:moveTo>
                      <a:cubicBezTo>
                        <a:pt x="65" y="245"/>
                        <a:pt x="14" y="193"/>
                        <a:pt x="14" y="129"/>
                      </a:cubicBezTo>
                      <a:cubicBezTo>
                        <a:pt x="14" y="66"/>
                        <a:pt x="65" y="14"/>
                        <a:pt x="129" y="14"/>
                      </a:cubicBezTo>
                      <a:cubicBezTo>
                        <a:pt x="193" y="14"/>
                        <a:pt x="244" y="66"/>
                        <a:pt x="244" y="129"/>
                      </a:cubicBezTo>
                      <a:cubicBezTo>
                        <a:pt x="244" y="139"/>
                        <a:pt x="243" y="148"/>
                        <a:pt x="241" y="156"/>
                      </a:cubicBezTo>
                      <a:cubicBezTo>
                        <a:pt x="255" y="159"/>
                        <a:pt x="255" y="159"/>
                        <a:pt x="255" y="159"/>
                      </a:cubicBezTo>
                      <a:cubicBezTo>
                        <a:pt x="257" y="150"/>
                        <a:pt x="258" y="140"/>
                        <a:pt x="258" y="129"/>
                      </a:cubicBezTo>
                      <a:cubicBezTo>
                        <a:pt x="258" y="58"/>
                        <a:pt x="200" y="0"/>
                        <a:pt x="129" y="0"/>
                      </a:cubicBezTo>
                      <a:cubicBezTo>
                        <a:pt x="58" y="0"/>
                        <a:pt x="0" y="58"/>
                        <a:pt x="0" y="129"/>
                      </a:cubicBezTo>
                      <a:cubicBezTo>
                        <a:pt x="0" y="201"/>
                        <a:pt x="58" y="259"/>
                        <a:pt x="129" y="259"/>
                      </a:cubicBezTo>
                      <a:cubicBezTo>
                        <a:pt x="138" y="259"/>
                        <a:pt x="147" y="258"/>
                        <a:pt x="155" y="256"/>
                      </a:cubicBezTo>
                      <a:cubicBezTo>
                        <a:pt x="152" y="242"/>
                        <a:pt x="152" y="242"/>
                        <a:pt x="152" y="242"/>
                      </a:cubicBezTo>
                      <a:cubicBezTo>
                        <a:pt x="145" y="244"/>
                        <a:pt x="137" y="245"/>
                        <a:pt x="129" y="2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2" name="Freeform 479"/>
                <p:cNvSpPr>
                  <a:spLocks noEditPoints="1"/>
                </p:cNvSpPr>
                <p:nvPr/>
              </p:nvSpPr>
              <p:spPr bwMode="auto">
                <a:xfrm>
                  <a:off x="3579103" y="7527290"/>
                  <a:ext cx="206375" cy="206375"/>
                </a:xfrm>
                <a:custGeom>
                  <a:avLst/>
                  <a:gdLst>
                    <a:gd name="T0" fmla="*/ 106 w 212"/>
                    <a:gd name="T1" fmla="*/ 0 h 213"/>
                    <a:gd name="T2" fmla="*/ 0 w 212"/>
                    <a:gd name="T3" fmla="*/ 106 h 213"/>
                    <a:gd name="T4" fmla="*/ 106 w 212"/>
                    <a:gd name="T5" fmla="*/ 213 h 213"/>
                    <a:gd name="T6" fmla="*/ 127 w 212"/>
                    <a:gd name="T7" fmla="*/ 211 h 213"/>
                    <a:gd name="T8" fmla="*/ 105 w 212"/>
                    <a:gd name="T9" fmla="*/ 106 h 213"/>
                    <a:gd name="T10" fmla="*/ 120 w 212"/>
                    <a:gd name="T11" fmla="*/ 110 h 213"/>
                    <a:gd name="T12" fmla="*/ 117 w 212"/>
                    <a:gd name="T13" fmla="*/ 103 h 213"/>
                    <a:gd name="T14" fmla="*/ 128 w 212"/>
                    <a:gd name="T15" fmla="*/ 92 h 213"/>
                    <a:gd name="T16" fmla="*/ 139 w 212"/>
                    <a:gd name="T17" fmla="*/ 103 h 213"/>
                    <a:gd name="T18" fmla="*/ 132 w 212"/>
                    <a:gd name="T19" fmla="*/ 113 h 213"/>
                    <a:gd name="T20" fmla="*/ 209 w 212"/>
                    <a:gd name="T21" fmla="*/ 131 h 213"/>
                    <a:gd name="T22" fmla="*/ 212 w 212"/>
                    <a:gd name="T23" fmla="*/ 106 h 213"/>
                    <a:gd name="T24" fmla="*/ 106 w 212"/>
                    <a:gd name="T25" fmla="*/ 0 h 213"/>
                    <a:gd name="T26" fmla="*/ 42 w 212"/>
                    <a:gd name="T27" fmla="*/ 54 h 213"/>
                    <a:gd name="T28" fmla="*/ 57 w 212"/>
                    <a:gd name="T29" fmla="*/ 70 h 213"/>
                    <a:gd name="T30" fmla="*/ 42 w 212"/>
                    <a:gd name="T31" fmla="*/ 85 h 213"/>
                    <a:gd name="T32" fmla="*/ 26 w 212"/>
                    <a:gd name="T33" fmla="*/ 70 h 213"/>
                    <a:gd name="T34" fmla="*/ 42 w 212"/>
                    <a:gd name="T35" fmla="*/ 54 h 213"/>
                    <a:gd name="T36" fmla="*/ 40 w 212"/>
                    <a:gd name="T37" fmla="*/ 154 h 213"/>
                    <a:gd name="T38" fmla="*/ 21 w 212"/>
                    <a:gd name="T39" fmla="*/ 135 h 213"/>
                    <a:gd name="T40" fmla="*/ 40 w 212"/>
                    <a:gd name="T41" fmla="*/ 115 h 213"/>
                    <a:gd name="T42" fmla="*/ 60 w 212"/>
                    <a:gd name="T43" fmla="*/ 135 h 213"/>
                    <a:gd name="T44" fmla="*/ 40 w 212"/>
                    <a:gd name="T45" fmla="*/ 154 h 213"/>
                    <a:gd name="T46" fmla="*/ 89 w 212"/>
                    <a:gd name="T47" fmla="*/ 70 h 213"/>
                    <a:gd name="T48" fmla="*/ 102 w 212"/>
                    <a:gd name="T49" fmla="*/ 83 h 213"/>
                    <a:gd name="T50" fmla="*/ 89 w 212"/>
                    <a:gd name="T51" fmla="*/ 96 h 213"/>
                    <a:gd name="T52" fmla="*/ 76 w 212"/>
                    <a:gd name="T53" fmla="*/ 83 h 213"/>
                    <a:gd name="T54" fmla="*/ 89 w 212"/>
                    <a:gd name="T55" fmla="*/ 70 h 213"/>
                    <a:gd name="T56" fmla="*/ 76 w 212"/>
                    <a:gd name="T57" fmla="*/ 133 h 213"/>
                    <a:gd name="T58" fmla="*/ 89 w 212"/>
                    <a:gd name="T59" fmla="*/ 120 h 213"/>
                    <a:gd name="T60" fmla="*/ 102 w 212"/>
                    <a:gd name="T61" fmla="*/ 133 h 213"/>
                    <a:gd name="T62" fmla="*/ 89 w 212"/>
                    <a:gd name="T63" fmla="*/ 146 h 213"/>
                    <a:gd name="T64" fmla="*/ 76 w 212"/>
                    <a:gd name="T65" fmla="*/ 133 h 213"/>
                    <a:gd name="T66" fmla="*/ 117 w 212"/>
                    <a:gd name="T67" fmla="*/ 183 h 213"/>
                    <a:gd name="T68" fmla="*/ 102 w 212"/>
                    <a:gd name="T69" fmla="*/ 198 h 213"/>
                    <a:gd name="T70" fmla="*/ 87 w 212"/>
                    <a:gd name="T71" fmla="*/ 183 h 213"/>
                    <a:gd name="T72" fmla="*/ 102 w 212"/>
                    <a:gd name="T73" fmla="*/ 168 h 213"/>
                    <a:gd name="T74" fmla="*/ 117 w 212"/>
                    <a:gd name="T75" fmla="*/ 183 h 213"/>
                    <a:gd name="T76" fmla="*/ 106 w 212"/>
                    <a:gd name="T77" fmla="*/ 55 h 213"/>
                    <a:gd name="T78" fmla="*/ 88 w 212"/>
                    <a:gd name="T79" fmla="*/ 36 h 213"/>
                    <a:gd name="T80" fmla="*/ 106 w 212"/>
                    <a:gd name="T81" fmla="*/ 18 h 213"/>
                    <a:gd name="T82" fmla="*/ 125 w 212"/>
                    <a:gd name="T83" fmla="*/ 36 h 213"/>
                    <a:gd name="T84" fmla="*/ 106 w 212"/>
                    <a:gd name="T85" fmla="*/ 55 h 213"/>
                    <a:gd name="T86" fmla="*/ 139 w 212"/>
                    <a:gd name="T87" fmla="*/ 49 h 213"/>
                    <a:gd name="T88" fmla="*/ 152 w 212"/>
                    <a:gd name="T89" fmla="*/ 36 h 213"/>
                    <a:gd name="T90" fmla="*/ 165 w 212"/>
                    <a:gd name="T91" fmla="*/ 49 h 213"/>
                    <a:gd name="T92" fmla="*/ 152 w 212"/>
                    <a:gd name="T93" fmla="*/ 62 h 213"/>
                    <a:gd name="T94" fmla="*/ 139 w 212"/>
                    <a:gd name="T95" fmla="*/ 49 h 213"/>
                    <a:gd name="T96" fmla="*/ 175 w 212"/>
                    <a:gd name="T97" fmla="*/ 112 h 213"/>
                    <a:gd name="T98" fmla="*/ 157 w 212"/>
                    <a:gd name="T99" fmla="*/ 95 h 213"/>
                    <a:gd name="T100" fmla="*/ 175 w 212"/>
                    <a:gd name="T101" fmla="*/ 77 h 213"/>
                    <a:gd name="T102" fmla="*/ 193 w 212"/>
                    <a:gd name="T103" fmla="*/ 95 h 213"/>
                    <a:gd name="T104" fmla="*/ 175 w 212"/>
                    <a:gd name="T105" fmla="*/ 11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2" h="213">
                      <a:moveTo>
                        <a:pt x="106" y="0"/>
                      </a:moveTo>
                      <a:cubicBezTo>
                        <a:pt x="47" y="0"/>
                        <a:pt x="0" y="48"/>
                        <a:pt x="0" y="106"/>
                      </a:cubicBezTo>
                      <a:cubicBezTo>
                        <a:pt x="0" y="165"/>
                        <a:pt x="47" y="213"/>
                        <a:pt x="106" y="213"/>
                      </a:cubicBezTo>
                      <a:cubicBezTo>
                        <a:pt x="113" y="213"/>
                        <a:pt x="120" y="212"/>
                        <a:pt x="127" y="211"/>
                      </a:cubicBezTo>
                      <a:cubicBezTo>
                        <a:pt x="105" y="106"/>
                        <a:pt x="105" y="106"/>
                        <a:pt x="105" y="106"/>
                      </a:cubicBezTo>
                      <a:cubicBezTo>
                        <a:pt x="120" y="110"/>
                        <a:pt x="120" y="110"/>
                        <a:pt x="120" y="110"/>
                      </a:cubicBezTo>
                      <a:cubicBezTo>
                        <a:pt x="118" y="108"/>
                        <a:pt x="117" y="105"/>
                        <a:pt x="117" y="103"/>
                      </a:cubicBezTo>
                      <a:cubicBezTo>
                        <a:pt x="117" y="97"/>
                        <a:pt x="122" y="92"/>
                        <a:pt x="128" y="92"/>
                      </a:cubicBezTo>
                      <a:cubicBezTo>
                        <a:pt x="134" y="92"/>
                        <a:pt x="139" y="97"/>
                        <a:pt x="139" y="103"/>
                      </a:cubicBezTo>
                      <a:cubicBezTo>
                        <a:pt x="139" y="107"/>
                        <a:pt x="136" y="111"/>
                        <a:pt x="132" y="113"/>
                      </a:cubicBezTo>
                      <a:cubicBezTo>
                        <a:pt x="209" y="131"/>
                        <a:pt x="209" y="131"/>
                        <a:pt x="209" y="131"/>
                      </a:cubicBezTo>
                      <a:cubicBezTo>
                        <a:pt x="211" y="123"/>
                        <a:pt x="212" y="115"/>
                        <a:pt x="212" y="106"/>
                      </a:cubicBezTo>
                      <a:cubicBezTo>
                        <a:pt x="212" y="48"/>
                        <a:pt x="165" y="0"/>
                        <a:pt x="106" y="0"/>
                      </a:cubicBezTo>
                      <a:close/>
                      <a:moveTo>
                        <a:pt x="42" y="54"/>
                      </a:moveTo>
                      <a:cubicBezTo>
                        <a:pt x="50" y="54"/>
                        <a:pt x="57" y="61"/>
                        <a:pt x="57" y="70"/>
                      </a:cubicBezTo>
                      <a:cubicBezTo>
                        <a:pt x="57" y="78"/>
                        <a:pt x="50" y="85"/>
                        <a:pt x="42" y="85"/>
                      </a:cubicBezTo>
                      <a:cubicBezTo>
                        <a:pt x="33" y="85"/>
                        <a:pt x="26" y="78"/>
                        <a:pt x="26" y="70"/>
                      </a:cubicBezTo>
                      <a:cubicBezTo>
                        <a:pt x="26" y="61"/>
                        <a:pt x="33" y="54"/>
                        <a:pt x="42" y="54"/>
                      </a:cubicBezTo>
                      <a:close/>
                      <a:moveTo>
                        <a:pt x="40" y="154"/>
                      </a:moveTo>
                      <a:cubicBezTo>
                        <a:pt x="30" y="154"/>
                        <a:pt x="21" y="146"/>
                        <a:pt x="21" y="135"/>
                      </a:cubicBezTo>
                      <a:cubicBezTo>
                        <a:pt x="21" y="124"/>
                        <a:pt x="30" y="115"/>
                        <a:pt x="40" y="115"/>
                      </a:cubicBezTo>
                      <a:cubicBezTo>
                        <a:pt x="51" y="115"/>
                        <a:pt x="60" y="124"/>
                        <a:pt x="60" y="135"/>
                      </a:cubicBezTo>
                      <a:cubicBezTo>
                        <a:pt x="60" y="146"/>
                        <a:pt x="51" y="154"/>
                        <a:pt x="40" y="154"/>
                      </a:cubicBezTo>
                      <a:close/>
                      <a:moveTo>
                        <a:pt x="89" y="70"/>
                      </a:moveTo>
                      <a:cubicBezTo>
                        <a:pt x="96" y="70"/>
                        <a:pt x="102" y="76"/>
                        <a:pt x="102" y="83"/>
                      </a:cubicBezTo>
                      <a:cubicBezTo>
                        <a:pt x="102" y="90"/>
                        <a:pt x="96" y="96"/>
                        <a:pt x="89" y="96"/>
                      </a:cubicBezTo>
                      <a:cubicBezTo>
                        <a:pt x="82" y="96"/>
                        <a:pt x="76" y="90"/>
                        <a:pt x="76" y="83"/>
                      </a:cubicBezTo>
                      <a:cubicBezTo>
                        <a:pt x="76" y="76"/>
                        <a:pt x="82" y="70"/>
                        <a:pt x="89" y="70"/>
                      </a:cubicBezTo>
                      <a:close/>
                      <a:moveTo>
                        <a:pt x="76" y="133"/>
                      </a:moveTo>
                      <a:cubicBezTo>
                        <a:pt x="76" y="126"/>
                        <a:pt x="82" y="120"/>
                        <a:pt x="89" y="120"/>
                      </a:cubicBezTo>
                      <a:cubicBezTo>
                        <a:pt x="96" y="120"/>
                        <a:pt x="102" y="126"/>
                        <a:pt x="102" y="133"/>
                      </a:cubicBezTo>
                      <a:cubicBezTo>
                        <a:pt x="102" y="140"/>
                        <a:pt x="96" y="146"/>
                        <a:pt x="89" y="146"/>
                      </a:cubicBezTo>
                      <a:cubicBezTo>
                        <a:pt x="82" y="146"/>
                        <a:pt x="76" y="140"/>
                        <a:pt x="76" y="133"/>
                      </a:cubicBezTo>
                      <a:close/>
                      <a:moveTo>
                        <a:pt x="117" y="183"/>
                      </a:moveTo>
                      <a:cubicBezTo>
                        <a:pt x="117" y="191"/>
                        <a:pt x="110" y="198"/>
                        <a:pt x="102" y="198"/>
                      </a:cubicBezTo>
                      <a:cubicBezTo>
                        <a:pt x="94" y="198"/>
                        <a:pt x="87" y="191"/>
                        <a:pt x="87" y="183"/>
                      </a:cubicBezTo>
                      <a:cubicBezTo>
                        <a:pt x="87" y="175"/>
                        <a:pt x="94" y="168"/>
                        <a:pt x="102" y="168"/>
                      </a:cubicBezTo>
                      <a:cubicBezTo>
                        <a:pt x="110" y="168"/>
                        <a:pt x="117" y="175"/>
                        <a:pt x="117" y="183"/>
                      </a:cubicBezTo>
                      <a:close/>
                      <a:moveTo>
                        <a:pt x="106" y="55"/>
                      </a:moveTo>
                      <a:cubicBezTo>
                        <a:pt x="96" y="55"/>
                        <a:pt x="88" y="46"/>
                        <a:pt x="88" y="36"/>
                      </a:cubicBezTo>
                      <a:cubicBezTo>
                        <a:pt x="88" y="26"/>
                        <a:pt x="96" y="18"/>
                        <a:pt x="106" y="18"/>
                      </a:cubicBezTo>
                      <a:cubicBezTo>
                        <a:pt x="116" y="18"/>
                        <a:pt x="125" y="26"/>
                        <a:pt x="125" y="36"/>
                      </a:cubicBezTo>
                      <a:cubicBezTo>
                        <a:pt x="125" y="46"/>
                        <a:pt x="116" y="55"/>
                        <a:pt x="106" y="55"/>
                      </a:cubicBezTo>
                      <a:close/>
                      <a:moveTo>
                        <a:pt x="139" y="49"/>
                      </a:moveTo>
                      <a:cubicBezTo>
                        <a:pt x="139" y="42"/>
                        <a:pt x="145" y="36"/>
                        <a:pt x="152" y="36"/>
                      </a:cubicBezTo>
                      <a:cubicBezTo>
                        <a:pt x="159" y="36"/>
                        <a:pt x="165" y="42"/>
                        <a:pt x="165" y="49"/>
                      </a:cubicBezTo>
                      <a:cubicBezTo>
                        <a:pt x="165" y="56"/>
                        <a:pt x="159" y="62"/>
                        <a:pt x="152" y="62"/>
                      </a:cubicBezTo>
                      <a:cubicBezTo>
                        <a:pt x="145" y="62"/>
                        <a:pt x="139" y="56"/>
                        <a:pt x="139" y="49"/>
                      </a:cubicBezTo>
                      <a:close/>
                      <a:moveTo>
                        <a:pt x="175" y="112"/>
                      </a:moveTo>
                      <a:cubicBezTo>
                        <a:pt x="165" y="112"/>
                        <a:pt x="157" y="105"/>
                        <a:pt x="157" y="95"/>
                      </a:cubicBezTo>
                      <a:cubicBezTo>
                        <a:pt x="157" y="85"/>
                        <a:pt x="165" y="77"/>
                        <a:pt x="175" y="77"/>
                      </a:cubicBezTo>
                      <a:cubicBezTo>
                        <a:pt x="185" y="77"/>
                        <a:pt x="193" y="85"/>
                        <a:pt x="193" y="95"/>
                      </a:cubicBezTo>
                      <a:cubicBezTo>
                        <a:pt x="193" y="105"/>
                        <a:pt x="185" y="112"/>
                        <a:pt x="175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3" name="Freeform 480"/>
                <p:cNvSpPr/>
                <p:nvPr/>
              </p:nvSpPr>
              <p:spPr bwMode="auto">
                <a:xfrm>
                  <a:off x="3736265" y="7687627"/>
                  <a:ext cx="98425" cy="96838"/>
                </a:xfrm>
                <a:custGeom>
                  <a:avLst/>
                  <a:gdLst>
                    <a:gd name="T0" fmla="*/ 90 w 103"/>
                    <a:gd name="T1" fmla="*/ 0 h 100"/>
                    <a:gd name="T2" fmla="*/ 0 w 103"/>
                    <a:gd name="T3" fmla="*/ 87 h 100"/>
                    <a:gd name="T4" fmla="*/ 3 w 103"/>
                    <a:gd name="T5" fmla="*/ 100 h 100"/>
                    <a:gd name="T6" fmla="*/ 103 w 103"/>
                    <a:gd name="T7" fmla="*/ 4 h 100"/>
                    <a:gd name="T8" fmla="*/ 90 w 103"/>
                    <a:gd name="T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0">
                      <a:moveTo>
                        <a:pt x="90" y="0"/>
                      </a:moveTo>
                      <a:cubicBezTo>
                        <a:pt x="79" y="44"/>
                        <a:pt x="44" y="78"/>
                        <a:pt x="0" y="87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53" y="90"/>
                        <a:pt x="92" y="52"/>
                        <a:pt x="103" y="4"/>
                      </a:cubicBez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4" name="Freeform 481"/>
                <p:cNvSpPr>
                  <a:spLocks noEditPoints="1"/>
                </p:cNvSpPr>
                <p:nvPr/>
              </p:nvSpPr>
              <p:spPr bwMode="auto">
                <a:xfrm>
                  <a:off x="3714040" y="7660640"/>
                  <a:ext cx="100013" cy="101600"/>
                </a:xfrm>
                <a:custGeom>
                  <a:avLst/>
                  <a:gdLst>
                    <a:gd name="T0" fmla="*/ 104 w 104"/>
                    <a:gd name="T1" fmla="*/ 25 h 105"/>
                    <a:gd name="T2" fmla="*/ 27 w 104"/>
                    <a:gd name="T3" fmla="*/ 7 h 105"/>
                    <a:gd name="T4" fmla="*/ 23 w 104"/>
                    <a:gd name="T5" fmla="*/ 8 h 105"/>
                    <a:gd name="T6" fmla="*/ 14 w 104"/>
                    <a:gd name="T7" fmla="*/ 4 h 105"/>
                    <a:gd name="T8" fmla="*/ 0 w 104"/>
                    <a:gd name="T9" fmla="*/ 0 h 105"/>
                    <a:gd name="T10" fmla="*/ 22 w 104"/>
                    <a:gd name="T11" fmla="*/ 105 h 105"/>
                    <a:gd name="T12" fmla="*/ 104 w 104"/>
                    <a:gd name="T13" fmla="*/ 25 h 105"/>
                    <a:gd name="T14" fmla="*/ 73 w 104"/>
                    <a:gd name="T15" fmla="*/ 20 h 105"/>
                    <a:gd name="T16" fmla="*/ 84 w 104"/>
                    <a:gd name="T17" fmla="*/ 31 h 105"/>
                    <a:gd name="T18" fmla="*/ 73 w 104"/>
                    <a:gd name="T19" fmla="*/ 42 h 105"/>
                    <a:gd name="T20" fmla="*/ 62 w 104"/>
                    <a:gd name="T21" fmla="*/ 31 h 105"/>
                    <a:gd name="T22" fmla="*/ 73 w 104"/>
                    <a:gd name="T23" fmla="*/ 20 h 105"/>
                    <a:gd name="T24" fmla="*/ 31 w 104"/>
                    <a:gd name="T25" fmla="*/ 62 h 105"/>
                    <a:gd name="T26" fmla="*/ 13 w 104"/>
                    <a:gd name="T27" fmla="*/ 43 h 105"/>
                    <a:gd name="T28" fmla="*/ 31 w 104"/>
                    <a:gd name="T29" fmla="*/ 24 h 105"/>
                    <a:gd name="T30" fmla="*/ 50 w 104"/>
                    <a:gd name="T31" fmla="*/ 43 h 105"/>
                    <a:gd name="T32" fmla="*/ 31 w 104"/>
                    <a:gd name="T33" fmla="*/ 6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05">
                      <a:moveTo>
                        <a:pt x="104" y="25"/>
                      </a:move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4" y="8"/>
                        <a:pt x="23" y="8"/>
                      </a:cubicBezTo>
                      <a:cubicBezTo>
                        <a:pt x="19" y="8"/>
                        <a:pt x="16" y="6"/>
                        <a:pt x="14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62" y="97"/>
                        <a:pt x="94" y="65"/>
                        <a:pt x="104" y="25"/>
                      </a:cubicBezTo>
                      <a:close/>
                      <a:moveTo>
                        <a:pt x="73" y="20"/>
                      </a:moveTo>
                      <a:cubicBezTo>
                        <a:pt x="79" y="20"/>
                        <a:pt x="84" y="25"/>
                        <a:pt x="84" y="31"/>
                      </a:cubicBezTo>
                      <a:cubicBezTo>
                        <a:pt x="84" y="37"/>
                        <a:pt x="79" y="42"/>
                        <a:pt x="73" y="42"/>
                      </a:cubicBezTo>
                      <a:cubicBezTo>
                        <a:pt x="67" y="42"/>
                        <a:pt x="62" y="37"/>
                        <a:pt x="62" y="31"/>
                      </a:cubicBezTo>
                      <a:cubicBezTo>
                        <a:pt x="62" y="25"/>
                        <a:pt x="67" y="20"/>
                        <a:pt x="73" y="20"/>
                      </a:cubicBezTo>
                      <a:close/>
                      <a:moveTo>
                        <a:pt x="31" y="62"/>
                      </a:moveTo>
                      <a:cubicBezTo>
                        <a:pt x="21" y="62"/>
                        <a:pt x="13" y="53"/>
                        <a:pt x="13" y="43"/>
                      </a:cubicBezTo>
                      <a:cubicBezTo>
                        <a:pt x="13" y="33"/>
                        <a:pt x="21" y="24"/>
                        <a:pt x="31" y="24"/>
                      </a:cubicBezTo>
                      <a:cubicBezTo>
                        <a:pt x="42" y="24"/>
                        <a:pt x="50" y="33"/>
                        <a:pt x="50" y="43"/>
                      </a:cubicBezTo>
                      <a:cubicBezTo>
                        <a:pt x="50" y="53"/>
                        <a:pt x="42" y="62"/>
                        <a:pt x="3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46" name="矩形 45"/>
            <p:cNvSpPr/>
            <p:nvPr/>
          </p:nvSpPr>
          <p:spPr>
            <a:xfrm>
              <a:off x="2796081" y="4061366"/>
              <a:ext cx="7665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论 文</a:t>
              </a:r>
              <a:endParaRPr lang="en-US" altLang="zh-CN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课 题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930786" y="1939044"/>
            <a:ext cx="1268296" cy="2748131"/>
            <a:chOff x="3930786" y="1939044"/>
            <a:chExt cx="1268296" cy="2748131"/>
          </a:xfrm>
        </p:grpSpPr>
        <p:grpSp>
          <p:nvGrpSpPr>
            <p:cNvPr id="39" name="组合 38"/>
            <p:cNvGrpSpPr/>
            <p:nvPr/>
          </p:nvGrpSpPr>
          <p:grpSpPr>
            <a:xfrm>
              <a:off x="3930786" y="2436343"/>
              <a:ext cx="1268296" cy="2250832"/>
              <a:chOff x="5755822" y="3247857"/>
              <a:chExt cx="1691061" cy="3001109"/>
            </a:xfrm>
          </p:grpSpPr>
          <p:sp>
            <p:nvSpPr>
              <p:cNvPr id="19" name="椭圆 18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矩形 1"/>
              <p:cNvSpPr/>
              <p:nvPr/>
            </p:nvSpPr>
            <p:spPr>
              <a:xfrm>
                <a:off x="5755822" y="4894749"/>
                <a:ext cx="1691061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新北区：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武进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天宁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学    内：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6310265" y="4436057"/>
                <a:ext cx="7869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8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27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8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9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47" name="矩形 46"/>
            <p:cNvSpPr/>
            <p:nvPr/>
          </p:nvSpPr>
          <p:spPr>
            <a:xfrm>
              <a:off x="4222913" y="1939044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讲 座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102700" y="1684021"/>
            <a:ext cx="1648208" cy="2512002"/>
            <a:chOff x="5102700" y="1684021"/>
            <a:chExt cx="1648208" cy="2512002"/>
          </a:xfrm>
        </p:grpSpPr>
        <p:grpSp>
          <p:nvGrpSpPr>
            <p:cNvPr id="40" name="组合 39"/>
            <p:cNvGrpSpPr/>
            <p:nvPr/>
          </p:nvGrpSpPr>
          <p:grpSpPr>
            <a:xfrm>
              <a:off x="5102700" y="1684021"/>
              <a:ext cx="1648208" cy="2120169"/>
              <a:chOff x="7318373" y="2244762"/>
              <a:chExt cx="2197610" cy="282689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8109507" y="43858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318373" y="2823935"/>
                <a:ext cx="2197610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浏览量：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  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粉     丝：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2100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人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altLang="zh-CN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公众号：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140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8436628" y="40931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>
                <a:off x="7909455" y="2244762"/>
                <a:ext cx="1150316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200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集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Freeform 493"/>
              <p:cNvSpPr/>
              <p:nvPr/>
            </p:nvSpPr>
            <p:spPr bwMode="auto">
              <a:xfrm>
                <a:off x="8319851" y="4589848"/>
                <a:ext cx="265113" cy="27781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5535593" y="3826691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微  课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1721955" y="3177684"/>
            <a:ext cx="1122941" cy="44036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3434432" y="2893221"/>
            <a:ext cx="934345" cy="72867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4856204" y="2898037"/>
            <a:ext cx="933372" cy="5343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6186733" y="2754066"/>
            <a:ext cx="863513" cy="63701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1231648" y="846607"/>
            <a:ext cx="333447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  <p:sp>
        <p:nvSpPr>
          <p:cNvPr id="877" name="矩形 876"/>
          <p:cNvSpPr/>
          <p:nvPr/>
        </p:nvSpPr>
        <p:spPr>
          <a:xfrm>
            <a:off x="1231648" y="44649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启学习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工作室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2013---2017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90198" y="1527474"/>
            <a:ext cx="1244251" cy="2171667"/>
            <a:chOff x="1567378" y="1485944"/>
            <a:chExt cx="1659001" cy="2895556"/>
          </a:xfrm>
        </p:grpSpPr>
        <p:sp>
          <p:nvSpPr>
            <p:cNvPr id="5" name="椭圆 4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E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1567378" y="1967939"/>
              <a:ext cx="1659001" cy="135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国家级</a:t>
              </a:r>
              <a:r>
                <a: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省    级：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市    级：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区    级：</a:t>
              </a:r>
              <a:r>
                <a: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r>
                <a:rPr lang="zh-CN" altLang="en-US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E4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1925598" y="1485944"/>
              <a:ext cx="96864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</a:t>
              </a:r>
              <a:r>
                <a:rPr lang="zh-CN" altLang="en-US" sz="2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节</a:t>
              </a:r>
              <a:endPara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81118" y="3820015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公开课</a:t>
            </a:r>
            <a:endParaRPr lang="en-US" altLang="zh-CN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54" y="935900"/>
            <a:ext cx="2317647" cy="1803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81" y="924722"/>
            <a:ext cx="2296689" cy="1814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55" y="3039338"/>
            <a:ext cx="2317646" cy="1744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81" y="3065707"/>
            <a:ext cx="2296689" cy="1718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54" name="直接连接符 53"/>
          <p:cNvCxnSpPr/>
          <p:nvPr/>
        </p:nvCxnSpPr>
        <p:spPr>
          <a:xfrm flipV="1">
            <a:off x="1231648" y="846607"/>
            <a:ext cx="333447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2406316" y="1457154"/>
            <a:ext cx="32561" cy="281646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2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  <p:sp>
        <p:nvSpPr>
          <p:cNvPr id="877" name="矩形 876"/>
          <p:cNvSpPr/>
          <p:nvPr/>
        </p:nvSpPr>
        <p:spPr>
          <a:xfrm>
            <a:off x="1231648" y="44649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启学习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工作室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2013---2017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61378" y="1122835"/>
            <a:ext cx="1149674" cy="2872592"/>
            <a:chOff x="2631432" y="1835105"/>
            <a:chExt cx="1149674" cy="2872592"/>
          </a:xfrm>
        </p:grpSpPr>
        <p:grpSp>
          <p:nvGrpSpPr>
            <p:cNvPr id="18" name="组合 17"/>
            <p:cNvGrpSpPr/>
            <p:nvPr/>
          </p:nvGrpSpPr>
          <p:grpSpPr>
            <a:xfrm>
              <a:off x="2631432" y="1835105"/>
              <a:ext cx="1149674" cy="2226261"/>
              <a:chOff x="4023349" y="2446206"/>
              <a:chExt cx="1532898" cy="296834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426798" y="47287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023349" y="2940316"/>
                <a:ext cx="1532898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发表：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5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获奖：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16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省级：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个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级：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个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4753919" y="44360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本框 24"/>
              <p:cNvSpPr txBox="1"/>
              <p:nvPr/>
            </p:nvSpPr>
            <p:spPr>
              <a:xfrm>
                <a:off x="4303633" y="2446206"/>
                <a:ext cx="968641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630792" y="4931954"/>
                <a:ext cx="277812" cy="279400"/>
                <a:chOff x="3556878" y="7505065"/>
                <a:chExt cx="277812" cy="279400"/>
              </a:xfrm>
              <a:solidFill>
                <a:schemeClr val="bg1"/>
              </a:solidFill>
            </p:grpSpPr>
            <p:sp>
              <p:nvSpPr>
                <p:cNvPr id="27" name="Freeform 478"/>
                <p:cNvSpPr/>
                <p:nvPr/>
              </p:nvSpPr>
              <p:spPr bwMode="auto">
                <a:xfrm>
                  <a:off x="3556878" y="7505065"/>
                  <a:ext cx="250825" cy="250825"/>
                </a:xfrm>
                <a:custGeom>
                  <a:avLst/>
                  <a:gdLst>
                    <a:gd name="T0" fmla="*/ 129 w 258"/>
                    <a:gd name="T1" fmla="*/ 245 h 259"/>
                    <a:gd name="T2" fmla="*/ 14 w 258"/>
                    <a:gd name="T3" fmla="*/ 129 h 259"/>
                    <a:gd name="T4" fmla="*/ 129 w 258"/>
                    <a:gd name="T5" fmla="*/ 14 h 259"/>
                    <a:gd name="T6" fmla="*/ 244 w 258"/>
                    <a:gd name="T7" fmla="*/ 129 h 259"/>
                    <a:gd name="T8" fmla="*/ 241 w 258"/>
                    <a:gd name="T9" fmla="*/ 156 h 259"/>
                    <a:gd name="T10" fmla="*/ 255 w 258"/>
                    <a:gd name="T11" fmla="*/ 159 h 259"/>
                    <a:gd name="T12" fmla="*/ 258 w 258"/>
                    <a:gd name="T13" fmla="*/ 129 h 259"/>
                    <a:gd name="T14" fmla="*/ 129 w 258"/>
                    <a:gd name="T15" fmla="*/ 0 h 259"/>
                    <a:gd name="T16" fmla="*/ 0 w 258"/>
                    <a:gd name="T17" fmla="*/ 129 h 259"/>
                    <a:gd name="T18" fmla="*/ 129 w 258"/>
                    <a:gd name="T19" fmla="*/ 259 h 259"/>
                    <a:gd name="T20" fmla="*/ 155 w 258"/>
                    <a:gd name="T21" fmla="*/ 256 h 259"/>
                    <a:gd name="T22" fmla="*/ 152 w 258"/>
                    <a:gd name="T23" fmla="*/ 242 h 259"/>
                    <a:gd name="T24" fmla="*/ 129 w 258"/>
                    <a:gd name="T25" fmla="*/ 245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8" h="259">
                      <a:moveTo>
                        <a:pt x="129" y="245"/>
                      </a:moveTo>
                      <a:cubicBezTo>
                        <a:pt x="65" y="245"/>
                        <a:pt x="14" y="193"/>
                        <a:pt x="14" y="129"/>
                      </a:cubicBezTo>
                      <a:cubicBezTo>
                        <a:pt x="14" y="66"/>
                        <a:pt x="65" y="14"/>
                        <a:pt x="129" y="14"/>
                      </a:cubicBezTo>
                      <a:cubicBezTo>
                        <a:pt x="193" y="14"/>
                        <a:pt x="244" y="66"/>
                        <a:pt x="244" y="129"/>
                      </a:cubicBezTo>
                      <a:cubicBezTo>
                        <a:pt x="244" y="139"/>
                        <a:pt x="243" y="148"/>
                        <a:pt x="241" y="156"/>
                      </a:cubicBezTo>
                      <a:cubicBezTo>
                        <a:pt x="255" y="159"/>
                        <a:pt x="255" y="159"/>
                        <a:pt x="255" y="159"/>
                      </a:cubicBezTo>
                      <a:cubicBezTo>
                        <a:pt x="257" y="150"/>
                        <a:pt x="258" y="140"/>
                        <a:pt x="258" y="129"/>
                      </a:cubicBezTo>
                      <a:cubicBezTo>
                        <a:pt x="258" y="58"/>
                        <a:pt x="200" y="0"/>
                        <a:pt x="129" y="0"/>
                      </a:cubicBezTo>
                      <a:cubicBezTo>
                        <a:pt x="58" y="0"/>
                        <a:pt x="0" y="58"/>
                        <a:pt x="0" y="129"/>
                      </a:cubicBezTo>
                      <a:cubicBezTo>
                        <a:pt x="0" y="201"/>
                        <a:pt x="58" y="259"/>
                        <a:pt x="129" y="259"/>
                      </a:cubicBezTo>
                      <a:cubicBezTo>
                        <a:pt x="138" y="259"/>
                        <a:pt x="147" y="258"/>
                        <a:pt x="155" y="256"/>
                      </a:cubicBezTo>
                      <a:cubicBezTo>
                        <a:pt x="152" y="242"/>
                        <a:pt x="152" y="242"/>
                        <a:pt x="152" y="242"/>
                      </a:cubicBezTo>
                      <a:cubicBezTo>
                        <a:pt x="145" y="244"/>
                        <a:pt x="137" y="245"/>
                        <a:pt x="129" y="2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8" name="Freeform 479"/>
                <p:cNvSpPr>
                  <a:spLocks noEditPoints="1"/>
                </p:cNvSpPr>
                <p:nvPr/>
              </p:nvSpPr>
              <p:spPr bwMode="auto">
                <a:xfrm>
                  <a:off x="3579103" y="7527290"/>
                  <a:ext cx="206375" cy="206375"/>
                </a:xfrm>
                <a:custGeom>
                  <a:avLst/>
                  <a:gdLst>
                    <a:gd name="T0" fmla="*/ 106 w 212"/>
                    <a:gd name="T1" fmla="*/ 0 h 213"/>
                    <a:gd name="T2" fmla="*/ 0 w 212"/>
                    <a:gd name="T3" fmla="*/ 106 h 213"/>
                    <a:gd name="T4" fmla="*/ 106 w 212"/>
                    <a:gd name="T5" fmla="*/ 213 h 213"/>
                    <a:gd name="T6" fmla="*/ 127 w 212"/>
                    <a:gd name="T7" fmla="*/ 211 h 213"/>
                    <a:gd name="T8" fmla="*/ 105 w 212"/>
                    <a:gd name="T9" fmla="*/ 106 h 213"/>
                    <a:gd name="T10" fmla="*/ 120 w 212"/>
                    <a:gd name="T11" fmla="*/ 110 h 213"/>
                    <a:gd name="T12" fmla="*/ 117 w 212"/>
                    <a:gd name="T13" fmla="*/ 103 h 213"/>
                    <a:gd name="T14" fmla="*/ 128 w 212"/>
                    <a:gd name="T15" fmla="*/ 92 h 213"/>
                    <a:gd name="T16" fmla="*/ 139 w 212"/>
                    <a:gd name="T17" fmla="*/ 103 h 213"/>
                    <a:gd name="T18" fmla="*/ 132 w 212"/>
                    <a:gd name="T19" fmla="*/ 113 h 213"/>
                    <a:gd name="T20" fmla="*/ 209 w 212"/>
                    <a:gd name="T21" fmla="*/ 131 h 213"/>
                    <a:gd name="T22" fmla="*/ 212 w 212"/>
                    <a:gd name="T23" fmla="*/ 106 h 213"/>
                    <a:gd name="T24" fmla="*/ 106 w 212"/>
                    <a:gd name="T25" fmla="*/ 0 h 213"/>
                    <a:gd name="T26" fmla="*/ 42 w 212"/>
                    <a:gd name="T27" fmla="*/ 54 h 213"/>
                    <a:gd name="T28" fmla="*/ 57 w 212"/>
                    <a:gd name="T29" fmla="*/ 70 h 213"/>
                    <a:gd name="T30" fmla="*/ 42 w 212"/>
                    <a:gd name="T31" fmla="*/ 85 h 213"/>
                    <a:gd name="T32" fmla="*/ 26 w 212"/>
                    <a:gd name="T33" fmla="*/ 70 h 213"/>
                    <a:gd name="T34" fmla="*/ 42 w 212"/>
                    <a:gd name="T35" fmla="*/ 54 h 213"/>
                    <a:gd name="T36" fmla="*/ 40 w 212"/>
                    <a:gd name="T37" fmla="*/ 154 h 213"/>
                    <a:gd name="T38" fmla="*/ 21 w 212"/>
                    <a:gd name="T39" fmla="*/ 135 h 213"/>
                    <a:gd name="T40" fmla="*/ 40 w 212"/>
                    <a:gd name="T41" fmla="*/ 115 h 213"/>
                    <a:gd name="T42" fmla="*/ 60 w 212"/>
                    <a:gd name="T43" fmla="*/ 135 h 213"/>
                    <a:gd name="T44" fmla="*/ 40 w 212"/>
                    <a:gd name="T45" fmla="*/ 154 h 213"/>
                    <a:gd name="T46" fmla="*/ 89 w 212"/>
                    <a:gd name="T47" fmla="*/ 70 h 213"/>
                    <a:gd name="T48" fmla="*/ 102 w 212"/>
                    <a:gd name="T49" fmla="*/ 83 h 213"/>
                    <a:gd name="T50" fmla="*/ 89 w 212"/>
                    <a:gd name="T51" fmla="*/ 96 h 213"/>
                    <a:gd name="T52" fmla="*/ 76 w 212"/>
                    <a:gd name="T53" fmla="*/ 83 h 213"/>
                    <a:gd name="T54" fmla="*/ 89 w 212"/>
                    <a:gd name="T55" fmla="*/ 70 h 213"/>
                    <a:gd name="T56" fmla="*/ 76 w 212"/>
                    <a:gd name="T57" fmla="*/ 133 h 213"/>
                    <a:gd name="T58" fmla="*/ 89 w 212"/>
                    <a:gd name="T59" fmla="*/ 120 h 213"/>
                    <a:gd name="T60" fmla="*/ 102 w 212"/>
                    <a:gd name="T61" fmla="*/ 133 h 213"/>
                    <a:gd name="T62" fmla="*/ 89 w 212"/>
                    <a:gd name="T63" fmla="*/ 146 h 213"/>
                    <a:gd name="T64" fmla="*/ 76 w 212"/>
                    <a:gd name="T65" fmla="*/ 133 h 213"/>
                    <a:gd name="T66" fmla="*/ 117 w 212"/>
                    <a:gd name="T67" fmla="*/ 183 h 213"/>
                    <a:gd name="T68" fmla="*/ 102 w 212"/>
                    <a:gd name="T69" fmla="*/ 198 h 213"/>
                    <a:gd name="T70" fmla="*/ 87 w 212"/>
                    <a:gd name="T71" fmla="*/ 183 h 213"/>
                    <a:gd name="T72" fmla="*/ 102 w 212"/>
                    <a:gd name="T73" fmla="*/ 168 h 213"/>
                    <a:gd name="T74" fmla="*/ 117 w 212"/>
                    <a:gd name="T75" fmla="*/ 183 h 213"/>
                    <a:gd name="T76" fmla="*/ 106 w 212"/>
                    <a:gd name="T77" fmla="*/ 55 h 213"/>
                    <a:gd name="T78" fmla="*/ 88 w 212"/>
                    <a:gd name="T79" fmla="*/ 36 h 213"/>
                    <a:gd name="T80" fmla="*/ 106 w 212"/>
                    <a:gd name="T81" fmla="*/ 18 h 213"/>
                    <a:gd name="T82" fmla="*/ 125 w 212"/>
                    <a:gd name="T83" fmla="*/ 36 h 213"/>
                    <a:gd name="T84" fmla="*/ 106 w 212"/>
                    <a:gd name="T85" fmla="*/ 55 h 213"/>
                    <a:gd name="T86" fmla="*/ 139 w 212"/>
                    <a:gd name="T87" fmla="*/ 49 h 213"/>
                    <a:gd name="T88" fmla="*/ 152 w 212"/>
                    <a:gd name="T89" fmla="*/ 36 h 213"/>
                    <a:gd name="T90" fmla="*/ 165 w 212"/>
                    <a:gd name="T91" fmla="*/ 49 h 213"/>
                    <a:gd name="T92" fmla="*/ 152 w 212"/>
                    <a:gd name="T93" fmla="*/ 62 h 213"/>
                    <a:gd name="T94" fmla="*/ 139 w 212"/>
                    <a:gd name="T95" fmla="*/ 49 h 213"/>
                    <a:gd name="T96" fmla="*/ 175 w 212"/>
                    <a:gd name="T97" fmla="*/ 112 h 213"/>
                    <a:gd name="T98" fmla="*/ 157 w 212"/>
                    <a:gd name="T99" fmla="*/ 95 h 213"/>
                    <a:gd name="T100" fmla="*/ 175 w 212"/>
                    <a:gd name="T101" fmla="*/ 77 h 213"/>
                    <a:gd name="T102" fmla="*/ 193 w 212"/>
                    <a:gd name="T103" fmla="*/ 95 h 213"/>
                    <a:gd name="T104" fmla="*/ 175 w 212"/>
                    <a:gd name="T105" fmla="*/ 112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2" h="213">
                      <a:moveTo>
                        <a:pt x="106" y="0"/>
                      </a:moveTo>
                      <a:cubicBezTo>
                        <a:pt x="47" y="0"/>
                        <a:pt x="0" y="48"/>
                        <a:pt x="0" y="106"/>
                      </a:cubicBezTo>
                      <a:cubicBezTo>
                        <a:pt x="0" y="165"/>
                        <a:pt x="47" y="213"/>
                        <a:pt x="106" y="213"/>
                      </a:cubicBezTo>
                      <a:cubicBezTo>
                        <a:pt x="113" y="213"/>
                        <a:pt x="120" y="212"/>
                        <a:pt x="127" y="211"/>
                      </a:cubicBezTo>
                      <a:cubicBezTo>
                        <a:pt x="105" y="106"/>
                        <a:pt x="105" y="106"/>
                        <a:pt x="105" y="106"/>
                      </a:cubicBezTo>
                      <a:cubicBezTo>
                        <a:pt x="120" y="110"/>
                        <a:pt x="120" y="110"/>
                        <a:pt x="120" y="110"/>
                      </a:cubicBezTo>
                      <a:cubicBezTo>
                        <a:pt x="118" y="108"/>
                        <a:pt x="117" y="105"/>
                        <a:pt x="117" y="103"/>
                      </a:cubicBezTo>
                      <a:cubicBezTo>
                        <a:pt x="117" y="97"/>
                        <a:pt x="122" y="92"/>
                        <a:pt x="128" y="92"/>
                      </a:cubicBezTo>
                      <a:cubicBezTo>
                        <a:pt x="134" y="92"/>
                        <a:pt x="139" y="97"/>
                        <a:pt x="139" y="103"/>
                      </a:cubicBezTo>
                      <a:cubicBezTo>
                        <a:pt x="139" y="107"/>
                        <a:pt x="136" y="111"/>
                        <a:pt x="132" y="113"/>
                      </a:cubicBezTo>
                      <a:cubicBezTo>
                        <a:pt x="209" y="131"/>
                        <a:pt x="209" y="131"/>
                        <a:pt x="209" y="131"/>
                      </a:cubicBezTo>
                      <a:cubicBezTo>
                        <a:pt x="211" y="123"/>
                        <a:pt x="212" y="115"/>
                        <a:pt x="212" y="106"/>
                      </a:cubicBezTo>
                      <a:cubicBezTo>
                        <a:pt x="212" y="48"/>
                        <a:pt x="165" y="0"/>
                        <a:pt x="106" y="0"/>
                      </a:cubicBezTo>
                      <a:close/>
                      <a:moveTo>
                        <a:pt x="42" y="54"/>
                      </a:moveTo>
                      <a:cubicBezTo>
                        <a:pt x="50" y="54"/>
                        <a:pt x="57" y="61"/>
                        <a:pt x="57" y="70"/>
                      </a:cubicBezTo>
                      <a:cubicBezTo>
                        <a:pt x="57" y="78"/>
                        <a:pt x="50" y="85"/>
                        <a:pt x="42" y="85"/>
                      </a:cubicBezTo>
                      <a:cubicBezTo>
                        <a:pt x="33" y="85"/>
                        <a:pt x="26" y="78"/>
                        <a:pt x="26" y="70"/>
                      </a:cubicBezTo>
                      <a:cubicBezTo>
                        <a:pt x="26" y="61"/>
                        <a:pt x="33" y="54"/>
                        <a:pt x="42" y="54"/>
                      </a:cubicBezTo>
                      <a:close/>
                      <a:moveTo>
                        <a:pt x="40" y="154"/>
                      </a:moveTo>
                      <a:cubicBezTo>
                        <a:pt x="30" y="154"/>
                        <a:pt x="21" y="146"/>
                        <a:pt x="21" y="135"/>
                      </a:cubicBezTo>
                      <a:cubicBezTo>
                        <a:pt x="21" y="124"/>
                        <a:pt x="30" y="115"/>
                        <a:pt x="40" y="115"/>
                      </a:cubicBezTo>
                      <a:cubicBezTo>
                        <a:pt x="51" y="115"/>
                        <a:pt x="60" y="124"/>
                        <a:pt x="60" y="135"/>
                      </a:cubicBezTo>
                      <a:cubicBezTo>
                        <a:pt x="60" y="146"/>
                        <a:pt x="51" y="154"/>
                        <a:pt x="40" y="154"/>
                      </a:cubicBezTo>
                      <a:close/>
                      <a:moveTo>
                        <a:pt x="89" y="70"/>
                      </a:moveTo>
                      <a:cubicBezTo>
                        <a:pt x="96" y="70"/>
                        <a:pt x="102" y="76"/>
                        <a:pt x="102" y="83"/>
                      </a:cubicBezTo>
                      <a:cubicBezTo>
                        <a:pt x="102" y="90"/>
                        <a:pt x="96" y="96"/>
                        <a:pt x="89" y="96"/>
                      </a:cubicBezTo>
                      <a:cubicBezTo>
                        <a:pt x="82" y="96"/>
                        <a:pt x="76" y="90"/>
                        <a:pt x="76" y="83"/>
                      </a:cubicBezTo>
                      <a:cubicBezTo>
                        <a:pt x="76" y="76"/>
                        <a:pt x="82" y="70"/>
                        <a:pt x="89" y="70"/>
                      </a:cubicBezTo>
                      <a:close/>
                      <a:moveTo>
                        <a:pt x="76" y="133"/>
                      </a:moveTo>
                      <a:cubicBezTo>
                        <a:pt x="76" y="126"/>
                        <a:pt x="82" y="120"/>
                        <a:pt x="89" y="120"/>
                      </a:cubicBezTo>
                      <a:cubicBezTo>
                        <a:pt x="96" y="120"/>
                        <a:pt x="102" y="126"/>
                        <a:pt x="102" y="133"/>
                      </a:cubicBezTo>
                      <a:cubicBezTo>
                        <a:pt x="102" y="140"/>
                        <a:pt x="96" y="146"/>
                        <a:pt x="89" y="146"/>
                      </a:cubicBezTo>
                      <a:cubicBezTo>
                        <a:pt x="82" y="146"/>
                        <a:pt x="76" y="140"/>
                        <a:pt x="76" y="133"/>
                      </a:cubicBezTo>
                      <a:close/>
                      <a:moveTo>
                        <a:pt x="117" y="183"/>
                      </a:moveTo>
                      <a:cubicBezTo>
                        <a:pt x="117" y="191"/>
                        <a:pt x="110" y="198"/>
                        <a:pt x="102" y="198"/>
                      </a:cubicBezTo>
                      <a:cubicBezTo>
                        <a:pt x="94" y="198"/>
                        <a:pt x="87" y="191"/>
                        <a:pt x="87" y="183"/>
                      </a:cubicBezTo>
                      <a:cubicBezTo>
                        <a:pt x="87" y="175"/>
                        <a:pt x="94" y="168"/>
                        <a:pt x="102" y="168"/>
                      </a:cubicBezTo>
                      <a:cubicBezTo>
                        <a:pt x="110" y="168"/>
                        <a:pt x="117" y="175"/>
                        <a:pt x="117" y="183"/>
                      </a:cubicBezTo>
                      <a:close/>
                      <a:moveTo>
                        <a:pt x="106" y="55"/>
                      </a:moveTo>
                      <a:cubicBezTo>
                        <a:pt x="96" y="55"/>
                        <a:pt x="88" y="46"/>
                        <a:pt x="88" y="36"/>
                      </a:cubicBezTo>
                      <a:cubicBezTo>
                        <a:pt x="88" y="26"/>
                        <a:pt x="96" y="18"/>
                        <a:pt x="106" y="18"/>
                      </a:cubicBezTo>
                      <a:cubicBezTo>
                        <a:pt x="116" y="18"/>
                        <a:pt x="125" y="26"/>
                        <a:pt x="125" y="36"/>
                      </a:cubicBezTo>
                      <a:cubicBezTo>
                        <a:pt x="125" y="46"/>
                        <a:pt x="116" y="55"/>
                        <a:pt x="106" y="55"/>
                      </a:cubicBezTo>
                      <a:close/>
                      <a:moveTo>
                        <a:pt x="139" y="49"/>
                      </a:moveTo>
                      <a:cubicBezTo>
                        <a:pt x="139" y="42"/>
                        <a:pt x="145" y="36"/>
                        <a:pt x="152" y="36"/>
                      </a:cubicBezTo>
                      <a:cubicBezTo>
                        <a:pt x="159" y="36"/>
                        <a:pt x="165" y="42"/>
                        <a:pt x="165" y="49"/>
                      </a:cubicBezTo>
                      <a:cubicBezTo>
                        <a:pt x="165" y="56"/>
                        <a:pt x="159" y="62"/>
                        <a:pt x="152" y="62"/>
                      </a:cubicBezTo>
                      <a:cubicBezTo>
                        <a:pt x="145" y="62"/>
                        <a:pt x="139" y="56"/>
                        <a:pt x="139" y="49"/>
                      </a:cubicBezTo>
                      <a:close/>
                      <a:moveTo>
                        <a:pt x="175" y="112"/>
                      </a:moveTo>
                      <a:cubicBezTo>
                        <a:pt x="165" y="112"/>
                        <a:pt x="157" y="105"/>
                        <a:pt x="157" y="95"/>
                      </a:cubicBezTo>
                      <a:cubicBezTo>
                        <a:pt x="157" y="85"/>
                        <a:pt x="165" y="77"/>
                        <a:pt x="175" y="77"/>
                      </a:cubicBezTo>
                      <a:cubicBezTo>
                        <a:pt x="185" y="77"/>
                        <a:pt x="193" y="85"/>
                        <a:pt x="193" y="95"/>
                      </a:cubicBezTo>
                      <a:cubicBezTo>
                        <a:pt x="193" y="105"/>
                        <a:pt x="185" y="112"/>
                        <a:pt x="175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9" name="Freeform 480"/>
                <p:cNvSpPr/>
                <p:nvPr/>
              </p:nvSpPr>
              <p:spPr bwMode="auto">
                <a:xfrm>
                  <a:off x="3736265" y="7687627"/>
                  <a:ext cx="98425" cy="96838"/>
                </a:xfrm>
                <a:custGeom>
                  <a:avLst/>
                  <a:gdLst>
                    <a:gd name="T0" fmla="*/ 90 w 103"/>
                    <a:gd name="T1" fmla="*/ 0 h 100"/>
                    <a:gd name="T2" fmla="*/ 0 w 103"/>
                    <a:gd name="T3" fmla="*/ 87 h 100"/>
                    <a:gd name="T4" fmla="*/ 3 w 103"/>
                    <a:gd name="T5" fmla="*/ 100 h 100"/>
                    <a:gd name="T6" fmla="*/ 103 w 103"/>
                    <a:gd name="T7" fmla="*/ 4 h 100"/>
                    <a:gd name="T8" fmla="*/ 90 w 103"/>
                    <a:gd name="T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0">
                      <a:moveTo>
                        <a:pt x="90" y="0"/>
                      </a:moveTo>
                      <a:cubicBezTo>
                        <a:pt x="79" y="44"/>
                        <a:pt x="44" y="78"/>
                        <a:pt x="0" y="87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53" y="90"/>
                        <a:pt x="92" y="52"/>
                        <a:pt x="103" y="4"/>
                      </a:cubicBezTo>
                      <a:lnTo>
                        <a:pt x="9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1" name="Freeform 481"/>
                <p:cNvSpPr>
                  <a:spLocks noEditPoints="1"/>
                </p:cNvSpPr>
                <p:nvPr/>
              </p:nvSpPr>
              <p:spPr bwMode="auto">
                <a:xfrm>
                  <a:off x="3714040" y="7660640"/>
                  <a:ext cx="100013" cy="101600"/>
                </a:xfrm>
                <a:custGeom>
                  <a:avLst/>
                  <a:gdLst>
                    <a:gd name="T0" fmla="*/ 104 w 104"/>
                    <a:gd name="T1" fmla="*/ 25 h 105"/>
                    <a:gd name="T2" fmla="*/ 27 w 104"/>
                    <a:gd name="T3" fmla="*/ 7 h 105"/>
                    <a:gd name="T4" fmla="*/ 23 w 104"/>
                    <a:gd name="T5" fmla="*/ 8 h 105"/>
                    <a:gd name="T6" fmla="*/ 14 w 104"/>
                    <a:gd name="T7" fmla="*/ 4 h 105"/>
                    <a:gd name="T8" fmla="*/ 0 w 104"/>
                    <a:gd name="T9" fmla="*/ 0 h 105"/>
                    <a:gd name="T10" fmla="*/ 22 w 104"/>
                    <a:gd name="T11" fmla="*/ 105 h 105"/>
                    <a:gd name="T12" fmla="*/ 104 w 104"/>
                    <a:gd name="T13" fmla="*/ 25 h 105"/>
                    <a:gd name="T14" fmla="*/ 73 w 104"/>
                    <a:gd name="T15" fmla="*/ 20 h 105"/>
                    <a:gd name="T16" fmla="*/ 84 w 104"/>
                    <a:gd name="T17" fmla="*/ 31 h 105"/>
                    <a:gd name="T18" fmla="*/ 73 w 104"/>
                    <a:gd name="T19" fmla="*/ 42 h 105"/>
                    <a:gd name="T20" fmla="*/ 62 w 104"/>
                    <a:gd name="T21" fmla="*/ 31 h 105"/>
                    <a:gd name="T22" fmla="*/ 73 w 104"/>
                    <a:gd name="T23" fmla="*/ 20 h 105"/>
                    <a:gd name="T24" fmla="*/ 31 w 104"/>
                    <a:gd name="T25" fmla="*/ 62 h 105"/>
                    <a:gd name="T26" fmla="*/ 13 w 104"/>
                    <a:gd name="T27" fmla="*/ 43 h 105"/>
                    <a:gd name="T28" fmla="*/ 31 w 104"/>
                    <a:gd name="T29" fmla="*/ 24 h 105"/>
                    <a:gd name="T30" fmla="*/ 50 w 104"/>
                    <a:gd name="T31" fmla="*/ 43 h 105"/>
                    <a:gd name="T32" fmla="*/ 31 w 104"/>
                    <a:gd name="T33" fmla="*/ 6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4" h="105">
                      <a:moveTo>
                        <a:pt x="104" y="25"/>
                      </a:move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4" y="8"/>
                        <a:pt x="23" y="8"/>
                      </a:cubicBezTo>
                      <a:cubicBezTo>
                        <a:pt x="19" y="8"/>
                        <a:pt x="16" y="6"/>
                        <a:pt x="14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62" y="97"/>
                        <a:pt x="94" y="65"/>
                        <a:pt x="104" y="25"/>
                      </a:cubicBezTo>
                      <a:close/>
                      <a:moveTo>
                        <a:pt x="73" y="20"/>
                      </a:moveTo>
                      <a:cubicBezTo>
                        <a:pt x="79" y="20"/>
                        <a:pt x="84" y="25"/>
                        <a:pt x="84" y="31"/>
                      </a:cubicBezTo>
                      <a:cubicBezTo>
                        <a:pt x="84" y="37"/>
                        <a:pt x="79" y="42"/>
                        <a:pt x="73" y="42"/>
                      </a:cubicBezTo>
                      <a:cubicBezTo>
                        <a:pt x="67" y="42"/>
                        <a:pt x="62" y="37"/>
                        <a:pt x="62" y="31"/>
                      </a:cubicBezTo>
                      <a:cubicBezTo>
                        <a:pt x="62" y="25"/>
                        <a:pt x="67" y="20"/>
                        <a:pt x="73" y="20"/>
                      </a:cubicBezTo>
                      <a:close/>
                      <a:moveTo>
                        <a:pt x="31" y="62"/>
                      </a:moveTo>
                      <a:cubicBezTo>
                        <a:pt x="21" y="62"/>
                        <a:pt x="13" y="53"/>
                        <a:pt x="13" y="43"/>
                      </a:cubicBezTo>
                      <a:cubicBezTo>
                        <a:pt x="13" y="33"/>
                        <a:pt x="21" y="24"/>
                        <a:pt x="31" y="24"/>
                      </a:cubicBezTo>
                      <a:cubicBezTo>
                        <a:pt x="42" y="24"/>
                        <a:pt x="50" y="33"/>
                        <a:pt x="50" y="43"/>
                      </a:cubicBezTo>
                      <a:cubicBezTo>
                        <a:pt x="50" y="53"/>
                        <a:pt x="42" y="62"/>
                        <a:pt x="3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19" name="矩形 18"/>
            <p:cNvSpPr/>
            <p:nvPr/>
          </p:nvSpPr>
          <p:spPr>
            <a:xfrm>
              <a:off x="2796081" y="4061366"/>
              <a:ext cx="7665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论 文</a:t>
              </a:r>
              <a:endParaRPr lang="en-US" altLang="zh-CN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课 题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3930" r="2578"/>
          <a:stretch/>
        </p:blipFill>
        <p:spPr>
          <a:xfrm>
            <a:off x="2571439" y="1130342"/>
            <a:ext cx="1772418" cy="2681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36" y="298450"/>
            <a:ext cx="1707315" cy="228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81" y="2467664"/>
            <a:ext cx="1675764" cy="223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52" y="2587670"/>
            <a:ext cx="1674796" cy="2233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2"/>
          <a:stretch/>
        </p:blipFill>
        <p:spPr>
          <a:xfrm>
            <a:off x="6835218" y="269607"/>
            <a:ext cx="1621668" cy="2316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34" name="直接连接符 33"/>
          <p:cNvCxnSpPr/>
          <p:nvPr/>
        </p:nvCxnSpPr>
        <p:spPr>
          <a:xfrm flipV="1">
            <a:off x="1231648" y="846607"/>
            <a:ext cx="333447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2171361" y="1246717"/>
            <a:ext cx="22289" cy="282476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  <p:sp>
        <p:nvSpPr>
          <p:cNvPr id="877" name="矩形 876"/>
          <p:cNvSpPr/>
          <p:nvPr/>
        </p:nvSpPr>
        <p:spPr>
          <a:xfrm>
            <a:off x="1231648" y="44649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启学习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工作室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2013---2017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73145" y="1427993"/>
            <a:ext cx="1268296" cy="2748131"/>
            <a:chOff x="3930786" y="1939044"/>
            <a:chExt cx="1268296" cy="2748131"/>
          </a:xfrm>
        </p:grpSpPr>
        <p:grpSp>
          <p:nvGrpSpPr>
            <p:cNvPr id="32" name="组合 31"/>
            <p:cNvGrpSpPr/>
            <p:nvPr/>
          </p:nvGrpSpPr>
          <p:grpSpPr>
            <a:xfrm>
              <a:off x="3930786" y="2436343"/>
              <a:ext cx="1268296" cy="2250832"/>
              <a:chOff x="5755822" y="3247857"/>
              <a:chExt cx="1691061" cy="3001109"/>
            </a:xfrm>
          </p:grpSpPr>
          <p:sp>
            <p:nvSpPr>
              <p:cNvPr id="34" name="椭圆 33"/>
              <p:cNvSpPr/>
              <p:nvPr/>
            </p:nvSpPr>
            <p:spPr>
              <a:xfrm rot="10800000">
                <a:off x="6302905" y="3247857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 rot="10800000">
                <a:off x="6623484" y="3727734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 35"/>
              <p:cNvSpPr/>
              <p:nvPr/>
            </p:nvSpPr>
            <p:spPr>
              <a:xfrm>
                <a:off x="5755822" y="4894749"/>
                <a:ext cx="1691061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新北区：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武进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天宁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区：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其    他：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310265" y="4436057"/>
                <a:ext cx="786968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8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次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6504516" y="3470901"/>
                <a:ext cx="282576" cy="239712"/>
                <a:chOff x="6791325" y="3867151"/>
                <a:chExt cx="282576" cy="239712"/>
              </a:xfrm>
              <a:solidFill>
                <a:schemeClr val="bg1"/>
              </a:solidFill>
            </p:grpSpPr>
            <p:sp>
              <p:nvSpPr>
                <p:cNvPr id="39" name="Freeform 103"/>
                <p:cNvSpPr/>
                <p:nvPr/>
              </p:nvSpPr>
              <p:spPr bwMode="auto">
                <a:xfrm>
                  <a:off x="6889750" y="3916363"/>
                  <a:ext cx="39688" cy="58738"/>
                </a:xfrm>
                <a:custGeom>
                  <a:avLst/>
                  <a:gdLst>
                    <a:gd name="T0" fmla="*/ 14 w 25"/>
                    <a:gd name="T1" fmla="*/ 33 h 37"/>
                    <a:gd name="T2" fmla="*/ 25 w 25"/>
                    <a:gd name="T3" fmla="*/ 14 h 37"/>
                    <a:gd name="T4" fmla="*/ 21 w 25"/>
                    <a:gd name="T5" fmla="*/ 0 h 37"/>
                    <a:gd name="T6" fmla="*/ 0 w 25"/>
                    <a:gd name="T7" fmla="*/ 37 h 37"/>
                    <a:gd name="T8" fmla="*/ 14 w 25"/>
                    <a:gd name="T9" fmla="*/ 3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7">
                      <a:moveTo>
                        <a:pt x="14" y="33"/>
                      </a:moveTo>
                      <a:lnTo>
                        <a:pt x="25" y="14"/>
                      </a:lnTo>
                      <a:lnTo>
                        <a:pt x="21" y="0"/>
                      </a:lnTo>
                      <a:lnTo>
                        <a:pt x="0" y="37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40" name="Freeform 104"/>
                <p:cNvSpPr/>
                <p:nvPr/>
              </p:nvSpPr>
              <p:spPr bwMode="auto">
                <a:xfrm>
                  <a:off x="6907213" y="3903663"/>
                  <a:ext cx="166688" cy="203200"/>
                </a:xfrm>
                <a:custGeom>
                  <a:avLst/>
                  <a:gdLst>
                    <a:gd name="T0" fmla="*/ 159 w 173"/>
                    <a:gd name="T1" fmla="*/ 53 h 209"/>
                    <a:gd name="T2" fmla="*/ 66 w 173"/>
                    <a:gd name="T3" fmla="*/ 0 h 209"/>
                    <a:gd name="T4" fmla="*/ 72 w 173"/>
                    <a:gd name="T5" fmla="*/ 24 h 209"/>
                    <a:gd name="T6" fmla="*/ 150 w 173"/>
                    <a:gd name="T7" fmla="*/ 69 h 209"/>
                    <a:gd name="T8" fmla="*/ 152 w 173"/>
                    <a:gd name="T9" fmla="*/ 74 h 209"/>
                    <a:gd name="T10" fmla="*/ 105 w 173"/>
                    <a:gd name="T11" fmla="*/ 155 h 209"/>
                    <a:gd name="T12" fmla="*/ 80 w 173"/>
                    <a:gd name="T13" fmla="*/ 141 h 209"/>
                    <a:gd name="T14" fmla="*/ 66 w 173"/>
                    <a:gd name="T15" fmla="*/ 148 h 209"/>
                    <a:gd name="T16" fmla="*/ 0 w 173"/>
                    <a:gd name="T17" fmla="*/ 165 h 209"/>
                    <a:gd name="T18" fmla="*/ 71 w 173"/>
                    <a:gd name="T19" fmla="*/ 206 h 209"/>
                    <a:gd name="T20" fmla="*/ 82 w 173"/>
                    <a:gd name="T21" fmla="*/ 209 h 209"/>
                    <a:gd name="T22" fmla="*/ 101 w 173"/>
                    <a:gd name="T23" fmla="*/ 198 h 209"/>
                    <a:gd name="T24" fmla="*/ 167 w 173"/>
                    <a:gd name="T25" fmla="*/ 83 h 209"/>
                    <a:gd name="T26" fmla="*/ 159 w 173"/>
                    <a:gd name="T27" fmla="*/ 5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209">
                      <a:moveTo>
                        <a:pt x="159" y="53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150" y="69"/>
                        <a:pt x="150" y="69"/>
                        <a:pt x="150" y="69"/>
                      </a:cubicBezTo>
                      <a:cubicBezTo>
                        <a:pt x="152" y="70"/>
                        <a:pt x="153" y="72"/>
                        <a:pt x="152" y="74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76" y="144"/>
                        <a:pt x="71" y="146"/>
                        <a:pt x="66" y="148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71" y="206"/>
                        <a:pt x="71" y="206"/>
                        <a:pt x="71" y="206"/>
                      </a:cubicBezTo>
                      <a:cubicBezTo>
                        <a:pt x="74" y="208"/>
                        <a:pt x="78" y="209"/>
                        <a:pt x="82" y="209"/>
                      </a:cubicBezTo>
                      <a:cubicBezTo>
                        <a:pt x="89" y="209"/>
                        <a:pt x="97" y="205"/>
                        <a:pt x="101" y="198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73" y="73"/>
                        <a:pt x="170" y="60"/>
                        <a:pt x="159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41" name="Freeform 105"/>
                <p:cNvSpPr>
                  <a:spLocks noEditPoints="1"/>
                </p:cNvSpPr>
                <p:nvPr/>
              </p:nvSpPr>
              <p:spPr bwMode="auto">
                <a:xfrm>
                  <a:off x="6791325" y="3867151"/>
                  <a:ext cx="193675" cy="196850"/>
                </a:xfrm>
                <a:custGeom>
                  <a:avLst/>
                  <a:gdLst>
                    <a:gd name="T0" fmla="*/ 197 w 200"/>
                    <a:gd name="T1" fmla="*/ 144 h 203"/>
                    <a:gd name="T2" fmla="*/ 163 w 200"/>
                    <a:gd name="T3" fmla="*/ 16 h 203"/>
                    <a:gd name="T4" fmla="*/ 142 w 200"/>
                    <a:gd name="T5" fmla="*/ 0 h 203"/>
                    <a:gd name="T6" fmla="*/ 142 w 200"/>
                    <a:gd name="T7" fmla="*/ 0 h 203"/>
                    <a:gd name="T8" fmla="*/ 136 w 200"/>
                    <a:gd name="T9" fmla="*/ 1 h 203"/>
                    <a:gd name="T10" fmla="*/ 18 w 200"/>
                    <a:gd name="T11" fmla="*/ 32 h 203"/>
                    <a:gd name="T12" fmla="*/ 3 w 200"/>
                    <a:gd name="T13" fmla="*/ 59 h 203"/>
                    <a:gd name="T14" fmla="*/ 37 w 200"/>
                    <a:gd name="T15" fmla="*/ 187 h 203"/>
                    <a:gd name="T16" fmla="*/ 58 w 200"/>
                    <a:gd name="T17" fmla="*/ 203 h 203"/>
                    <a:gd name="T18" fmla="*/ 64 w 200"/>
                    <a:gd name="T19" fmla="*/ 203 h 203"/>
                    <a:gd name="T20" fmla="*/ 182 w 200"/>
                    <a:gd name="T21" fmla="*/ 171 h 203"/>
                    <a:gd name="T22" fmla="*/ 197 w 200"/>
                    <a:gd name="T23" fmla="*/ 144 h 203"/>
                    <a:gd name="T24" fmla="*/ 44 w 200"/>
                    <a:gd name="T25" fmla="*/ 144 h 203"/>
                    <a:gd name="T26" fmla="*/ 20 w 200"/>
                    <a:gd name="T27" fmla="*/ 54 h 203"/>
                    <a:gd name="T28" fmla="*/ 20 w 200"/>
                    <a:gd name="T29" fmla="*/ 51 h 203"/>
                    <a:gd name="T30" fmla="*/ 23 w 200"/>
                    <a:gd name="T31" fmla="*/ 49 h 203"/>
                    <a:gd name="T32" fmla="*/ 141 w 200"/>
                    <a:gd name="T33" fmla="*/ 18 h 203"/>
                    <a:gd name="T34" fmla="*/ 142 w 200"/>
                    <a:gd name="T35" fmla="*/ 17 h 203"/>
                    <a:gd name="T36" fmla="*/ 146 w 200"/>
                    <a:gd name="T37" fmla="*/ 21 h 203"/>
                    <a:gd name="T38" fmla="*/ 170 w 200"/>
                    <a:gd name="T39" fmla="*/ 110 h 203"/>
                    <a:gd name="T40" fmla="*/ 44 w 200"/>
                    <a:gd name="T41" fmla="*/ 14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0" h="203">
                      <a:moveTo>
                        <a:pt x="197" y="144"/>
                      </a:move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0" y="6"/>
                        <a:pt x="151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0" y="0"/>
                        <a:pt x="138" y="0"/>
                        <a:pt x="136" y="1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6" y="35"/>
                        <a:pt x="0" y="47"/>
                        <a:pt x="3" y="59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40" y="197"/>
                        <a:pt x="48" y="203"/>
                        <a:pt x="58" y="203"/>
                      </a:cubicBezTo>
                      <a:cubicBezTo>
                        <a:pt x="60" y="203"/>
                        <a:pt x="62" y="203"/>
                        <a:pt x="64" y="203"/>
                      </a:cubicBezTo>
                      <a:cubicBezTo>
                        <a:pt x="182" y="171"/>
                        <a:pt x="182" y="171"/>
                        <a:pt x="182" y="171"/>
                      </a:cubicBezTo>
                      <a:cubicBezTo>
                        <a:pt x="194" y="168"/>
                        <a:pt x="200" y="156"/>
                        <a:pt x="197" y="144"/>
                      </a:cubicBezTo>
                      <a:close/>
                      <a:moveTo>
                        <a:pt x="44" y="144"/>
                      </a:move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3"/>
                        <a:pt x="20" y="52"/>
                        <a:pt x="20" y="51"/>
                      </a:cubicBezTo>
                      <a:cubicBezTo>
                        <a:pt x="21" y="51"/>
                        <a:pt x="21" y="50"/>
                        <a:pt x="23" y="49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18"/>
                        <a:pt x="142" y="17"/>
                        <a:pt x="142" y="17"/>
                      </a:cubicBezTo>
                      <a:cubicBezTo>
                        <a:pt x="143" y="17"/>
                        <a:pt x="145" y="18"/>
                        <a:pt x="146" y="21"/>
                      </a:cubicBezTo>
                      <a:cubicBezTo>
                        <a:pt x="170" y="110"/>
                        <a:pt x="170" y="110"/>
                        <a:pt x="170" y="110"/>
                      </a:cubicBezTo>
                      <a:lnTo>
                        <a:pt x="44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33" name="矩形 32"/>
            <p:cNvSpPr/>
            <p:nvPr/>
          </p:nvSpPr>
          <p:spPr>
            <a:xfrm>
              <a:off x="4222913" y="1939044"/>
              <a:ext cx="766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讲 座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85" y="1016758"/>
            <a:ext cx="2401354" cy="18170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05"/>
          <a:stretch/>
        </p:blipFill>
        <p:spPr>
          <a:xfrm>
            <a:off x="5710222" y="3085747"/>
            <a:ext cx="2427903" cy="1779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22" y="1016757"/>
            <a:ext cx="2430414" cy="1885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85" y="3046481"/>
            <a:ext cx="2401354" cy="1818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43" name="直接连接符 42"/>
          <p:cNvCxnSpPr/>
          <p:nvPr/>
        </p:nvCxnSpPr>
        <p:spPr>
          <a:xfrm flipV="1">
            <a:off x="1231648" y="846607"/>
            <a:ext cx="333447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2047661" y="1164206"/>
            <a:ext cx="37306" cy="301191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3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  <p:sp>
        <p:nvSpPr>
          <p:cNvPr id="877" name="矩形 876"/>
          <p:cNvSpPr/>
          <p:nvPr/>
        </p:nvSpPr>
        <p:spPr>
          <a:xfrm>
            <a:off x="1231648" y="44649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启学习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工作室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2013---2017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76263" y="1593161"/>
            <a:ext cx="1688283" cy="2610586"/>
            <a:chOff x="5102700" y="1585437"/>
            <a:chExt cx="1688283" cy="2610586"/>
          </a:xfrm>
        </p:grpSpPr>
        <p:grpSp>
          <p:nvGrpSpPr>
            <p:cNvPr id="22" name="组合 21"/>
            <p:cNvGrpSpPr/>
            <p:nvPr/>
          </p:nvGrpSpPr>
          <p:grpSpPr>
            <a:xfrm>
              <a:off x="5102700" y="1585437"/>
              <a:ext cx="1688283" cy="2218753"/>
              <a:chOff x="7318376" y="2113317"/>
              <a:chExt cx="2251044" cy="2958337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109507" y="4385854"/>
                <a:ext cx="685800" cy="685800"/>
              </a:xfrm>
              <a:prstGeom prst="ellipse">
                <a:avLst/>
              </a:prstGeom>
              <a:solidFill>
                <a:srgbClr val="E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318376" y="2621864"/>
                <a:ext cx="2251044" cy="1661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浏览量：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  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粉    丝：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2100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人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altLang="zh-CN" sz="1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公众号：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142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篇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码    书：  </a:t>
                </a:r>
                <a:r>
                  <a:rPr lang="en-US" altLang="zh-CN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     </a:t>
                </a:r>
                <a:r>
                  <a:rPr lang="zh-CN" altLang="en-US" sz="15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部</a:t>
                </a:r>
                <a:endParaRPr lang="en-US" altLang="zh-CN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8436628" y="4093157"/>
                <a:ext cx="0" cy="498620"/>
              </a:xfrm>
              <a:prstGeom prst="line">
                <a:avLst/>
              </a:prstGeom>
              <a:ln w="12700">
                <a:solidFill>
                  <a:srgbClr val="E40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/>
              <p:cNvSpPr txBox="1"/>
              <p:nvPr/>
            </p:nvSpPr>
            <p:spPr>
              <a:xfrm>
                <a:off x="7909457" y="2113317"/>
                <a:ext cx="1150316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200</a:t>
                </a:r>
                <a:r>
                  <a:rPr lang="zh-CN" altLang="en-US" sz="2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集</a:t>
                </a:r>
                <a:endPara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" name="Freeform 493"/>
              <p:cNvSpPr/>
              <p:nvPr/>
            </p:nvSpPr>
            <p:spPr bwMode="auto">
              <a:xfrm>
                <a:off x="8319851" y="4589848"/>
                <a:ext cx="265113" cy="27781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5535593" y="3826691"/>
              <a:ext cx="8835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微  课</a:t>
              </a:r>
              <a:endParaRPr lang="en-US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06" y="2872287"/>
            <a:ext cx="1573265" cy="1573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79" y="558528"/>
            <a:ext cx="3302915" cy="2237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099" y="2441899"/>
            <a:ext cx="3300057" cy="2434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27" y="1123281"/>
            <a:ext cx="1596024" cy="1596024"/>
          </a:xfrm>
          <a:prstGeom prst="rect">
            <a:avLst/>
          </a:prstGeom>
        </p:spPr>
      </p:pic>
      <p:cxnSp>
        <p:nvCxnSpPr>
          <p:cNvPr id="44" name="直接连接符 43"/>
          <p:cNvCxnSpPr/>
          <p:nvPr/>
        </p:nvCxnSpPr>
        <p:spPr>
          <a:xfrm flipV="1">
            <a:off x="1231648" y="846607"/>
            <a:ext cx="320953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367816" y="1434164"/>
            <a:ext cx="19251" cy="263732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 190"/>
          <p:cNvSpPr/>
          <p:nvPr/>
        </p:nvSpPr>
        <p:spPr>
          <a:xfrm>
            <a:off x="465455" y="298450"/>
            <a:ext cx="669290" cy="66738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263" y="248285"/>
            <a:ext cx="2851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a typeface="黑体" panose="02010600030101010101" charset="-122"/>
              </a:rPr>
              <a:t>1</a:t>
            </a:r>
          </a:p>
        </p:txBody>
      </p:sp>
      <p:sp>
        <p:nvSpPr>
          <p:cNvPr id="877" name="矩形 876"/>
          <p:cNvSpPr/>
          <p:nvPr/>
        </p:nvSpPr>
        <p:spPr>
          <a:xfrm>
            <a:off x="1231648" y="44649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e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启学习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工作室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2013---2017</a:t>
            </a:r>
            <a:r>
              <a:rPr lang="zh-CN" altLang="en-US" sz="14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）</a:t>
            </a:r>
            <a:endParaRPr lang="en-US" altLang="zh-CN" sz="14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2" name="矩形 79"/>
          <p:cNvSpPr/>
          <p:nvPr/>
        </p:nvSpPr>
        <p:spPr>
          <a:xfrm>
            <a:off x="3810" y="5048885"/>
            <a:ext cx="913574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 w="9525">
            <a:noFill/>
          </a:ln>
        </p:spPr>
        <p:txBody>
          <a:bodyPr anchor="ctr"/>
          <a:lstStyle/>
          <a:p>
            <a:pPr lvl="0" algn="ctr" eaLnBrk="1" hangingPunct="1"/>
            <a:endParaRPr lang="zh-CN" altLang="en-US" sz="135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982947" y="1351278"/>
            <a:ext cx="2763898" cy="2225745"/>
            <a:chOff x="7035844" y="1174168"/>
            <a:chExt cx="2051714" cy="1624462"/>
          </a:xfrm>
        </p:grpSpPr>
        <p:sp>
          <p:nvSpPr>
            <p:cNvPr id="19" name="Freeform 1525"/>
            <p:cNvSpPr/>
            <p:nvPr/>
          </p:nvSpPr>
          <p:spPr bwMode="auto">
            <a:xfrm rot="19594742">
              <a:off x="7298628" y="1174168"/>
              <a:ext cx="1175078" cy="1007735"/>
            </a:xfrm>
            <a:custGeom>
              <a:avLst/>
              <a:gdLst>
                <a:gd name="T0" fmla="*/ 101 w 166"/>
                <a:gd name="T1" fmla="*/ 57 h 170"/>
                <a:gd name="T2" fmla="*/ 105 w 166"/>
                <a:gd name="T3" fmla="*/ 57 h 170"/>
                <a:gd name="T4" fmla="*/ 110 w 166"/>
                <a:gd name="T5" fmla="*/ 52 h 170"/>
                <a:gd name="T6" fmla="*/ 100 w 166"/>
                <a:gd name="T7" fmla="*/ 47 h 170"/>
                <a:gd name="T8" fmla="*/ 94 w 166"/>
                <a:gd name="T9" fmla="*/ 47 h 170"/>
                <a:gd name="T10" fmla="*/ 83 w 166"/>
                <a:gd name="T11" fmla="*/ 33 h 170"/>
                <a:gd name="T12" fmla="*/ 88 w 166"/>
                <a:gd name="T13" fmla="*/ 33 h 170"/>
                <a:gd name="T14" fmla="*/ 93 w 166"/>
                <a:gd name="T15" fmla="*/ 29 h 170"/>
                <a:gd name="T16" fmla="*/ 86 w 166"/>
                <a:gd name="T17" fmla="*/ 23 h 170"/>
                <a:gd name="T18" fmla="*/ 76 w 166"/>
                <a:gd name="T19" fmla="*/ 23 h 170"/>
                <a:gd name="T20" fmla="*/ 54 w 166"/>
                <a:gd name="T21" fmla="*/ 0 h 170"/>
                <a:gd name="T22" fmla="*/ 50 w 166"/>
                <a:gd name="T23" fmla="*/ 2 h 170"/>
                <a:gd name="T24" fmla="*/ 47 w 166"/>
                <a:gd name="T25" fmla="*/ 5 h 170"/>
                <a:gd name="T26" fmla="*/ 52 w 166"/>
                <a:gd name="T27" fmla="*/ 15 h 170"/>
                <a:gd name="T28" fmla="*/ 68 w 166"/>
                <a:gd name="T29" fmla="*/ 46 h 170"/>
                <a:gd name="T30" fmla="*/ 78 w 166"/>
                <a:gd name="T31" fmla="*/ 73 h 170"/>
                <a:gd name="T32" fmla="*/ 69 w 166"/>
                <a:gd name="T33" fmla="*/ 76 h 170"/>
                <a:gd name="T34" fmla="*/ 27 w 166"/>
                <a:gd name="T35" fmla="*/ 79 h 170"/>
                <a:gd name="T36" fmla="*/ 19 w 166"/>
                <a:gd name="T37" fmla="*/ 69 h 170"/>
                <a:gd name="T38" fmla="*/ 11 w 166"/>
                <a:gd name="T39" fmla="*/ 60 h 170"/>
                <a:gd name="T40" fmla="*/ 4 w 166"/>
                <a:gd name="T41" fmla="*/ 58 h 170"/>
                <a:gd name="T42" fmla="*/ 0 w 166"/>
                <a:gd name="T43" fmla="*/ 59 h 170"/>
                <a:gd name="T44" fmla="*/ 8 w 166"/>
                <a:gd name="T45" fmla="*/ 85 h 170"/>
                <a:gd name="T46" fmla="*/ 0 w 166"/>
                <a:gd name="T47" fmla="*/ 111 h 170"/>
                <a:gd name="T48" fmla="*/ 4 w 166"/>
                <a:gd name="T49" fmla="*/ 112 h 170"/>
                <a:gd name="T50" fmla="*/ 11 w 166"/>
                <a:gd name="T51" fmla="*/ 111 h 170"/>
                <a:gd name="T52" fmla="*/ 19 w 166"/>
                <a:gd name="T53" fmla="*/ 101 h 170"/>
                <a:gd name="T54" fmla="*/ 27 w 166"/>
                <a:gd name="T55" fmla="*/ 91 h 170"/>
                <a:gd name="T56" fmla="*/ 56 w 166"/>
                <a:gd name="T57" fmla="*/ 94 h 170"/>
                <a:gd name="T58" fmla="*/ 75 w 166"/>
                <a:gd name="T59" fmla="*/ 95 h 170"/>
                <a:gd name="T60" fmla="*/ 78 w 166"/>
                <a:gd name="T61" fmla="*/ 97 h 170"/>
                <a:gd name="T62" fmla="*/ 68 w 166"/>
                <a:gd name="T63" fmla="*/ 124 h 170"/>
                <a:gd name="T64" fmla="*/ 52 w 166"/>
                <a:gd name="T65" fmla="*/ 155 h 170"/>
                <a:gd name="T66" fmla="*/ 47 w 166"/>
                <a:gd name="T67" fmla="*/ 165 h 170"/>
                <a:gd name="T68" fmla="*/ 50 w 166"/>
                <a:gd name="T69" fmla="*/ 168 h 170"/>
                <a:gd name="T70" fmla="*/ 54 w 166"/>
                <a:gd name="T71" fmla="*/ 170 h 170"/>
                <a:gd name="T72" fmla="*/ 76 w 166"/>
                <a:gd name="T73" fmla="*/ 147 h 170"/>
                <a:gd name="T74" fmla="*/ 86 w 166"/>
                <a:gd name="T75" fmla="*/ 147 h 170"/>
                <a:gd name="T76" fmla="*/ 93 w 166"/>
                <a:gd name="T77" fmla="*/ 142 h 170"/>
                <a:gd name="T78" fmla="*/ 88 w 166"/>
                <a:gd name="T79" fmla="*/ 137 h 170"/>
                <a:gd name="T80" fmla="*/ 83 w 166"/>
                <a:gd name="T81" fmla="*/ 137 h 170"/>
                <a:gd name="T82" fmla="*/ 94 w 166"/>
                <a:gd name="T83" fmla="*/ 123 h 170"/>
                <a:gd name="T84" fmla="*/ 100 w 166"/>
                <a:gd name="T85" fmla="*/ 123 h 170"/>
                <a:gd name="T86" fmla="*/ 110 w 166"/>
                <a:gd name="T87" fmla="*/ 118 h 170"/>
                <a:gd name="T88" fmla="*/ 105 w 166"/>
                <a:gd name="T89" fmla="*/ 113 h 170"/>
                <a:gd name="T90" fmla="*/ 101 w 166"/>
                <a:gd name="T91" fmla="*/ 113 h 170"/>
                <a:gd name="T92" fmla="*/ 117 w 166"/>
                <a:gd name="T93" fmla="*/ 94 h 170"/>
                <a:gd name="T94" fmla="*/ 139 w 166"/>
                <a:gd name="T95" fmla="*/ 94 h 170"/>
                <a:gd name="T96" fmla="*/ 166 w 166"/>
                <a:gd name="T97" fmla="*/ 85 h 170"/>
                <a:gd name="T98" fmla="*/ 155 w 166"/>
                <a:gd name="T99" fmla="*/ 79 h 170"/>
                <a:gd name="T100" fmla="*/ 139 w 166"/>
                <a:gd name="T101" fmla="*/ 76 h 170"/>
                <a:gd name="T102" fmla="*/ 117 w 166"/>
                <a:gd name="T103" fmla="*/ 76 h 170"/>
                <a:gd name="T104" fmla="*/ 101 w 166"/>
                <a:gd name="T105" fmla="*/ 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6" h="170">
                  <a:moveTo>
                    <a:pt x="101" y="57"/>
                  </a:moveTo>
                  <a:cubicBezTo>
                    <a:pt x="105" y="57"/>
                    <a:pt x="105" y="57"/>
                    <a:pt x="105" y="57"/>
                  </a:cubicBezTo>
                  <a:cubicBezTo>
                    <a:pt x="109" y="57"/>
                    <a:pt x="110" y="55"/>
                    <a:pt x="110" y="52"/>
                  </a:cubicBezTo>
                  <a:cubicBezTo>
                    <a:pt x="110" y="49"/>
                    <a:pt x="107" y="47"/>
                    <a:pt x="100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1" y="33"/>
                    <a:pt x="93" y="32"/>
                    <a:pt x="93" y="29"/>
                  </a:cubicBezTo>
                  <a:cubicBezTo>
                    <a:pt x="93" y="25"/>
                    <a:pt x="91" y="23"/>
                    <a:pt x="8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64" y="8"/>
                    <a:pt x="57" y="0"/>
                    <a:pt x="54" y="0"/>
                  </a:cubicBezTo>
                  <a:cubicBezTo>
                    <a:pt x="53" y="0"/>
                    <a:pt x="51" y="1"/>
                    <a:pt x="50" y="2"/>
                  </a:cubicBezTo>
                  <a:cubicBezTo>
                    <a:pt x="48" y="3"/>
                    <a:pt x="47" y="4"/>
                    <a:pt x="47" y="5"/>
                  </a:cubicBezTo>
                  <a:cubicBezTo>
                    <a:pt x="47" y="7"/>
                    <a:pt x="49" y="10"/>
                    <a:pt x="52" y="15"/>
                  </a:cubicBezTo>
                  <a:cubicBezTo>
                    <a:pt x="56" y="21"/>
                    <a:pt x="61" y="31"/>
                    <a:pt x="68" y="46"/>
                  </a:cubicBezTo>
                  <a:cubicBezTo>
                    <a:pt x="74" y="61"/>
                    <a:pt x="78" y="70"/>
                    <a:pt x="78" y="73"/>
                  </a:cubicBezTo>
                  <a:cubicBezTo>
                    <a:pt x="78" y="75"/>
                    <a:pt x="75" y="76"/>
                    <a:pt x="69" y="76"/>
                  </a:cubicBezTo>
                  <a:cubicBezTo>
                    <a:pt x="49" y="76"/>
                    <a:pt x="35" y="77"/>
                    <a:pt x="27" y="79"/>
                  </a:cubicBezTo>
                  <a:cubicBezTo>
                    <a:pt x="26" y="78"/>
                    <a:pt x="23" y="75"/>
                    <a:pt x="19" y="69"/>
                  </a:cubicBezTo>
                  <a:cubicBezTo>
                    <a:pt x="15" y="64"/>
                    <a:pt x="13" y="61"/>
                    <a:pt x="11" y="60"/>
                  </a:cubicBezTo>
                  <a:cubicBezTo>
                    <a:pt x="10" y="59"/>
                    <a:pt x="7" y="58"/>
                    <a:pt x="4" y="58"/>
                  </a:cubicBezTo>
                  <a:cubicBezTo>
                    <a:pt x="2" y="58"/>
                    <a:pt x="0" y="58"/>
                    <a:pt x="0" y="59"/>
                  </a:cubicBezTo>
                  <a:cubicBezTo>
                    <a:pt x="0" y="61"/>
                    <a:pt x="2" y="70"/>
                    <a:pt x="8" y="85"/>
                  </a:cubicBezTo>
                  <a:cubicBezTo>
                    <a:pt x="2" y="99"/>
                    <a:pt x="0" y="107"/>
                    <a:pt x="0" y="111"/>
                  </a:cubicBezTo>
                  <a:cubicBezTo>
                    <a:pt x="0" y="112"/>
                    <a:pt x="2" y="112"/>
                    <a:pt x="4" y="112"/>
                  </a:cubicBezTo>
                  <a:cubicBezTo>
                    <a:pt x="7" y="112"/>
                    <a:pt x="10" y="112"/>
                    <a:pt x="11" y="111"/>
                  </a:cubicBezTo>
                  <a:cubicBezTo>
                    <a:pt x="13" y="110"/>
                    <a:pt x="15" y="106"/>
                    <a:pt x="19" y="101"/>
                  </a:cubicBezTo>
                  <a:cubicBezTo>
                    <a:pt x="23" y="95"/>
                    <a:pt x="26" y="92"/>
                    <a:pt x="27" y="91"/>
                  </a:cubicBezTo>
                  <a:cubicBezTo>
                    <a:pt x="35" y="93"/>
                    <a:pt x="45" y="94"/>
                    <a:pt x="56" y="94"/>
                  </a:cubicBezTo>
                  <a:cubicBezTo>
                    <a:pt x="67" y="94"/>
                    <a:pt x="74" y="94"/>
                    <a:pt x="75" y="95"/>
                  </a:cubicBezTo>
                  <a:cubicBezTo>
                    <a:pt x="77" y="95"/>
                    <a:pt x="78" y="96"/>
                    <a:pt x="78" y="97"/>
                  </a:cubicBezTo>
                  <a:cubicBezTo>
                    <a:pt x="78" y="100"/>
                    <a:pt x="74" y="109"/>
                    <a:pt x="68" y="124"/>
                  </a:cubicBezTo>
                  <a:cubicBezTo>
                    <a:pt x="61" y="139"/>
                    <a:pt x="56" y="149"/>
                    <a:pt x="52" y="155"/>
                  </a:cubicBezTo>
                  <a:cubicBezTo>
                    <a:pt x="49" y="160"/>
                    <a:pt x="47" y="163"/>
                    <a:pt x="47" y="165"/>
                  </a:cubicBezTo>
                  <a:cubicBezTo>
                    <a:pt x="47" y="166"/>
                    <a:pt x="48" y="167"/>
                    <a:pt x="50" y="168"/>
                  </a:cubicBezTo>
                  <a:cubicBezTo>
                    <a:pt x="51" y="170"/>
                    <a:pt x="53" y="170"/>
                    <a:pt x="54" y="170"/>
                  </a:cubicBezTo>
                  <a:cubicBezTo>
                    <a:pt x="57" y="170"/>
                    <a:pt x="64" y="162"/>
                    <a:pt x="76" y="147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91" y="147"/>
                    <a:pt x="93" y="145"/>
                    <a:pt x="93" y="142"/>
                  </a:cubicBezTo>
                  <a:cubicBezTo>
                    <a:pt x="93" y="138"/>
                    <a:pt x="91" y="137"/>
                    <a:pt x="88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07" y="123"/>
                    <a:pt x="110" y="121"/>
                    <a:pt x="110" y="118"/>
                  </a:cubicBezTo>
                  <a:cubicBezTo>
                    <a:pt x="110" y="115"/>
                    <a:pt x="109" y="113"/>
                    <a:pt x="105" y="113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57" y="94"/>
                    <a:pt x="166" y="91"/>
                    <a:pt x="166" y="85"/>
                  </a:cubicBezTo>
                  <a:cubicBezTo>
                    <a:pt x="166" y="82"/>
                    <a:pt x="163" y="80"/>
                    <a:pt x="155" y="79"/>
                  </a:cubicBezTo>
                  <a:cubicBezTo>
                    <a:pt x="148" y="77"/>
                    <a:pt x="142" y="76"/>
                    <a:pt x="139" y="76"/>
                  </a:cubicBezTo>
                  <a:cubicBezTo>
                    <a:pt x="117" y="76"/>
                    <a:pt x="117" y="76"/>
                    <a:pt x="117" y="76"/>
                  </a:cubicBezTo>
                  <a:lnTo>
                    <a:pt x="101" y="57"/>
                  </a:lnTo>
                  <a:close/>
                </a:path>
              </a:pathLst>
            </a:custGeom>
            <a:solidFill>
              <a:srgbClr val="E40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30" name="矩形 29"/>
            <p:cNvSpPr/>
            <p:nvPr/>
          </p:nvSpPr>
          <p:spPr>
            <a:xfrm>
              <a:off x="7035844" y="2416757"/>
              <a:ext cx="2051714" cy="3818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E40000"/>
                  </a:solidFill>
                </a:rPr>
                <a:t> </a:t>
              </a:r>
              <a:r>
                <a:rPr lang="en-US" altLang="zh-CN" sz="2800" b="1" dirty="0" smtClean="0">
                  <a:solidFill>
                    <a:srgbClr val="E40000"/>
                  </a:solidFill>
                </a:rPr>
                <a:t>e</a:t>
              </a:r>
              <a:r>
                <a:rPr lang="zh-CN" altLang="en-US" sz="2800" b="1" dirty="0" smtClean="0">
                  <a:solidFill>
                    <a:srgbClr val="E40000"/>
                  </a:solidFill>
                </a:rPr>
                <a:t>启飞，</a:t>
              </a:r>
              <a:r>
                <a:rPr lang="en-US" altLang="zh-CN" sz="2800" b="1" dirty="0" smtClean="0">
                  <a:solidFill>
                    <a:srgbClr val="E40000"/>
                  </a:solidFill>
                </a:rPr>
                <a:t>e</a:t>
              </a:r>
              <a:r>
                <a:rPr lang="zh-CN" altLang="en-US" sz="2800" b="1" dirty="0" smtClean="0">
                  <a:solidFill>
                    <a:srgbClr val="E40000"/>
                  </a:solidFill>
                </a:rPr>
                <a:t>启成长</a:t>
              </a:r>
              <a:endParaRPr lang="zh-CN" altLang="en-US" sz="2800" b="1" dirty="0">
                <a:solidFill>
                  <a:srgbClr val="E40000"/>
                </a:solidFill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 flipV="1">
            <a:off x="1231648" y="846607"/>
            <a:ext cx="333447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9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 190"/>
          <p:cNvSpPr/>
          <p:nvPr/>
        </p:nvSpPr>
        <p:spPr>
          <a:xfrm>
            <a:off x="3870960" y="674370"/>
            <a:ext cx="1784985" cy="1779905"/>
          </a:xfrm>
          <a:prstGeom prst="diamond">
            <a:avLst/>
          </a:prstGeom>
          <a:gradFill>
            <a:gsLst>
              <a:gs pos="51000">
                <a:srgbClr val="FF0000"/>
              </a:gs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75773" y="470535"/>
            <a:ext cx="955040" cy="193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0" b="1">
                <a:solidFill>
                  <a:schemeClr val="bg1"/>
                </a:solidFill>
                <a:ea typeface="黑体" panose="02010600030101010101" charset="-122"/>
              </a:rPr>
              <a:t>2</a:t>
            </a:r>
          </a:p>
        </p:txBody>
      </p:sp>
      <p:sp>
        <p:nvSpPr>
          <p:cNvPr id="7" name="矩形 6"/>
          <p:cNvSpPr/>
          <p:nvPr/>
        </p:nvSpPr>
        <p:spPr>
          <a:xfrm>
            <a:off x="3310903" y="2610485"/>
            <a:ext cx="2712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新 学 期 计 划</a:t>
            </a:r>
            <a:endParaRPr lang="en-US" altLang="zh-CN" sz="2800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766</Words>
  <Application>Microsoft Office PowerPoint</Application>
  <PresentationFormat>全屏显示(16:9)</PresentationFormat>
  <Paragraphs>172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黑体</vt:lpstr>
      <vt:lpstr>宋体</vt:lpstr>
      <vt:lpstr>微软雅黑</vt:lpstr>
      <vt:lpstr>造字工房尚黑 G0v1 粗体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bn</cp:lastModifiedBy>
  <cp:revision>60</cp:revision>
  <dcterms:created xsi:type="dcterms:W3CDTF">2016-12-21T06:20:31Z</dcterms:created>
  <dcterms:modified xsi:type="dcterms:W3CDTF">2017-03-01T13:20:51Z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