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319" r:id="rId3"/>
    <p:sldId id="321" r:id="rId4"/>
    <p:sldId id="302" r:id="rId5"/>
    <p:sldId id="316" r:id="rId6"/>
    <p:sldId id="322" r:id="rId7"/>
    <p:sldId id="323" r:id="rId8"/>
    <p:sldId id="324" r:id="rId9"/>
    <p:sldId id="325" r:id="rId10"/>
    <p:sldId id="326" r:id="rId11"/>
    <p:sldId id="320" r:id="rId12"/>
    <p:sldId id="327" r:id="rId13"/>
    <p:sldId id="328" r:id="rId14"/>
    <p:sldId id="331" r:id="rId15"/>
    <p:sldId id="330" r:id="rId16"/>
    <p:sldId id="332" r:id="rId17"/>
    <p:sldId id="334" r:id="rId18"/>
    <p:sldId id="335" r:id="rId19"/>
    <p:sldId id="336" r:id="rId20"/>
    <p:sldId id="337" r:id="rId21"/>
    <p:sldId id="338" r:id="rId22"/>
    <p:sldId id="339" r:id="rId23"/>
    <p:sldId id="317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04040"/>
    <a:srgbClr val="0053A3"/>
    <a:srgbClr val="ECECEC"/>
    <a:srgbClr val="453D3A"/>
    <a:srgbClr val="1A92C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88" autoAdjust="0"/>
    <p:restoredTop sz="94660"/>
  </p:normalViewPr>
  <p:slideViewPr>
    <p:cSldViewPr snapToGrid="0">
      <p:cViewPr varScale="1">
        <p:scale>
          <a:sx n="89" d="100"/>
          <a:sy n="89" d="100"/>
        </p:scale>
        <p:origin x="-4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F98C7-9395-4E9A-96EC-DE4C39432AA7}" type="datetimeFigureOut">
              <a:rPr lang="zh-CN" altLang="en-US" smtClean="0"/>
              <a:pPr/>
              <a:t>2016/12/19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64DB0-CCE3-4363-801A-A01AADC639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371325" y="387275"/>
            <a:ext cx="324000" cy="3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19325" y="135275"/>
            <a:ext cx="252000" cy="25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11226675" y="6318000"/>
            <a:ext cx="540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>
          <a:xfrm>
            <a:off x="10801350" y="6405438"/>
            <a:ext cx="1390650" cy="365125"/>
          </a:xfrm>
        </p:spPr>
        <p:txBody>
          <a:bodyPr/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fld id="{51D91E7F-84B6-4064-9D4E-CC7D244BCA0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D302F-5E2D-4FF9-A986-02603DCE6FDA}" type="datetimeFigureOut">
              <a:rPr lang="zh-CN" altLang="en-US" smtClean="0"/>
              <a:pPr/>
              <a:t>2016/12/19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A248-7BE1-4335-B3FB-1E6869F2EC7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4C821-51AF-415E-BF5B-CDCDE3466362}" type="datetime1">
              <a:rPr lang="zh-CN" altLang="en-US" smtClean="0"/>
              <a:pPr/>
              <a:t>2016/12/19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91E7F-84B6-4064-9D4E-CC7D244BCA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3667636"/>
            <a:ext cx="12192000" cy="817278"/>
          </a:xfrm>
          <a:prstGeom prst="rect">
            <a:avLst/>
          </a:prstGeom>
          <a:solidFill>
            <a:srgbClr val="453D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2220687"/>
            <a:ext cx="12192000" cy="14469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432401" y="2630052"/>
            <a:ext cx="111448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</a:rPr>
              <a:t>   </a:t>
            </a:r>
            <a:r>
              <a:rPr lang="zh-CN" altLang="en-US" sz="5400" b="1" dirty="0" smtClean="0">
                <a:solidFill>
                  <a:schemeClr val="bg1"/>
                </a:solidFill>
              </a:rPr>
              <a:t>让学生真正发生</a:t>
            </a:r>
            <a:endParaRPr lang="zh-CN" altLang="en-US" sz="5400" b="1" dirty="0">
              <a:solidFill>
                <a:schemeClr val="bg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194446" y="1541682"/>
            <a:ext cx="324000" cy="3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0877132" y="1420311"/>
            <a:ext cx="252000" cy="25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832224" y="3726815"/>
            <a:ext cx="6694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新北区西夏墅中心小学  张丽娟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1" grpId="0"/>
      <p:bldP spid="15" grpId="0" animBg="1"/>
      <p:bldP spid="16" grpId="0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1E7F-84B6-4064-9D4E-CC7D244BCA04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978374" y="351517"/>
            <a:ext cx="4754880" cy="74358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algn="l"/>
            <a:r>
              <a:rPr lang="zh-CN" altLang="en-US" sz="4000" b="1" dirty="0" smtClean="0">
                <a:solidFill>
                  <a:schemeClr val="bg1"/>
                </a:solidFill>
              </a:rPr>
              <a:t>如何让学习真正发生</a:t>
            </a:r>
          </a:p>
        </p:txBody>
      </p:sp>
      <p:grpSp>
        <p:nvGrpSpPr>
          <p:cNvPr id="3" name="组合 15"/>
          <p:cNvGrpSpPr/>
          <p:nvPr/>
        </p:nvGrpSpPr>
        <p:grpSpPr>
          <a:xfrm>
            <a:off x="344245" y="1183126"/>
            <a:ext cx="11553712" cy="6218590"/>
            <a:chOff x="1642" y="1206"/>
            <a:chExt cx="16519" cy="12005"/>
          </a:xfrm>
        </p:grpSpPr>
        <p:grpSp>
          <p:nvGrpSpPr>
            <p:cNvPr id="6" name="组合 2"/>
            <p:cNvGrpSpPr/>
            <p:nvPr/>
          </p:nvGrpSpPr>
          <p:grpSpPr>
            <a:xfrm>
              <a:off x="1642" y="1206"/>
              <a:ext cx="16519" cy="10176"/>
              <a:chOff x="1778231" y="645173"/>
              <a:chExt cx="10437608" cy="2496799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1778231" y="645173"/>
                <a:ext cx="10437608" cy="2496799"/>
              </a:xfrm>
              <a:prstGeom prst="rect">
                <a:avLst/>
              </a:prstGeom>
              <a:solidFill>
                <a:srgbClr val="ECECEC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1859743" y="2257485"/>
                <a:ext cx="9758680" cy="5486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2000" dirty="0" smtClean="0"/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2181" y="2932"/>
              <a:ext cx="15349" cy="10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/>
                <a:t>      </a:t>
              </a:r>
              <a:r>
                <a:rPr lang="zh-CN" altLang="zh-CN" sz="2800" dirty="0" smtClean="0"/>
                <a:t>足够的思维空间。发展思维是教学的重要目标之一。课堂上的学习活动应该始终由学生的思维所伴随，每一个环节的学习过程都是一个思维的过程，只有经历这样的思维过程，学生才有可能得到发展。因此，课堂上都要让学生能够进行独立思维，构建一个足够的思维空间。</a:t>
              </a:r>
            </a:p>
            <a:p>
              <a:r>
                <a:rPr lang="en-US" altLang="zh-CN" sz="2800" dirty="0" smtClean="0"/>
                <a:t>      </a:t>
              </a:r>
              <a:r>
                <a:rPr lang="zh-CN" altLang="zh-CN" sz="2800" dirty="0" smtClean="0"/>
                <a:t>开放的练习空间。学而时习之，练习是课堂教学中必不可少的重要环节，练习不仅是为了巩固与复习，更重要的是为了拓展与延伸。要更多地设计一些开放性、操作性、实践性、研究性的练习，使学生在这些具有独立的、开放的、有空间的练习中长知识，展思维，提能力，促发展。</a:t>
              </a:r>
            </a:p>
            <a:p>
              <a:endParaRPr lang="zh-CN" altLang="zh-CN" sz="2800" dirty="0" smtClean="0"/>
            </a:p>
            <a:p>
              <a:endParaRPr lang="zh-CN" altLang="zh-CN" sz="3200" dirty="0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365759" y="1407269"/>
            <a:ext cx="11600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dirty="0" smtClean="0"/>
              <a:t>吴江经济技术开发区山湖花园小学钱坤南：学习，需要创设空间</a:t>
            </a:r>
          </a:p>
          <a:p>
            <a:endParaRPr lang="zh-CN" altLang="zh-CN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1E7F-84B6-4064-9D4E-CC7D244BCA04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1304753" y="1854694"/>
            <a:ext cx="5400675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ym typeface="+mn-ea"/>
              </a:rPr>
              <a:t>（一）基本项目</a:t>
            </a:r>
            <a:endParaRPr lang="zh-CN" altLang="en-US" sz="3200" b="1" dirty="0">
              <a:solidFill>
                <a:schemeClr val="accent1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124585" y="1439539"/>
            <a:ext cx="9806940" cy="5241924"/>
            <a:chOff x="1859743" y="905333"/>
            <a:chExt cx="9758680" cy="2025431"/>
          </a:xfrm>
        </p:grpSpPr>
        <p:sp>
          <p:nvSpPr>
            <p:cNvPr id="2" name="矩形 1"/>
            <p:cNvSpPr/>
            <p:nvPr/>
          </p:nvSpPr>
          <p:spPr>
            <a:xfrm>
              <a:off x="1859743" y="905333"/>
              <a:ext cx="9710657" cy="2025431"/>
            </a:xfrm>
            <a:prstGeom prst="rect">
              <a:avLst/>
            </a:prstGeom>
            <a:solidFill>
              <a:srgbClr val="ECECEC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1859743" y="2257485"/>
              <a:ext cx="9758680" cy="548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2000" dirty="0" smtClean="0"/>
            </a:p>
          </p:txBody>
        </p:sp>
      </p:grpSp>
      <p:sp>
        <p:nvSpPr>
          <p:cNvPr id="14" name="矩形 13"/>
          <p:cNvSpPr/>
          <p:nvPr/>
        </p:nvSpPr>
        <p:spPr>
          <a:xfrm>
            <a:off x="858134" y="630954"/>
            <a:ext cx="4754880" cy="74358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algn="l"/>
            <a:r>
              <a:rPr lang="zh-CN" altLang="en-US" sz="4000" b="1" dirty="0" smtClean="0">
                <a:solidFill>
                  <a:schemeClr val="bg1"/>
                </a:solidFill>
              </a:rPr>
              <a:t>如何让学习真正发生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818005" y="1854835"/>
            <a:ext cx="85559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一、让学在互学中提升</a:t>
            </a:r>
            <a:endParaRPr lang="en-US" altLang="zh-CN" sz="3600" dirty="0" smtClean="0"/>
          </a:p>
          <a:p>
            <a:r>
              <a:rPr lang="en-US" altLang="zh-CN" sz="3600" dirty="0" smtClean="0"/>
              <a:t>    </a:t>
            </a:r>
            <a:r>
              <a:rPr lang="zh-CN" altLang="zh-CN" sz="3600" dirty="0" smtClean="0"/>
              <a:t>转变学习方式：让学生在小组中互学；在集体中互学</a:t>
            </a:r>
            <a:r>
              <a:rPr lang="zh-CN" altLang="en-US" sz="3600" dirty="0" smtClean="0"/>
              <a:t>。</a:t>
            </a:r>
            <a:r>
              <a:rPr lang="zh-CN" altLang="zh-CN" sz="3600" dirty="0" smtClean="0"/>
              <a:t>我提倡每节课至少有一次学生的自主学习活动，有一次学生面向全班讲解的机会，有一次学生自主提问或质疑，有一次学生对自己或他人的评价。</a:t>
            </a:r>
          </a:p>
          <a:p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1E7F-84B6-4064-9D4E-CC7D244BCA04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1304753" y="1854694"/>
            <a:ext cx="5400675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ym typeface="+mn-ea"/>
              </a:rPr>
              <a:t>（一）基本项目</a:t>
            </a:r>
            <a:endParaRPr lang="zh-CN" altLang="en-US" sz="3200" b="1" dirty="0">
              <a:solidFill>
                <a:schemeClr val="accent1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05609" y="1149082"/>
            <a:ext cx="11489167" cy="5241924"/>
            <a:chOff x="1859743" y="905333"/>
            <a:chExt cx="9758680" cy="2025431"/>
          </a:xfrm>
        </p:grpSpPr>
        <p:sp>
          <p:nvSpPr>
            <p:cNvPr id="2" name="矩形 1"/>
            <p:cNvSpPr/>
            <p:nvPr/>
          </p:nvSpPr>
          <p:spPr>
            <a:xfrm>
              <a:off x="1859743" y="905333"/>
              <a:ext cx="9710657" cy="2025431"/>
            </a:xfrm>
            <a:prstGeom prst="rect">
              <a:avLst/>
            </a:prstGeom>
            <a:solidFill>
              <a:srgbClr val="ECECEC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1859743" y="2257485"/>
              <a:ext cx="9758680" cy="548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2000" dirty="0" smtClean="0"/>
            </a:p>
          </p:txBody>
        </p:sp>
      </p:grpSp>
      <p:sp>
        <p:nvSpPr>
          <p:cNvPr id="14" name="矩形 13"/>
          <p:cNvSpPr/>
          <p:nvPr/>
        </p:nvSpPr>
        <p:spPr>
          <a:xfrm>
            <a:off x="858134" y="308224"/>
            <a:ext cx="4754880" cy="74358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algn="l"/>
            <a:r>
              <a:rPr lang="zh-CN" altLang="en-US" sz="4000" b="1" dirty="0" smtClean="0">
                <a:solidFill>
                  <a:schemeClr val="bg1"/>
                </a:solidFill>
              </a:rPr>
              <a:t>如何让学习真正发生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49854" y="1370740"/>
            <a:ext cx="10499463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二、</a:t>
            </a:r>
            <a:r>
              <a:rPr lang="zh-CN" altLang="zh-CN" sz="3600" dirty="0" smtClean="0"/>
              <a:t>让教把学引向深处</a:t>
            </a:r>
          </a:p>
          <a:p>
            <a:r>
              <a:rPr lang="en-US" altLang="zh-CN" sz="3600" b="1" dirty="0" smtClean="0"/>
              <a:t>    </a:t>
            </a:r>
            <a:r>
              <a:rPr lang="zh-CN" altLang="zh-CN" sz="3600" b="1" dirty="0" smtClean="0"/>
              <a:t>教什么？</a:t>
            </a:r>
          </a:p>
          <a:p>
            <a:r>
              <a:rPr lang="en-US" altLang="zh-CN" sz="3200" dirty="0" smtClean="0"/>
              <a:t>    </a:t>
            </a:r>
            <a:r>
              <a:rPr lang="zh-CN" altLang="zh-CN" sz="3200" dirty="0" smtClean="0"/>
              <a:t>若有人问我干什么，我的回答将是：帮助学生得到做人做事的经验，我决不说“教书”。——叶圣陶</a:t>
            </a:r>
            <a:endParaRPr lang="en-US" altLang="zh-CN" sz="3200" dirty="0" smtClean="0"/>
          </a:p>
          <a:p>
            <a:r>
              <a:rPr lang="en-US" altLang="zh-CN" sz="3200" dirty="0" smtClean="0"/>
              <a:t>    </a:t>
            </a:r>
            <a:r>
              <a:rPr lang="zh-CN" altLang="zh-CN" sz="3200" dirty="0" smtClean="0"/>
              <a:t>高明的教师往往能够通过核心知识与方法的简明的“学习设计”来促成具有本质意义的学习的发生。所以，作为老师，我们要知道学生能发现什么？不能发现什么？我们要教的就是学生不能发现的东西。</a:t>
            </a:r>
          </a:p>
          <a:p>
            <a:endParaRPr lang="zh-CN" altLang="zh-CN" sz="3600" dirty="0" smtClean="0"/>
          </a:p>
          <a:p>
            <a:endParaRPr lang="en-US" altLang="zh-CN" sz="3600" dirty="0" smtClean="0"/>
          </a:p>
          <a:p>
            <a:endParaRPr lang="zh-CN" altLang="zh-CN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1E7F-84B6-4064-9D4E-CC7D244BCA04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1304753" y="1854694"/>
            <a:ext cx="5400675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ym typeface="+mn-ea"/>
              </a:rPr>
              <a:t>（一）基本项目</a:t>
            </a:r>
            <a:endParaRPr lang="zh-CN" altLang="en-US" sz="3200" b="1" dirty="0">
              <a:solidFill>
                <a:schemeClr val="accent1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05609" y="1149082"/>
            <a:ext cx="11489167" cy="5241924"/>
            <a:chOff x="1859743" y="905333"/>
            <a:chExt cx="9758680" cy="2025431"/>
          </a:xfrm>
        </p:grpSpPr>
        <p:sp>
          <p:nvSpPr>
            <p:cNvPr id="2" name="矩形 1"/>
            <p:cNvSpPr/>
            <p:nvPr/>
          </p:nvSpPr>
          <p:spPr>
            <a:xfrm>
              <a:off x="1859743" y="905333"/>
              <a:ext cx="9710657" cy="2025431"/>
            </a:xfrm>
            <a:prstGeom prst="rect">
              <a:avLst/>
            </a:prstGeom>
            <a:solidFill>
              <a:srgbClr val="ECECEC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1859743" y="2257485"/>
              <a:ext cx="9758680" cy="548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2000" dirty="0" smtClean="0"/>
            </a:p>
          </p:txBody>
        </p:sp>
      </p:grpSp>
      <p:sp>
        <p:nvSpPr>
          <p:cNvPr id="14" name="矩形 13"/>
          <p:cNvSpPr/>
          <p:nvPr/>
        </p:nvSpPr>
        <p:spPr>
          <a:xfrm>
            <a:off x="858134" y="308224"/>
            <a:ext cx="4754880" cy="74358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algn="l"/>
            <a:r>
              <a:rPr lang="zh-CN" altLang="en-US" sz="4000" b="1" dirty="0" smtClean="0">
                <a:solidFill>
                  <a:schemeClr val="bg1"/>
                </a:solidFill>
              </a:rPr>
              <a:t>如何让学习真正发生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49854" y="1370740"/>
            <a:ext cx="1095128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二、</a:t>
            </a:r>
            <a:r>
              <a:rPr lang="zh-CN" altLang="zh-CN" sz="3600" dirty="0" smtClean="0"/>
              <a:t>让教把学引向深处</a:t>
            </a:r>
          </a:p>
          <a:p>
            <a:r>
              <a:rPr lang="en-US" altLang="zh-CN" sz="3600" b="1" dirty="0" smtClean="0"/>
              <a:t>    </a:t>
            </a:r>
            <a:r>
              <a:rPr lang="zh-CN" altLang="zh-CN" sz="3600" b="1" dirty="0" smtClean="0"/>
              <a:t>怎么教？</a:t>
            </a:r>
          </a:p>
          <a:p>
            <a:r>
              <a:rPr lang="en-US" altLang="zh-CN" sz="3600" dirty="0" smtClean="0"/>
              <a:t>    </a:t>
            </a:r>
            <a:r>
              <a:rPr lang="zh-CN" altLang="zh-CN" sz="3600" dirty="0" smtClean="0"/>
              <a:t>我们要从设计教转向设计学，设计开放而有思维含量的问题，如词语开花、转盘识字，连环画理解内容，仿写、续写、评价、编诗歌来学习运用语言，错题分析来总结梳理知识点，自己出试卷来归纳单元知识点等等</a:t>
            </a:r>
            <a:r>
              <a:rPr lang="zh-CN" altLang="en-US" sz="3600" dirty="0" smtClean="0"/>
              <a:t>。</a:t>
            </a:r>
            <a:r>
              <a:rPr lang="zh-CN" altLang="zh-CN" sz="3600" dirty="0" smtClean="0"/>
              <a:t>教师给予学生的信号越多，学生的思维水平就越低，教师的介入在于对学习活动的组织，调整与控制，学习是发生在学习者自己身上的事情。</a:t>
            </a:r>
          </a:p>
          <a:p>
            <a:endParaRPr lang="zh-CN" altLang="zh-CN" sz="3600" dirty="0" smtClean="0"/>
          </a:p>
          <a:p>
            <a:endParaRPr lang="en-US" altLang="zh-CN" sz="3600" dirty="0" smtClean="0"/>
          </a:p>
          <a:p>
            <a:endParaRPr lang="zh-CN" altLang="zh-CN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1E7F-84B6-4064-9D4E-CC7D244BCA04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pic>
        <p:nvPicPr>
          <p:cNvPr id="3" name="图片 2" descr="IMG_45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0970" y="0"/>
            <a:ext cx="8810512" cy="6607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1E7F-84B6-4064-9D4E-CC7D244BCA04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pic>
        <p:nvPicPr>
          <p:cNvPr id="3" name="图片 2" descr="IMG_45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1E7F-84B6-4064-9D4E-CC7D244BCA04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pic>
        <p:nvPicPr>
          <p:cNvPr id="3" name="图片 2" descr="IMG_45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1E7F-84B6-4064-9D4E-CC7D244BCA04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pic>
        <p:nvPicPr>
          <p:cNvPr id="5" name="图片 4" descr="手机的利与弊殷嘉琦思维导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7173" y="0"/>
            <a:ext cx="913765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1E7F-84B6-4064-9D4E-CC7D244BCA04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p:pic>
        <p:nvPicPr>
          <p:cNvPr id="3" name="图片 2" descr="手机的利与弊李婧思维导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22464" y="0"/>
            <a:ext cx="514707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1E7F-84B6-4064-9D4E-CC7D244BCA04}" type="slidenum">
              <a:rPr lang="zh-CN" altLang="en-US" smtClean="0"/>
              <a:pPr/>
              <a:t>19</a:t>
            </a:fld>
            <a:endParaRPr lang="zh-CN" altLang="en-US" dirty="0"/>
          </a:p>
        </p:txBody>
      </p:sp>
      <p:pic>
        <p:nvPicPr>
          <p:cNvPr id="3" name="图片 2" descr="手机的利与弊郭星熠思维导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22464" y="0"/>
            <a:ext cx="514707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1E7F-84B6-4064-9D4E-CC7D244BCA04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522605" y="1399540"/>
            <a:ext cx="10351135" cy="2632711"/>
            <a:chOff x="695324" y="2246982"/>
            <a:chExt cx="10801349" cy="966094"/>
          </a:xfrm>
        </p:grpSpPr>
        <p:sp>
          <p:nvSpPr>
            <p:cNvPr id="7" name="矩形 6"/>
            <p:cNvSpPr/>
            <p:nvPr/>
          </p:nvSpPr>
          <p:spPr>
            <a:xfrm>
              <a:off x="695324" y="2254672"/>
              <a:ext cx="10801349" cy="958404"/>
            </a:xfrm>
            <a:prstGeom prst="rect">
              <a:avLst/>
            </a:prstGeom>
            <a:solidFill>
              <a:srgbClr val="ECECEC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695958" y="2246982"/>
              <a:ext cx="10728325" cy="8444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3600" b="1" dirty="0" smtClean="0">
                  <a:solidFill>
                    <a:schemeClr val="accent1"/>
                  </a:solidFill>
                </a:rPr>
                <a:t>互动话题：</a:t>
              </a:r>
            </a:p>
            <a:p>
              <a:pPr>
                <a:lnSpc>
                  <a:spcPct val="125000"/>
                </a:lnSpc>
              </a:pPr>
              <a:r>
                <a:rPr lang="zh-CN" altLang="en-US" sz="3600" b="1" dirty="0" smtClean="0">
                  <a:solidFill>
                    <a:schemeClr val="accent1"/>
                  </a:solidFill>
                </a:rPr>
                <a:t>      </a:t>
              </a:r>
              <a:r>
                <a:rPr lang="zh-CN" altLang="en-US" sz="4400" b="1" dirty="0" smtClean="0">
                  <a:solidFill>
                    <a:schemeClr val="accent1"/>
                  </a:solidFill>
                </a:rPr>
                <a:t>你觉得学习是什么？</a:t>
              </a:r>
            </a:p>
            <a:p>
              <a:pPr>
                <a:lnSpc>
                  <a:spcPct val="125000"/>
                </a:lnSpc>
              </a:pPr>
              <a:r>
                <a:rPr lang="zh-CN" altLang="en-US" sz="3600" b="1" dirty="0" smtClean="0">
                  <a:solidFill>
                    <a:schemeClr val="accent1"/>
                  </a:solidFill>
                </a:rPr>
                <a:t>     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1E7F-84B6-4064-9D4E-CC7D244BCA04}" type="slidenum">
              <a:rPr lang="zh-CN" altLang="en-US" smtClean="0"/>
              <a:pPr/>
              <a:t>20</a:t>
            </a:fld>
            <a:endParaRPr lang="zh-CN" altLang="en-US" dirty="0"/>
          </a:p>
        </p:txBody>
      </p:sp>
      <p:pic>
        <p:nvPicPr>
          <p:cNvPr id="3" name="图片 2" descr="手机的利与弊言欣煜思维导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22464" y="0"/>
            <a:ext cx="514707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1E7F-84B6-4064-9D4E-CC7D244BCA04}" type="slidenum">
              <a:rPr lang="zh-CN" altLang="en-US" smtClean="0"/>
              <a:pPr/>
              <a:t>21</a:t>
            </a:fld>
            <a:endParaRPr lang="zh-CN" altLang="en-US" dirty="0"/>
          </a:p>
        </p:txBody>
      </p:sp>
      <p:pic>
        <p:nvPicPr>
          <p:cNvPr id="3" name="图片 2" descr="手机的利与弊吕淼思维导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22464" y="0"/>
            <a:ext cx="514707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1E7F-84B6-4064-9D4E-CC7D244BCA04}" type="slidenum">
              <a:rPr lang="zh-CN" altLang="en-US" smtClean="0"/>
              <a:pPr/>
              <a:t>22</a:t>
            </a:fld>
            <a:endParaRPr lang="zh-CN" altLang="en-US" dirty="0"/>
          </a:p>
        </p:txBody>
      </p:sp>
      <p:pic>
        <p:nvPicPr>
          <p:cNvPr id="3" name="图片 2" descr="手机的利与弊言雨菲思维导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7173" y="0"/>
            <a:ext cx="913765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1E7F-84B6-4064-9D4E-CC7D244BCA04}" type="slidenum">
              <a:rPr lang="zh-CN" altLang="en-US" smtClean="0"/>
              <a:pPr/>
              <a:t>23</a:t>
            </a:fld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1304753" y="1854694"/>
            <a:ext cx="5400675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ym typeface="+mn-ea"/>
              </a:rPr>
              <a:t>（一）基本项目</a:t>
            </a:r>
            <a:endParaRPr lang="zh-CN" altLang="en-US" sz="3200" b="1" dirty="0">
              <a:solidFill>
                <a:schemeClr val="accent1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124585" y="1439539"/>
            <a:ext cx="9806940" cy="5241924"/>
            <a:chOff x="1859743" y="905333"/>
            <a:chExt cx="9758680" cy="2025431"/>
          </a:xfrm>
        </p:grpSpPr>
        <p:sp>
          <p:nvSpPr>
            <p:cNvPr id="2" name="矩形 1"/>
            <p:cNvSpPr/>
            <p:nvPr/>
          </p:nvSpPr>
          <p:spPr>
            <a:xfrm>
              <a:off x="1859743" y="905333"/>
              <a:ext cx="9710657" cy="2025431"/>
            </a:xfrm>
            <a:prstGeom prst="rect">
              <a:avLst/>
            </a:prstGeom>
            <a:solidFill>
              <a:srgbClr val="ECECEC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1859743" y="2257485"/>
              <a:ext cx="9758680" cy="548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2000" dirty="0" smtClean="0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2632075" y="3168015"/>
            <a:ext cx="6486525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 smtClean="0">
                <a:solidFill>
                  <a:schemeClr val="accent1"/>
                </a:solidFill>
                <a:sym typeface="+mn-ea"/>
              </a:rPr>
              <a:t>让学习真正发生！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1E7F-84B6-4064-9D4E-CC7D244BCA04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164465" y="1022985"/>
            <a:ext cx="11344910" cy="5202556"/>
            <a:chOff x="334030" y="2108812"/>
            <a:chExt cx="11212999" cy="1909118"/>
          </a:xfrm>
        </p:grpSpPr>
        <p:sp>
          <p:nvSpPr>
            <p:cNvPr id="7" name="矩形 6"/>
            <p:cNvSpPr/>
            <p:nvPr/>
          </p:nvSpPr>
          <p:spPr>
            <a:xfrm>
              <a:off x="334030" y="2108812"/>
              <a:ext cx="11212999" cy="1909118"/>
            </a:xfrm>
            <a:prstGeom prst="rect">
              <a:avLst/>
            </a:prstGeom>
            <a:solidFill>
              <a:srgbClr val="ECECEC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556834" y="2108812"/>
              <a:ext cx="10801349" cy="15021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4400" b="1" dirty="0" smtClean="0">
                  <a:solidFill>
                    <a:schemeClr val="accent1"/>
                  </a:solidFill>
                </a:rPr>
                <a:t>什么是学习？</a:t>
              </a:r>
            </a:p>
            <a:p>
              <a:pPr>
                <a:lnSpc>
                  <a:spcPct val="125000"/>
                </a:lnSpc>
              </a:pPr>
              <a:r>
                <a:rPr lang="zh-CN" altLang="en-US" sz="3600" b="1" dirty="0" smtClean="0">
                  <a:solidFill>
                    <a:schemeClr val="accent1"/>
                  </a:solidFill>
                </a:rPr>
                <a:t>   </a:t>
              </a:r>
              <a:r>
                <a:rPr lang="zh-CN" altLang="en-US" sz="3200" b="1" dirty="0" smtClean="0">
                  <a:solidFill>
                    <a:schemeClr val="accent1"/>
                  </a:solidFill>
                </a:rPr>
                <a:t>学习是通过教授或体验而获得知识、技术、态度或价值的过程。</a:t>
              </a:r>
            </a:p>
            <a:p>
              <a:pPr>
                <a:lnSpc>
                  <a:spcPct val="125000"/>
                </a:lnSpc>
              </a:pPr>
              <a:r>
                <a:rPr lang="zh-CN" altLang="en-US" sz="3200" b="1" dirty="0" smtClean="0">
                  <a:solidFill>
                    <a:schemeClr val="accent1"/>
                  </a:solidFill>
                </a:rPr>
                <a:t>    任何事情从不会到会都是一个学习的过程。</a:t>
              </a:r>
            </a:p>
            <a:p>
              <a:pPr>
                <a:lnSpc>
                  <a:spcPct val="125000"/>
                </a:lnSpc>
              </a:pPr>
              <a:r>
                <a:rPr lang="zh-CN" altLang="en-US" sz="3200" b="1" dirty="0" smtClean="0">
                  <a:solidFill>
                    <a:schemeClr val="accent1"/>
                  </a:solidFill>
                </a:rPr>
                <a:t>    学习是一种享受。学习，不仅是学知识，更重要的是学做人。 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1E7F-84B6-4064-9D4E-CC7D244BCA04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1304753" y="1854694"/>
            <a:ext cx="5400675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ym typeface="+mn-ea"/>
              </a:rPr>
              <a:t>（一）基本项目</a:t>
            </a:r>
            <a:endParaRPr lang="zh-CN" altLang="en-US" sz="3200" b="1" dirty="0">
              <a:solidFill>
                <a:schemeClr val="accent1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123950" y="1584325"/>
            <a:ext cx="9806940" cy="4787265"/>
            <a:chOff x="1859743" y="956370"/>
            <a:chExt cx="9758680" cy="1849755"/>
          </a:xfrm>
        </p:grpSpPr>
        <p:sp>
          <p:nvSpPr>
            <p:cNvPr id="2" name="矩形 1"/>
            <p:cNvSpPr/>
            <p:nvPr/>
          </p:nvSpPr>
          <p:spPr>
            <a:xfrm>
              <a:off x="1859743" y="956370"/>
              <a:ext cx="9710420" cy="1755775"/>
            </a:xfrm>
            <a:prstGeom prst="rect">
              <a:avLst/>
            </a:prstGeom>
            <a:solidFill>
              <a:srgbClr val="ECECEC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1859743" y="2257485"/>
              <a:ext cx="9758680" cy="548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2000" dirty="0" smtClean="0"/>
            </a:p>
          </p:txBody>
        </p:sp>
      </p:grpSp>
      <p:sp>
        <p:nvSpPr>
          <p:cNvPr id="14" name="矩形 13"/>
          <p:cNvSpPr/>
          <p:nvPr/>
        </p:nvSpPr>
        <p:spPr>
          <a:xfrm>
            <a:off x="737484" y="727474"/>
            <a:ext cx="3738880" cy="74358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algn="l"/>
            <a:r>
              <a:rPr lang="zh-CN" altLang="en-US" sz="4000">
                <a:solidFill>
                  <a:schemeClr val="bg1"/>
                </a:solidFill>
                <a:sym typeface="+mn-ea"/>
              </a:rPr>
              <a:t>学生学习现状：</a:t>
            </a:r>
            <a:endParaRPr lang="zh-CN" altLang="en-US" sz="4000" b="1" dirty="0" smtClean="0">
              <a:solidFill>
                <a:schemeClr val="bg1"/>
              </a:solidFill>
              <a:sym typeface="+mn-ea"/>
            </a:endParaRPr>
          </a:p>
        </p:txBody>
      </p:sp>
      <p:graphicFrame>
        <p:nvGraphicFramePr>
          <p:cNvPr id="8" name="表格 7"/>
          <p:cNvGraphicFramePr/>
          <p:nvPr/>
        </p:nvGraphicFramePr>
        <p:xfrm>
          <a:off x="1828800" y="1931670"/>
          <a:ext cx="8532495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165"/>
                <a:gridCol w="2844165"/>
                <a:gridCol w="2844165"/>
              </a:tblGrid>
              <a:tr h="3848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/>
                        <a:t>教学方式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/>
                        <a:t>采用率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/>
                        <a:t>学生接受率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/>
                        <a:t>教师讲授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3200"/>
                        <a:t>95%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3200"/>
                        <a:t>5%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/>
                        <a:t>教师演示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3200">
                          <a:sym typeface="+mn-ea"/>
                        </a:rPr>
                        <a:t>65%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3200">
                          <a:sym typeface="+mn-ea"/>
                        </a:rPr>
                        <a:t>30%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/>
                        <a:t>学生讨论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3200">
                          <a:sym typeface="+mn-ea"/>
                        </a:rPr>
                        <a:t>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3200">
                          <a:sym typeface="+mn-ea"/>
                        </a:rPr>
                        <a:t>50%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/>
                        <a:t>学生实践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3200">
                          <a:sym typeface="+mn-ea"/>
                        </a:rPr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3200">
                          <a:sym typeface="+mn-ea"/>
                        </a:rPr>
                        <a:t>70%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/>
                        <a:t>学生教别人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3200">
                          <a:sym typeface="+mn-ea"/>
                        </a:rPr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3200">
                          <a:sym typeface="+mn-ea"/>
                        </a:rPr>
                        <a:t>95%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1E7F-84B6-4064-9D4E-CC7D244BCA04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978374" y="351517"/>
            <a:ext cx="4754880" cy="74358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algn="l"/>
            <a:r>
              <a:rPr lang="zh-CN" altLang="en-US" sz="4000" b="1" dirty="0" smtClean="0">
                <a:solidFill>
                  <a:schemeClr val="bg1"/>
                </a:solidFill>
              </a:rPr>
              <a:t>如何让学习真正发生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473337" y="1183126"/>
            <a:ext cx="11306286" cy="5271168"/>
            <a:chOff x="1642" y="1206"/>
            <a:chExt cx="16519" cy="10176"/>
          </a:xfrm>
        </p:grpSpPr>
        <p:grpSp>
          <p:nvGrpSpPr>
            <p:cNvPr id="3" name="组合 2"/>
            <p:cNvGrpSpPr/>
            <p:nvPr/>
          </p:nvGrpSpPr>
          <p:grpSpPr>
            <a:xfrm>
              <a:off x="1642" y="1206"/>
              <a:ext cx="16519" cy="10176"/>
              <a:chOff x="1778231" y="645173"/>
              <a:chExt cx="10437608" cy="2496799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1778231" y="645173"/>
                <a:ext cx="10437608" cy="2496799"/>
              </a:xfrm>
              <a:prstGeom prst="rect">
                <a:avLst/>
              </a:prstGeom>
              <a:solidFill>
                <a:srgbClr val="ECECEC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1859743" y="2257485"/>
                <a:ext cx="9758680" cy="5486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2000" dirty="0" smtClean="0"/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2504" y="3535"/>
              <a:ext cx="14620" cy="6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/>
                <a:t>     </a:t>
              </a:r>
              <a:r>
                <a:rPr lang="zh-CN" altLang="zh-CN" sz="3200" dirty="0" smtClean="0"/>
                <a:t>如何创生学习的惊奇感呢？从教学内容的角度，就要找到引人入胜的学科知识。这样的知识像酵母一样，具有强大的唤醒、激活、开启、释放的功能；从教学方法的角度，必须将学科知识转化为学科指导力。好的教师应当是教学设计师，能够使常规的、熟悉的问题、活动适度地陌生化，以更儿童、更艺术的方式让学生亲近知识。</a:t>
              </a:r>
              <a:endParaRPr lang="zh-CN" altLang="zh-CN" sz="3200" dirty="0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796067" y="1525603"/>
            <a:ext cx="10811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dirty="0" smtClean="0"/>
              <a:t>无锡市梁溪区教育局教研室魏星：学习，从“惊奇感”开始</a:t>
            </a:r>
            <a:endParaRPr lang="zh-CN" altLang="zh-CN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1E7F-84B6-4064-9D4E-CC7D244BCA04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978374" y="351517"/>
            <a:ext cx="4754880" cy="74358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algn="l"/>
            <a:r>
              <a:rPr lang="zh-CN" altLang="en-US" sz="4000" b="1" dirty="0" smtClean="0">
                <a:solidFill>
                  <a:schemeClr val="bg1"/>
                </a:solidFill>
              </a:rPr>
              <a:t>如何让学习真正发生</a:t>
            </a:r>
          </a:p>
        </p:txBody>
      </p:sp>
      <p:grpSp>
        <p:nvGrpSpPr>
          <p:cNvPr id="3" name="组合 15"/>
          <p:cNvGrpSpPr/>
          <p:nvPr/>
        </p:nvGrpSpPr>
        <p:grpSpPr>
          <a:xfrm>
            <a:off x="473337" y="1183126"/>
            <a:ext cx="11306286" cy="5271168"/>
            <a:chOff x="1642" y="1206"/>
            <a:chExt cx="16519" cy="10176"/>
          </a:xfrm>
        </p:grpSpPr>
        <p:grpSp>
          <p:nvGrpSpPr>
            <p:cNvPr id="6" name="组合 2"/>
            <p:cNvGrpSpPr/>
            <p:nvPr/>
          </p:nvGrpSpPr>
          <p:grpSpPr>
            <a:xfrm>
              <a:off x="1642" y="1206"/>
              <a:ext cx="16519" cy="10176"/>
              <a:chOff x="1778231" y="645173"/>
              <a:chExt cx="10437608" cy="2496799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1778231" y="645173"/>
                <a:ext cx="10437608" cy="2496799"/>
              </a:xfrm>
              <a:prstGeom prst="rect">
                <a:avLst/>
              </a:prstGeom>
              <a:solidFill>
                <a:srgbClr val="ECECEC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1859743" y="2257485"/>
                <a:ext cx="9758680" cy="5486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2000" dirty="0" smtClean="0"/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2504" y="3535"/>
              <a:ext cx="14620" cy="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/>
                <a:t>      </a:t>
              </a:r>
              <a:r>
                <a:rPr lang="zh-CN" altLang="zh-CN" sz="3200" dirty="0" smtClean="0"/>
                <a:t>有效学习需要经历一个下沉与上浮的过程。教学中，先让学生下沉到情境世界、生活世界，然后经历体验、探究、思考，将学习上浮到规律、模型、运用的层面。在这个过程中，惊奇感始终伴随其中，并由此给学生带来更多的自我感、意义感和获得感。</a:t>
              </a:r>
            </a:p>
            <a:p>
              <a:endParaRPr lang="zh-CN" altLang="zh-CN" sz="3200" dirty="0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796067" y="1525603"/>
            <a:ext cx="10811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dirty="0" smtClean="0"/>
              <a:t>无锡市梁溪区教育局教研室魏星：学习，从“惊奇感”开始</a:t>
            </a:r>
            <a:endParaRPr lang="zh-CN" altLang="zh-CN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1E7F-84B6-4064-9D4E-CC7D244BCA04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978374" y="351517"/>
            <a:ext cx="4754880" cy="74358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algn="l"/>
            <a:r>
              <a:rPr lang="zh-CN" altLang="en-US" sz="4000" b="1" dirty="0" smtClean="0">
                <a:solidFill>
                  <a:schemeClr val="bg1"/>
                </a:solidFill>
              </a:rPr>
              <a:t>如何让学习真正发生</a:t>
            </a:r>
          </a:p>
        </p:txBody>
      </p:sp>
      <p:grpSp>
        <p:nvGrpSpPr>
          <p:cNvPr id="3" name="组合 15"/>
          <p:cNvGrpSpPr/>
          <p:nvPr/>
        </p:nvGrpSpPr>
        <p:grpSpPr>
          <a:xfrm>
            <a:off x="344245" y="1183126"/>
            <a:ext cx="11553712" cy="5271168"/>
            <a:chOff x="1642" y="1206"/>
            <a:chExt cx="16519" cy="10176"/>
          </a:xfrm>
        </p:grpSpPr>
        <p:grpSp>
          <p:nvGrpSpPr>
            <p:cNvPr id="6" name="组合 2"/>
            <p:cNvGrpSpPr/>
            <p:nvPr/>
          </p:nvGrpSpPr>
          <p:grpSpPr>
            <a:xfrm>
              <a:off x="1642" y="1206"/>
              <a:ext cx="16519" cy="10176"/>
              <a:chOff x="1778231" y="645173"/>
              <a:chExt cx="10437608" cy="2496799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1778231" y="645173"/>
                <a:ext cx="10437608" cy="2496799"/>
              </a:xfrm>
              <a:prstGeom prst="rect">
                <a:avLst/>
              </a:prstGeom>
              <a:solidFill>
                <a:srgbClr val="ECECEC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1859743" y="2257485"/>
                <a:ext cx="9758680" cy="5486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2000" dirty="0" smtClean="0"/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2412" y="3140"/>
              <a:ext cx="15349" cy="7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/>
                <a:t>     </a:t>
              </a:r>
              <a:r>
                <a:rPr lang="zh-CN" altLang="zh-CN" sz="2800" dirty="0" smtClean="0"/>
                <a:t>教师在课堂上应做一个职业推手，营造真学习的氛围，提供真学习的方法。尊重学生的独特思考。每个学生都是不可复制的独特的生命体。同样，每一个学生的学习心得也是独特的，不可替代的。作为教师，要认真倾听来自学生不同的思考，对学生个性化的学习心得，特别是所谓的正确答案不一致的心得要试着了解、尊重和接受。教师只有全身心的接纳学生，尊重他们的情感与思想，课堂上学生才会自由、自信、自制，学习也才会真正发生。</a:t>
              </a:r>
            </a:p>
            <a:p>
              <a:endParaRPr lang="zh-CN" altLang="zh-CN" sz="3200" dirty="0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441063" y="1536360"/>
            <a:ext cx="11600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dirty="0" smtClean="0"/>
              <a:t>宝应教育局教研室刘咏春：教师是“让学习真正发生”的“推手”</a:t>
            </a:r>
            <a:endParaRPr lang="zh-CN" altLang="zh-CN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1E7F-84B6-4064-9D4E-CC7D244BCA04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978374" y="351517"/>
            <a:ext cx="4754880" cy="74358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algn="l"/>
            <a:r>
              <a:rPr lang="zh-CN" altLang="en-US" sz="4000" b="1" dirty="0" smtClean="0">
                <a:solidFill>
                  <a:schemeClr val="bg1"/>
                </a:solidFill>
              </a:rPr>
              <a:t>如何让学习真正发生</a:t>
            </a:r>
          </a:p>
        </p:txBody>
      </p:sp>
      <p:grpSp>
        <p:nvGrpSpPr>
          <p:cNvPr id="3" name="组合 15"/>
          <p:cNvGrpSpPr/>
          <p:nvPr/>
        </p:nvGrpSpPr>
        <p:grpSpPr>
          <a:xfrm>
            <a:off x="344245" y="1183126"/>
            <a:ext cx="11553712" cy="5464382"/>
            <a:chOff x="1642" y="1206"/>
            <a:chExt cx="16519" cy="10549"/>
          </a:xfrm>
        </p:grpSpPr>
        <p:grpSp>
          <p:nvGrpSpPr>
            <p:cNvPr id="6" name="组合 2"/>
            <p:cNvGrpSpPr/>
            <p:nvPr/>
          </p:nvGrpSpPr>
          <p:grpSpPr>
            <a:xfrm>
              <a:off x="1642" y="1206"/>
              <a:ext cx="16519" cy="10176"/>
              <a:chOff x="1778231" y="645173"/>
              <a:chExt cx="10437608" cy="2496799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1778231" y="645173"/>
                <a:ext cx="10437608" cy="2496799"/>
              </a:xfrm>
              <a:prstGeom prst="rect">
                <a:avLst/>
              </a:prstGeom>
              <a:solidFill>
                <a:srgbClr val="ECECEC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1859743" y="2257485"/>
                <a:ext cx="9758680" cy="5486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2000" dirty="0" smtClean="0"/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2412" y="3140"/>
              <a:ext cx="15349" cy="8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/>
                <a:t>      </a:t>
              </a:r>
              <a:r>
                <a:rPr lang="zh-CN" altLang="zh-CN" sz="2800" dirty="0" smtClean="0"/>
                <a:t>教给学生学习方法。教师在课堂教知识，教技能，这无可厚非，但教学不能止步于此。因为比知识、技能更重要的是方法的学习与掌握，小学生最重要的能力是什么？法国校长说是懂得如何学习。让学习真正发生的前提是学生能够掌握一定的学习方法，所以在课堂教学中要处理好鱼与渔的关系，在语文课上我们要教的除了字词，除了文本内容，除了写作目的，更要引导学生借助文本，学习作者的行文思路（如叙述的顺序）、表现手法（如想象、联想、对比）等等。了解和掌握了阅读和写作的方法，学生自主阅读和写作才有可能，学习也才会真正发生。</a:t>
              </a:r>
            </a:p>
            <a:p>
              <a:endParaRPr lang="zh-CN" altLang="zh-CN" sz="3200" dirty="0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441063" y="1536360"/>
            <a:ext cx="11600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dirty="0" smtClean="0"/>
              <a:t>宝应教育局教研室刘咏春：教师是“让学习真正发生”的“推手”</a:t>
            </a:r>
            <a:endParaRPr lang="zh-CN" altLang="zh-CN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1E7F-84B6-4064-9D4E-CC7D244BCA04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978374" y="351517"/>
            <a:ext cx="4754880" cy="74358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algn="l"/>
            <a:r>
              <a:rPr lang="zh-CN" altLang="en-US" sz="4000" b="1" dirty="0" smtClean="0">
                <a:solidFill>
                  <a:schemeClr val="bg1"/>
                </a:solidFill>
              </a:rPr>
              <a:t>如何让学习真正发生</a:t>
            </a:r>
          </a:p>
        </p:txBody>
      </p:sp>
      <p:grpSp>
        <p:nvGrpSpPr>
          <p:cNvPr id="3" name="组合 15"/>
          <p:cNvGrpSpPr/>
          <p:nvPr/>
        </p:nvGrpSpPr>
        <p:grpSpPr>
          <a:xfrm>
            <a:off x="344245" y="1183126"/>
            <a:ext cx="11553712" cy="5475260"/>
            <a:chOff x="1642" y="1206"/>
            <a:chExt cx="16519" cy="10570"/>
          </a:xfrm>
        </p:grpSpPr>
        <p:grpSp>
          <p:nvGrpSpPr>
            <p:cNvPr id="6" name="组合 2"/>
            <p:cNvGrpSpPr/>
            <p:nvPr/>
          </p:nvGrpSpPr>
          <p:grpSpPr>
            <a:xfrm>
              <a:off x="1642" y="1206"/>
              <a:ext cx="16519" cy="10176"/>
              <a:chOff x="1778231" y="645173"/>
              <a:chExt cx="10437608" cy="2496799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1778231" y="645173"/>
                <a:ext cx="10437608" cy="2496799"/>
              </a:xfrm>
              <a:prstGeom prst="rect">
                <a:avLst/>
              </a:prstGeom>
              <a:solidFill>
                <a:srgbClr val="ECECEC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1859743" y="2257485"/>
                <a:ext cx="9758680" cy="5486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2000" dirty="0" smtClean="0"/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2212" y="3161"/>
              <a:ext cx="15349" cy="8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/>
                <a:t>      </a:t>
              </a:r>
              <a:r>
                <a:rPr lang="zh-CN" altLang="zh-CN" sz="2800" dirty="0" smtClean="0"/>
                <a:t>最大的信息空间。课堂上，要通过延伸、拓展和提升，创设一个尽可能大得立体的信息空间，使课堂更具有可塑性、生成性和发展性。要从最接近学生现在的起点，带领他们走到离自己最远的终点。</a:t>
              </a:r>
            </a:p>
            <a:p>
              <a:r>
                <a:rPr lang="en-US" altLang="zh-CN" sz="2800" dirty="0" smtClean="0"/>
                <a:t>      </a:t>
              </a:r>
              <a:r>
                <a:rPr lang="zh-CN" altLang="zh-CN" sz="2800" dirty="0" smtClean="0"/>
                <a:t>自主的活动空间。课堂上学生活动很多，但走过场式的倾向比较明显。而学生的自主活动，对于他们的学习和发展恰有着无可替代的促进作用，只有创设学生自主活动的空间，才能使学习有活动，课堂有张力。</a:t>
              </a:r>
            </a:p>
            <a:p>
              <a:endParaRPr lang="zh-CN" altLang="zh-CN" sz="2800" dirty="0" smtClean="0"/>
            </a:p>
            <a:p>
              <a:endParaRPr lang="zh-CN" altLang="zh-CN" sz="3200" dirty="0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365759" y="1525603"/>
            <a:ext cx="11600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dirty="0" smtClean="0"/>
              <a:t>吴江经济技术开发区山湖花园小学钱坤南：学习，需要创设空间</a:t>
            </a:r>
          </a:p>
          <a:p>
            <a:endParaRPr lang="zh-CN" altLang="zh-CN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theme/theme1.xml><?xml version="1.0" encoding="utf-8"?>
<a:theme xmlns:a="http://schemas.openxmlformats.org/drawingml/2006/main" name="Office 主题">
  <a:themeElements>
    <a:clrScheme name="工大蓝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3A3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2039</Words>
  <Application>Microsoft Office PowerPoint</Application>
  <PresentationFormat>自定义</PresentationFormat>
  <Paragraphs>90</Paragraphs>
  <Slides>23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DY</dc:creator>
  <cp:lastModifiedBy>Administrator</cp:lastModifiedBy>
  <cp:revision>384</cp:revision>
  <dcterms:created xsi:type="dcterms:W3CDTF">2015-10-24T01:57:00Z</dcterms:created>
  <dcterms:modified xsi:type="dcterms:W3CDTF">2016-12-19T05:39:32Z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ame">
    <vt:lpwstr>蓝色扁平化学术答辩模板第六部.pptx</vt:lpwstr>
  </property>
  <property fmtid="{D5CDD505-2E9C-101B-9397-08002B2CF9AE}" pid="3" name="fileid">
    <vt:lpwstr>786060</vt:lpwstr>
  </property>
  <property fmtid="{D5CDD505-2E9C-101B-9397-08002B2CF9AE}" pid="4" name="KSOProductBuildVer">
    <vt:lpwstr>2052-10.1.0.6065</vt:lpwstr>
  </property>
</Properties>
</file>