
<file path=[Content_Types].xml><?xml version="1.0" encoding="utf-8"?>
<Types xmlns="http://schemas.openxmlformats.org/package/2006/content-types">
  <Default Extension="wav" ContentType="audio/x-wav"/>
  <Default Extension="jpeg" ContentType="image/jpeg"/>
  <Default Extension="png" ContentType="image/png"/>
  <Default Extension="emf" ContentType="image/x-emf"/>
  <Default Extension="gif" ContentType="image/gif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1" Type="http://schemas.openxmlformats.org/officeDocument/2006/relationships/officeDocument" Target="ppt/presentation.xml"/><Relationship Id="rId3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8" r:id="rId3"/>
    <p:sldId id="309" r:id="rId4"/>
    <p:sldId id="279" r:id="rId5"/>
    <p:sldId id="263" r:id="rId6"/>
    <p:sldId id="322" r:id="rId7"/>
    <p:sldId id="321" r:id="rId8"/>
    <p:sldId id="320" r:id="rId9"/>
    <p:sldId id="264" r:id="rId10"/>
    <p:sldId id="273" r:id="rId11"/>
    <p:sldId id="284" r:id="rId12"/>
    <p:sldId id="267" r:id="rId13"/>
    <p:sldId id="265" r:id="rId14"/>
    <p:sldId id="285" r:id="rId15"/>
    <p:sldId id="266" r:id="rId16"/>
    <p:sldId id="274" r:id="rId17"/>
  </p:sldIdLst>
  <p:sldSz cx="9144000" cy="6858000" type="screen4x3"/>
  <p:notesSz cx="6858000" cy="9144000"/>
  <p:defaultTextStyle>
    <a:defPPr>
      <a:defRPr lang="en-US"/>
    </a:defPPr>
    <a:lvl1pPr marL="0" lvl="0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588"/>
    <p:restoredTop sz="94511"/>
  </p:normalViewPr>
  <p:slideViewPr>
    <p:cSldViewPr showGuides="1">
      <p:cViewPr varScale="1">
        <p:scale>
          <a:sx n="72" d="100"/>
          <a:sy n="72" d="100"/>
        </p:scale>
        <p:origin x="-1314" y="-96"/>
      </p:cViewPr>
      <p:guideLst>
        <p:guide orient="horz" pos="2162"/>
        <p:guide pos="279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9" Type="http://schemas.openxmlformats.org/officeDocument/2006/relationships/slide" Target="slides/slide7.xml"/><Relationship Id="rId8" Type="http://schemas.openxmlformats.org/officeDocument/2006/relationships/slide" Target="slides/slide6.xml"/><Relationship Id="rId7" Type="http://schemas.openxmlformats.org/officeDocument/2006/relationships/slide" Target="slides/slide5.xml"/><Relationship Id="rId6" Type="http://schemas.openxmlformats.org/officeDocument/2006/relationships/slide" Target="slides/slide4.xml"/><Relationship Id="rId5" Type="http://schemas.openxmlformats.org/officeDocument/2006/relationships/slide" Target="slides/slide3.xml"/><Relationship Id="rId4" Type="http://schemas.openxmlformats.org/officeDocument/2006/relationships/slide" Target="slides/slide2.xml"/><Relationship Id="rId3" Type="http://schemas.openxmlformats.org/officeDocument/2006/relationships/slide" Target="slides/slide1.xml"/><Relationship Id="rId20" Type="http://schemas.openxmlformats.org/officeDocument/2006/relationships/tableStyles" Target="tableStyles.xml"/><Relationship Id="rId2" Type="http://schemas.openxmlformats.org/officeDocument/2006/relationships/theme" Target="theme/theme1.xml"/><Relationship Id="rId19" Type="http://schemas.openxmlformats.org/officeDocument/2006/relationships/viewProps" Target="viewProps.xml"/><Relationship Id="rId18" Type="http://schemas.openxmlformats.org/officeDocument/2006/relationships/presProps" Target="presProps.xml"/><Relationship Id="rId17" Type="http://schemas.openxmlformats.org/officeDocument/2006/relationships/slide" Target="slides/slide15.xml"/><Relationship Id="rId16" Type="http://schemas.openxmlformats.org/officeDocument/2006/relationships/slide" Target="slides/slide14.xml"/><Relationship Id="rId15" Type="http://schemas.openxmlformats.org/officeDocument/2006/relationships/slide" Target="slides/slide13.xml"/><Relationship Id="rId14" Type="http://schemas.openxmlformats.org/officeDocument/2006/relationships/slide" Target="slides/slide12.xml"/><Relationship Id="rId13" Type="http://schemas.openxmlformats.org/officeDocument/2006/relationships/slide" Target="slides/slide11.xml"/><Relationship Id="rId12" Type="http://schemas.openxmlformats.org/officeDocument/2006/relationships/slide" Target="slides/slide10.xml"/><Relationship Id="rId11" Type="http://schemas.openxmlformats.org/officeDocument/2006/relationships/slide" Target="slides/slide9.xml"/><Relationship Id="rId10" Type="http://schemas.openxmlformats.org/officeDocument/2006/relationships/slide" Target="slides/slide8.xml"/><Relationship Id="rId1" Type="http://schemas.openxmlformats.org/officeDocument/2006/relationships/slideMaster" Target="slideMasters/slideMaster1.xml"/></Relationships>
</file>

<file path=ppt/media/>
</file>

<file path=ppt/media/audio1.wav>
</file>

<file path=ppt/media/image1.jpeg>
</file>

<file path=ppt/media/image10.png>
</file>

<file path=ppt/media/image12.png>
</file>

<file path=ppt/media/image13.GIF>
</file>

<file path=ppt/media/image2.png>
</file>

<file path=ppt/media/image3.png>
</file>

<file path=ppt/media/image4.png>
</file>

<file path=ppt/media/image5.png>
</file>

<file path=ppt/media/image6.png>
</file>

<file path=ppt/media/image7.png>
</file>

<file path=ppt/media/image8.png>
</file>

<file path=ppt/media/image9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pPr fontAlgn="base"/>
            <a:r>
              <a:rPr lang="zh-CN" altLang="en-US" strike="noStrike" noProof="1" smtClean="0"/>
              <a:t>单击此处编辑母版副标题样式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52931" cy="5851525"/>
          </a:xfrm>
        </p:spPr>
        <p:txBody>
          <a:bodyPr vert="eaVert"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709738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4589463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2504" cy="4525963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54296" y="1600200"/>
            <a:ext cx="4032504" cy="4525963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65125"/>
            <a:ext cx="7886700" cy="1325563"/>
          </a:xfrm>
        </p:spPr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1" y="1778438"/>
            <a:ext cx="3655181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1" y="2665379"/>
            <a:ext cx="3655181" cy="3524284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778438"/>
            <a:ext cx="3673182" cy="823912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350"/>
            </a:lvl4pPr>
            <a:lvl5pPr marL="1371600" indent="0">
              <a:buNone/>
              <a:defRPr sz="1350"/>
            </a:lvl5pPr>
            <a:lvl6pPr marL="1714500" indent="0">
              <a:buNone/>
              <a:defRPr sz="1350"/>
            </a:lvl6pPr>
            <a:lvl7pPr marL="2057400" indent="0">
              <a:buNone/>
              <a:defRPr sz="1350"/>
            </a:lvl7pPr>
            <a:lvl8pPr marL="2400300" indent="0">
              <a:buNone/>
              <a:defRPr sz="1350"/>
            </a:lvl8pPr>
            <a:lvl9pPr marL="2743200" indent="0">
              <a:buNone/>
              <a:defRPr sz="13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2665379"/>
            <a:ext cx="3673182" cy="3524284"/>
          </a:xfrm>
        </p:spPr>
        <p:txBody>
          <a:bodyPr/>
          <a:lstStyle/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3887391" y="987425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3124012" cy="1600200"/>
          </a:xfrm>
        </p:spPr>
        <p:txBody>
          <a:bodyPr anchor="b"/>
          <a:lstStyle>
            <a:lvl1pPr>
              <a:defRPr sz="2400"/>
            </a:lvl1pPr>
          </a:lstStyle>
          <a:p>
            <a:pPr fontAlgn="base"/>
            <a:r>
              <a:rPr lang="zh-CN" altLang="en-US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457201"/>
            <a:ext cx="4629150" cy="540385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pPr fontAlgn="base"/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3124012" cy="3811588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350"/>
            </a:lvl2pPr>
            <a:lvl3pPr marL="685800" indent="0">
              <a:buNone/>
              <a:defRPr sz="1200"/>
            </a:lvl3pPr>
            <a:lvl4pPr marL="1028700" indent="0">
              <a:buNone/>
              <a:defRPr sz="1050"/>
            </a:lvl4pPr>
            <a:lvl5pPr marL="1371600" indent="0">
              <a:buNone/>
              <a:defRPr sz="1050"/>
            </a:lvl5pPr>
            <a:lvl6pPr marL="1714500" indent="0">
              <a:buNone/>
              <a:defRPr sz="1050"/>
            </a:lvl6pPr>
            <a:lvl7pPr marL="2057400" indent="0">
              <a:buNone/>
              <a:defRPr sz="1050"/>
            </a:lvl7pPr>
            <a:lvl8pPr marL="2400300" indent="0">
              <a:buNone/>
              <a:defRPr sz="1050"/>
            </a:lvl8pPr>
            <a:lvl9pPr marL="2743200" indent="0">
              <a:buNone/>
              <a:defRPr sz="1050"/>
            </a:lvl9pPr>
          </a:lstStyle>
          <a:p>
            <a:pPr lvl="0" fontAlgn="base"/>
            <a:r>
              <a:rPr lang="zh-CN" altLang="en-US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p>
            <a:pPr lvl="0" fontAlgn="base"/>
            <a:endParaRPr lang="zh-CN" altLang="en-US" strike="noStrike" noProof="1" dirty="0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p>
            <a:pPr lvl="0" fontAlgn="base"/>
            <a:endParaRPr lang="zh-CN" strike="noStrike" noProof="1" dirty="0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9" Type="http://schemas.openxmlformats.org/officeDocument/2006/relationships/slideLayout" Target="../slideLayouts/slideLayout9.xml"/><Relationship Id="rId8" Type="http://schemas.openxmlformats.org/officeDocument/2006/relationships/slideLayout" Target="../slideLayouts/slideLayout8.xml"/><Relationship Id="rId7" Type="http://schemas.openxmlformats.org/officeDocument/2006/relationships/slideLayout" Target="../slideLayouts/slideLayout7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3" Type="http://schemas.openxmlformats.org/officeDocument/2006/relationships/slideLayout" Target="../slideLayouts/slideLayout3.xml"/><Relationship Id="rId2" Type="http://schemas.openxmlformats.org/officeDocument/2006/relationships/slideLayout" Target="../slideLayouts/slideLayout2.xml"/><Relationship Id="rId12" Type="http://schemas.openxmlformats.org/officeDocument/2006/relationships/theme" Target="../theme/theme1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/>
      <p:sp>
        <p:nvSpPr>
          <p:cNvPr id="1026" name="Title 1025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p>
            <a:pPr lvl="0" indent="0"/>
            <a:r>
              <a:rPr lang="zh-CN" altLang="en-US" dirty="0"/>
              <a:t>单击此处编辑母版标题样式</a:t>
            </a:r>
            <a:endParaRPr lang="zh-CN" altLang="en-US" dirty="0"/>
          </a:p>
        </p:txBody>
      </p:sp>
      <p:sp>
        <p:nvSpPr>
          <p:cNvPr id="1027" name="Text Placeholder 1026"/>
          <p:cNvSpPr>
            <a:spLocks noGrp="1"/>
          </p:cNvSpPr>
          <p:nvPr>
            <p:ph type="body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</a:ln>
        </p:spPr>
        <p:txBody>
          <a:bodyPr anchor="t"/>
          <a:p>
            <a:pPr lvl="0" indent="-342900"/>
            <a:r>
              <a:rPr lang="zh-CN" altLang="en-US" dirty="0"/>
              <a:t>单击此处编辑母版文本样式</a:t>
            </a:r>
            <a:endParaRPr lang="zh-CN" altLang="en-US" dirty="0"/>
          </a:p>
          <a:p>
            <a:pPr lvl="1" indent="-285750"/>
            <a:r>
              <a:rPr lang="zh-CN" altLang="en-US" dirty="0"/>
              <a:t>第二级</a:t>
            </a:r>
            <a:endParaRPr lang="zh-CN" altLang="en-US" dirty="0"/>
          </a:p>
          <a:p>
            <a:pPr lvl="2" indent="-228600"/>
            <a:r>
              <a:rPr lang="zh-CN" altLang="en-US" dirty="0"/>
              <a:t>第三级</a:t>
            </a:r>
            <a:endParaRPr lang="zh-CN" altLang="en-US" dirty="0"/>
          </a:p>
          <a:p>
            <a:pPr lvl="3" indent="-228600"/>
            <a:r>
              <a:rPr lang="zh-CN" altLang="en-US" dirty="0"/>
              <a:t>第四级</a:t>
            </a:r>
            <a:endParaRPr lang="zh-CN" altLang="en-US" dirty="0"/>
          </a:p>
          <a:p>
            <a:pPr lvl="4" indent="-228600"/>
            <a:r>
              <a:rPr lang="zh-CN" altLang="en-US" dirty="0"/>
              <a:t>第五级</a:t>
            </a:r>
            <a:endParaRPr lang="zh-CN" altLang="en-US" dirty="0"/>
          </a:p>
        </p:txBody>
      </p:sp>
      <p:sp>
        <p:nvSpPr>
          <p:cNvPr id="1028" name="Date Placeholder 1027"/>
          <p:cNvSpPr>
            <a:spLocks noGrp="1"/>
          </p:cNvSpPr>
          <p:nvPr>
            <p:ph type="dt" sz="half" idx="2"/>
          </p:nvPr>
        </p:nvSpPr>
        <p:spPr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1400"/>
            </a:lvl1pPr>
          </a:lstStyle>
          <a:p>
            <a:pPr lvl="0" fontAlgn="base"/>
            <a:endParaRPr lang="zh-CN" altLang="en-US" strike="noStrike" noProof="1" dirty="0"/>
          </a:p>
        </p:txBody>
      </p:sp>
      <p:sp>
        <p:nvSpPr>
          <p:cNvPr id="1029" name="Footer Placeholder 1028"/>
          <p:cNvSpPr>
            <a:spLocks noGrp="1"/>
          </p:cNvSpPr>
          <p:nvPr>
            <p:ph type="ftr" sz="quarter" idx="3"/>
          </p:nvPr>
        </p:nvSpPr>
        <p:spPr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1400"/>
            </a:lvl1pPr>
          </a:lstStyle>
          <a:p>
            <a:pPr lvl="0" fontAlgn="base"/>
            <a:endParaRPr lang="zh-CN" strike="noStrike" noProof="1" dirty="0"/>
          </a:p>
        </p:txBody>
      </p:sp>
      <p:sp>
        <p:nvSpPr>
          <p:cNvPr id="1030" name="Slide Number Placeholder 1029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1400"/>
            </a:lvl1pPr>
          </a:lstStyle>
          <a:p>
            <a:pPr lvl="0" fontAlgn="base"/>
            <a:fld id="{9A0DB2DC-4C9A-4742-B13C-FB6460FD3503}" type="slidenum">
              <a:rPr lang="zh-CN" strike="noStrike" noProof="1" dirty="0">
                <a:latin typeface="Arial" panose="020B0604020202020204" pitchFamily="34" charset="0"/>
                <a:ea typeface="宋体" panose="02010600030101010101" pitchFamily="2" charset="-122"/>
                <a:cs typeface="+mn-ea"/>
              </a:rPr>
            </a:fld>
            <a:endParaRPr lang="zh-CN" strike="noStrike" noProof="1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Clr>
          <a:srgbClr val="000000"/>
        </a:buClr>
        <a:buNone/>
        <a:defRPr sz="440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42900" lvl="0" indent="-3429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32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42950" lvl="1" indent="-28575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143000" lvl="2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•"/>
        <a:defRPr sz="24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600200" lvl="3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–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2057400" lvl="4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514600" lvl="5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971800" lvl="6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429000" lvl="7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886200" lvl="8" indent="-228600" algn="l" defTabSz="914400" eaLnBrk="1" fontAlgn="base" latinLnBrk="0" hangingPunct="1">
        <a:lnSpc>
          <a:spcPct val="100000"/>
        </a:lnSpc>
        <a:spcBef>
          <a:spcPct val="20000"/>
        </a:spcBef>
        <a:spcAft>
          <a:spcPct val="0"/>
        </a:spcAft>
        <a:buChar char="»"/>
        <a:defRPr sz="20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457200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914400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137160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1828800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228600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743200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320040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36576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180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1.xml"/><Relationship Id="rId1" Type="http://schemas.openxmlformats.org/officeDocument/2006/relationships/image" Target="../media/image1.jpeg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jpeg"/></Relationships>
</file>

<file path=ppt/slides/_rels/slide11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image" Target="../media/image2.png"/><Relationship Id="rId3" Type="http://schemas.openxmlformats.org/officeDocument/2006/relationships/image" Target="../media/image9.png"/><Relationship Id="rId2" Type="http://schemas.openxmlformats.org/officeDocument/2006/relationships/image" Target="../media/image8.png"/><Relationship Id="rId1" Type="http://schemas.openxmlformats.org/officeDocument/2006/relationships/image" Target="../media/image1.jpeg"/></Relationships>
</file>

<file path=ppt/slides/_rels/slide12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2.xml"/><Relationship Id="rId3" Type="http://schemas.openxmlformats.org/officeDocument/2006/relationships/image" Target="../media/image11.emf"/><Relationship Id="rId2" Type="http://schemas.openxmlformats.org/officeDocument/2006/relationships/image" Target="../media/image10.png"/><Relationship Id="rId1" Type="http://schemas.openxmlformats.org/officeDocument/2006/relationships/image" Target="../media/image1.jpeg"/></Relationships>
</file>

<file path=ppt/slides/_rels/slide13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2.xml"/><Relationship Id="rId3" Type="http://schemas.openxmlformats.org/officeDocument/2006/relationships/image" Target="../media/image11.emf"/><Relationship Id="rId2" Type="http://schemas.openxmlformats.org/officeDocument/2006/relationships/image" Target="../media/image12.png"/><Relationship Id="rId1" Type="http://schemas.openxmlformats.org/officeDocument/2006/relationships/image" Target="../media/image1.jpeg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image" Target="../media/image11.emf"/><Relationship Id="rId1" Type="http://schemas.openxmlformats.org/officeDocument/2006/relationships/image" Target="../media/image1.jpeg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image" Target="../media/image13.GIF"/><Relationship Id="rId1" Type="http://schemas.openxmlformats.org/officeDocument/2006/relationships/image" Target="../media/image1.jpeg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jpeg"/></Relationships>
</file>

<file path=ppt/slides/_rels/slide3.xml.rels><?xml version="1.0" encoding="UTF-8" standalone="yes"?>
<Relationships xmlns="http://schemas.openxmlformats.org/package/2006/relationships"><Relationship Id="rId7" Type="http://schemas.openxmlformats.org/officeDocument/2006/relationships/slideLayout" Target="../slideLayouts/slideLayout2.xml"/><Relationship Id="rId6" Type="http://schemas.openxmlformats.org/officeDocument/2006/relationships/image" Target="../media/image6.png"/><Relationship Id="rId5" Type="http://schemas.openxmlformats.org/officeDocument/2006/relationships/image" Target="../media/image5.png"/><Relationship Id="rId4" Type="http://schemas.openxmlformats.org/officeDocument/2006/relationships/image" Target="../media/image4.png"/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image" Target="../media/image1.jpeg"/></Relationships>
</file>

<file path=ppt/slides/_rels/slide4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2.xml"/><Relationship Id="rId3" Type="http://schemas.openxmlformats.org/officeDocument/2006/relationships/image" Target="../media/image6.png"/><Relationship Id="rId2" Type="http://schemas.openxmlformats.org/officeDocument/2006/relationships/image" Target="../media/image2.png"/><Relationship Id="rId1" Type="http://schemas.openxmlformats.org/officeDocument/2006/relationships/image" Target="../media/image1.jpeg"/></Relationships>
</file>

<file path=ppt/slides/_rels/slide5.xml.rels><?xml version="1.0" encoding="UTF-8" standalone="yes"?>
<Relationships xmlns="http://schemas.openxmlformats.org/package/2006/relationships"><Relationship Id="rId5" Type="http://schemas.openxmlformats.org/officeDocument/2006/relationships/slideLayout" Target="../slideLayouts/slideLayout2.xml"/><Relationship Id="rId4" Type="http://schemas.openxmlformats.org/officeDocument/2006/relationships/slide" Target="slide6.xml"/><Relationship Id="rId3" Type="http://schemas.openxmlformats.org/officeDocument/2006/relationships/slide" Target="slide7.xml"/><Relationship Id="rId2" Type="http://schemas.openxmlformats.org/officeDocument/2006/relationships/hyperlink" Target="666.pptx" TargetMode="External"/><Relationship Id="rId1" Type="http://schemas.openxmlformats.org/officeDocument/2006/relationships/image" Target="../media/image1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2.xml"/><Relationship Id="rId2" Type="http://schemas.openxmlformats.org/officeDocument/2006/relationships/audio" Target="../media/audio1.wav"/><Relationship Id="rId1" Type="http://schemas.openxmlformats.org/officeDocument/2006/relationships/image" Target="../media/image1.jpeg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audio" Target="../media/audio1.wav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slideLayout" Target="../slideLayouts/slideLayout2.xml"/><Relationship Id="rId1" Type="http://schemas.openxmlformats.org/officeDocument/2006/relationships/image" Target="../media/image1.jpeg"/></Relationships>
</file>

<file path=ppt/slides/_rels/slide9.xml.rels><?xml version="1.0" encoding="UTF-8" standalone="yes"?>
<Relationships xmlns="http://schemas.openxmlformats.org/package/2006/relationships"><Relationship Id="rId4" Type="http://schemas.openxmlformats.org/officeDocument/2006/relationships/slideLayout" Target="../slideLayouts/slideLayout2.xml"/><Relationship Id="rId3" Type="http://schemas.openxmlformats.org/officeDocument/2006/relationships/image" Target="../media/image7.png"/><Relationship Id="rId2" Type="http://schemas.openxmlformats.org/officeDocument/2006/relationships/image" Target="../media/image2.png"/><Relationship Id="rId1" Type="http://schemas.openxmlformats.org/officeDocument/2006/relationships/image" Target="../media/image1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2049" name="图片 5137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2050" name="文本框 5124"/>
          <p:cNvSpPr txBox="1"/>
          <p:nvPr/>
        </p:nvSpPr>
        <p:spPr>
          <a:xfrm>
            <a:off x="-252412" y="1196975"/>
            <a:ext cx="9648825" cy="914400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pPr algn="ctr">
              <a:spcBef>
                <a:spcPct val="50000"/>
              </a:spcBef>
            </a:pPr>
            <a:r>
              <a:rPr lang="zh-CN" altLang="en-US" sz="5400" b="1" dirty="0">
                <a:solidFill>
                  <a:srgbClr val="993366"/>
                </a:solidFill>
                <a:latin typeface="Arial" panose="020B0604020202020204" pitchFamily="34" charset="0"/>
                <a:ea typeface="隶书" pitchFamily="49" charset="-122"/>
              </a:rPr>
              <a:t>长方形和正方形的周长计算</a:t>
            </a:r>
            <a:endParaRPr lang="zh-CN" altLang="en-US" sz="5400" b="1" dirty="0">
              <a:solidFill>
                <a:srgbClr val="993366"/>
              </a:solidFill>
              <a:latin typeface="Arial" panose="020B0604020202020204" pitchFamily="34" charset="0"/>
              <a:ea typeface="隶书" pitchFamily="49" charset="-122"/>
            </a:endParaRPr>
          </a:p>
        </p:txBody>
      </p:sp>
      <p:sp>
        <p:nvSpPr>
          <p:cNvPr id="2051" name="文本框 5133"/>
          <p:cNvSpPr txBox="1"/>
          <p:nvPr/>
        </p:nvSpPr>
        <p:spPr>
          <a:xfrm>
            <a:off x="1260475" y="5300663"/>
            <a:ext cx="7056438" cy="521970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pPr>
              <a:spcBef>
                <a:spcPct val="50000"/>
              </a:spcBef>
            </a:pPr>
            <a:r>
              <a:rPr lang="en-US" altLang="zh-CN" sz="2800" b="1" dirty="0">
                <a:latin typeface="Arial" panose="020B0604020202020204" pitchFamily="34" charset="0"/>
              </a:rPr>
              <a:t>                 </a:t>
            </a:r>
            <a:r>
              <a:rPr lang="zh-CN" altLang="en-US" sz="2800" b="1" dirty="0">
                <a:latin typeface="Arial" panose="020B0604020202020204" pitchFamily="34" charset="0"/>
              </a:rPr>
              <a:t>薛家中心小学三（</a:t>
            </a:r>
            <a:r>
              <a:rPr lang="en-US" altLang="zh-CN" sz="2800" b="1" dirty="0">
                <a:latin typeface="Arial" panose="020B0604020202020204" pitchFamily="34" charset="0"/>
              </a:rPr>
              <a:t>10</a:t>
            </a:r>
            <a:r>
              <a:rPr lang="zh-CN" altLang="en-US" sz="2800" b="1" dirty="0">
                <a:latin typeface="Arial" panose="020B0604020202020204" pitchFamily="34" charset="0"/>
              </a:rPr>
              <a:t>）班     刘迎</a:t>
            </a:r>
            <a:endParaRPr lang="zh-CN" altLang="en-US" sz="2800" b="1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10241" name="图片 59393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0242" name="矩形 59395"/>
          <p:cNvSpPr/>
          <p:nvPr/>
        </p:nvSpPr>
        <p:spPr>
          <a:xfrm>
            <a:off x="1548130" y="2853055"/>
            <a:ext cx="1645920" cy="1132205"/>
          </a:xfrm>
          <a:prstGeom prst="rect">
            <a:avLst/>
          </a:prstGeom>
          <a:solidFill>
            <a:schemeClr val="bg1"/>
          </a:solidFill>
          <a:ln w="2857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</p:spPr>
        <p:txBody>
          <a:bodyPr anchor="t"/>
          <a:p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0243" name="文本框 59396"/>
          <p:cNvSpPr txBox="1"/>
          <p:nvPr/>
        </p:nvSpPr>
        <p:spPr>
          <a:xfrm>
            <a:off x="2124075" y="4797425"/>
            <a:ext cx="950913" cy="579438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3200">
                <a:latin typeface="Arial" panose="020B0604020202020204" pitchFamily="34" charset="0"/>
              </a:rPr>
              <a:t>6cm</a:t>
            </a:r>
            <a:endParaRPr lang="en-US" altLang="zh-CN" sz="3200">
              <a:latin typeface="Arial" panose="020B0604020202020204" pitchFamily="34" charset="0"/>
            </a:endParaRPr>
          </a:p>
        </p:txBody>
      </p:sp>
      <p:sp>
        <p:nvSpPr>
          <p:cNvPr id="10244" name="矩形 59399"/>
          <p:cNvSpPr/>
          <p:nvPr/>
        </p:nvSpPr>
        <p:spPr>
          <a:xfrm rot="-3921075">
            <a:off x="5822950" y="2994025"/>
            <a:ext cx="1444625" cy="1584325"/>
          </a:xfrm>
          <a:prstGeom prst="rect">
            <a:avLst/>
          </a:prstGeom>
          <a:solidFill>
            <a:schemeClr val="bg1"/>
          </a:solidFill>
          <a:ln w="2857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</p:spPr>
        <p:txBody>
          <a:bodyPr vert="eaVert" wrap="none" anchor="ctr"/>
          <a:p>
            <a:pPr algn="ctr"/>
            <a:endParaRPr dirty="0">
              <a:latin typeface="Arial" panose="020B0604020202020204" pitchFamily="34" charset="0"/>
            </a:endParaRPr>
          </a:p>
        </p:txBody>
      </p:sp>
      <p:sp>
        <p:nvSpPr>
          <p:cNvPr id="10245" name="文本框 59400"/>
          <p:cNvSpPr txBox="1"/>
          <p:nvPr/>
        </p:nvSpPr>
        <p:spPr>
          <a:xfrm rot="238310">
            <a:off x="7312025" y="3933825"/>
            <a:ext cx="860425" cy="579438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3200">
                <a:latin typeface="Arial" panose="020B0604020202020204" pitchFamily="34" charset="0"/>
              </a:rPr>
              <a:t>8 m</a:t>
            </a:r>
            <a:endParaRPr lang="en-US" altLang="zh-CN" sz="3200">
              <a:latin typeface="Arial" panose="020B0604020202020204" pitchFamily="34" charset="0"/>
            </a:endParaRPr>
          </a:p>
        </p:txBody>
      </p:sp>
      <p:sp>
        <p:nvSpPr>
          <p:cNvPr id="10246" name="文本框 59402"/>
          <p:cNvSpPr txBox="1"/>
          <p:nvPr/>
        </p:nvSpPr>
        <p:spPr>
          <a:xfrm>
            <a:off x="755650" y="404813"/>
            <a:ext cx="5832475" cy="1554162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r>
              <a:rPr lang="en-US" altLang="zh-CN" sz="3200" b="1" dirty="0">
                <a:solidFill>
                  <a:srgbClr val="FF0000"/>
                </a:solidFill>
                <a:latin typeface="Arial" panose="020B0604020202020204" pitchFamily="34" charset="0"/>
              </a:rPr>
              <a:t>2</a:t>
            </a:r>
            <a:r>
              <a:rPr lang="zh-CN" altLang="en-US" sz="3200" b="1" dirty="0">
                <a:solidFill>
                  <a:srgbClr val="FF0000"/>
                </a:solidFill>
                <a:latin typeface="Arial" panose="020B0604020202020204" pitchFamily="34" charset="0"/>
              </a:rPr>
              <a:t>、快速抢答：</a:t>
            </a:r>
            <a:endParaRPr lang="zh-CN" altLang="en-US" sz="3200" b="1" dirty="0">
              <a:solidFill>
                <a:srgbClr val="FF0000"/>
              </a:solidFill>
              <a:latin typeface="Arial" panose="020B0604020202020204" pitchFamily="34" charset="0"/>
            </a:endParaRPr>
          </a:p>
          <a:p>
            <a:endParaRPr lang="zh-CN" altLang="en-US" sz="3200" b="1" dirty="0">
              <a:solidFill>
                <a:srgbClr val="FF0000"/>
              </a:solidFill>
              <a:latin typeface="Arial" panose="020B0604020202020204" pitchFamily="34" charset="0"/>
            </a:endParaRPr>
          </a:p>
          <a:p>
            <a:r>
              <a:rPr lang="zh-CN" altLang="en-US" sz="3200" b="1" dirty="0">
                <a:latin typeface="Arial" panose="020B0604020202020204" pitchFamily="34" charset="0"/>
              </a:rPr>
              <a:t>    正方形的周长分别是多少？</a:t>
            </a:r>
            <a:endParaRPr lang="zh-CN" altLang="en-US" sz="3200" b="1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11265" name="图片 15369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pic>
        <p:nvPicPr>
          <p:cNvPr id="15366" name="图片 15365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129020" y="420053"/>
            <a:ext cx="3441700" cy="16637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5367" name="文本框 15366"/>
          <p:cNvSpPr txBox="1"/>
          <p:nvPr/>
        </p:nvSpPr>
        <p:spPr>
          <a:xfrm>
            <a:off x="231775" y="949643"/>
            <a:ext cx="6545263" cy="1371600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2800" b="1" dirty="0">
                <a:latin typeface="Arial" panose="020B0604020202020204" pitchFamily="34" charset="0"/>
              </a:rPr>
              <a:t>3</a:t>
            </a:r>
            <a:r>
              <a:rPr lang="zh-CN" altLang="en-US" sz="2800" b="1" dirty="0">
                <a:latin typeface="Arial" panose="020B0604020202020204" pitchFamily="34" charset="0"/>
              </a:rPr>
              <a:t>、右边是懒羊羊家新增的一面镜子，</a:t>
            </a:r>
            <a:endParaRPr lang="zh-CN" altLang="en-US" sz="2800" b="1" dirty="0">
              <a:latin typeface="Arial" panose="020B0604020202020204" pitchFamily="34" charset="0"/>
            </a:endParaRPr>
          </a:p>
          <a:p>
            <a:r>
              <a:rPr lang="zh-CN" altLang="en-US" sz="2800" b="1" dirty="0">
                <a:latin typeface="Arial" panose="020B0604020202020204" pitchFamily="34" charset="0"/>
              </a:rPr>
              <a:t>长</a:t>
            </a:r>
            <a:r>
              <a:rPr lang="en-US" altLang="zh-CN" sz="2800" b="1" dirty="0">
                <a:latin typeface="Arial" panose="020B0604020202020204" pitchFamily="34" charset="0"/>
              </a:rPr>
              <a:t>2</a:t>
            </a:r>
            <a:r>
              <a:rPr lang="zh-CN" altLang="en-US" sz="2800" b="1" dirty="0">
                <a:latin typeface="Arial" panose="020B0604020202020204" pitchFamily="34" charset="0"/>
              </a:rPr>
              <a:t>米，宽</a:t>
            </a:r>
            <a:r>
              <a:rPr lang="en-US" altLang="zh-CN" sz="2800" b="1" dirty="0">
                <a:latin typeface="Arial" panose="020B0604020202020204" pitchFamily="34" charset="0"/>
              </a:rPr>
              <a:t>1</a:t>
            </a:r>
            <a:r>
              <a:rPr lang="zh-CN" altLang="en-US" sz="2800" b="1" dirty="0">
                <a:latin typeface="Arial" panose="020B0604020202020204" pitchFamily="34" charset="0"/>
              </a:rPr>
              <a:t>米。给它做一个铝合金的</a:t>
            </a:r>
            <a:endParaRPr lang="zh-CN" altLang="en-US" sz="2800" b="1" dirty="0">
              <a:latin typeface="Arial" panose="020B0604020202020204" pitchFamily="34" charset="0"/>
            </a:endParaRPr>
          </a:p>
          <a:p>
            <a:r>
              <a:rPr lang="zh-CN" altLang="en-US" sz="2800" b="1" dirty="0">
                <a:latin typeface="Arial" panose="020B0604020202020204" pitchFamily="34" charset="0"/>
              </a:rPr>
              <a:t>边框，大约需要多少米长的铝合金材料？</a:t>
            </a:r>
            <a:endParaRPr lang="zh-CN" altLang="en-US" sz="2800" b="1" dirty="0">
              <a:latin typeface="Arial" panose="020B0604020202020204" pitchFamily="34" charset="0"/>
            </a:endParaRPr>
          </a:p>
        </p:txBody>
      </p:sp>
      <p:pic>
        <p:nvPicPr>
          <p:cNvPr id="15368" name="图片 15367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948363" y="4265613"/>
            <a:ext cx="2952750" cy="19431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5369" name="文本框 15368"/>
          <p:cNvSpPr txBox="1"/>
          <p:nvPr/>
        </p:nvSpPr>
        <p:spPr>
          <a:xfrm>
            <a:off x="231775" y="3856038"/>
            <a:ext cx="5716588" cy="1373187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2800" b="1" dirty="0">
                <a:latin typeface="Arial" panose="020B0604020202020204" pitchFamily="34" charset="0"/>
              </a:rPr>
              <a:t>4</a:t>
            </a:r>
            <a:r>
              <a:rPr lang="zh-CN" altLang="en-US" sz="2800" b="1" dirty="0">
                <a:latin typeface="Arial" panose="020B0604020202020204" pitchFamily="34" charset="0"/>
              </a:rPr>
              <a:t>、懒羊羊家有一个正方形的花园，</a:t>
            </a:r>
            <a:endParaRPr lang="zh-CN" altLang="en-US" sz="2800" b="1" dirty="0">
              <a:latin typeface="Arial" panose="020B0604020202020204" pitchFamily="34" charset="0"/>
            </a:endParaRPr>
          </a:p>
          <a:p>
            <a:r>
              <a:rPr lang="zh-CN" altLang="en-US" sz="2800" b="1" dirty="0">
                <a:latin typeface="Arial" panose="020B0604020202020204" pitchFamily="34" charset="0"/>
              </a:rPr>
              <a:t>它的边长是</a:t>
            </a:r>
            <a:r>
              <a:rPr lang="en-US" altLang="zh-CN" sz="2800" b="1" dirty="0">
                <a:latin typeface="Arial" panose="020B0604020202020204" pitchFamily="34" charset="0"/>
              </a:rPr>
              <a:t>6</a:t>
            </a:r>
            <a:r>
              <a:rPr lang="zh-CN" altLang="en-US" sz="2800" b="1" dirty="0">
                <a:latin typeface="Arial" panose="020B0604020202020204" pitchFamily="34" charset="0"/>
              </a:rPr>
              <a:t>米，它四周的栏杆长</a:t>
            </a:r>
            <a:endParaRPr lang="zh-CN" altLang="en-US" sz="2800" b="1" dirty="0">
              <a:latin typeface="Arial" panose="020B0604020202020204" pitchFamily="34" charset="0"/>
            </a:endParaRPr>
          </a:p>
          <a:p>
            <a:r>
              <a:rPr lang="zh-CN" altLang="en-US" sz="2800" b="1" dirty="0">
                <a:latin typeface="Arial" panose="020B0604020202020204" pitchFamily="34" charset="0"/>
              </a:rPr>
              <a:t>多少米？</a:t>
            </a:r>
            <a:endParaRPr lang="zh-CN" altLang="en-US" sz="2800" b="1" dirty="0">
              <a:latin typeface="Arial" panose="020B0604020202020204" pitchFamily="34" charset="0"/>
            </a:endParaRPr>
          </a:p>
        </p:txBody>
      </p:sp>
      <p:pic>
        <p:nvPicPr>
          <p:cNvPr id="11270" name="图片 15370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0" y="0"/>
            <a:ext cx="1243330" cy="835025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2" name="文本框 1"/>
          <p:cNvSpPr txBox="1"/>
          <p:nvPr/>
        </p:nvSpPr>
        <p:spPr>
          <a:xfrm>
            <a:off x="752475" y="2433955"/>
            <a:ext cx="4675505" cy="119888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2400">
                <a:solidFill>
                  <a:srgbClr val="FF0000"/>
                </a:solidFill>
                <a:latin typeface="宋体" panose="02010600030101010101" pitchFamily="2" charset="-122"/>
              </a:rPr>
              <a:t>2+1=3(</a:t>
            </a:r>
            <a:r>
              <a:rPr lang="zh-CN" altLang="en-US" sz="2400">
                <a:solidFill>
                  <a:srgbClr val="FF0000"/>
                </a:solidFill>
                <a:latin typeface="宋体" panose="02010600030101010101" pitchFamily="2" charset="-122"/>
              </a:rPr>
              <a:t>米</a:t>
            </a:r>
            <a:r>
              <a:rPr lang="en-US" altLang="zh-CN" sz="2400">
                <a:solidFill>
                  <a:srgbClr val="FF0000"/>
                </a:solidFill>
                <a:latin typeface="宋体" panose="02010600030101010101" pitchFamily="2" charset="-122"/>
              </a:rPr>
              <a:t>)</a:t>
            </a:r>
            <a:endParaRPr lang="en-US" altLang="zh-CN" sz="2400">
              <a:solidFill>
                <a:srgbClr val="FF0000"/>
              </a:solidFill>
              <a:latin typeface="宋体" panose="02010600030101010101" pitchFamily="2" charset="-122"/>
            </a:endParaRPr>
          </a:p>
          <a:p>
            <a:r>
              <a:rPr lang="en-US" altLang="zh-CN" sz="2400">
                <a:solidFill>
                  <a:srgbClr val="FF0000"/>
                </a:solidFill>
                <a:latin typeface="宋体" panose="02010600030101010101" pitchFamily="2" charset="-122"/>
              </a:rPr>
              <a:t>3</a:t>
            </a:r>
            <a:r>
              <a:rPr lang="zh-CN" altLang="en-US" sz="2400">
                <a:solidFill>
                  <a:srgbClr val="FF0000"/>
                </a:solidFill>
                <a:latin typeface="宋体" panose="02010600030101010101" pitchFamily="2" charset="-122"/>
              </a:rPr>
              <a:t>×</a:t>
            </a:r>
            <a:r>
              <a:rPr lang="en-US" altLang="zh-CN" sz="2400">
                <a:solidFill>
                  <a:srgbClr val="FF0000"/>
                </a:solidFill>
                <a:latin typeface="宋体" panose="02010600030101010101" pitchFamily="2" charset="-122"/>
              </a:rPr>
              <a:t>2=6</a:t>
            </a:r>
            <a:r>
              <a:rPr lang="zh-CN" altLang="en-US" sz="2400">
                <a:solidFill>
                  <a:srgbClr val="FF0000"/>
                </a:solidFill>
                <a:latin typeface="宋体" panose="02010600030101010101" pitchFamily="2" charset="-122"/>
              </a:rPr>
              <a:t>（米）</a:t>
            </a:r>
            <a:endParaRPr lang="zh-CN" altLang="en-US" sz="2400">
              <a:solidFill>
                <a:srgbClr val="FF0000"/>
              </a:solidFill>
              <a:latin typeface="宋体" panose="02010600030101010101" pitchFamily="2" charset="-122"/>
            </a:endParaRPr>
          </a:p>
          <a:p>
            <a:r>
              <a:rPr lang="zh-CN" altLang="en-US" sz="2400">
                <a:solidFill>
                  <a:srgbClr val="FF0000"/>
                </a:solidFill>
                <a:latin typeface="宋体" panose="02010600030101010101" pitchFamily="2" charset="-122"/>
              </a:rPr>
              <a:t>答：</a:t>
            </a:r>
            <a:r>
              <a:rPr lang="zh-CN" altLang="en-US" sz="2400" dirty="0">
                <a:solidFill>
                  <a:srgbClr val="FF0000"/>
                </a:solidFill>
                <a:latin typeface="宋体" panose="02010600030101010101" pitchFamily="2" charset="-122"/>
                <a:sym typeface="+mn-ea"/>
              </a:rPr>
              <a:t>大约需要</a:t>
            </a:r>
            <a:r>
              <a:rPr lang="en-US" altLang="zh-CN" sz="2400" dirty="0">
                <a:solidFill>
                  <a:srgbClr val="FF0000"/>
                </a:solidFill>
                <a:latin typeface="宋体" panose="02010600030101010101" pitchFamily="2" charset="-122"/>
                <a:sym typeface="+mn-ea"/>
              </a:rPr>
              <a:t>6</a:t>
            </a:r>
            <a:r>
              <a:rPr lang="zh-CN" altLang="en-US" sz="2400" dirty="0">
                <a:solidFill>
                  <a:srgbClr val="FF0000"/>
                </a:solidFill>
                <a:latin typeface="宋体" panose="02010600030101010101" pitchFamily="2" charset="-122"/>
                <a:sym typeface="+mn-ea"/>
              </a:rPr>
              <a:t>米长的铝合金材料。</a:t>
            </a:r>
            <a:endParaRPr lang="zh-CN" altLang="en-US" sz="2400" dirty="0">
              <a:solidFill>
                <a:srgbClr val="FF0000"/>
              </a:solidFill>
              <a:latin typeface="宋体" panose="02010600030101010101" pitchFamily="2" charset="-122"/>
              <a:sym typeface="+mn-ea"/>
            </a:endParaRPr>
          </a:p>
        </p:txBody>
      </p:sp>
      <p:sp>
        <p:nvSpPr>
          <p:cNvPr id="3" name="文本框 2"/>
          <p:cNvSpPr txBox="1"/>
          <p:nvPr/>
        </p:nvSpPr>
        <p:spPr>
          <a:xfrm>
            <a:off x="402590" y="5382895"/>
            <a:ext cx="4025265" cy="82994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2400">
                <a:solidFill>
                  <a:srgbClr val="FF0000"/>
                </a:solidFill>
                <a:latin typeface="宋体" panose="02010600030101010101" pitchFamily="2" charset="-122"/>
              </a:rPr>
              <a:t>6</a:t>
            </a:r>
            <a:r>
              <a:rPr lang="zh-CN" altLang="en-US" sz="2400">
                <a:solidFill>
                  <a:srgbClr val="FF0000"/>
                </a:solidFill>
                <a:latin typeface="宋体" panose="02010600030101010101" pitchFamily="2" charset="-122"/>
              </a:rPr>
              <a:t>×</a:t>
            </a:r>
            <a:r>
              <a:rPr lang="en-US" altLang="zh-CN" sz="2400">
                <a:solidFill>
                  <a:srgbClr val="FF0000"/>
                </a:solidFill>
                <a:latin typeface="宋体" panose="02010600030101010101" pitchFamily="2" charset="-122"/>
              </a:rPr>
              <a:t>4=24</a:t>
            </a:r>
            <a:r>
              <a:rPr lang="zh-CN" altLang="en-US" sz="2400">
                <a:solidFill>
                  <a:srgbClr val="FF0000"/>
                </a:solidFill>
                <a:latin typeface="宋体" panose="02010600030101010101" pitchFamily="2" charset="-122"/>
              </a:rPr>
              <a:t>（米）</a:t>
            </a:r>
            <a:endParaRPr lang="zh-CN" altLang="en-US" sz="2400">
              <a:solidFill>
                <a:srgbClr val="FF0000"/>
              </a:solidFill>
              <a:latin typeface="宋体" panose="02010600030101010101" pitchFamily="2" charset="-122"/>
            </a:endParaRPr>
          </a:p>
          <a:p>
            <a:r>
              <a:rPr lang="zh-CN" altLang="en-US" sz="2400">
                <a:solidFill>
                  <a:srgbClr val="FF0000"/>
                </a:solidFill>
                <a:latin typeface="宋体" panose="02010600030101010101" pitchFamily="2" charset="-122"/>
              </a:rPr>
              <a:t>答：</a:t>
            </a:r>
            <a:r>
              <a:rPr lang="zh-CN" altLang="en-US" sz="2400" dirty="0">
                <a:solidFill>
                  <a:srgbClr val="FF0000"/>
                </a:solidFill>
                <a:latin typeface="宋体" panose="02010600030101010101" pitchFamily="2" charset="-122"/>
                <a:sym typeface="+mn-ea"/>
              </a:rPr>
              <a:t>它四周的栏杆长</a:t>
            </a:r>
            <a:r>
              <a:rPr lang="en-US" altLang="zh-CN" sz="2400" dirty="0">
                <a:solidFill>
                  <a:srgbClr val="FF0000"/>
                </a:solidFill>
                <a:latin typeface="宋体" panose="02010600030101010101" pitchFamily="2" charset="-122"/>
                <a:sym typeface="+mn-ea"/>
              </a:rPr>
              <a:t>24</a:t>
            </a:r>
            <a:r>
              <a:rPr lang="zh-CN" altLang="en-US" sz="2400" dirty="0">
                <a:solidFill>
                  <a:srgbClr val="FF0000"/>
                </a:solidFill>
                <a:latin typeface="宋体" panose="02010600030101010101" pitchFamily="2" charset="-122"/>
                <a:sym typeface="+mn-ea"/>
              </a:rPr>
              <a:t>米</a:t>
            </a:r>
            <a:r>
              <a:rPr lang="zh-CN" altLang="en-US" sz="2400" dirty="0">
                <a:solidFill>
                  <a:srgbClr val="FF0000"/>
                </a:solidFill>
                <a:sym typeface="+mn-ea"/>
              </a:rPr>
              <a:t>。</a:t>
            </a:r>
            <a:endParaRPr lang="zh-CN" altLang="en-US" sz="2400" dirty="0">
              <a:solidFill>
                <a:srgbClr val="FF0000"/>
              </a:solidFill>
              <a:sym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2000"/>
                                        <p:tgtEl>
                                          <p:spTgt spid="1536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2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10" dur="2000"/>
                                        <p:tgtEl>
                                          <p:spTgt spid="153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0" dur="2000"/>
                                        <p:tgtEl>
                                          <p:spTgt spid="1536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1" presetID="4" presetClass="entr" presetSubtype="1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23" dur="2000"/>
                                        <p:tgtEl>
                                          <p:spTgt spid="1536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28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7" grpId="0"/>
      <p:bldP spid="15369" grpId="0"/>
      <p:bldP spid="2" grpId="0"/>
      <p:bldP spid="3" grpId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12289" name="图片 12306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2290" name="文本框 12299"/>
          <p:cNvSpPr txBox="1"/>
          <p:nvPr/>
        </p:nvSpPr>
        <p:spPr>
          <a:xfrm>
            <a:off x="179388" y="1354138"/>
            <a:ext cx="8532812" cy="1066800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r>
              <a:rPr lang="en-US" altLang="zh-CN" sz="3200" b="1" dirty="0">
                <a:latin typeface="Arial" panose="020B0604020202020204" pitchFamily="34" charset="0"/>
              </a:rPr>
              <a:t>        </a:t>
            </a:r>
            <a:r>
              <a:rPr lang="zh-CN" altLang="en-US" sz="3200" b="1" dirty="0">
                <a:latin typeface="Arial" panose="020B0604020202020204" pitchFamily="34" charset="0"/>
              </a:rPr>
              <a:t>下面长方形的周长是（      ）厘米。</a:t>
            </a:r>
            <a:endParaRPr lang="zh-CN" altLang="en-US" sz="3200" b="1" dirty="0">
              <a:latin typeface="Arial" panose="020B0604020202020204" pitchFamily="34" charset="0"/>
            </a:endParaRPr>
          </a:p>
          <a:p>
            <a:r>
              <a:rPr lang="zh-CN" altLang="en-US" sz="3200" b="1" dirty="0">
                <a:latin typeface="Arial" panose="020B0604020202020204" pitchFamily="34" charset="0"/>
              </a:rPr>
              <a:t>          </a:t>
            </a:r>
            <a:r>
              <a:rPr lang="en-US" altLang="zh-CN" sz="3200" b="1" dirty="0">
                <a:latin typeface="Arial" panose="020B0604020202020204" pitchFamily="34" charset="0"/>
              </a:rPr>
              <a:t>A</a:t>
            </a:r>
            <a:r>
              <a:rPr lang="zh-CN" altLang="en-US" sz="3200" b="1" dirty="0">
                <a:latin typeface="Arial" panose="020B0604020202020204" pitchFamily="34" charset="0"/>
              </a:rPr>
              <a:t>、</a:t>
            </a:r>
            <a:r>
              <a:rPr lang="en-US" altLang="zh-CN" sz="3200" b="1" dirty="0">
                <a:latin typeface="Arial" panose="020B0604020202020204" pitchFamily="34" charset="0"/>
              </a:rPr>
              <a:t>28           B</a:t>
            </a:r>
            <a:r>
              <a:rPr lang="zh-CN" altLang="en-US" sz="3200" b="1" dirty="0">
                <a:latin typeface="Arial" panose="020B0604020202020204" pitchFamily="34" charset="0"/>
              </a:rPr>
              <a:t>、</a:t>
            </a:r>
            <a:r>
              <a:rPr lang="en-US" altLang="zh-CN" sz="3200" b="1" dirty="0">
                <a:latin typeface="Arial" panose="020B0604020202020204" pitchFamily="34" charset="0"/>
              </a:rPr>
              <a:t>24         C</a:t>
            </a:r>
            <a:r>
              <a:rPr lang="zh-CN" altLang="en-US" sz="3200" b="1" dirty="0">
                <a:latin typeface="Arial" panose="020B0604020202020204" pitchFamily="34" charset="0"/>
              </a:rPr>
              <a:t>、</a:t>
            </a:r>
            <a:r>
              <a:rPr lang="en-US" altLang="zh-CN" sz="3200" b="1">
                <a:latin typeface="Arial" panose="020B0604020202020204" pitchFamily="34" charset="0"/>
              </a:rPr>
              <a:t>16      </a:t>
            </a:r>
            <a:endParaRPr lang="en-US" altLang="zh-CN" sz="3200" b="1">
              <a:latin typeface="Arial" panose="020B0604020202020204" pitchFamily="34" charset="0"/>
            </a:endParaRPr>
          </a:p>
        </p:txBody>
      </p:sp>
      <p:sp>
        <p:nvSpPr>
          <p:cNvPr id="12291" name="文本框 12305"/>
          <p:cNvSpPr txBox="1"/>
          <p:nvPr/>
        </p:nvSpPr>
        <p:spPr>
          <a:xfrm>
            <a:off x="468313" y="333375"/>
            <a:ext cx="3671887" cy="762000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r>
              <a:rPr lang="zh-CN" altLang="en-US" sz="4400" b="1" dirty="0">
                <a:solidFill>
                  <a:srgbClr val="FF0000"/>
                </a:solidFill>
                <a:latin typeface="Arial" panose="020B0604020202020204" pitchFamily="34" charset="0"/>
              </a:rPr>
              <a:t>挑战一：</a:t>
            </a:r>
            <a:endParaRPr lang="zh-CN" altLang="en-US" sz="4400" b="1" dirty="0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sp>
        <p:nvSpPr>
          <p:cNvPr id="12308" name="文本框 12307"/>
          <p:cNvSpPr txBox="1"/>
          <p:nvPr/>
        </p:nvSpPr>
        <p:spPr>
          <a:xfrm>
            <a:off x="5292725" y="1316038"/>
            <a:ext cx="550863" cy="701675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4000" b="1">
                <a:solidFill>
                  <a:srgbClr val="FF0000"/>
                </a:solidFill>
                <a:latin typeface="Arial" panose="020B0604020202020204" pitchFamily="34" charset="0"/>
              </a:rPr>
              <a:t>B</a:t>
            </a:r>
            <a:endParaRPr lang="en-US" altLang="zh-CN" sz="4000" b="1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sp>
        <p:nvSpPr>
          <p:cNvPr id="12293" name="文本框 12304"/>
          <p:cNvSpPr txBox="1"/>
          <p:nvPr/>
        </p:nvSpPr>
        <p:spPr>
          <a:xfrm>
            <a:off x="79375" y="3106738"/>
            <a:ext cx="795338" cy="457200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2400" b="1">
                <a:solidFill>
                  <a:srgbClr val="FF0000"/>
                </a:solidFill>
                <a:latin typeface="Arial" panose="020B0604020202020204" pitchFamily="34" charset="0"/>
              </a:rPr>
              <a:t>1cm</a:t>
            </a:r>
            <a:endParaRPr lang="en-US" altLang="zh-CN" sz="2400" b="1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pic>
        <p:nvPicPr>
          <p:cNvPr id="12294" name="图片 1231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28675" y="2801938"/>
            <a:ext cx="8064500" cy="3313112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2295" name="文本框 12303"/>
          <p:cNvSpPr txBox="1"/>
          <p:nvPr/>
        </p:nvSpPr>
        <p:spPr>
          <a:xfrm>
            <a:off x="942975" y="2349500"/>
            <a:ext cx="795338" cy="457200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2400" b="1">
                <a:solidFill>
                  <a:srgbClr val="FF0000"/>
                </a:solidFill>
                <a:latin typeface="Arial" panose="020B0604020202020204" pitchFamily="34" charset="0"/>
              </a:rPr>
              <a:t>1cm</a:t>
            </a:r>
            <a:endParaRPr lang="en-US" altLang="zh-CN" sz="2400" b="1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sp>
        <p:nvSpPr>
          <p:cNvPr id="12296" name="左大括号 12300"/>
          <p:cNvSpPr/>
          <p:nvPr/>
        </p:nvSpPr>
        <p:spPr>
          <a:xfrm>
            <a:off x="828675" y="3162300"/>
            <a:ext cx="288925" cy="431800"/>
          </a:xfrm>
          <a:prstGeom prst="leftBrace">
            <a:avLst>
              <a:gd name="adj1" fmla="val 12447"/>
              <a:gd name="adj2" fmla="val 50000"/>
            </a:avLst>
          </a:prstGeom>
          <a:solidFill>
            <a:schemeClr val="bg1"/>
          </a:solidFill>
          <a:ln w="57150" cap="flat" cmpd="sng">
            <a:solidFill>
              <a:srgbClr val="3333FF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t"/>
          <a:p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2297" name="左大括号 12302"/>
          <p:cNvSpPr/>
          <p:nvPr/>
        </p:nvSpPr>
        <p:spPr>
          <a:xfrm rot="5400000">
            <a:off x="1174750" y="2708275"/>
            <a:ext cx="287338" cy="503238"/>
          </a:xfrm>
          <a:prstGeom prst="leftBrace">
            <a:avLst>
              <a:gd name="adj1" fmla="val 14586"/>
              <a:gd name="adj2" fmla="val 50000"/>
            </a:avLst>
          </a:prstGeom>
          <a:noFill/>
          <a:ln w="57150" cap="flat" cmpd="sng">
            <a:solidFill>
              <a:srgbClr val="3333FF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t"/>
          <a:p>
            <a:endParaRPr lang="zh-CN" altLang="en-US">
              <a:latin typeface="Arial" panose="020B0604020202020204" pitchFamily="34" charset="0"/>
            </a:endParaRPr>
          </a:p>
        </p:txBody>
      </p:sp>
      <p:pic>
        <p:nvPicPr>
          <p:cNvPr id="12298" name="图片 1231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596188" y="260350"/>
            <a:ext cx="1346200" cy="1439863"/>
          </a:xfrm>
          <a:prstGeom prst="rect">
            <a:avLst/>
          </a:prstGeom>
          <a:noFill/>
          <a:ln w="9525">
            <a:noFill/>
          </a:ln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4" fill="hold" grpId="3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30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4)">
                                      <p:cBhvr>
                                        <p:cTn id="7" dur="1000"/>
                                        <p:tgtEl>
                                          <p:spTgt spid="1230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308" grpId="3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13313" name="图片 60417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-1485900"/>
            <a:ext cx="9144000" cy="83439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3314" name="矩形 60418"/>
          <p:cNvSpPr/>
          <p:nvPr/>
        </p:nvSpPr>
        <p:spPr>
          <a:xfrm>
            <a:off x="252413" y="1268413"/>
            <a:ext cx="7632700" cy="1066800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r>
              <a:rPr lang="en-US" altLang="zh-CN" sz="3200" b="1" dirty="0">
                <a:latin typeface="Arial" panose="020B0604020202020204" pitchFamily="34" charset="0"/>
              </a:rPr>
              <a:t>         </a:t>
            </a:r>
            <a:r>
              <a:rPr lang="zh-CN" altLang="en-US" sz="3200" b="1" dirty="0">
                <a:latin typeface="Arial" panose="020B0604020202020204" pitchFamily="34" charset="0"/>
              </a:rPr>
              <a:t>下面图形的周长是（       ）厘米。</a:t>
            </a:r>
            <a:endParaRPr lang="zh-CN" altLang="en-US" sz="3200" b="1" dirty="0">
              <a:latin typeface="Arial" panose="020B0604020202020204" pitchFamily="34" charset="0"/>
            </a:endParaRPr>
          </a:p>
          <a:p>
            <a:r>
              <a:rPr lang="zh-CN" altLang="en-US" sz="3200" b="1" dirty="0">
                <a:latin typeface="Arial" panose="020B0604020202020204" pitchFamily="34" charset="0"/>
              </a:rPr>
              <a:t>          </a:t>
            </a:r>
            <a:r>
              <a:rPr lang="en-US" altLang="zh-CN" sz="3200" b="1" dirty="0">
                <a:latin typeface="Arial" panose="020B0604020202020204" pitchFamily="34" charset="0"/>
              </a:rPr>
              <a:t>A</a:t>
            </a:r>
            <a:r>
              <a:rPr lang="zh-CN" altLang="en-US" sz="3200" b="1" dirty="0">
                <a:latin typeface="Arial" panose="020B0604020202020204" pitchFamily="34" charset="0"/>
              </a:rPr>
              <a:t>、</a:t>
            </a:r>
            <a:r>
              <a:rPr lang="en-US" altLang="zh-CN" sz="3200" b="1" dirty="0">
                <a:latin typeface="Arial" panose="020B0604020202020204" pitchFamily="34" charset="0"/>
              </a:rPr>
              <a:t>28         B</a:t>
            </a:r>
            <a:r>
              <a:rPr lang="zh-CN" altLang="en-US" sz="3200" b="1" dirty="0">
                <a:latin typeface="Arial" panose="020B0604020202020204" pitchFamily="34" charset="0"/>
              </a:rPr>
              <a:t>、</a:t>
            </a:r>
            <a:r>
              <a:rPr lang="en-US" altLang="zh-CN" sz="3200" b="1" dirty="0">
                <a:latin typeface="Arial" panose="020B0604020202020204" pitchFamily="34" charset="0"/>
              </a:rPr>
              <a:t>24       C</a:t>
            </a:r>
            <a:r>
              <a:rPr lang="zh-CN" altLang="en-US" sz="3200" b="1" dirty="0">
                <a:latin typeface="Arial" panose="020B0604020202020204" pitchFamily="34" charset="0"/>
              </a:rPr>
              <a:t>、</a:t>
            </a:r>
            <a:r>
              <a:rPr lang="en-US" altLang="zh-CN" sz="3200" b="1">
                <a:latin typeface="Arial" panose="020B0604020202020204" pitchFamily="34" charset="0"/>
              </a:rPr>
              <a:t>16</a:t>
            </a:r>
            <a:endParaRPr lang="en-US" altLang="zh-CN" sz="3200" b="1">
              <a:latin typeface="Arial" panose="020B0604020202020204" pitchFamily="34" charset="0"/>
            </a:endParaRPr>
          </a:p>
        </p:txBody>
      </p:sp>
      <p:pic>
        <p:nvPicPr>
          <p:cNvPr id="13315" name="图片 60419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898525" y="2781300"/>
            <a:ext cx="7777163" cy="31242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3316" name="左大括号 60420"/>
          <p:cNvSpPr/>
          <p:nvPr/>
        </p:nvSpPr>
        <p:spPr>
          <a:xfrm>
            <a:off x="1052513" y="3114675"/>
            <a:ext cx="215900" cy="504825"/>
          </a:xfrm>
          <a:prstGeom prst="leftBrace">
            <a:avLst>
              <a:gd name="adj1" fmla="val 19474"/>
              <a:gd name="adj2" fmla="val 50000"/>
            </a:avLst>
          </a:prstGeom>
          <a:solidFill>
            <a:schemeClr val="bg1"/>
          </a:solidFill>
          <a:ln w="57150" cap="flat" cmpd="sng">
            <a:solidFill>
              <a:srgbClr val="3333FF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t"/>
          <a:p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3317" name="左大括号 60421"/>
          <p:cNvSpPr/>
          <p:nvPr/>
        </p:nvSpPr>
        <p:spPr>
          <a:xfrm rot="5400000">
            <a:off x="1373188" y="2646363"/>
            <a:ext cx="288925" cy="504825"/>
          </a:xfrm>
          <a:prstGeom prst="leftBrace">
            <a:avLst>
              <a:gd name="adj1" fmla="val 14552"/>
              <a:gd name="adj2" fmla="val 50000"/>
            </a:avLst>
          </a:prstGeom>
          <a:noFill/>
          <a:ln w="57150" cap="flat" cmpd="sng">
            <a:solidFill>
              <a:srgbClr val="3333FF"/>
            </a:solidFill>
            <a:prstDash val="solid"/>
            <a:round/>
            <a:headEnd type="none" w="med" len="med"/>
            <a:tailEnd type="none" w="med" len="med"/>
          </a:ln>
        </p:spPr>
        <p:txBody>
          <a:bodyPr anchor="t"/>
          <a:p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13318" name="文本框 60422"/>
          <p:cNvSpPr txBox="1"/>
          <p:nvPr/>
        </p:nvSpPr>
        <p:spPr>
          <a:xfrm>
            <a:off x="1123950" y="2322513"/>
            <a:ext cx="795338" cy="457200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2400" b="1">
                <a:solidFill>
                  <a:srgbClr val="FF0000"/>
                </a:solidFill>
                <a:latin typeface="Arial" panose="020B0604020202020204" pitchFamily="34" charset="0"/>
              </a:rPr>
              <a:t>1cm</a:t>
            </a:r>
            <a:endParaRPr lang="en-US" altLang="zh-CN" sz="2400" b="1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sp>
        <p:nvSpPr>
          <p:cNvPr id="13319" name="文本框 60423"/>
          <p:cNvSpPr txBox="1"/>
          <p:nvPr/>
        </p:nvSpPr>
        <p:spPr>
          <a:xfrm>
            <a:off x="188913" y="3114675"/>
            <a:ext cx="795337" cy="457200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2400" b="1">
                <a:solidFill>
                  <a:srgbClr val="FF0000"/>
                </a:solidFill>
                <a:latin typeface="Arial" panose="020B0604020202020204" pitchFamily="34" charset="0"/>
              </a:rPr>
              <a:t>1cm</a:t>
            </a:r>
            <a:endParaRPr lang="en-US" altLang="zh-CN" sz="2400" b="1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sp>
        <p:nvSpPr>
          <p:cNvPr id="60425" name="直接连接符 60424"/>
          <p:cNvSpPr/>
          <p:nvPr/>
        </p:nvSpPr>
        <p:spPr>
          <a:xfrm>
            <a:off x="5029200" y="3552825"/>
            <a:ext cx="0" cy="850900"/>
          </a:xfrm>
          <a:prstGeom prst="line">
            <a:avLst/>
          </a:prstGeom>
          <a:ln w="57150" cap="flat" cmpd="sng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60426" name="直接连接符 60425"/>
          <p:cNvSpPr/>
          <p:nvPr/>
        </p:nvSpPr>
        <p:spPr>
          <a:xfrm>
            <a:off x="5019675" y="4373563"/>
            <a:ext cx="865188" cy="0"/>
          </a:xfrm>
          <a:prstGeom prst="line">
            <a:avLst/>
          </a:prstGeom>
          <a:ln w="57150" cap="flat" cmpd="sng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13322" name="直接连接符 60426"/>
          <p:cNvSpPr/>
          <p:nvPr/>
        </p:nvSpPr>
        <p:spPr>
          <a:xfrm>
            <a:off x="5016500" y="4368800"/>
            <a:ext cx="865188" cy="0"/>
          </a:xfrm>
          <a:prstGeom prst="line">
            <a:avLst/>
          </a:prstGeom>
          <a:ln w="57150" cap="flat" cmpd="sng">
            <a:solidFill>
              <a:srgbClr val="FF0000"/>
            </a:solidFill>
            <a:prstDash val="sysDot"/>
            <a:round/>
            <a:headEnd type="none" w="med" len="med"/>
            <a:tailEnd type="none" w="med" len="med"/>
          </a:ln>
        </p:spPr>
      </p:sp>
      <p:sp>
        <p:nvSpPr>
          <p:cNvPr id="13323" name="直接连接符 60427"/>
          <p:cNvSpPr/>
          <p:nvPr/>
        </p:nvSpPr>
        <p:spPr>
          <a:xfrm>
            <a:off x="5029200" y="3535363"/>
            <a:ext cx="0" cy="850900"/>
          </a:xfrm>
          <a:prstGeom prst="line">
            <a:avLst/>
          </a:prstGeom>
          <a:ln w="57150" cap="flat" cmpd="sng">
            <a:solidFill>
              <a:srgbClr val="FF0000"/>
            </a:solidFill>
            <a:prstDash val="sysDot"/>
            <a:round/>
            <a:headEnd type="none" w="med" len="med"/>
            <a:tailEnd type="none" w="med" len="med"/>
          </a:ln>
        </p:spPr>
      </p:sp>
      <p:sp>
        <p:nvSpPr>
          <p:cNvPr id="60430" name="文本框 60429"/>
          <p:cNvSpPr txBox="1"/>
          <p:nvPr/>
        </p:nvSpPr>
        <p:spPr>
          <a:xfrm>
            <a:off x="5173663" y="1214438"/>
            <a:ext cx="550862" cy="701675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en-US" altLang="zh-CN" sz="4000" b="1">
                <a:solidFill>
                  <a:srgbClr val="FF0000"/>
                </a:solidFill>
                <a:latin typeface="Arial" panose="020B0604020202020204" pitchFamily="34" charset="0"/>
              </a:rPr>
              <a:t>B</a:t>
            </a:r>
            <a:endParaRPr lang="en-US" altLang="zh-CN" sz="4000" b="1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  <p:pic>
        <p:nvPicPr>
          <p:cNvPr id="13325" name="图片 60430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596188" y="260350"/>
            <a:ext cx="1346200" cy="1439863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3326" name="文本框 60431"/>
          <p:cNvSpPr txBox="1"/>
          <p:nvPr/>
        </p:nvSpPr>
        <p:spPr>
          <a:xfrm>
            <a:off x="468313" y="333375"/>
            <a:ext cx="3671887" cy="762000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r>
              <a:rPr lang="zh-CN" altLang="en-US" sz="4400" b="1" dirty="0">
                <a:solidFill>
                  <a:srgbClr val="FF0000"/>
                </a:solidFill>
                <a:latin typeface="Arial" panose="020B0604020202020204" pitchFamily="34" charset="0"/>
              </a:rPr>
              <a:t>挑战二：</a:t>
            </a:r>
            <a:endParaRPr lang="zh-CN" altLang="en-US" sz="4400" b="1" dirty="0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63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0417 -0.00486 L 0.09271 -0.00486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60425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4800" y="0"/>
                                    </p:animMotion>
                                  </p:childTnLst>
                                </p:cTn>
                              </p:par>
                              <p:par>
                                <p:cTn id="7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8" dur="2000" fill="hold"/>
                                        <p:tgtEl>
                                          <p:spTgt spid="60425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9" dur="2000" fill="hold"/>
                                        <p:tgtEl>
                                          <p:spTgt spid="60425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>
                            <p:stCondLst>
                              <p:cond delay="2000"/>
                            </p:stCondLst>
                            <p:childTnLst>
                              <p:par>
                                <p:cTn id="11" presetID="64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139 0.0007 L -0.00157 -0.11956 " pathEditMode="relative" rAng="0" ptsTypes="AA">
                                      <p:cBhvr>
                                        <p:cTn id="12" dur="2000" fill="hold"/>
                                        <p:tgtEl>
                                          <p:spTgt spid="60426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13" presetID="7" presetClass="emph" presetSubtype="2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Clr clrSpc="rgb" dir="cw">
                                      <p:cBhvr>
                                        <p:cTn id="14" dur="2000" fill="hold"/>
                                        <p:tgtEl>
                                          <p:spTgt spid="60426"/>
                                        </p:tgtEl>
                                        <p:attrNameLst>
                                          <p:attrName>stroke.color</p:attrName>
                                        </p:attrNameLst>
                                      </p:cBhvr>
                                      <p:to>
                                        <a:schemeClr val="accent2"/>
                                      </p:to>
                                    </p:animClr>
                                    <p:set>
                                      <p:cBhvr>
                                        <p:cTn id="15" dur="2000" fill="hold"/>
                                        <p:tgtEl>
                                          <p:spTgt spid="60426"/>
                                        </p:tgtEl>
                                        <p:attrNameLst>
                                          <p:attrName>stroke.on</p:attrName>
                                        </p:attrNameLst>
                                      </p:cBhvr>
                                      <p:to>
                                        <p:strVal val="tru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18" presetClass="entr" presetSubtype="1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0" dur="2000"/>
                                        <p:tgtEl>
                                          <p:spTgt spid="604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0430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15361" name="图片 13339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grpSp>
        <p:nvGrpSpPr>
          <p:cNvPr id="15362" name="组合 13318"/>
          <p:cNvGrpSpPr/>
          <p:nvPr/>
        </p:nvGrpSpPr>
        <p:grpSpPr>
          <a:xfrm>
            <a:off x="1619250" y="2636838"/>
            <a:ext cx="2511425" cy="1655762"/>
            <a:chOff x="1156" y="890"/>
            <a:chExt cx="1582" cy="1043"/>
          </a:xfrm>
        </p:grpSpPr>
        <p:sp>
          <p:nvSpPr>
            <p:cNvPr id="15363" name="矩形 13315"/>
            <p:cNvSpPr/>
            <p:nvPr/>
          </p:nvSpPr>
          <p:spPr>
            <a:xfrm>
              <a:off x="1156" y="1207"/>
              <a:ext cx="1225" cy="726"/>
            </a:xfrm>
            <a:prstGeom prst="rect">
              <a:avLst/>
            </a:prstGeom>
            <a:solidFill>
              <a:srgbClr val="66FF33"/>
            </a:solidFill>
            <a:ln w="28575" cap="flat" cmpd="sng">
              <a:solidFill>
                <a:srgbClr val="FF0000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p>
              <a:endParaRPr lang="zh-CN" altLang="en-US">
                <a:latin typeface="Arial" panose="020B0604020202020204" pitchFamily="34" charset="0"/>
              </a:endParaRPr>
            </a:p>
          </p:txBody>
        </p:sp>
        <p:sp>
          <p:nvSpPr>
            <p:cNvPr id="15364" name="文本框 13316"/>
            <p:cNvSpPr txBox="1"/>
            <p:nvPr/>
          </p:nvSpPr>
          <p:spPr>
            <a:xfrm>
              <a:off x="1519" y="890"/>
              <a:ext cx="357" cy="212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t">
              <a:spAutoFit/>
            </a:bodyPr>
            <a:p>
              <a:r>
                <a:rPr lang="en-US" altLang="zh-CN" sz="1600">
                  <a:latin typeface="Arial" panose="020B0604020202020204" pitchFamily="34" charset="0"/>
                </a:rPr>
                <a:t>5cm</a:t>
              </a:r>
              <a:endParaRPr lang="en-US" altLang="zh-CN" sz="1600">
                <a:latin typeface="Arial" panose="020B0604020202020204" pitchFamily="34" charset="0"/>
              </a:endParaRPr>
            </a:p>
          </p:txBody>
        </p:sp>
        <p:sp>
          <p:nvSpPr>
            <p:cNvPr id="15365" name="文本框 13317"/>
            <p:cNvSpPr txBox="1"/>
            <p:nvPr/>
          </p:nvSpPr>
          <p:spPr>
            <a:xfrm>
              <a:off x="2381" y="1344"/>
              <a:ext cx="357" cy="212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t">
              <a:spAutoFit/>
            </a:bodyPr>
            <a:p>
              <a:r>
                <a:rPr lang="en-US" altLang="zh-CN" sz="1600">
                  <a:latin typeface="Arial" panose="020B0604020202020204" pitchFamily="34" charset="0"/>
                </a:rPr>
                <a:t>3cm</a:t>
              </a:r>
              <a:endParaRPr lang="en-US" altLang="zh-CN" sz="1600">
                <a:latin typeface="Arial" panose="020B0604020202020204" pitchFamily="34" charset="0"/>
              </a:endParaRPr>
            </a:p>
          </p:txBody>
        </p:sp>
      </p:grpSp>
      <p:grpSp>
        <p:nvGrpSpPr>
          <p:cNvPr id="15366" name="组合 13320"/>
          <p:cNvGrpSpPr/>
          <p:nvPr/>
        </p:nvGrpSpPr>
        <p:grpSpPr>
          <a:xfrm>
            <a:off x="5076825" y="2565400"/>
            <a:ext cx="2798763" cy="1655763"/>
            <a:chOff x="1156" y="890"/>
            <a:chExt cx="1763" cy="1043"/>
          </a:xfrm>
        </p:grpSpPr>
        <p:sp>
          <p:nvSpPr>
            <p:cNvPr id="15367" name="矩形 13321"/>
            <p:cNvSpPr/>
            <p:nvPr/>
          </p:nvSpPr>
          <p:spPr>
            <a:xfrm>
              <a:off x="1156" y="1207"/>
              <a:ext cx="1225" cy="726"/>
            </a:xfrm>
            <a:prstGeom prst="rect">
              <a:avLst/>
            </a:prstGeom>
            <a:solidFill>
              <a:srgbClr val="66FF33"/>
            </a:solidFill>
            <a:ln w="28575" cap="flat" cmpd="sng">
              <a:solidFill>
                <a:srgbClr val="FF0000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p>
              <a:endParaRPr lang="zh-CN" altLang="en-US">
                <a:latin typeface="Arial" panose="020B0604020202020204" pitchFamily="34" charset="0"/>
              </a:endParaRPr>
            </a:p>
          </p:txBody>
        </p:sp>
        <p:sp>
          <p:nvSpPr>
            <p:cNvPr id="15368" name="文本框 13322"/>
            <p:cNvSpPr txBox="1"/>
            <p:nvPr/>
          </p:nvSpPr>
          <p:spPr>
            <a:xfrm>
              <a:off x="1519" y="890"/>
              <a:ext cx="538" cy="329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t">
              <a:spAutoFit/>
            </a:bodyPr>
            <a:p>
              <a:r>
                <a:rPr lang="en-US" altLang="zh-CN" sz="2800">
                  <a:latin typeface="Arial" panose="020B0604020202020204" pitchFamily="34" charset="0"/>
                </a:rPr>
                <a:t>5cm</a:t>
              </a:r>
              <a:endParaRPr lang="en-US" altLang="zh-CN" sz="2800">
                <a:latin typeface="Arial" panose="020B0604020202020204" pitchFamily="34" charset="0"/>
              </a:endParaRPr>
            </a:p>
          </p:txBody>
        </p:sp>
        <p:sp>
          <p:nvSpPr>
            <p:cNvPr id="15369" name="文本框 13323"/>
            <p:cNvSpPr txBox="1"/>
            <p:nvPr/>
          </p:nvSpPr>
          <p:spPr>
            <a:xfrm>
              <a:off x="2381" y="1344"/>
              <a:ext cx="538" cy="329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none" anchor="t">
              <a:spAutoFit/>
            </a:bodyPr>
            <a:p>
              <a:r>
                <a:rPr lang="en-US" altLang="zh-CN" sz="2800">
                  <a:latin typeface="Arial" panose="020B0604020202020204" pitchFamily="34" charset="0"/>
                </a:rPr>
                <a:t>3cm</a:t>
              </a:r>
              <a:endParaRPr lang="en-US" altLang="zh-CN" sz="2800">
                <a:latin typeface="Arial" panose="020B0604020202020204" pitchFamily="34" charset="0"/>
              </a:endParaRPr>
            </a:p>
          </p:txBody>
        </p:sp>
      </p:grpSp>
      <p:sp>
        <p:nvSpPr>
          <p:cNvPr id="15370" name="文本框 13335"/>
          <p:cNvSpPr txBox="1"/>
          <p:nvPr/>
        </p:nvSpPr>
        <p:spPr>
          <a:xfrm>
            <a:off x="-252412" y="938213"/>
            <a:ext cx="9056687" cy="1554162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zh-CN" altLang="en-US" sz="3200" dirty="0">
                <a:solidFill>
                  <a:srgbClr val="000000"/>
                </a:solidFill>
                <a:latin typeface="Arial" panose="020B0604020202020204" pitchFamily="34" charset="0"/>
              </a:rPr>
              <a:t>（</a:t>
            </a:r>
            <a:r>
              <a:rPr lang="en-US" altLang="zh-CN" sz="3200" dirty="0">
                <a:solidFill>
                  <a:srgbClr val="000000"/>
                </a:solidFill>
                <a:latin typeface="Arial" panose="020B0604020202020204" pitchFamily="34" charset="0"/>
              </a:rPr>
              <a:t>1</a:t>
            </a:r>
            <a:r>
              <a:rPr lang="zh-CN" altLang="en-US" sz="3200" dirty="0">
                <a:solidFill>
                  <a:srgbClr val="000000"/>
                </a:solidFill>
                <a:latin typeface="Arial" panose="020B0604020202020204" pitchFamily="34" charset="0"/>
              </a:rPr>
              <a:t>） 把两个相同的长方形拼成一个新的长方形。</a:t>
            </a:r>
            <a:endParaRPr lang="zh-CN" altLang="en-US" sz="3200">
              <a:solidFill>
                <a:srgbClr val="000000"/>
              </a:solidFill>
              <a:latin typeface="Arial" panose="020B0604020202020204" pitchFamily="34" charset="0"/>
            </a:endParaRPr>
          </a:p>
          <a:p>
            <a:r>
              <a:rPr lang="zh-CN" altLang="en-US" sz="3200" dirty="0">
                <a:solidFill>
                  <a:srgbClr val="000000"/>
                </a:solidFill>
                <a:latin typeface="Arial" panose="020B0604020202020204" pitchFamily="34" charset="0"/>
              </a:rPr>
              <a:t>          想一想有几种不同的拼法？</a:t>
            </a:r>
            <a:endParaRPr lang="zh-CN" altLang="en-US" sz="3200" dirty="0">
              <a:solidFill>
                <a:srgbClr val="000000"/>
              </a:solidFill>
              <a:latin typeface="Arial" panose="020B0604020202020204" pitchFamily="34" charset="0"/>
            </a:endParaRPr>
          </a:p>
          <a:p>
            <a:endParaRPr lang="zh-CN" altLang="en-US" sz="3200" dirty="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sp>
        <p:nvSpPr>
          <p:cNvPr id="13341" name="文本框 13340"/>
          <p:cNvSpPr txBox="1"/>
          <p:nvPr/>
        </p:nvSpPr>
        <p:spPr>
          <a:xfrm>
            <a:off x="-323850" y="5075238"/>
            <a:ext cx="8064500" cy="579437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zh-CN" altLang="en-US" sz="3200" dirty="0">
                <a:solidFill>
                  <a:srgbClr val="000000"/>
                </a:solidFill>
                <a:latin typeface="Arial" panose="020B0604020202020204" pitchFamily="34" charset="0"/>
              </a:rPr>
              <a:t>（</a:t>
            </a:r>
            <a:r>
              <a:rPr lang="en-US" altLang="zh-CN" sz="3200" dirty="0">
                <a:solidFill>
                  <a:srgbClr val="000000"/>
                </a:solidFill>
                <a:latin typeface="Arial" panose="020B0604020202020204" pitchFamily="34" charset="0"/>
              </a:rPr>
              <a:t>2</a:t>
            </a:r>
            <a:r>
              <a:rPr lang="zh-CN" altLang="en-US" sz="3200" dirty="0">
                <a:solidFill>
                  <a:srgbClr val="000000"/>
                </a:solidFill>
                <a:latin typeface="Arial" panose="020B0604020202020204" pitchFamily="34" charset="0"/>
              </a:rPr>
              <a:t>）算一算拼成新长方形周长最大是多少？</a:t>
            </a:r>
            <a:endParaRPr lang="zh-CN" altLang="en-US" sz="3200" dirty="0">
              <a:solidFill>
                <a:srgbClr val="000000"/>
              </a:solidFill>
              <a:latin typeface="Arial" panose="020B0604020202020204" pitchFamily="34" charset="0"/>
            </a:endParaRPr>
          </a:p>
        </p:txBody>
      </p:sp>
      <p:pic>
        <p:nvPicPr>
          <p:cNvPr id="15372" name="图片 13341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380288" y="1700213"/>
            <a:ext cx="1346200" cy="1439862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5373" name="文本框 13342"/>
          <p:cNvSpPr txBox="1"/>
          <p:nvPr/>
        </p:nvSpPr>
        <p:spPr>
          <a:xfrm>
            <a:off x="395288" y="44450"/>
            <a:ext cx="3671887" cy="762000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r>
              <a:rPr lang="zh-CN" altLang="en-US" sz="4400" b="1" dirty="0">
                <a:solidFill>
                  <a:srgbClr val="FF0000"/>
                </a:solidFill>
                <a:latin typeface="Arial" panose="020B0604020202020204" pitchFamily="34" charset="0"/>
              </a:rPr>
              <a:t>挑战四：</a:t>
            </a:r>
            <a:endParaRPr lang="zh-CN" altLang="en-US" sz="4400" b="1" dirty="0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1334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3341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16385" name="图片 48131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3" name="文本框 2"/>
          <p:cNvSpPr txBox="1"/>
          <p:nvPr/>
        </p:nvSpPr>
        <p:spPr>
          <a:xfrm>
            <a:off x="2678113" y="1827213"/>
            <a:ext cx="5300663" cy="1938338"/>
          </a:xfrm>
          <a:prstGeom prst="rect">
            <a:avLst/>
          </a:prstGeom>
          <a:noFill/>
          <a:effectLst>
            <a:outerShdw blurRad="50800" dist="38100" dir="18900000" algn="bl" rotWithShape="0">
              <a:prstClr val="black">
                <a:alpha val="40000"/>
              </a:prstClr>
            </a:outerShdw>
          </a:effectLst>
        </p:spPr>
        <p:txBody>
          <a:bodyPr>
            <a:spAutoFit/>
          </a:bodyPr>
          <a:p>
            <a:pPr eaLnBrk="0" hangingPunct="0"/>
            <a:r>
              <a:rPr lang="zh-CN" altLang="en-US" sz="12000" noProof="1" dirty="0">
                <a:solidFill>
                  <a:srgbClr val="00B0F0"/>
                </a:solidFill>
                <a:latin typeface="楷体" panose="02010609060101010101" pitchFamily="49" charset="-122"/>
                <a:ea typeface="楷体" panose="02010609060101010101" pitchFamily="49" charset="-122"/>
                <a:cs typeface="+mn-ea"/>
              </a:rPr>
              <a:t>谢谢！</a:t>
            </a:r>
            <a:endParaRPr lang="zh-CN" altLang="en-US" sz="12000" noProof="1" dirty="0">
              <a:solidFill>
                <a:srgbClr val="00B0F0"/>
              </a:solidFill>
              <a:latin typeface="楷体" panose="02010609060101010101" pitchFamily="49" charset="-122"/>
              <a:ea typeface="楷体" panose="02010609060101010101" pitchFamily="49" charset="-122"/>
            </a:endParaRPr>
          </a:p>
        </p:txBody>
      </p:sp>
      <p:pic>
        <p:nvPicPr>
          <p:cNvPr id="16387" name="图片 48133" descr="ea9cb100dd2f0387e850cde6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50825" y="-892175"/>
            <a:ext cx="8316913" cy="8397875"/>
          </a:xfrm>
          <a:prstGeom prst="rect">
            <a:avLst/>
          </a:prstGeom>
          <a:noFill/>
          <a:ln w="9525"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p>
            <a:endParaRPr lang="zh-CN" altLang="en-US"/>
          </a:p>
        </p:txBody>
      </p:sp>
      <p:pic>
        <p:nvPicPr>
          <p:cNvPr id="2049" name="图片 5137" descr="100 (1)"/>
          <p:cNvPicPr>
            <a:picLocks noChangeAspect="1"/>
          </p:cNvPicPr>
          <p:nvPr>
            <p:ph idx="1"/>
          </p:nvPr>
        </p:nvPicPr>
        <p:blipFill>
          <a:blip r:embed="rId1"/>
          <a:stretch>
            <a:fillRect/>
          </a:stretch>
        </p:blipFill>
        <p:spPr>
          <a:xfrm>
            <a:off x="-719455" y="1905"/>
            <a:ext cx="10532110" cy="6834505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2053" name="矩形 5136"/>
          <p:cNvSpPr/>
          <p:nvPr/>
        </p:nvSpPr>
        <p:spPr>
          <a:xfrm>
            <a:off x="651828" y="1867535"/>
            <a:ext cx="3240087" cy="1225550"/>
          </a:xfrm>
          <a:prstGeom prst="rect">
            <a:avLst/>
          </a:prstGeom>
          <a:solidFill>
            <a:schemeClr val="accent1"/>
          </a:solidFill>
          <a:ln w="28575" cap="flat" cmpd="sng">
            <a:noFill/>
            <a:prstDash val="solid"/>
            <a:miter/>
            <a:headEnd type="none" w="med" len="med"/>
            <a:tailEnd type="none" w="med" len="med"/>
          </a:ln>
        </p:spPr>
        <p:txBody>
          <a:bodyPr anchor="t"/>
          <a:p>
            <a:endParaRPr lang="zh-CN" altLang="en-US">
              <a:latin typeface="Arial" panose="020B0604020202020204" pitchFamily="34" charset="0"/>
            </a:endParaRPr>
          </a:p>
        </p:txBody>
      </p:sp>
      <p:sp>
        <p:nvSpPr>
          <p:cNvPr id="2052" name="矩形 5135"/>
          <p:cNvSpPr/>
          <p:nvPr/>
        </p:nvSpPr>
        <p:spPr>
          <a:xfrm>
            <a:off x="5707698" y="1417955"/>
            <a:ext cx="2089150" cy="2089150"/>
          </a:xfrm>
          <a:prstGeom prst="rect">
            <a:avLst/>
          </a:prstGeom>
          <a:solidFill>
            <a:schemeClr val="accent1"/>
          </a:solidFill>
          <a:ln w="28575" cap="flat" cmpd="sng">
            <a:noFill/>
            <a:prstDash val="solid"/>
            <a:miter/>
            <a:headEnd type="none" w="med" len="med"/>
            <a:tailEnd type="none" w="med" len="med"/>
          </a:ln>
        </p:spPr>
        <p:txBody>
          <a:bodyPr wrap="none" anchor="ctr"/>
          <a:p>
            <a:pPr algn="ctr"/>
            <a:endParaRPr dirty="0">
              <a:solidFill>
                <a:srgbClr val="FF0000"/>
              </a:solidFill>
              <a:latin typeface="Arial" panose="020B0604020202020204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3073" name="图片 54273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-36512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54276" name="直接连接符 54275"/>
          <p:cNvSpPr/>
          <p:nvPr/>
        </p:nvSpPr>
        <p:spPr>
          <a:xfrm>
            <a:off x="2881313" y="2781300"/>
            <a:ext cx="3887787" cy="0"/>
          </a:xfrm>
          <a:prstGeom prst="line">
            <a:avLst/>
          </a:prstGeom>
          <a:ln w="76200" cap="flat" cmpd="sng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4277" name="直接连接符 54276"/>
          <p:cNvSpPr/>
          <p:nvPr/>
        </p:nvSpPr>
        <p:spPr>
          <a:xfrm>
            <a:off x="6732588" y="2746375"/>
            <a:ext cx="23812" cy="1906588"/>
          </a:xfrm>
          <a:prstGeom prst="line">
            <a:avLst/>
          </a:prstGeom>
          <a:ln w="76200" cap="flat" cmpd="sng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4278" name="直接连接符 54277"/>
          <p:cNvSpPr/>
          <p:nvPr/>
        </p:nvSpPr>
        <p:spPr>
          <a:xfrm flipV="1">
            <a:off x="2881313" y="4652963"/>
            <a:ext cx="3910012" cy="0"/>
          </a:xfrm>
          <a:prstGeom prst="line">
            <a:avLst/>
          </a:prstGeom>
          <a:ln w="76200" cap="flat" cmpd="sng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</p:sp>
      <p:sp>
        <p:nvSpPr>
          <p:cNvPr id="54279" name="直接连接符 54278"/>
          <p:cNvSpPr/>
          <p:nvPr/>
        </p:nvSpPr>
        <p:spPr>
          <a:xfrm>
            <a:off x="2894013" y="2743200"/>
            <a:ext cx="0" cy="1943100"/>
          </a:xfrm>
          <a:prstGeom prst="line">
            <a:avLst/>
          </a:prstGeom>
          <a:ln w="76200" cap="flat" cmpd="sng">
            <a:solidFill>
              <a:srgbClr val="FF0000"/>
            </a:solidFill>
            <a:prstDash val="solid"/>
            <a:round/>
            <a:headEnd type="none" w="med" len="med"/>
            <a:tailEnd type="none" w="med" len="med"/>
          </a:ln>
        </p:spPr>
      </p:sp>
      <p:pic>
        <p:nvPicPr>
          <p:cNvPr id="54280" name="图片 54279"/>
          <p:cNvPicPr>
            <a:picLocks noChangeAspect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1931988" y="476250"/>
            <a:ext cx="1627187" cy="1800225"/>
          </a:xfrm>
          <a:prstGeom prst="rect">
            <a:avLst/>
          </a:prstGeom>
          <a:noFill/>
          <a:ln w="9525">
            <a:noFill/>
          </a:ln>
        </p:spPr>
      </p:pic>
      <p:pic>
        <p:nvPicPr>
          <p:cNvPr id="54281" name="图片 54280"/>
          <p:cNvPicPr>
            <a:picLocks noChangeAspect="1"/>
          </p:cNvPicPr>
          <p:nvPr/>
        </p:nvPicPr>
        <p:blipFill>
          <a:blip r:embed="rId3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6697663" y="1773238"/>
            <a:ext cx="1800225" cy="1627187"/>
          </a:xfrm>
          <a:prstGeom prst="rect">
            <a:avLst/>
          </a:prstGeom>
          <a:noFill/>
          <a:ln w="9525">
            <a:noFill/>
          </a:ln>
        </p:spPr>
      </p:pic>
      <p:pic>
        <p:nvPicPr>
          <p:cNvPr id="54282" name="图片 54281"/>
          <p:cNvPicPr>
            <a:picLocks noChangeAspect="1"/>
          </p:cNvPicPr>
          <p:nvPr/>
        </p:nvPicPr>
        <p:blipFill>
          <a:blip r:embed="rId4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6049963" y="4614863"/>
            <a:ext cx="1627187" cy="1800225"/>
          </a:xfrm>
          <a:prstGeom prst="rect">
            <a:avLst/>
          </a:prstGeom>
          <a:noFill/>
          <a:ln w="9525">
            <a:noFill/>
          </a:ln>
        </p:spPr>
      </p:pic>
      <p:pic>
        <p:nvPicPr>
          <p:cNvPr id="54283" name="图片 54282"/>
          <p:cNvPicPr>
            <a:picLocks noChangeAspect="1"/>
          </p:cNvPicPr>
          <p:nvPr/>
        </p:nvPicPr>
        <p:blipFill>
          <a:blip r:embed="rId5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1123950" y="3898900"/>
            <a:ext cx="1800225" cy="1627188"/>
          </a:xfrm>
          <a:prstGeom prst="rect">
            <a:avLst/>
          </a:prstGeom>
          <a:noFill/>
          <a:ln w="9525">
            <a:noFill/>
          </a:ln>
        </p:spPr>
      </p:pic>
      <p:pic>
        <p:nvPicPr>
          <p:cNvPr id="54284" name="图片 54283"/>
          <p:cNvPicPr>
            <a:picLocks noChangeAspect="1"/>
          </p:cNvPicPr>
          <p:nvPr/>
        </p:nvPicPr>
        <p:blipFill>
          <a:blip r:embed="rId2">
            <a:clrChange>
              <a:clrFrom>
                <a:srgbClr val="FFFFFF"/>
              </a:clrFrom>
              <a:clrTo>
                <a:srgbClr val="FFFFFF">
                  <a:alpha val="0"/>
                </a:srgbClr>
              </a:clrTo>
            </a:clrChange>
          </a:blip>
          <a:stretch>
            <a:fillRect/>
          </a:stretch>
        </p:blipFill>
        <p:spPr>
          <a:xfrm>
            <a:off x="1909763" y="476250"/>
            <a:ext cx="1627187" cy="1800225"/>
          </a:xfrm>
          <a:prstGeom prst="rect">
            <a:avLst/>
          </a:prstGeom>
          <a:noFill/>
          <a:ln w="9525">
            <a:noFill/>
          </a:ln>
        </p:spPr>
      </p:pic>
      <p:pic>
        <p:nvPicPr>
          <p:cNvPr id="54285" name="图片 54284"/>
          <p:cNvPicPr>
            <a:picLocks noChangeAspect="1"/>
          </p:cNvPicPr>
          <p:nvPr/>
        </p:nvPicPr>
        <p:blipFill>
          <a:blip r:embed="rId6"/>
          <a:srcRect l="6142" t="14908" r="6177" b="12303"/>
          <a:stretch>
            <a:fillRect/>
          </a:stretch>
        </p:blipFill>
        <p:spPr>
          <a:xfrm>
            <a:off x="2941638" y="2814638"/>
            <a:ext cx="3756025" cy="1808162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3084" name="文本框 54285"/>
          <p:cNvSpPr txBox="1"/>
          <p:nvPr/>
        </p:nvSpPr>
        <p:spPr>
          <a:xfrm>
            <a:off x="1023938" y="409575"/>
            <a:ext cx="184150" cy="366713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endParaRPr dirty="0">
              <a:latin typeface="Arial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0" presetClass="path" presetSubtype="0" accel="50000" decel="5000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11111E-6 2.22222E-6 L 0.00156 0.08912 " pathEditMode="relative" rAng="0" ptsTypes="AA">
                                      <p:cBhvr>
                                        <p:cTn id="6" dur="2000" fill="hold"/>
                                        <p:tgtEl>
                                          <p:spTgt spid="5428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00" y="4400"/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" fill="hold">
                            <p:stCondLst>
                              <p:cond delay="2000"/>
                            </p:stCondLst>
                            <p:childTnLst>
                              <p:par>
                                <p:cTn id="8" presetID="63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0.00156 0.08912 L 0.37969 0.08936 " pathEditMode="relative" rAng="0" ptsTypes="AA">
                                      <p:cBhvr>
                                        <p:cTn id="9" dur="2000" fill="hold"/>
                                        <p:tgtEl>
                                          <p:spTgt spid="5428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18900" y="0"/>
                                    </p:animMotion>
                                  </p:childTnLst>
                                </p:cTn>
                              </p:par>
                              <p:par>
                                <p:cTn id="10" presetID="18" presetClass="entr" presetSubtype="6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Right)">
                                      <p:cBhvr>
                                        <p:cTn id="12" dur="2000"/>
                                        <p:tgtEl>
                                          <p:spTgt spid="542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4000"/>
                            </p:stCondLst>
                            <p:childTnLst>
                              <p:par>
                                <p:cTn id="14" presetID="1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6" fill="hold">
                            <p:stCondLst>
                              <p:cond delay="4000"/>
                            </p:stCondLst>
                            <p:childTnLst>
                              <p:par>
                                <p:cTn id="17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9" fill="hold">
                            <p:stCondLst>
                              <p:cond delay="4000"/>
                            </p:stCondLst>
                            <p:childTnLst>
                              <p:par>
                                <p:cTn id="20" presetID="42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38889E-6 -3.33333E-6 L -0.00399 0.24885 " pathEditMode="relative" rAng="0" ptsTypes="AA">
                                      <p:cBhvr>
                                        <p:cTn id="21" dur="2000" fill="hold"/>
                                        <p:tgtEl>
                                          <p:spTgt spid="54281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  <p:par>
                                <p:cTn id="22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24" dur="2000"/>
                                        <p:tgtEl>
                                          <p:spTgt spid="5427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6000"/>
                            </p:stCondLst>
                            <p:childTnLst>
                              <p:par>
                                <p:cTn id="26" presetID="1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8" fill="hold">
                            <p:stCondLst>
                              <p:cond delay="6000"/>
                            </p:stCondLst>
                            <p:childTnLst>
                              <p:par>
                                <p:cTn id="29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1" fill="hold">
                            <p:stCondLst>
                              <p:cond delay="6000"/>
                            </p:stCondLst>
                            <p:childTnLst>
                              <p:par>
                                <p:cTn id="32" presetID="42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3.33333E-6 -2.22222E-6 L -0.3882 -0.00532 " pathEditMode="relative" rAng="0" ptsTypes="AA">
                                      <p:cBhvr>
                                        <p:cTn id="33" dur="2000" fill="hold"/>
                                        <p:tgtEl>
                                          <p:spTgt spid="5428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-19300" y="-200"/>
                                    </p:animMotion>
                                  </p:childTnLst>
                                </p:cTn>
                              </p:par>
                              <p:par>
                                <p:cTn id="34" presetID="18" presetClass="entr" presetSubtype="12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downLeft)">
                                      <p:cBhvr>
                                        <p:cTn id="36" dur="2000"/>
                                        <p:tgtEl>
                                          <p:spTgt spid="5427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8000"/>
                            </p:stCondLst>
                            <p:childTnLst>
                              <p:par>
                                <p:cTn id="38" presetID="1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8000"/>
                            </p:stCondLst>
                            <p:childTnLst>
                              <p:par>
                                <p:cTn id="41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3" fill="hold">
                            <p:stCondLst>
                              <p:cond delay="8000"/>
                            </p:stCondLst>
                            <p:childTnLst>
                              <p:par>
                                <p:cTn id="44" presetID="42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1.73472E-18 2.96296E-6 L 0.00712 -0.27107 " pathEditMode="relative" rAng="0" ptsTypes="AA">
                                      <p:cBhvr>
                                        <p:cTn id="45" dur="2000" fill="hold"/>
                                        <p:tgtEl>
                                          <p:spTgt spid="54283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  <p:rCtr x="300" y="-13500"/>
                                    </p:animMotion>
                                  </p:childTnLst>
                                </p:cTn>
                              </p:par>
                              <p:par>
                                <p:cTn id="46" presetID="18" presetClass="entr" presetSubtype="3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strips(upRight)">
                                      <p:cBhvr>
                                        <p:cTn id="48" dur="2000"/>
                                        <p:tgtEl>
                                          <p:spTgt spid="5427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9" fill="hold">
                            <p:stCondLst>
                              <p:cond delay="10000"/>
                            </p:stCondLst>
                            <p:childTnLst>
                              <p:par>
                                <p:cTn id="50" presetID="1" presetClass="exit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10000"/>
                            </p:stCondLst>
                            <p:childTnLst>
                              <p:par>
                                <p:cTn id="53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9" presetClass="exit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Effect transition="out" filter="dissolve">
                                      <p:cBhvr>
                                        <p:cTn id="58" dur="500"/>
                                        <p:tgtEl>
                                          <p:spTgt spid="54285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4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42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64" dur="500"/>
                                        <p:tgtEl>
                                          <p:spTgt spid="5428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4097" name="图片 10261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10246" name="文本框 10245"/>
          <p:cNvSpPr txBox="1"/>
          <p:nvPr/>
        </p:nvSpPr>
        <p:spPr>
          <a:xfrm>
            <a:off x="1331913" y="44450"/>
            <a:ext cx="6379845" cy="1568450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pPr algn="l"/>
            <a:r>
              <a:rPr lang="zh-CN" altLang="en-US" sz="3200" dirty="0">
                <a:latin typeface="Arial" panose="020B0604020202020204" pitchFamily="34" charset="0"/>
              </a:rPr>
              <a:t>花坛长</a:t>
            </a:r>
            <a:r>
              <a:rPr lang="en-US" altLang="zh-CN" sz="3200" dirty="0">
                <a:latin typeface="Arial" panose="020B0604020202020204" pitchFamily="34" charset="0"/>
              </a:rPr>
              <a:t>28</a:t>
            </a:r>
            <a:r>
              <a:rPr lang="zh-CN" altLang="en-US" sz="3200" dirty="0">
                <a:latin typeface="Arial" panose="020B0604020202020204" pitchFamily="34" charset="0"/>
              </a:rPr>
              <a:t>米，宽</a:t>
            </a:r>
            <a:r>
              <a:rPr lang="en-US" altLang="zh-CN" sz="3200" dirty="0">
                <a:latin typeface="Arial" panose="020B0604020202020204" pitchFamily="34" charset="0"/>
              </a:rPr>
              <a:t>15</a:t>
            </a:r>
            <a:r>
              <a:rPr lang="zh-CN" altLang="en-US" sz="3200" dirty="0">
                <a:latin typeface="Arial" panose="020B0604020202020204" pitchFamily="34" charset="0"/>
              </a:rPr>
              <a:t>米。</a:t>
            </a:r>
            <a:r>
              <a:rPr lang="zh-CN" altLang="en-US" sz="3200" b="1" dirty="0">
                <a:sym typeface="+mn-ea"/>
              </a:rPr>
              <a:t>花坛的周长</a:t>
            </a:r>
            <a:endParaRPr lang="zh-CN" altLang="en-US" sz="3200" b="1" dirty="0">
              <a:latin typeface="Arial" panose="020B0604020202020204" pitchFamily="34" charset="0"/>
            </a:endParaRPr>
          </a:p>
          <a:p>
            <a:pPr algn="l"/>
            <a:r>
              <a:rPr lang="zh-CN" altLang="en-US" sz="3200" b="1" dirty="0">
                <a:sym typeface="+mn-ea"/>
              </a:rPr>
              <a:t>是多少米？</a:t>
            </a:r>
            <a:endParaRPr lang="zh-CN" altLang="en-US" sz="3200" b="1" dirty="0">
              <a:latin typeface="Arial" panose="020B0604020202020204" pitchFamily="34" charset="0"/>
            </a:endParaRPr>
          </a:p>
          <a:p>
            <a:endParaRPr lang="zh-CN" altLang="en-US" sz="3200" dirty="0">
              <a:latin typeface="Arial" panose="020B0604020202020204" pitchFamily="34" charset="0"/>
            </a:endParaRPr>
          </a:p>
        </p:txBody>
      </p:sp>
      <p:sp>
        <p:nvSpPr>
          <p:cNvPr id="10250" name="文本框 10249"/>
          <p:cNvSpPr txBox="1"/>
          <p:nvPr/>
        </p:nvSpPr>
        <p:spPr>
          <a:xfrm>
            <a:off x="6948488" y="765175"/>
            <a:ext cx="4392612" cy="583565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endParaRPr lang="zh-CN" altLang="en-US" sz="3200" b="1" dirty="0">
              <a:latin typeface="Arial" panose="020B0604020202020204" pitchFamily="34" charset="0"/>
            </a:endParaRPr>
          </a:p>
        </p:txBody>
      </p:sp>
      <p:sp>
        <p:nvSpPr>
          <p:cNvPr id="10253" name="文本框 10252"/>
          <p:cNvSpPr txBox="1"/>
          <p:nvPr/>
        </p:nvSpPr>
        <p:spPr>
          <a:xfrm>
            <a:off x="899478" y="3879850"/>
            <a:ext cx="7129462" cy="2676525"/>
          </a:xfrm>
          <a:prstGeom prst="rect">
            <a:avLst/>
          </a:prstGeom>
          <a:noFill/>
          <a:ln w="28575" cap="flat" cmpd="sng">
            <a:solidFill>
              <a:srgbClr val="3333FF"/>
            </a:solidFill>
            <a:prstDash val="solid"/>
            <a:miter/>
            <a:headEnd type="none" w="med" len="med"/>
            <a:tailEnd type="none" w="med" len="med"/>
          </a:ln>
        </p:spPr>
        <p:txBody>
          <a:bodyPr anchor="t">
            <a:spAutoFit/>
          </a:bodyPr>
          <a:p>
            <a:pPr marL="342900" indent="-342900">
              <a:lnSpc>
                <a:spcPct val="150000"/>
              </a:lnSpc>
            </a:pPr>
            <a:r>
              <a:rPr lang="zh-CN" altLang="en-US" sz="2800" b="1" dirty="0">
                <a:solidFill>
                  <a:srgbClr val="000000"/>
                </a:solidFill>
                <a:latin typeface="Arial" panose="020B0604020202020204" pitchFamily="34" charset="0"/>
              </a:rPr>
              <a:t>小组合作要求：</a:t>
            </a:r>
            <a:endParaRPr lang="zh-CN" altLang="en-US" sz="2800" b="1" dirty="0">
              <a:solidFill>
                <a:srgbClr val="000000"/>
              </a:solidFill>
              <a:latin typeface="Arial" panose="020B0604020202020204" pitchFamily="34" charset="0"/>
            </a:endParaRPr>
          </a:p>
          <a:p>
            <a:pPr marL="342900" indent="-342900">
              <a:lnSpc>
                <a:spcPct val="150000"/>
              </a:lnSpc>
            </a:pPr>
            <a:r>
              <a:rPr lang="en-US" altLang="zh-CN" sz="2800" b="1" dirty="0">
                <a:solidFill>
                  <a:srgbClr val="000000"/>
                </a:solidFill>
                <a:latin typeface="Arial" panose="020B0604020202020204" pitchFamily="34" charset="0"/>
              </a:rPr>
              <a:t>1</a:t>
            </a:r>
            <a:r>
              <a:rPr lang="zh-CN" altLang="en-US" sz="2800" b="1" dirty="0">
                <a:solidFill>
                  <a:srgbClr val="000000"/>
                </a:solidFill>
                <a:latin typeface="Arial" panose="020B0604020202020204" pitchFamily="34" charset="0"/>
              </a:rPr>
              <a:t>、算一算：把想法记录在作业纸第一题上。</a:t>
            </a:r>
            <a:endParaRPr lang="zh-CN" altLang="en-US" sz="2800" b="1" dirty="0">
              <a:solidFill>
                <a:srgbClr val="000000"/>
              </a:solidFill>
              <a:latin typeface="Arial" panose="020B0604020202020204" pitchFamily="34" charset="0"/>
            </a:endParaRPr>
          </a:p>
          <a:p>
            <a:pPr marL="342900" indent="-342900">
              <a:lnSpc>
                <a:spcPct val="150000"/>
              </a:lnSpc>
            </a:pPr>
            <a:r>
              <a:rPr lang="en-US" altLang="zh-CN" sz="2800" b="1" dirty="0">
                <a:solidFill>
                  <a:srgbClr val="000000"/>
                </a:solidFill>
                <a:latin typeface="Arial" panose="020B0604020202020204" pitchFamily="34" charset="0"/>
              </a:rPr>
              <a:t>2</a:t>
            </a:r>
            <a:r>
              <a:rPr lang="zh-CN" altLang="en-US" sz="2800" b="1" dirty="0">
                <a:solidFill>
                  <a:srgbClr val="000000"/>
                </a:solidFill>
                <a:latin typeface="Arial" panose="020B0604020202020204" pitchFamily="34" charset="0"/>
              </a:rPr>
              <a:t>、说一说：向同桌介绍你的方法。</a:t>
            </a:r>
            <a:endParaRPr lang="zh-CN" altLang="en-US" sz="2800" b="1" dirty="0">
              <a:solidFill>
                <a:srgbClr val="000000"/>
              </a:solidFill>
              <a:latin typeface="Arial" panose="020B0604020202020204" pitchFamily="34" charset="0"/>
            </a:endParaRPr>
          </a:p>
          <a:p>
            <a:pPr marL="342900" indent="-342900">
              <a:lnSpc>
                <a:spcPct val="150000"/>
              </a:lnSpc>
            </a:pPr>
            <a:endParaRPr lang="zh-CN" altLang="en-US" sz="2800" dirty="0">
              <a:solidFill>
                <a:srgbClr val="000099"/>
              </a:solidFill>
              <a:latin typeface="Arial" panose="020B0604020202020204" pitchFamily="34" charset="0"/>
            </a:endParaRPr>
          </a:p>
        </p:txBody>
      </p:sp>
      <p:pic>
        <p:nvPicPr>
          <p:cNvPr id="4101" name="图片 1025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1125538"/>
            <a:ext cx="1627188" cy="1728787"/>
          </a:xfrm>
          <a:prstGeom prst="rect">
            <a:avLst/>
          </a:prstGeom>
          <a:noFill/>
          <a:ln w="9525">
            <a:noFill/>
          </a:ln>
        </p:spPr>
      </p:pic>
      <p:grpSp>
        <p:nvGrpSpPr>
          <p:cNvPr id="4102" name="组合 10260"/>
          <p:cNvGrpSpPr/>
          <p:nvPr/>
        </p:nvGrpSpPr>
        <p:grpSpPr>
          <a:xfrm>
            <a:off x="2860040" y="1461135"/>
            <a:ext cx="3959225" cy="1870075"/>
            <a:chOff x="1874" y="392"/>
            <a:chExt cx="2494" cy="1178"/>
          </a:xfrm>
        </p:grpSpPr>
        <p:sp>
          <p:nvSpPr>
            <p:cNvPr id="4103" name="矩形 10258"/>
            <p:cNvSpPr/>
            <p:nvPr/>
          </p:nvSpPr>
          <p:spPr>
            <a:xfrm>
              <a:off x="1874" y="392"/>
              <a:ext cx="2494" cy="1178"/>
            </a:xfrm>
            <a:prstGeom prst="rect">
              <a:avLst/>
            </a:prstGeom>
            <a:solidFill>
              <a:schemeClr val="bg1"/>
            </a:solidFill>
            <a:ln w="76200" cap="flat" cmpd="sng">
              <a:solidFill>
                <a:srgbClr val="FF0000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p>
              <a:endParaRPr lang="zh-CN" altLang="en-US">
                <a:latin typeface="Arial" panose="020B0604020202020204" pitchFamily="34" charset="0"/>
              </a:endParaRPr>
            </a:p>
          </p:txBody>
        </p:sp>
        <p:pic>
          <p:nvPicPr>
            <p:cNvPr id="4104" name="图片 10256"/>
            <p:cNvPicPr>
              <a:picLocks noChangeAspect="1"/>
            </p:cNvPicPr>
            <p:nvPr/>
          </p:nvPicPr>
          <p:blipFill>
            <a:blip r:embed="rId3"/>
            <a:srcRect l="6142" t="14908" r="6177" b="12303"/>
            <a:stretch>
              <a:fillRect/>
            </a:stretch>
          </p:blipFill>
          <p:spPr>
            <a:xfrm>
              <a:off x="1895" y="421"/>
              <a:ext cx="2449" cy="1123"/>
            </a:xfrm>
            <a:prstGeom prst="rect">
              <a:avLst/>
            </a:prstGeom>
            <a:noFill/>
            <a:ln w="9525">
              <a:noFill/>
            </a:ln>
          </p:spPr>
        </p:pic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8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7" dur="1000"/>
                                        <p:tgtEl>
                                          <p:spTgt spid="1024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1000"/>
                                        <p:tgtEl>
                                          <p:spTgt spid="102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5" dur="1000"/>
                                        <p:tgtEl>
                                          <p:spTgt spid="102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46" grpId="0"/>
      <p:bldP spid="10250" grpId="0"/>
      <p:bldP spid="10253" grpId="0" bldLvl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67586" name="图片 67585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1143000" y="857250"/>
            <a:ext cx="6858000" cy="5143500"/>
          </a:xfrm>
          <a:prstGeom prst="rect">
            <a:avLst/>
          </a:prstGeom>
          <a:noFill/>
          <a:ln w="9525">
            <a:noFill/>
          </a:ln>
        </p:spPr>
      </p:pic>
      <p:grpSp>
        <p:nvGrpSpPr>
          <p:cNvPr id="67587" name="组合 67586"/>
          <p:cNvGrpSpPr/>
          <p:nvPr/>
        </p:nvGrpSpPr>
        <p:grpSpPr>
          <a:xfrm>
            <a:off x="3275410" y="1484710"/>
            <a:ext cx="2106215" cy="981075"/>
            <a:chOff x="521" y="514"/>
            <a:chExt cx="1769" cy="824"/>
          </a:xfrm>
        </p:grpSpPr>
        <p:sp>
          <p:nvSpPr>
            <p:cNvPr id="67588" name="直接连接符 67587"/>
            <p:cNvSpPr/>
            <p:nvPr/>
          </p:nvSpPr>
          <p:spPr>
            <a:xfrm>
              <a:off x="521" y="527"/>
              <a:ext cx="1769" cy="0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67589" name="直接连接符 67588"/>
            <p:cNvSpPr/>
            <p:nvPr/>
          </p:nvSpPr>
          <p:spPr>
            <a:xfrm>
              <a:off x="537" y="521"/>
              <a:ext cx="0" cy="817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67590" name="直接连接符 67589"/>
            <p:cNvSpPr/>
            <p:nvPr/>
          </p:nvSpPr>
          <p:spPr>
            <a:xfrm>
              <a:off x="521" y="1338"/>
              <a:ext cx="1769" cy="0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67591" name="直接连接符 67590"/>
            <p:cNvSpPr/>
            <p:nvPr/>
          </p:nvSpPr>
          <p:spPr>
            <a:xfrm>
              <a:off x="2274" y="514"/>
              <a:ext cx="0" cy="817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</p:grpSp>
      <p:sp>
        <p:nvSpPr>
          <p:cNvPr id="67592" name="任意多边形 67591">
            <a:hlinkClick r:id="rId2" action="ppaction://hlinkfile"/>
          </p:cNvPr>
          <p:cNvSpPr/>
          <p:nvPr/>
        </p:nvSpPr>
        <p:spPr>
          <a:xfrm>
            <a:off x="6300788" y="5426869"/>
            <a:ext cx="431006" cy="431006"/>
          </a:xfrm>
          <a:custGeom>
            <a:avLst/>
            <a:gdLst>
              <a:gd name="txL" fmla="*/ 5037 w 21600"/>
              <a:gd name="txT" fmla="*/ 2277 h 21600"/>
              <a:gd name="txR" fmla="*/ 16557 w 21600"/>
              <a:gd name="txB" fmla="*/ 13677 h 21600"/>
            </a:gdLst>
            <a:ahLst/>
            <a:cxnLst>
              <a:cxn ang="270">
                <a:pos x="10860" y="2187"/>
              </a:cxn>
              <a:cxn ang="180">
                <a:pos x="2928" y="10800"/>
              </a:cxn>
              <a:cxn ang="90">
                <a:pos x="10860" y="21600"/>
              </a:cxn>
              <a:cxn ang="0">
                <a:pos x="18672" y="10800"/>
              </a:cxn>
            </a:cxnLst>
            <a:rect l="txL" t="txT" r="txR" b="txB"/>
            <a:pathLst>
              <a:path w="21600" h="21600">
                <a:moveTo>
                  <a:pt x="10860" y="2187"/>
                </a:moveTo>
                <a:cubicBezTo>
                  <a:pt x="10451" y="1746"/>
                  <a:pt x="9529" y="1018"/>
                  <a:pt x="9015" y="730"/>
                </a:cubicBezTo>
                <a:cubicBezTo>
                  <a:pt x="7865" y="152"/>
                  <a:pt x="6685" y="0"/>
                  <a:pt x="5415" y="0"/>
                </a:cubicBezTo>
                <a:cubicBezTo>
                  <a:pt x="4175" y="152"/>
                  <a:pt x="2995" y="575"/>
                  <a:pt x="1967" y="1305"/>
                </a:cubicBezTo>
                <a:cubicBezTo>
                  <a:pt x="1150" y="2187"/>
                  <a:pt x="575" y="3222"/>
                  <a:pt x="242" y="4220"/>
                </a:cubicBezTo>
                <a:cubicBezTo>
                  <a:pt x="0" y="5410"/>
                  <a:pt x="242" y="6560"/>
                  <a:pt x="575" y="7597"/>
                </a:cubicBezTo>
                <a:lnTo>
                  <a:pt x="10860" y="21600"/>
                </a:lnTo>
                <a:lnTo>
                  <a:pt x="20995" y="7597"/>
                </a:lnTo>
                <a:cubicBezTo>
                  <a:pt x="21480" y="6560"/>
                  <a:pt x="21600" y="5410"/>
                  <a:pt x="21480" y="4220"/>
                </a:cubicBezTo>
                <a:cubicBezTo>
                  <a:pt x="21115" y="3222"/>
                  <a:pt x="20420" y="2187"/>
                  <a:pt x="19632" y="1305"/>
                </a:cubicBezTo>
                <a:cubicBezTo>
                  <a:pt x="18575" y="575"/>
                  <a:pt x="17425" y="152"/>
                  <a:pt x="16275" y="0"/>
                </a:cubicBezTo>
                <a:cubicBezTo>
                  <a:pt x="15005" y="0"/>
                  <a:pt x="13735" y="152"/>
                  <a:pt x="12705" y="730"/>
                </a:cubicBezTo>
                <a:cubicBezTo>
                  <a:pt x="12176" y="1018"/>
                  <a:pt x="11254" y="1746"/>
                  <a:pt x="10860" y="2187"/>
                </a:cubicBezTo>
                <a:close/>
              </a:path>
            </a:pathLst>
          </a:custGeom>
          <a:solidFill>
            <a:srgbClr val="FF0000"/>
          </a:solidFill>
          <a:ln w="19050" cap="flat" cmpd="sng">
            <a:solidFill>
              <a:srgbClr val="000000"/>
            </a:solidFill>
            <a:prstDash val="solid"/>
            <a:miter/>
            <a:headEnd type="none" w="med" len="med"/>
            <a:tailEnd type="none" w="med" len="med"/>
          </a:ln>
        </p:spPr>
        <p:txBody>
          <a:bodyPr wrap="none" anchor="ctr"/>
          <a:p>
            <a:pPr algn="ctr"/>
            <a:r>
              <a:rPr lang="en-US" altLang="zh-CN" sz="900" dirty="0">
                <a:latin typeface="Arial" panose="020B0604020202020204" pitchFamily="34" charset="0"/>
              </a:rPr>
              <a:t>1</a:t>
            </a:r>
            <a:r>
              <a:rPr lang="zh-CN" altLang="en-US" sz="900" dirty="0">
                <a:latin typeface="Arial" panose="020B0604020202020204" pitchFamily="34" charset="0"/>
                <a:hlinkClick r:id="rId3" action="ppaction://hlinksldjump"/>
              </a:rPr>
              <a:t>长</a:t>
            </a:r>
            <a:endParaRPr lang="zh-CN" altLang="en-US" sz="900" dirty="0">
              <a:latin typeface="Arial" panose="020B0604020202020204" pitchFamily="34" charset="0"/>
            </a:endParaRPr>
          </a:p>
          <a:p>
            <a:pPr algn="ctr"/>
            <a:r>
              <a:rPr lang="en-US" altLang="zh-CN" sz="900" dirty="0">
                <a:latin typeface="Arial" panose="020B0604020202020204" pitchFamily="34" charset="0"/>
              </a:rPr>
              <a:t>1</a:t>
            </a:r>
            <a:r>
              <a:rPr lang="zh-CN" altLang="en-US" sz="900" dirty="0">
                <a:latin typeface="Arial" panose="020B0604020202020204" pitchFamily="34" charset="0"/>
              </a:rPr>
              <a:t>宽</a:t>
            </a:r>
            <a:endParaRPr lang="zh-CN" altLang="en-US" sz="900" dirty="0">
              <a:latin typeface="Arial" panose="020B0604020202020204" pitchFamily="34" charset="0"/>
            </a:endParaRPr>
          </a:p>
        </p:txBody>
      </p:sp>
      <p:sp>
        <p:nvSpPr>
          <p:cNvPr id="67593" name="任意多边形 67592">
            <a:hlinkClick r:id="" action="ppaction://noaction"/>
          </p:cNvPr>
          <p:cNvSpPr/>
          <p:nvPr/>
        </p:nvSpPr>
        <p:spPr>
          <a:xfrm>
            <a:off x="6948488" y="5426869"/>
            <a:ext cx="432197" cy="431006"/>
          </a:xfrm>
          <a:custGeom>
            <a:avLst/>
            <a:gdLst>
              <a:gd name="txL" fmla="*/ 5037 w 21600"/>
              <a:gd name="txT" fmla="*/ 2277 h 21600"/>
              <a:gd name="txR" fmla="*/ 16557 w 21600"/>
              <a:gd name="txB" fmla="*/ 13677 h 21600"/>
            </a:gdLst>
            <a:ahLst/>
            <a:cxnLst>
              <a:cxn ang="270">
                <a:pos x="10860" y="2187"/>
              </a:cxn>
              <a:cxn ang="180">
                <a:pos x="2928" y="10800"/>
              </a:cxn>
              <a:cxn ang="90">
                <a:pos x="10860" y="21600"/>
              </a:cxn>
              <a:cxn ang="0">
                <a:pos x="18672" y="10800"/>
              </a:cxn>
            </a:cxnLst>
            <a:rect l="txL" t="txT" r="txR" b="txB"/>
            <a:pathLst>
              <a:path w="21600" h="21600">
                <a:moveTo>
                  <a:pt x="10860" y="2187"/>
                </a:moveTo>
                <a:cubicBezTo>
                  <a:pt x="10451" y="1746"/>
                  <a:pt x="9529" y="1018"/>
                  <a:pt x="9015" y="730"/>
                </a:cubicBezTo>
                <a:cubicBezTo>
                  <a:pt x="7865" y="152"/>
                  <a:pt x="6685" y="0"/>
                  <a:pt x="5415" y="0"/>
                </a:cubicBezTo>
                <a:cubicBezTo>
                  <a:pt x="4175" y="152"/>
                  <a:pt x="2995" y="575"/>
                  <a:pt x="1967" y="1305"/>
                </a:cubicBezTo>
                <a:cubicBezTo>
                  <a:pt x="1150" y="2187"/>
                  <a:pt x="575" y="3222"/>
                  <a:pt x="242" y="4220"/>
                </a:cubicBezTo>
                <a:cubicBezTo>
                  <a:pt x="0" y="5410"/>
                  <a:pt x="242" y="6560"/>
                  <a:pt x="575" y="7597"/>
                </a:cubicBezTo>
                <a:lnTo>
                  <a:pt x="10860" y="21600"/>
                </a:lnTo>
                <a:lnTo>
                  <a:pt x="20995" y="7597"/>
                </a:lnTo>
                <a:cubicBezTo>
                  <a:pt x="21480" y="6560"/>
                  <a:pt x="21600" y="5410"/>
                  <a:pt x="21480" y="4220"/>
                </a:cubicBezTo>
                <a:cubicBezTo>
                  <a:pt x="21115" y="3222"/>
                  <a:pt x="20420" y="2187"/>
                  <a:pt x="19632" y="1305"/>
                </a:cubicBezTo>
                <a:cubicBezTo>
                  <a:pt x="18575" y="575"/>
                  <a:pt x="17425" y="152"/>
                  <a:pt x="16275" y="0"/>
                </a:cubicBezTo>
                <a:cubicBezTo>
                  <a:pt x="15005" y="0"/>
                  <a:pt x="13735" y="152"/>
                  <a:pt x="12705" y="730"/>
                </a:cubicBezTo>
                <a:cubicBezTo>
                  <a:pt x="12176" y="1018"/>
                  <a:pt x="11254" y="1746"/>
                  <a:pt x="10860" y="2187"/>
                </a:cubicBezTo>
                <a:close/>
              </a:path>
            </a:pathLst>
          </a:custGeom>
          <a:solidFill>
            <a:srgbClr val="FF0000"/>
          </a:solidFill>
          <a:ln w="19050" cap="flat" cmpd="sng">
            <a:solidFill>
              <a:srgbClr val="000000"/>
            </a:solidFill>
            <a:prstDash val="solid"/>
            <a:miter/>
            <a:headEnd type="none" w="med" len="med"/>
            <a:tailEnd type="none" w="med" len="med"/>
          </a:ln>
        </p:spPr>
        <p:txBody>
          <a:bodyPr wrap="none" anchor="ctr"/>
          <a:p>
            <a:pPr algn="ctr"/>
            <a:r>
              <a:rPr lang="en-US" altLang="zh-CN" sz="900" dirty="0">
                <a:latin typeface="Arial" panose="020B0604020202020204" pitchFamily="34" charset="0"/>
              </a:rPr>
              <a:t>2</a:t>
            </a:r>
            <a:r>
              <a:rPr lang="zh-CN" altLang="en-US" sz="900" dirty="0">
                <a:latin typeface="Arial" panose="020B0604020202020204" pitchFamily="34" charset="0"/>
              </a:rPr>
              <a:t>长</a:t>
            </a:r>
            <a:endParaRPr lang="zh-CN" altLang="en-US" sz="900" dirty="0">
              <a:latin typeface="Arial" panose="020B0604020202020204" pitchFamily="34" charset="0"/>
            </a:endParaRPr>
          </a:p>
          <a:p>
            <a:pPr algn="ctr"/>
            <a:r>
              <a:rPr lang="en-US" altLang="zh-CN" sz="900" dirty="0">
                <a:latin typeface="Arial" panose="020B0604020202020204" pitchFamily="34" charset="0"/>
              </a:rPr>
              <a:t>2</a:t>
            </a:r>
            <a:r>
              <a:rPr lang="zh-CN" altLang="en-US" sz="900" dirty="0">
                <a:latin typeface="Arial" panose="020B0604020202020204" pitchFamily="34" charset="0"/>
                <a:hlinkClick r:id="rId4" action="ppaction://hlinksldjump"/>
              </a:rPr>
              <a:t>宽</a:t>
            </a:r>
            <a:endParaRPr lang="zh-CN" altLang="en-US" sz="900" dirty="0">
              <a:latin typeface="Arial" panose="020B0604020202020204" pitchFamily="34" charset="0"/>
            </a:endParaRPr>
          </a:p>
        </p:txBody>
      </p:sp>
      <p:sp>
        <p:nvSpPr>
          <p:cNvPr id="67594" name="燕尾形 67593">
            <a:hlinkClick r:id="" action="ppaction://noaction"/>
          </p:cNvPr>
          <p:cNvSpPr/>
          <p:nvPr/>
        </p:nvSpPr>
        <p:spPr>
          <a:xfrm>
            <a:off x="7542610" y="5643563"/>
            <a:ext cx="458390" cy="215504"/>
          </a:xfrm>
          <a:prstGeom prst="chevron">
            <a:avLst>
              <a:gd name="adj" fmla="val 53176"/>
            </a:avLst>
          </a:prstGeom>
          <a:solidFill>
            <a:schemeClr val="accent1"/>
          </a:solidFill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</p:spPr>
        <p:txBody>
          <a:bodyPr wrap="none" anchor="ctr"/>
          <a:p>
            <a:pPr algn="ctr"/>
            <a:r>
              <a:rPr lang="zh-CN" altLang="en-US" sz="100" dirty="0">
                <a:latin typeface="Arial" panose="020B0604020202020204" pitchFamily="34" charset="0"/>
              </a:rPr>
              <a:t>练习</a:t>
            </a:r>
            <a:endParaRPr lang="zh-CN" altLang="en-US" sz="100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 spd="med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69634" name="图片 69633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1143000" y="857250"/>
            <a:ext cx="6858000" cy="5143500"/>
          </a:xfrm>
          <a:prstGeom prst="rect">
            <a:avLst/>
          </a:prstGeom>
          <a:noFill/>
          <a:ln w="9525">
            <a:noFill/>
          </a:ln>
        </p:spPr>
      </p:pic>
      <p:grpSp>
        <p:nvGrpSpPr>
          <p:cNvPr id="69635" name="组合 69634"/>
          <p:cNvGrpSpPr/>
          <p:nvPr/>
        </p:nvGrpSpPr>
        <p:grpSpPr>
          <a:xfrm>
            <a:off x="3275410" y="1484710"/>
            <a:ext cx="2106215" cy="981075"/>
            <a:chOff x="521" y="514"/>
            <a:chExt cx="1769" cy="824"/>
          </a:xfrm>
        </p:grpSpPr>
        <p:sp>
          <p:nvSpPr>
            <p:cNvPr id="69636" name="直接连接符 69635"/>
            <p:cNvSpPr/>
            <p:nvPr/>
          </p:nvSpPr>
          <p:spPr>
            <a:xfrm>
              <a:off x="521" y="527"/>
              <a:ext cx="1769" cy="0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69637" name="直接连接符 69636"/>
            <p:cNvSpPr/>
            <p:nvPr/>
          </p:nvSpPr>
          <p:spPr>
            <a:xfrm>
              <a:off x="537" y="521"/>
              <a:ext cx="0" cy="817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69638" name="直接连接符 69637"/>
            <p:cNvSpPr/>
            <p:nvPr/>
          </p:nvSpPr>
          <p:spPr>
            <a:xfrm>
              <a:off x="521" y="1338"/>
              <a:ext cx="1769" cy="0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69639" name="直接连接符 69638"/>
            <p:cNvSpPr/>
            <p:nvPr/>
          </p:nvSpPr>
          <p:spPr>
            <a:xfrm>
              <a:off x="2274" y="514"/>
              <a:ext cx="0" cy="817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</p:grpSp>
      <p:sp>
        <p:nvSpPr>
          <p:cNvPr id="69640" name="直接连接符 69639"/>
          <p:cNvSpPr/>
          <p:nvPr/>
        </p:nvSpPr>
        <p:spPr>
          <a:xfrm>
            <a:off x="3275410" y="1496616"/>
            <a:ext cx="2051447" cy="10715"/>
          </a:xfrm>
          <a:prstGeom prst="line">
            <a:avLst/>
          </a:prstGeom>
          <a:ln w="57150" cap="flat" cmpd="sng">
            <a:solidFill>
              <a:srgbClr val="FF0000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69641" name="直接连接符 69640"/>
          <p:cNvSpPr/>
          <p:nvPr/>
        </p:nvSpPr>
        <p:spPr>
          <a:xfrm>
            <a:off x="3296841" y="1484710"/>
            <a:ext cx="0" cy="972740"/>
          </a:xfrm>
          <a:prstGeom prst="line">
            <a:avLst/>
          </a:prstGeom>
          <a:ln w="57150" cap="flat" cmpd="sng">
            <a:solidFill>
              <a:srgbClr val="3333FF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69642" name="直接连接符 69641"/>
          <p:cNvSpPr/>
          <p:nvPr/>
        </p:nvSpPr>
        <p:spPr>
          <a:xfrm>
            <a:off x="3308747" y="2457450"/>
            <a:ext cx="2062163" cy="10716"/>
          </a:xfrm>
          <a:prstGeom prst="line">
            <a:avLst/>
          </a:prstGeom>
          <a:ln w="57150" cap="flat" cmpd="sng">
            <a:solidFill>
              <a:srgbClr val="FF0000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69643" name="直接连接符 69642"/>
          <p:cNvSpPr/>
          <p:nvPr/>
        </p:nvSpPr>
        <p:spPr>
          <a:xfrm>
            <a:off x="5370910" y="1482329"/>
            <a:ext cx="0" cy="972740"/>
          </a:xfrm>
          <a:prstGeom prst="line">
            <a:avLst/>
          </a:prstGeom>
          <a:ln w="57150" cap="flat" cmpd="sng">
            <a:solidFill>
              <a:srgbClr val="3333FF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69647" name="下弧形箭头 69646">
            <a:hlinkClick r:id="" action="ppaction://noaction"/>
          </p:cNvPr>
          <p:cNvSpPr/>
          <p:nvPr/>
        </p:nvSpPr>
        <p:spPr>
          <a:xfrm>
            <a:off x="7730729" y="5264944"/>
            <a:ext cx="270272" cy="250031"/>
          </a:xfrm>
          <a:prstGeom prst="curvedUpArrow">
            <a:avLst>
              <a:gd name="adj1" fmla="val 21619"/>
              <a:gd name="adj2" fmla="val 43238"/>
              <a:gd name="adj3" fmla="val 33333"/>
            </a:avLst>
          </a:prstGeom>
          <a:solidFill>
            <a:schemeClr val="accent1"/>
          </a:solidFill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</p:spPr>
        <p:txBody>
          <a:bodyPr/>
          <a:p>
            <a:endParaRPr lang="zh-CN" altLang="en-US" sz="100"/>
          </a:p>
        </p:txBody>
      </p:sp>
      <p:sp>
        <p:nvSpPr>
          <p:cNvPr id="69648" name="燕尾形 69647">
            <a:hlinkClick r:id="" action="ppaction://noaction"/>
          </p:cNvPr>
          <p:cNvSpPr/>
          <p:nvPr/>
        </p:nvSpPr>
        <p:spPr>
          <a:xfrm>
            <a:off x="7542610" y="5643563"/>
            <a:ext cx="458390" cy="215504"/>
          </a:xfrm>
          <a:prstGeom prst="chevron">
            <a:avLst>
              <a:gd name="adj" fmla="val 53176"/>
            </a:avLst>
          </a:prstGeom>
          <a:solidFill>
            <a:schemeClr val="accent1"/>
          </a:solidFill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</p:spPr>
        <p:txBody>
          <a:bodyPr wrap="none" anchor="ctr"/>
          <a:p>
            <a:pPr algn="ctr"/>
            <a:r>
              <a:rPr lang="zh-CN" altLang="en-US" sz="100" dirty="0">
                <a:latin typeface="Arial" panose="020B0604020202020204" pitchFamily="34" charset="0"/>
              </a:rPr>
              <a:t>练习</a:t>
            </a:r>
            <a:endParaRPr lang="zh-CN" altLang="en-US" sz="100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5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1" dur="1000" fill="hold"/>
                                        <p:tgtEl>
                                          <p:spTgt spid="696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0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12" presetID="35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3" dur="1000" fill="hold"/>
                                        <p:tgtEl>
                                          <p:spTgt spid="696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2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35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6" dur="1000" fill="hold"/>
                                        <p:tgtEl>
                                          <p:spTgt spid="696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17" presetID="35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8" dur="1000" fill="hold"/>
                                        <p:tgtEl>
                                          <p:spTgt spid="696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7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96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35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7" dur="1000" fill="hold"/>
                                        <p:tgtEl>
                                          <p:spTgt spid="696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6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28" presetID="35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9" dur="1000" fill="hold"/>
                                        <p:tgtEl>
                                          <p:spTgt spid="696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8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000"/>
                            </p:stCondLst>
                            <p:childTnLst>
                              <p:par>
                                <p:cTn id="31" presetID="35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2" dur="1000" fill="hold"/>
                                        <p:tgtEl>
                                          <p:spTgt spid="696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3" presetID="35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4" dur="1000" fill="hold"/>
                                        <p:tgtEl>
                                          <p:spTgt spid="696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2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grpSp>
        <p:nvGrpSpPr>
          <p:cNvPr id="68611" name="组合 68610"/>
          <p:cNvGrpSpPr/>
          <p:nvPr/>
        </p:nvGrpSpPr>
        <p:grpSpPr>
          <a:xfrm>
            <a:off x="3275410" y="1484710"/>
            <a:ext cx="2106215" cy="981075"/>
            <a:chOff x="521" y="514"/>
            <a:chExt cx="1769" cy="824"/>
          </a:xfrm>
        </p:grpSpPr>
        <p:sp>
          <p:nvSpPr>
            <p:cNvPr id="68612" name="直接连接符 68611"/>
            <p:cNvSpPr/>
            <p:nvPr/>
          </p:nvSpPr>
          <p:spPr>
            <a:xfrm>
              <a:off x="521" y="527"/>
              <a:ext cx="1769" cy="0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68613" name="直接连接符 68612"/>
            <p:cNvSpPr/>
            <p:nvPr/>
          </p:nvSpPr>
          <p:spPr>
            <a:xfrm>
              <a:off x="537" y="521"/>
              <a:ext cx="0" cy="817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68614" name="直接连接符 68613"/>
            <p:cNvSpPr/>
            <p:nvPr/>
          </p:nvSpPr>
          <p:spPr>
            <a:xfrm>
              <a:off x="521" y="1338"/>
              <a:ext cx="1769" cy="0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  <p:sp>
          <p:nvSpPr>
            <p:cNvPr id="68615" name="直接连接符 68614"/>
            <p:cNvSpPr/>
            <p:nvPr/>
          </p:nvSpPr>
          <p:spPr>
            <a:xfrm>
              <a:off x="2274" y="514"/>
              <a:ext cx="0" cy="817"/>
            </a:xfrm>
            <a:prstGeom prst="line">
              <a:avLst/>
            </a:prstGeom>
            <a:ln w="57150" cap="flat" cmpd="sng">
              <a:solidFill>
                <a:srgbClr val="000000"/>
              </a:solidFill>
              <a:prstDash val="solid"/>
              <a:headEnd type="none" w="med" len="med"/>
              <a:tailEnd type="none" w="med" len="med"/>
            </a:ln>
          </p:spPr>
        </p:sp>
      </p:grpSp>
      <p:sp>
        <p:nvSpPr>
          <p:cNvPr id="68616" name="直接连接符 68615"/>
          <p:cNvSpPr/>
          <p:nvPr/>
        </p:nvSpPr>
        <p:spPr>
          <a:xfrm>
            <a:off x="3296841" y="1496616"/>
            <a:ext cx="2051447" cy="10715"/>
          </a:xfrm>
          <a:prstGeom prst="line">
            <a:avLst/>
          </a:prstGeom>
          <a:ln w="57150" cap="flat" cmpd="sng">
            <a:solidFill>
              <a:srgbClr val="FF0000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68617" name="直接连接符 68616"/>
          <p:cNvSpPr/>
          <p:nvPr/>
        </p:nvSpPr>
        <p:spPr>
          <a:xfrm>
            <a:off x="3296841" y="1484710"/>
            <a:ext cx="0" cy="972740"/>
          </a:xfrm>
          <a:prstGeom prst="line">
            <a:avLst/>
          </a:prstGeom>
          <a:ln w="57150" cap="flat" cmpd="sng">
            <a:solidFill>
              <a:srgbClr val="3333FF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68618" name="直接连接符 68617"/>
          <p:cNvSpPr/>
          <p:nvPr/>
        </p:nvSpPr>
        <p:spPr>
          <a:xfrm>
            <a:off x="3308747" y="2457450"/>
            <a:ext cx="2062163" cy="10716"/>
          </a:xfrm>
          <a:prstGeom prst="line">
            <a:avLst/>
          </a:prstGeom>
          <a:ln w="57150" cap="flat" cmpd="sng">
            <a:solidFill>
              <a:srgbClr val="FF0000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68619" name="直接连接符 68618"/>
          <p:cNvSpPr/>
          <p:nvPr/>
        </p:nvSpPr>
        <p:spPr>
          <a:xfrm>
            <a:off x="5370910" y="1482329"/>
            <a:ext cx="0" cy="972740"/>
          </a:xfrm>
          <a:prstGeom prst="line">
            <a:avLst/>
          </a:prstGeom>
          <a:ln w="57150" cap="flat" cmpd="sng">
            <a:solidFill>
              <a:srgbClr val="3333FF"/>
            </a:solidFill>
            <a:prstDash val="solid"/>
            <a:headEnd type="none" w="med" len="med"/>
            <a:tailEnd type="none" w="med" len="med"/>
          </a:ln>
        </p:spPr>
      </p:sp>
      <p:sp>
        <p:nvSpPr>
          <p:cNvPr id="68623" name="下弧形箭头 68622">
            <a:hlinkClick r:id="" action="ppaction://noaction"/>
          </p:cNvPr>
          <p:cNvSpPr/>
          <p:nvPr/>
        </p:nvSpPr>
        <p:spPr>
          <a:xfrm>
            <a:off x="7730729" y="5373291"/>
            <a:ext cx="270272" cy="250031"/>
          </a:xfrm>
          <a:prstGeom prst="curvedUpArrow">
            <a:avLst>
              <a:gd name="adj1" fmla="val 21619"/>
              <a:gd name="adj2" fmla="val 43238"/>
              <a:gd name="adj3" fmla="val 33333"/>
            </a:avLst>
          </a:prstGeom>
          <a:solidFill>
            <a:schemeClr val="accent1"/>
          </a:solidFill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</p:spPr>
        <p:txBody>
          <a:bodyPr/>
          <a:p>
            <a:endParaRPr lang="zh-CN" altLang="en-US" sz="100"/>
          </a:p>
        </p:txBody>
      </p:sp>
      <p:sp>
        <p:nvSpPr>
          <p:cNvPr id="68624" name="燕尾形 68623">
            <a:hlinkClick r:id="" action="ppaction://noaction"/>
          </p:cNvPr>
          <p:cNvSpPr/>
          <p:nvPr/>
        </p:nvSpPr>
        <p:spPr>
          <a:xfrm>
            <a:off x="7542610" y="5785247"/>
            <a:ext cx="458390" cy="215503"/>
          </a:xfrm>
          <a:prstGeom prst="chevron">
            <a:avLst>
              <a:gd name="adj" fmla="val 53176"/>
            </a:avLst>
          </a:prstGeom>
          <a:solidFill>
            <a:schemeClr val="accent1"/>
          </a:solidFill>
          <a:ln w="9525" cap="flat" cmpd="sng">
            <a:solidFill>
              <a:schemeClr val="tx1"/>
            </a:solidFill>
            <a:prstDash val="solid"/>
            <a:miter/>
            <a:headEnd type="none" w="med" len="med"/>
            <a:tailEnd type="none" w="med" len="med"/>
          </a:ln>
        </p:spPr>
        <p:txBody>
          <a:bodyPr wrap="none" anchor="ctr"/>
          <a:p>
            <a:pPr algn="ctr"/>
            <a:r>
              <a:rPr lang="zh-CN" altLang="en-US" sz="100" dirty="0">
                <a:latin typeface="Arial" panose="020B0604020202020204" pitchFamily="34" charset="0"/>
              </a:rPr>
              <a:t>练习</a:t>
            </a:r>
            <a:endParaRPr lang="zh-CN" altLang="en-US" sz="100" dirty="0">
              <a:latin typeface="Arial" panose="020B0604020202020204" pitchFamily="34" charset="0"/>
            </a:endParaRP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5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1" dur="1000" fill="hold"/>
                                        <p:tgtEl>
                                          <p:spTgt spid="686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0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1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12" presetID="35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3" dur="1000" fill="hold"/>
                                        <p:tgtEl>
                                          <p:spTgt spid="686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2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1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000"/>
                            </p:stCondLst>
                            <p:childTnLst>
                              <p:par>
                                <p:cTn id="15" presetID="35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6" dur="1000" fill="hold"/>
                                        <p:tgtEl>
                                          <p:spTgt spid="686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5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1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17" presetID="35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18" dur="1000" fill="hold"/>
                                        <p:tgtEl>
                                          <p:spTgt spid="686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17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1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86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35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7" dur="1000" fill="hold"/>
                                        <p:tgtEl>
                                          <p:spTgt spid="686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6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1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28" presetID="35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29" dur="1000" fill="hold"/>
                                        <p:tgtEl>
                                          <p:spTgt spid="686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28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1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1000"/>
                            </p:stCondLst>
                            <p:childTnLst>
                              <p:par>
                                <p:cTn id="31" presetID="35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2" dur="1000" fill="hold"/>
                                        <p:tgtEl>
                                          <p:spTgt spid="686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1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1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  <p:par>
                                <p:cTn id="33" presetID="35" presetClass="emph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discrete" valueType="str">
                                      <p:cBhvr>
                                        <p:cTn id="34" dur="1000" fill="hold"/>
                                        <p:tgtEl>
                                          <p:spTgt spid="686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hidden"/>
                                          </p:val>
                                        </p:tav>
                                        <p:tav tm="50000">
                                          <p:val>
                                            <p:strVal val="visible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audio>
                                      <p:cMediaNode>
                                        <p:cTn display="0" masterRel="sameClick">
                                          <p:stCondLst>
                                            <p:cond evt="begin" delay="0">
                                              <p:tn val="33"/>
                                            </p:cond>
                                          </p:stCondLst>
                                          <p:endCondLst>
                                            <p:cond evt="onStopAudio" delay="0">
                                              <p:tgtEl>
                                                <p:sldTgt/>
                                              </p:tgtEl>
                                            </p:cond>
                                          </p:endCondLst>
                                        </p:cTn>
                                        <p:tgtEl>
                                          <p:sndTgt r:embed="rId1" name="chimes.wav"/>
                                        </p:tgtEl>
                                      </p:cMediaNode>
                                    </p:audio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8193" name="图片 11281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grpSp>
        <p:nvGrpSpPr>
          <p:cNvPr id="8194" name="组合 11276"/>
          <p:cNvGrpSpPr/>
          <p:nvPr/>
        </p:nvGrpSpPr>
        <p:grpSpPr>
          <a:xfrm>
            <a:off x="1332230" y="2708275"/>
            <a:ext cx="2570480" cy="1223010"/>
            <a:chOff x="521" y="1933"/>
            <a:chExt cx="1996" cy="879"/>
          </a:xfrm>
        </p:grpSpPr>
        <p:sp>
          <p:nvSpPr>
            <p:cNvPr id="8195" name="矩形 11267"/>
            <p:cNvSpPr/>
            <p:nvPr/>
          </p:nvSpPr>
          <p:spPr>
            <a:xfrm>
              <a:off x="521" y="1933"/>
              <a:ext cx="1361" cy="681"/>
            </a:xfrm>
            <a:prstGeom prst="rect">
              <a:avLst/>
            </a:prstGeom>
            <a:solidFill>
              <a:schemeClr val="bg1"/>
            </a:solidFill>
            <a:ln w="2857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anchor="t"/>
            <a:p>
              <a:endParaRPr lang="zh-CN" altLang="en-US">
                <a:latin typeface="Arial" panose="020B0604020202020204" pitchFamily="34" charset="0"/>
              </a:endParaRPr>
            </a:p>
          </p:txBody>
        </p:sp>
        <p:sp>
          <p:nvSpPr>
            <p:cNvPr id="8196" name="文本框 11268"/>
            <p:cNvSpPr txBox="1"/>
            <p:nvPr/>
          </p:nvSpPr>
          <p:spPr>
            <a:xfrm>
              <a:off x="830" y="2614"/>
              <a:ext cx="599" cy="198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p>
              <a:r>
                <a:rPr lang="en-US" altLang="zh-CN" sz="1200">
                  <a:latin typeface="Arial" panose="020B0604020202020204" pitchFamily="34" charset="0"/>
                </a:rPr>
                <a:t>6cm</a:t>
              </a:r>
              <a:endParaRPr lang="en-US" altLang="zh-CN" sz="1200">
                <a:latin typeface="Arial" panose="020B0604020202020204" pitchFamily="34" charset="0"/>
              </a:endParaRPr>
            </a:p>
          </p:txBody>
        </p:sp>
        <p:sp>
          <p:nvSpPr>
            <p:cNvPr id="8197" name="文本框 11269"/>
            <p:cNvSpPr txBox="1"/>
            <p:nvPr/>
          </p:nvSpPr>
          <p:spPr>
            <a:xfrm>
              <a:off x="1918" y="2069"/>
              <a:ext cx="599" cy="198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p>
              <a:r>
                <a:rPr lang="en-US" altLang="zh-CN" sz="1200">
                  <a:latin typeface="Arial" panose="020B0604020202020204" pitchFamily="34" charset="0"/>
                </a:rPr>
                <a:t>3cm</a:t>
              </a:r>
              <a:endParaRPr lang="en-US" altLang="zh-CN" sz="1200">
                <a:latin typeface="Arial" panose="020B0604020202020204" pitchFamily="34" charset="0"/>
              </a:endParaRPr>
            </a:p>
          </p:txBody>
        </p:sp>
      </p:grpSp>
      <p:grpSp>
        <p:nvGrpSpPr>
          <p:cNvPr id="8198" name="组合 11277"/>
          <p:cNvGrpSpPr/>
          <p:nvPr/>
        </p:nvGrpSpPr>
        <p:grpSpPr>
          <a:xfrm>
            <a:off x="5918200" y="2479040"/>
            <a:ext cx="1537335" cy="1707668"/>
            <a:chOff x="2789" y="1706"/>
            <a:chExt cx="1126" cy="1245"/>
          </a:xfrm>
        </p:grpSpPr>
        <p:sp>
          <p:nvSpPr>
            <p:cNvPr id="8199" name="矩形 11270"/>
            <p:cNvSpPr/>
            <p:nvPr/>
          </p:nvSpPr>
          <p:spPr>
            <a:xfrm>
              <a:off x="2789" y="1706"/>
              <a:ext cx="762" cy="947"/>
            </a:xfrm>
            <a:prstGeom prst="rect">
              <a:avLst/>
            </a:prstGeom>
            <a:solidFill>
              <a:schemeClr val="bg1"/>
            </a:solidFill>
            <a:ln w="28575" cap="flat" cmpd="sng">
              <a:solidFill>
                <a:schemeClr val="tx1"/>
              </a:solidFill>
              <a:prstDash val="solid"/>
              <a:miter/>
              <a:headEnd type="none" w="med" len="med"/>
              <a:tailEnd type="none" w="med" len="med"/>
            </a:ln>
          </p:spPr>
          <p:txBody>
            <a:bodyPr wrap="none" anchor="ctr"/>
            <a:p>
              <a:pPr algn="ctr"/>
              <a:endParaRPr dirty="0">
                <a:latin typeface="Arial" panose="020B0604020202020204" pitchFamily="34" charset="0"/>
              </a:endParaRPr>
            </a:p>
          </p:txBody>
        </p:sp>
        <p:sp>
          <p:nvSpPr>
            <p:cNvPr id="8200" name="文本框 11271"/>
            <p:cNvSpPr txBox="1"/>
            <p:nvPr/>
          </p:nvSpPr>
          <p:spPr>
            <a:xfrm>
              <a:off x="2871" y="2750"/>
              <a:ext cx="364" cy="20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p>
              <a:r>
                <a:rPr lang="en-US" altLang="zh-CN" sz="1200">
                  <a:latin typeface="Arial" panose="020B0604020202020204" pitchFamily="34" charset="0"/>
                </a:rPr>
                <a:t>3dm</a:t>
              </a:r>
              <a:endParaRPr lang="en-US" altLang="zh-CN" sz="1200">
                <a:latin typeface="Arial" panose="020B0604020202020204" pitchFamily="34" charset="0"/>
              </a:endParaRPr>
            </a:p>
          </p:txBody>
        </p:sp>
        <p:sp>
          <p:nvSpPr>
            <p:cNvPr id="8201" name="文本框 11272"/>
            <p:cNvSpPr txBox="1"/>
            <p:nvPr/>
          </p:nvSpPr>
          <p:spPr>
            <a:xfrm>
              <a:off x="3551" y="2067"/>
              <a:ext cx="364" cy="20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p>
              <a:r>
                <a:rPr lang="en-US" altLang="zh-CN" sz="1200">
                  <a:latin typeface="Arial" panose="020B0604020202020204" pitchFamily="34" charset="0"/>
                </a:rPr>
                <a:t>4dm</a:t>
              </a:r>
              <a:endParaRPr lang="en-US" altLang="zh-CN" sz="1200">
                <a:latin typeface="Arial" panose="020B0604020202020204" pitchFamily="34" charset="0"/>
              </a:endParaRPr>
            </a:p>
          </p:txBody>
        </p:sp>
      </p:grpSp>
      <p:sp>
        <p:nvSpPr>
          <p:cNvPr id="8202" name="文本框 11280"/>
          <p:cNvSpPr txBox="1"/>
          <p:nvPr/>
        </p:nvSpPr>
        <p:spPr>
          <a:xfrm>
            <a:off x="755650" y="404813"/>
            <a:ext cx="5256213" cy="1568450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r>
              <a:rPr lang="en-US" altLang="zh-CN" sz="3200" b="1" dirty="0">
                <a:solidFill>
                  <a:srgbClr val="FF0000"/>
                </a:solidFill>
                <a:latin typeface="Arial" panose="020B0604020202020204" pitchFamily="34" charset="0"/>
              </a:rPr>
              <a:t>2</a:t>
            </a:r>
            <a:r>
              <a:rPr lang="zh-CN" altLang="en-US" sz="3200" b="1" dirty="0">
                <a:solidFill>
                  <a:srgbClr val="FF0000"/>
                </a:solidFill>
                <a:latin typeface="Arial" panose="020B0604020202020204" pitchFamily="34" charset="0"/>
              </a:rPr>
              <a:t>、动手算一算：</a:t>
            </a:r>
            <a:endParaRPr lang="zh-CN" altLang="en-US" sz="3200" b="1" dirty="0">
              <a:solidFill>
                <a:srgbClr val="FF0000"/>
              </a:solidFill>
              <a:latin typeface="Arial" panose="020B0604020202020204" pitchFamily="34" charset="0"/>
            </a:endParaRPr>
          </a:p>
          <a:p>
            <a:endParaRPr lang="zh-CN" altLang="en-US" sz="3200" b="1" dirty="0">
              <a:solidFill>
                <a:srgbClr val="FF0000"/>
              </a:solidFill>
              <a:latin typeface="Arial" panose="020B0604020202020204" pitchFamily="34" charset="0"/>
            </a:endParaRPr>
          </a:p>
          <a:p>
            <a:r>
              <a:rPr lang="zh-CN" altLang="en-US" sz="3200" b="1" dirty="0">
                <a:latin typeface="Arial" panose="020B0604020202020204" pitchFamily="34" charset="0"/>
              </a:rPr>
              <a:t>      计算下面长方形的周长。</a:t>
            </a:r>
            <a:endParaRPr lang="zh-CN" altLang="en-US" sz="3200" b="1" dirty="0">
              <a:latin typeface="Arial" panose="020B0604020202020204" pitchFamily="34" charset="0"/>
            </a:endParaRPr>
          </a:p>
        </p:txBody>
      </p:sp>
      <p:sp>
        <p:nvSpPr>
          <p:cNvPr id="4" name="文本框 3"/>
          <p:cNvSpPr txBox="1"/>
          <p:nvPr/>
        </p:nvSpPr>
        <p:spPr>
          <a:xfrm>
            <a:off x="760095" y="4297680"/>
            <a:ext cx="3851910" cy="1076325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2400"/>
              <a:t>    </a:t>
            </a:r>
            <a:r>
              <a:rPr lang="en-US" altLang="zh-CN" sz="2000">
                <a:solidFill>
                  <a:srgbClr val="FF0000"/>
                </a:solidFill>
              </a:rPr>
              <a:t>6+3=9</a:t>
            </a:r>
            <a:r>
              <a:rPr lang="zh-CN" altLang="en-US" sz="2000">
                <a:solidFill>
                  <a:srgbClr val="FF0000"/>
                </a:solidFill>
              </a:rPr>
              <a:t>（</a:t>
            </a:r>
            <a:r>
              <a:rPr lang="en-US" altLang="zh-CN" sz="2000">
                <a:solidFill>
                  <a:srgbClr val="FF0000"/>
                </a:solidFill>
              </a:rPr>
              <a:t>cm</a:t>
            </a:r>
            <a:r>
              <a:rPr lang="zh-CN" altLang="en-US" sz="2000">
                <a:solidFill>
                  <a:srgbClr val="FF0000"/>
                </a:solidFill>
              </a:rPr>
              <a:t>）</a:t>
            </a:r>
            <a:endParaRPr lang="zh-CN" altLang="en-US" sz="2000">
              <a:solidFill>
                <a:srgbClr val="FF0000"/>
              </a:solidFill>
            </a:endParaRPr>
          </a:p>
          <a:p>
            <a:r>
              <a:rPr lang="en-US" altLang="zh-CN" sz="2000">
                <a:solidFill>
                  <a:srgbClr val="FF0000"/>
                </a:solidFill>
              </a:rPr>
              <a:t>     9</a:t>
            </a:r>
            <a:r>
              <a:rPr lang="zh-CN" altLang="zh-CN" sz="2000">
                <a:solidFill>
                  <a:srgbClr val="FF0000"/>
                </a:solidFill>
              </a:rPr>
              <a:t>×</a:t>
            </a:r>
            <a:r>
              <a:rPr lang="en-US" altLang="zh-CN" sz="2000">
                <a:solidFill>
                  <a:srgbClr val="FF0000"/>
                </a:solidFill>
              </a:rPr>
              <a:t>2=18</a:t>
            </a:r>
            <a:r>
              <a:rPr lang="zh-CN" altLang="en-US" sz="2000">
                <a:solidFill>
                  <a:srgbClr val="FF0000"/>
                </a:solidFill>
              </a:rPr>
              <a:t>（</a:t>
            </a:r>
            <a:r>
              <a:rPr lang="en-US" altLang="zh-CN" sz="2000">
                <a:solidFill>
                  <a:srgbClr val="FF0000"/>
                </a:solidFill>
              </a:rPr>
              <a:t>cm</a:t>
            </a:r>
            <a:r>
              <a:rPr lang="zh-CN" altLang="en-US" sz="2000">
                <a:solidFill>
                  <a:srgbClr val="FF0000"/>
                </a:solidFill>
              </a:rPr>
              <a:t>）</a:t>
            </a:r>
            <a:endParaRPr lang="zh-CN" altLang="en-US" sz="2000">
              <a:solidFill>
                <a:srgbClr val="FF0000"/>
              </a:solidFill>
            </a:endParaRPr>
          </a:p>
          <a:p>
            <a:r>
              <a:rPr lang="zh-CN" altLang="en-US" sz="2000">
                <a:solidFill>
                  <a:srgbClr val="FF0000"/>
                </a:solidFill>
              </a:rPr>
              <a:t>答：长方形的周长是</a:t>
            </a:r>
            <a:r>
              <a:rPr lang="en-US" altLang="zh-CN" sz="2000">
                <a:solidFill>
                  <a:srgbClr val="FF0000"/>
                </a:solidFill>
              </a:rPr>
              <a:t>18</a:t>
            </a:r>
            <a:r>
              <a:rPr lang="zh-CN" altLang="en-US" sz="2000">
                <a:solidFill>
                  <a:srgbClr val="FF0000"/>
                </a:solidFill>
              </a:rPr>
              <a:t> 厘米。</a:t>
            </a:r>
            <a:endParaRPr lang="zh-CN" altLang="en-US" sz="2000">
              <a:solidFill>
                <a:srgbClr val="FF0000"/>
              </a:solidFill>
            </a:endParaRPr>
          </a:p>
        </p:txBody>
      </p:sp>
      <p:sp>
        <p:nvSpPr>
          <p:cNvPr id="5" name="文本框 4"/>
          <p:cNvSpPr txBox="1"/>
          <p:nvPr/>
        </p:nvSpPr>
        <p:spPr>
          <a:xfrm>
            <a:off x="4820285" y="4297680"/>
            <a:ext cx="3556000" cy="1014730"/>
          </a:xfrm>
          <a:prstGeom prst="rect">
            <a:avLst/>
          </a:prstGeom>
          <a:noFill/>
        </p:spPr>
        <p:txBody>
          <a:bodyPr wrap="square" rtlCol="0">
            <a:spAutoFit/>
          </a:bodyPr>
          <a:p>
            <a:r>
              <a:rPr lang="en-US" altLang="zh-CN" sz="2000">
                <a:solidFill>
                  <a:srgbClr val="FF0000"/>
                </a:solidFill>
              </a:rPr>
              <a:t>3+4=7(dm)</a:t>
            </a:r>
            <a:endParaRPr lang="en-US" altLang="zh-CN" sz="2000">
              <a:solidFill>
                <a:srgbClr val="FF0000"/>
              </a:solidFill>
            </a:endParaRPr>
          </a:p>
          <a:p>
            <a:r>
              <a:rPr lang="en-US" altLang="zh-CN" sz="2000">
                <a:solidFill>
                  <a:srgbClr val="FF0000"/>
                </a:solidFill>
              </a:rPr>
              <a:t>7</a:t>
            </a:r>
            <a:r>
              <a:rPr lang="zh-CN" altLang="en-US" sz="2000">
                <a:solidFill>
                  <a:srgbClr val="FF0000"/>
                </a:solidFill>
              </a:rPr>
              <a:t>×</a:t>
            </a:r>
            <a:r>
              <a:rPr lang="en-US" altLang="zh-CN" sz="2000">
                <a:solidFill>
                  <a:srgbClr val="FF0000"/>
                </a:solidFill>
              </a:rPr>
              <a:t>2=14</a:t>
            </a:r>
            <a:r>
              <a:rPr lang="zh-CN" altLang="en-US" sz="2000">
                <a:solidFill>
                  <a:srgbClr val="FF0000"/>
                </a:solidFill>
              </a:rPr>
              <a:t>（</a:t>
            </a:r>
            <a:r>
              <a:rPr lang="en-US" altLang="zh-CN" sz="2000">
                <a:solidFill>
                  <a:srgbClr val="FF0000"/>
                </a:solidFill>
              </a:rPr>
              <a:t>dm</a:t>
            </a:r>
            <a:r>
              <a:rPr lang="zh-CN" altLang="en-US" sz="2000">
                <a:solidFill>
                  <a:srgbClr val="FF0000"/>
                </a:solidFill>
              </a:rPr>
              <a:t>）</a:t>
            </a:r>
            <a:endParaRPr lang="zh-CN" altLang="en-US" sz="2000">
              <a:solidFill>
                <a:srgbClr val="FF0000"/>
              </a:solidFill>
            </a:endParaRPr>
          </a:p>
          <a:p>
            <a:r>
              <a:rPr lang="zh-CN" altLang="en-US" sz="2000">
                <a:solidFill>
                  <a:srgbClr val="FF0000"/>
                </a:solidFill>
              </a:rPr>
              <a:t>答：长方形的周长是</a:t>
            </a:r>
            <a:r>
              <a:rPr lang="en-US" altLang="zh-CN" sz="2000">
                <a:solidFill>
                  <a:srgbClr val="FF0000"/>
                </a:solidFill>
              </a:rPr>
              <a:t>14</a:t>
            </a:r>
            <a:r>
              <a:rPr lang="zh-CN" altLang="en-US" sz="2000">
                <a:solidFill>
                  <a:srgbClr val="FF0000"/>
                </a:solidFill>
              </a:rPr>
              <a:t>分米。</a:t>
            </a:r>
            <a:endParaRPr lang="zh-CN" altLang="en-US" sz="200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  <p:bldP spid="5" grpId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/>
      <p:pic>
        <p:nvPicPr>
          <p:cNvPr id="9217" name="图片 45066" descr="100 (1)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</a:ln>
        </p:spPr>
      </p:pic>
      <p:pic>
        <p:nvPicPr>
          <p:cNvPr id="9227" name="图片 45080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547688"/>
            <a:ext cx="1627188" cy="1728787"/>
          </a:xfrm>
          <a:prstGeom prst="rect">
            <a:avLst/>
          </a:prstGeom>
          <a:noFill/>
          <a:ln w="9525">
            <a:noFill/>
          </a:ln>
        </p:spPr>
      </p:pic>
      <p:sp>
        <p:nvSpPr>
          <p:cNvPr id="45083" name="文本框 45082"/>
          <p:cNvSpPr txBox="1"/>
          <p:nvPr/>
        </p:nvSpPr>
        <p:spPr>
          <a:xfrm>
            <a:off x="6156325" y="1570038"/>
            <a:ext cx="4392613" cy="1066800"/>
          </a:xfrm>
          <a:prstGeom prst="rect">
            <a:avLst/>
          </a:prstGeom>
          <a:noFill/>
          <a:ln w="9525">
            <a:noFill/>
          </a:ln>
        </p:spPr>
        <p:txBody>
          <a:bodyPr anchor="t">
            <a:spAutoFit/>
          </a:bodyPr>
          <a:p>
            <a:r>
              <a:rPr lang="zh-CN" altLang="en-US" sz="3200" b="1" dirty="0">
                <a:latin typeface="Arial" panose="020B0604020202020204" pitchFamily="34" charset="0"/>
              </a:rPr>
              <a:t>花坛的周长</a:t>
            </a:r>
            <a:endParaRPr lang="zh-CN" altLang="en-US" sz="3200" b="1" dirty="0">
              <a:latin typeface="Arial" panose="020B0604020202020204" pitchFamily="34" charset="0"/>
            </a:endParaRPr>
          </a:p>
          <a:p>
            <a:r>
              <a:rPr lang="zh-CN" altLang="en-US" sz="3200" b="1" dirty="0">
                <a:latin typeface="Arial" panose="020B0604020202020204" pitchFamily="34" charset="0"/>
              </a:rPr>
              <a:t>是多少米？</a:t>
            </a:r>
            <a:endParaRPr lang="zh-CN" altLang="en-US" sz="3200" b="1" dirty="0">
              <a:latin typeface="Arial" panose="020B0604020202020204" pitchFamily="34" charset="0"/>
            </a:endParaRPr>
          </a:p>
        </p:txBody>
      </p:sp>
      <p:sp>
        <p:nvSpPr>
          <p:cNvPr id="45084" name="文本框 45083"/>
          <p:cNvSpPr txBox="1"/>
          <p:nvPr/>
        </p:nvSpPr>
        <p:spPr>
          <a:xfrm>
            <a:off x="1908175" y="1412875"/>
            <a:ext cx="3073400" cy="579438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p>
            <a:r>
              <a:rPr lang="zh-CN" altLang="en-US" sz="3200" dirty="0">
                <a:latin typeface="Arial" panose="020B0604020202020204" pitchFamily="34" charset="0"/>
              </a:rPr>
              <a:t>花坛边长</a:t>
            </a:r>
            <a:r>
              <a:rPr lang="en-US" altLang="zh-CN" sz="3200" dirty="0">
                <a:latin typeface="Arial" panose="020B0604020202020204" pitchFamily="34" charset="0"/>
              </a:rPr>
              <a:t>15</a:t>
            </a:r>
            <a:r>
              <a:rPr lang="zh-CN" altLang="en-US" sz="3200" dirty="0">
                <a:latin typeface="Arial" panose="020B0604020202020204" pitchFamily="34" charset="0"/>
              </a:rPr>
              <a:t>米。</a:t>
            </a:r>
            <a:endParaRPr lang="zh-CN" altLang="en-US" sz="3200" dirty="0">
              <a:latin typeface="Arial" panose="020B0604020202020204" pitchFamily="34" charset="0"/>
            </a:endParaRP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731135" y="2166620"/>
            <a:ext cx="3190240" cy="2524125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0" presetClass="entr" presetSubtype="0" fill="hold" grpId="2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edge">
                                      <p:cBhvr>
                                        <p:cTn id="7" dur="1000"/>
                                        <p:tgtEl>
                                          <p:spTgt spid="450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8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0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amond(in)">
                                      <p:cBhvr>
                                        <p:cTn id="10" dur="1000"/>
                                        <p:tgtEl>
                                          <p:spTgt spid="4508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5083" grpId="0"/>
      <p:bldP spid="45084" grpId="2"/>
    </p:bldLst>
  </p:timing>
</p:sld>
</file>

<file path=ppt/theme/theme1.xml><?xml version="1.0" encoding="utf-8"?>
<a:theme xmlns:a="http://schemas.openxmlformats.org/drawingml/2006/main" name="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677</Words>
  <Application>WPS 演示</Application>
  <PresentationFormat>在屏幕上显示</PresentationFormat>
  <Paragraphs>113</Paragraphs>
  <Slides>15</Slides>
  <Notes>0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1</vt:i4>
      </vt:variant>
      <vt:variant>
        <vt:lpstr>幻灯片标题</vt:lpstr>
      </vt:variant>
      <vt:variant>
        <vt:i4>15</vt:i4>
      </vt:variant>
    </vt:vector>
  </HeadingPairs>
  <TitlesOfParts>
    <vt:vector size="24" baseType="lpstr">
      <vt:lpstr>Arial</vt:lpstr>
      <vt:lpstr>宋体</vt:lpstr>
      <vt:lpstr>Wingdings</vt:lpstr>
      <vt:lpstr>隶书</vt:lpstr>
      <vt:lpstr>楷体</vt:lpstr>
      <vt:lpstr>微软雅黑</vt:lpstr>
      <vt:lpstr>Arial Unicode MS</vt:lpstr>
      <vt:lpstr>Calibri</vt:lpstr>
      <vt:lpstr>默认设计模板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Company>微软用户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幻灯片 1</dc:title>
  <dc:creator>微软中国</dc:creator>
  <cp:lastModifiedBy>Administrator</cp:lastModifiedBy>
  <cp:revision>154</cp:revision>
  <dcterms:created xsi:type="dcterms:W3CDTF">2013-10-14T10:18:00Z</dcterms:created>
  <dcterms:modified xsi:type="dcterms:W3CDTF">2017-12-21T09:08:31Z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2052-10.1.0.6929</vt:lpwstr>
  </property>
</Properties>
</file>