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309" r:id="rId4"/>
    <p:sldId id="279" r:id="rId5"/>
    <p:sldId id="263" r:id="rId6"/>
    <p:sldId id="322" r:id="rId7"/>
    <p:sldId id="321" r:id="rId8"/>
    <p:sldId id="320" r:id="rId9"/>
    <p:sldId id="264" r:id="rId10"/>
    <p:sldId id="273" r:id="rId11"/>
    <p:sldId id="284" r:id="rId12"/>
    <p:sldId id="267" r:id="rId13"/>
    <p:sldId id="265" r:id="rId14"/>
    <p:sldId id="285" r:id="rId15"/>
    <p:sldId id="266" r:id="rId16"/>
    <p:sldId id="274" r:id="rId17"/>
  </p:sldIdLst>
  <p:sldSz cx="9144000" cy="6858000" type="screen4x3"/>
  <p:notesSz cx="6858000" cy="9144000"/>
  <p:defaultTextStyle>
    <a:defPPr>
      <a:defRPr lang="en-US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/>
    <p:restoredTop sz="94511"/>
  </p:normalViewPr>
  <p:slideViewPr>
    <p:cSldViewPr showGuides="1">
      <p:cViewPr varScale="1">
        <p:scale>
          <a:sx n="72" d="100"/>
          <a:sy n="72" d="100"/>
        </p:scale>
        <p:origin x="-1314" y="-96"/>
      </p:cViewPr>
      <p:guideLst>
        <p:guide orient="horz" pos="2162"/>
        <p:guide pos="27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1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Title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Text Placeholder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Date Placeholder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29" name="Footer Placeholder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strike="noStrike" noProof="1" dirty="0"/>
          </a:p>
        </p:txBody>
      </p:sp>
      <p:sp>
        <p:nvSpPr>
          <p:cNvPr id="1030" name="Slide Number Placeholder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>
          <a:srgbClr val="000000"/>
        </a:buClr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emf"/><Relationship Id="rId2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3.GIF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6.xml"/><Relationship Id="rId3" Type="http://schemas.openxmlformats.org/officeDocument/2006/relationships/slide" Target="slide7.xml"/><Relationship Id="rId2" Type="http://schemas.openxmlformats.org/officeDocument/2006/relationships/hyperlink" Target="666.pptx" TargetMode="Externa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9" name="图片 5137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" name="文本框 5124"/>
          <p:cNvSpPr txBox="1"/>
          <p:nvPr/>
        </p:nvSpPr>
        <p:spPr>
          <a:xfrm>
            <a:off x="-252412" y="1196975"/>
            <a:ext cx="9648825" cy="914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5400" b="1" dirty="0">
                <a:solidFill>
                  <a:srgbClr val="993366"/>
                </a:solidFill>
                <a:latin typeface="Arial" panose="020B0604020202020204" pitchFamily="34" charset="0"/>
                <a:ea typeface="隶书" pitchFamily="49" charset="-122"/>
              </a:rPr>
              <a:t>长方形和正方形的周长计算</a:t>
            </a:r>
            <a:endParaRPr lang="zh-CN" altLang="en-US" sz="5400" b="1" dirty="0">
              <a:solidFill>
                <a:srgbClr val="993366"/>
              </a:solidFill>
              <a:latin typeface="Arial" panose="020B0604020202020204" pitchFamily="34" charset="0"/>
              <a:ea typeface="隶书" pitchFamily="49" charset="-122"/>
            </a:endParaRPr>
          </a:p>
        </p:txBody>
      </p:sp>
      <p:sp>
        <p:nvSpPr>
          <p:cNvPr id="2051" name="文本框 5133"/>
          <p:cNvSpPr txBox="1"/>
          <p:nvPr/>
        </p:nvSpPr>
        <p:spPr>
          <a:xfrm>
            <a:off x="1260475" y="5300663"/>
            <a:ext cx="7056438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          </a:t>
            </a:r>
            <a:r>
              <a:rPr lang="zh-CN" altLang="en-US" sz="2800" b="1" dirty="0">
                <a:latin typeface="Arial" panose="020B0604020202020204" pitchFamily="34" charset="0"/>
              </a:rPr>
              <a:t>薛家中心小学三（</a:t>
            </a:r>
            <a:r>
              <a:rPr lang="en-US" altLang="zh-CN" sz="2800" b="1" dirty="0">
                <a:latin typeface="Arial" panose="020B0604020202020204" pitchFamily="34" charset="0"/>
              </a:rPr>
              <a:t>10</a:t>
            </a:r>
            <a:r>
              <a:rPr lang="zh-CN" altLang="en-US" sz="2800" b="1" dirty="0">
                <a:latin typeface="Arial" panose="020B0604020202020204" pitchFamily="34" charset="0"/>
              </a:rPr>
              <a:t>）班     刘迎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59393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2" name="矩形 59395"/>
          <p:cNvSpPr/>
          <p:nvPr/>
        </p:nvSpPr>
        <p:spPr>
          <a:xfrm>
            <a:off x="1548130" y="2853055"/>
            <a:ext cx="1645920" cy="1132205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43" name="文本框 59396"/>
          <p:cNvSpPr txBox="1"/>
          <p:nvPr/>
        </p:nvSpPr>
        <p:spPr>
          <a:xfrm>
            <a:off x="2124075" y="4797425"/>
            <a:ext cx="950913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>
                <a:latin typeface="Arial" panose="020B0604020202020204" pitchFamily="34" charset="0"/>
              </a:rPr>
              <a:t>6cm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10244" name="矩形 59399"/>
          <p:cNvSpPr/>
          <p:nvPr/>
        </p:nvSpPr>
        <p:spPr>
          <a:xfrm rot="-3921075">
            <a:off x="5822950" y="2994025"/>
            <a:ext cx="1444625" cy="1584325"/>
          </a:xfrm>
          <a:prstGeom prst="rect">
            <a:avLst/>
          </a:prstGeom>
          <a:solidFill>
            <a:schemeClr val="bg1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p>
            <a:pPr algn="ctr"/>
            <a:endParaRPr dirty="0">
              <a:latin typeface="Arial" panose="020B0604020202020204" pitchFamily="34" charset="0"/>
            </a:endParaRPr>
          </a:p>
        </p:txBody>
      </p:sp>
      <p:sp>
        <p:nvSpPr>
          <p:cNvPr id="10245" name="文本框 59400"/>
          <p:cNvSpPr txBox="1"/>
          <p:nvPr/>
        </p:nvSpPr>
        <p:spPr>
          <a:xfrm rot="238310">
            <a:off x="7312025" y="3933825"/>
            <a:ext cx="860425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3200">
                <a:latin typeface="Arial" panose="020B0604020202020204" pitchFamily="34" charset="0"/>
              </a:rPr>
              <a:t>8 m</a:t>
            </a:r>
            <a:endParaRPr lang="en-US" altLang="zh-CN" sz="3200">
              <a:latin typeface="Arial" panose="020B0604020202020204" pitchFamily="34" charset="0"/>
            </a:endParaRPr>
          </a:p>
        </p:txBody>
      </p:sp>
      <p:sp>
        <p:nvSpPr>
          <p:cNvPr id="10246" name="文本框 59402"/>
          <p:cNvSpPr txBox="1"/>
          <p:nvPr/>
        </p:nvSpPr>
        <p:spPr>
          <a:xfrm>
            <a:off x="755650" y="404813"/>
            <a:ext cx="5832475" cy="15541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、快速抢答：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    正方形的周长分别是多少？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图片 15369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6" name="图片 1536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9020" y="420053"/>
            <a:ext cx="3441700" cy="1663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7" name="文本框 15366"/>
          <p:cNvSpPr txBox="1"/>
          <p:nvPr/>
        </p:nvSpPr>
        <p:spPr>
          <a:xfrm>
            <a:off x="231775" y="949643"/>
            <a:ext cx="6545263" cy="13716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3</a:t>
            </a:r>
            <a:r>
              <a:rPr lang="zh-CN" altLang="en-US" sz="2800" b="1" dirty="0">
                <a:latin typeface="Arial" panose="020B0604020202020204" pitchFamily="34" charset="0"/>
              </a:rPr>
              <a:t>、右边是懒羊羊家新增的一面镜子，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长</a:t>
            </a:r>
            <a:r>
              <a:rPr lang="en-US" altLang="zh-CN" sz="2800" b="1" dirty="0">
                <a:latin typeface="Arial" panose="020B0604020202020204" pitchFamily="34" charset="0"/>
              </a:rPr>
              <a:t>2</a:t>
            </a:r>
            <a:r>
              <a:rPr lang="zh-CN" altLang="en-US" sz="2800" b="1" dirty="0">
                <a:latin typeface="Arial" panose="020B0604020202020204" pitchFamily="34" charset="0"/>
              </a:rPr>
              <a:t>米，宽</a:t>
            </a:r>
            <a:r>
              <a:rPr lang="en-US" altLang="zh-CN" sz="2800" b="1" dirty="0"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latin typeface="Arial" panose="020B0604020202020204" pitchFamily="34" charset="0"/>
              </a:rPr>
              <a:t>米。给它做一个铝合金的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边框，大约需要多少米长的铝合金材料？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pic>
        <p:nvPicPr>
          <p:cNvPr id="15368" name="图片 153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363" y="4265613"/>
            <a:ext cx="2952750" cy="1943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9" name="文本框 15368"/>
          <p:cNvSpPr txBox="1"/>
          <p:nvPr/>
        </p:nvSpPr>
        <p:spPr>
          <a:xfrm>
            <a:off x="231775" y="3856038"/>
            <a:ext cx="5716588" cy="137318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800" b="1" dirty="0">
                <a:latin typeface="Arial" panose="020B0604020202020204" pitchFamily="34" charset="0"/>
              </a:rPr>
              <a:t>4</a:t>
            </a:r>
            <a:r>
              <a:rPr lang="zh-CN" altLang="en-US" sz="2800" b="1" dirty="0">
                <a:latin typeface="Arial" panose="020B0604020202020204" pitchFamily="34" charset="0"/>
              </a:rPr>
              <a:t>、懒羊羊家有一个正方形的花园，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它的边长是</a:t>
            </a:r>
            <a:r>
              <a:rPr lang="en-US" altLang="zh-CN" sz="2800" b="1" dirty="0">
                <a:latin typeface="Arial" panose="020B0604020202020204" pitchFamily="34" charset="0"/>
              </a:rPr>
              <a:t>6</a:t>
            </a:r>
            <a:r>
              <a:rPr lang="zh-CN" altLang="en-US" sz="2800" b="1" dirty="0">
                <a:latin typeface="Arial" panose="020B0604020202020204" pitchFamily="34" charset="0"/>
              </a:rPr>
              <a:t>米，它四周的栏杆长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r>
              <a:rPr lang="zh-CN" altLang="en-US" sz="2800" b="1" dirty="0">
                <a:latin typeface="Arial" panose="020B0604020202020204" pitchFamily="34" charset="0"/>
              </a:rPr>
              <a:t>多少米？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pic>
        <p:nvPicPr>
          <p:cNvPr id="11270" name="图片 153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43330" cy="835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52475" y="2433955"/>
            <a:ext cx="46755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2+1=3(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米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)</a:t>
            </a:r>
            <a:endParaRPr lang="en-US" altLang="zh-CN" sz="24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2=6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（米）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答：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大约需要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6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米长的铝合金材料。</a:t>
            </a: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2590" y="5382895"/>
            <a:ext cx="40252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6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×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4=24</a:t>
            </a:r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（米）</a:t>
            </a:r>
            <a:endParaRPr lang="zh-CN" altLang="en-US" sz="2400">
              <a:solidFill>
                <a:srgbClr val="FF0000"/>
              </a:solidFill>
              <a:latin typeface="宋体" panose="02010600030101010101" pitchFamily="2" charset="-122"/>
            </a:endParaRPr>
          </a:p>
          <a:p>
            <a:r>
              <a:rPr lang="zh-CN" altLang="en-US" sz="2400">
                <a:solidFill>
                  <a:srgbClr val="FF0000"/>
                </a:solidFill>
                <a:latin typeface="宋体" panose="02010600030101010101" pitchFamily="2" charset="-122"/>
              </a:rPr>
              <a:t>答：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它四周的栏杆长</a:t>
            </a:r>
            <a:r>
              <a:rPr lang="en-US" altLang="zh-CN" sz="24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24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sym typeface="+mn-ea"/>
              </a:rPr>
              <a:t>米</a:t>
            </a:r>
            <a:r>
              <a:rPr lang="zh-CN" altLang="en-US" sz="2400" dirty="0">
                <a:solidFill>
                  <a:srgbClr val="FF0000"/>
                </a:solidFill>
                <a:sym typeface="+mn-ea"/>
              </a:rPr>
              <a:t>。</a:t>
            </a:r>
            <a:endParaRPr lang="zh-CN" altLang="en-US" sz="2400" dirty="0">
              <a:solidFill>
                <a:srgbClr val="FF0000"/>
              </a:solidFill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/>
      <p:bldP spid="15369" grpId="0"/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2306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文本框 12299"/>
          <p:cNvSpPr txBox="1"/>
          <p:nvPr/>
        </p:nvSpPr>
        <p:spPr>
          <a:xfrm>
            <a:off x="179388" y="1354138"/>
            <a:ext cx="8532812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</a:rPr>
              <a:t>        </a:t>
            </a:r>
            <a:r>
              <a:rPr lang="zh-CN" altLang="en-US" sz="3200" b="1" dirty="0">
                <a:latin typeface="Arial" panose="020B0604020202020204" pitchFamily="34" charset="0"/>
              </a:rPr>
              <a:t>下面长方形的周长是（      ）厘米。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          </a:t>
            </a:r>
            <a:r>
              <a:rPr lang="en-US" altLang="zh-CN" sz="3200" b="1" dirty="0">
                <a:latin typeface="Arial" panose="020B0604020202020204" pitchFamily="34" charset="0"/>
              </a:rPr>
              <a:t>A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 dirty="0">
                <a:latin typeface="Arial" panose="020B0604020202020204" pitchFamily="34" charset="0"/>
              </a:rPr>
              <a:t>28           B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 dirty="0">
                <a:latin typeface="Arial" panose="020B0604020202020204" pitchFamily="34" charset="0"/>
              </a:rPr>
              <a:t>24         C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>
                <a:latin typeface="Arial" panose="020B0604020202020204" pitchFamily="34" charset="0"/>
              </a:rPr>
              <a:t>16      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sp>
        <p:nvSpPr>
          <p:cNvPr id="12291" name="文本框 12305"/>
          <p:cNvSpPr txBox="1"/>
          <p:nvPr/>
        </p:nvSpPr>
        <p:spPr>
          <a:xfrm>
            <a:off x="468313" y="333375"/>
            <a:ext cx="3671887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挑战一：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308" name="文本框 12307"/>
          <p:cNvSpPr txBox="1"/>
          <p:nvPr/>
        </p:nvSpPr>
        <p:spPr>
          <a:xfrm>
            <a:off x="5292725" y="1316038"/>
            <a:ext cx="550863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3" name="文本框 12304"/>
          <p:cNvSpPr txBox="1"/>
          <p:nvPr/>
        </p:nvSpPr>
        <p:spPr>
          <a:xfrm>
            <a:off x="79375" y="3106738"/>
            <a:ext cx="7953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</a:rPr>
              <a:t>1cm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2294" name="图片 123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675" y="2801938"/>
            <a:ext cx="8064500" cy="3313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5" name="文本框 12303"/>
          <p:cNvSpPr txBox="1"/>
          <p:nvPr/>
        </p:nvSpPr>
        <p:spPr>
          <a:xfrm>
            <a:off x="942975" y="2349500"/>
            <a:ext cx="7953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</a:rPr>
              <a:t>1cm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6" name="左大括号 12300"/>
          <p:cNvSpPr/>
          <p:nvPr/>
        </p:nvSpPr>
        <p:spPr>
          <a:xfrm>
            <a:off x="828675" y="3162300"/>
            <a:ext cx="288925" cy="431800"/>
          </a:xfrm>
          <a:prstGeom prst="leftBrace">
            <a:avLst>
              <a:gd name="adj1" fmla="val 12447"/>
              <a:gd name="adj2" fmla="val 50000"/>
            </a:avLst>
          </a:prstGeom>
          <a:solidFill>
            <a:schemeClr val="bg1"/>
          </a:solidFill>
          <a:ln w="57150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2297" name="左大括号 12302"/>
          <p:cNvSpPr/>
          <p:nvPr/>
        </p:nvSpPr>
        <p:spPr>
          <a:xfrm rot="5400000">
            <a:off x="1174750" y="2708275"/>
            <a:ext cx="287338" cy="503238"/>
          </a:xfrm>
          <a:prstGeom prst="leftBrace">
            <a:avLst>
              <a:gd name="adj1" fmla="val 14586"/>
              <a:gd name="adj2" fmla="val 50000"/>
            </a:avLst>
          </a:prstGeom>
          <a:noFill/>
          <a:ln w="57150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  <p:pic>
        <p:nvPicPr>
          <p:cNvPr id="12298" name="图片 123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188" y="260350"/>
            <a:ext cx="1346200" cy="14398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8" grpId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图片 60417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485900"/>
            <a:ext cx="9144000" cy="8343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4" name="矩形 60418"/>
          <p:cNvSpPr/>
          <p:nvPr/>
        </p:nvSpPr>
        <p:spPr>
          <a:xfrm>
            <a:off x="252413" y="1268413"/>
            <a:ext cx="7632700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latin typeface="Arial" panose="020B0604020202020204" pitchFamily="34" charset="0"/>
              </a:rPr>
              <a:t>         </a:t>
            </a:r>
            <a:r>
              <a:rPr lang="zh-CN" altLang="en-US" sz="3200" b="1" dirty="0">
                <a:latin typeface="Arial" panose="020B0604020202020204" pitchFamily="34" charset="0"/>
              </a:rPr>
              <a:t>下面图形的周长是（       ）厘米。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          </a:t>
            </a:r>
            <a:r>
              <a:rPr lang="en-US" altLang="zh-CN" sz="3200" b="1" dirty="0">
                <a:latin typeface="Arial" panose="020B0604020202020204" pitchFamily="34" charset="0"/>
              </a:rPr>
              <a:t>A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 dirty="0">
                <a:latin typeface="Arial" panose="020B0604020202020204" pitchFamily="34" charset="0"/>
              </a:rPr>
              <a:t>28         B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 dirty="0">
                <a:latin typeface="Arial" panose="020B0604020202020204" pitchFamily="34" charset="0"/>
              </a:rPr>
              <a:t>24       C</a:t>
            </a:r>
            <a:r>
              <a:rPr lang="zh-CN" altLang="en-US" sz="3200" b="1" dirty="0">
                <a:latin typeface="Arial" panose="020B0604020202020204" pitchFamily="34" charset="0"/>
              </a:rPr>
              <a:t>、</a:t>
            </a:r>
            <a:r>
              <a:rPr lang="en-US" altLang="zh-CN" sz="3200" b="1">
                <a:latin typeface="Arial" panose="020B0604020202020204" pitchFamily="34" charset="0"/>
              </a:rPr>
              <a:t>16</a:t>
            </a:r>
            <a:endParaRPr lang="en-US" altLang="zh-CN" sz="3200" b="1">
              <a:latin typeface="Arial" panose="020B0604020202020204" pitchFamily="34" charset="0"/>
            </a:endParaRPr>
          </a:p>
        </p:txBody>
      </p:sp>
      <p:pic>
        <p:nvPicPr>
          <p:cNvPr id="13315" name="图片 604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525" y="2781300"/>
            <a:ext cx="7777163" cy="3124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6" name="左大括号 60420"/>
          <p:cNvSpPr/>
          <p:nvPr/>
        </p:nvSpPr>
        <p:spPr>
          <a:xfrm>
            <a:off x="1052513" y="3114675"/>
            <a:ext cx="215900" cy="504825"/>
          </a:xfrm>
          <a:prstGeom prst="leftBrace">
            <a:avLst>
              <a:gd name="adj1" fmla="val 19474"/>
              <a:gd name="adj2" fmla="val 50000"/>
            </a:avLst>
          </a:prstGeom>
          <a:solidFill>
            <a:schemeClr val="bg1"/>
          </a:solidFill>
          <a:ln w="57150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17" name="左大括号 60421"/>
          <p:cNvSpPr/>
          <p:nvPr/>
        </p:nvSpPr>
        <p:spPr>
          <a:xfrm rot="5400000">
            <a:off x="1373188" y="2646363"/>
            <a:ext cx="288925" cy="504825"/>
          </a:xfrm>
          <a:prstGeom prst="leftBrace">
            <a:avLst>
              <a:gd name="adj1" fmla="val 14552"/>
              <a:gd name="adj2" fmla="val 50000"/>
            </a:avLst>
          </a:prstGeom>
          <a:noFill/>
          <a:ln w="57150" cap="flat" cmpd="sng">
            <a:solidFill>
              <a:srgbClr val="3333F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3318" name="文本框 60422"/>
          <p:cNvSpPr txBox="1"/>
          <p:nvPr/>
        </p:nvSpPr>
        <p:spPr>
          <a:xfrm>
            <a:off x="1123950" y="2322513"/>
            <a:ext cx="795338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</a:rPr>
              <a:t>1cm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3319" name="文本框 60423"/>
          <p:cNvSpPr txBox="1"/>
          <p:nvPr/>
        </p:nvSpPr>
        <p:spPr>
          <a:xfrm>
            <a:off x="188913" y="3114675"/>
            <a:ext cx="795337" cy="457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Arial" panose="020B0604020202020204" pitchFamily="34" charset="0"/>
              </a:rPr>
              <a:t>1cm</a:t>
            </a:r>
            <a:endParaRPr lang="en-US" altLang="zh-CN" sz="2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0425" name="直接连接符 60424"/>
          <p:cNvSpPr/>
          <p:nvPr/>
        </p:nvSpPr>
        <p:spPr>
          <a:xfrm>
            <a:off x="5029200" y="3552825"/>
            <a:ext cx="0" cy="8509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0426" name="直接连接符 60425"/>
          <p:cNvSpPr/>
          <p:nvPr/>
        </p:nvSpPr>
        <p:spPr>
          <a:xfrm>
            <a:off x="5019675" y="4373563"/>
            <a:ext cx="865188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322" name="直接连接符 60426"/>
          <p:cNvSpPr/>
          <p:nvPr/>
        </p:nvSpPr>
        <p:spPr>
          <a:xfrm>
            <a:off x="5016500" y="4368800"/>
            <a:ext cx="865188" cy="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13323" name="直接连接符 60427"/>
          <p:cNvSpPr/>
          <p:nvPr/>
        </p:nvSpPr>
        <p:spPr>
          <a:xfrm>
            <a:off x="5029200" y="3535363"/>
            <a:ext cx="0" cy="8509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</p:spPr>
      </p:sp>
      <p:sp>
        <p:nvSpPr>
          <p:cNvPr id="60430" name="文本框 60429"/>
          <p:cNvSpPr txBox="1"/>
          <p:nvPr/>
        </p:nvSpPr>
        <p:spPr>
          <a:xfrm>
            <a:off x="5173663" y="1214438"/>
            <a:ext cx="550862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000" b="1">
                <a:solidFill>
                  <a:srgbClr val="FF0000"/>
                </a:solidFill>
                <a:latin typeface="Arial" panose="020B0604020202020204" pitchFamily="34" charset="0"/>
              </a:rPr>
              <a:t>B</a:t>
            </a:r>
            <a:endParaRPr lang="en-US" altLang="zh-CN" sz="40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13325" name="图片 604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188" y="260350"/>
            <a:ext cx="1346200" cy="14398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26" name="文本框 60431"/>
          <p:cNvSpPr txBox="1"/>
          <p:nvPr/>
        </p:nvSpPr>
        <p:spPr>
          <a:xfrm>
            <a:off x="468313" y="333375"/>
            <a:ext cx="3671887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挑战二：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0486 L 0.09271 -0.00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7 L -0.00157 -0.119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7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2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60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13339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62" name="组合 13318"/>
          <p:cNvGrpSpPr/>
          <p:nvPr/>
        </p:nvGrpSpPr>
        <p:grpSpPr>
          <a:xfrm>
            <a:off x="1619250" y="2636838"/>
            <a:ext cx="2511425" cy="1655762"/>
            <a:chOff x="1156" y="890"/>
            <a:chExt cx="1582" cy="1043"/>
          </a:xfrm>
        </p:grpSpPr>
        <p:sp>
          <p:nvSpPr>
            <p:cNvPr id="15363" name="矩形 13315"/>
            <p:cNvSpPr/>
            <p:nvPr/>
          </p:nvSpPr>
          <p:spPr>
            <a:xfrm>
              <a:off x="1156" y="1207"/>
              <a:ext cx="1225" cy="726"/>
            </a:xfrm>
            <a:prstGeom prst="rect">
              <a:avLst/>
            </a:prstGeom>
            <a:solidFill>
              <a:srgbClr val="66FF33"/>
            </a:solidFill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5364" name="文本框 13316"/>
            <p:cNvSpPr txBox="1"/>
            <p:nvPr/>
          </p:nvSpPr>
          <p:spPr>
            <a:xfrm>
              <a:off x="1519" y="890"/>
              <a:ext cx="35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>
                  <a:latin typeface="Arial" panose="020B0604020202020204" pitchFamily="34" charset="0"/>
                </a:rPr>
                <a:t>5cm</a:t>
              </a:r>
              <a:endParaRPr lang="en-US" altLang="zh-CN" sz="1600">
                <a:latin typeface="Arial" panose="020B0604020202020204" pitchFamily="34" charset="0"/>
              </a:endParaRPr>
            </a:p>
          </p:txBody>
        </p:sp>
        <p:sp>
          <p:nvSpPr>
            <p:cNvPr id="15365" name="文本框 13317"/>
            <p:cNvSpPr txBox="1"/>
            <p:nvPr/>
          </p:nvSpPr>
          <p:spPr>
            <a:xfrm>
              <a:off x="2381" y="1344"/>
              <a:ext cx="357" cy="21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1600">
                  <a:latin typeface="Arial" panose="020B0604020202020204" pitchFamily="34" charset="0"/>
                </a:rPr>
                <a:t>3cm</a:t>
              </a:r>
              <a:endParaRPr lang="en-US" altLang="zh-CN" sz="1600">
                <a:latin typeface="Arial" panose="020B0604020202020204" pitchFamily="34" charset="0"/>
              </a:endParaRPr>
            </a:p>
          </p:txBody>
        </p:sp>
      </p:grpSp>
      <p:grpSp>
        <p:nvGrpSpPr>
          <p:cNvPr id="15366" name="组合 13320"/>
          <p:cNvGrpSpPr/>
          <p:nvPr/>
        </p:nvGrpSpPr>
        <p:grpSpPr>
          <a:xfrm>
            <a:off x="5076825" y="2565400"/>
            <a:ext cx="2798763" cy="1655763"/>
            <a:chOff x="1156" y="890"/>
            <a:chExt cx="1763" cy="1043"/>
          </a:xfrm>
        </p:grpSpPr>
        <p:sp>
          <p:nvSpPr>
            <p:cNvPr id="15367" name="矩形 13321"/>
            <p:cNvSpPr/>
            <p:nvPr/>
          </p:nvSpPr>
          <p:spPr>
            <a:xfrm>
              <a:off x="1156" y="1207"/>
              <a:ext cx="1225" cy="726"/>
            </a:xfrm>
            <a:prstGeom prst="rect">
              <a:avLst/>
            </a:prstGeom>
            <a:solidFill>
              <a:srgbClr val="66FF33"/>
            </a:solidFill>
            <a:ln w="28575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15368" name="文本框 13322"/>
            <p:cNvSpPr txBox="1"/>
            <p:nvPr/>
          </p:nvSpPr>
          <p:spPr>
            <a:xfrm>
              <a:off x="1519" y="890"/>
              <a:ext cx="53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800">
                  <a:latin typeface="Arial" panose="020B0604020202020204" pitchFamily="34" charset="0"/>
                </a:rPr>
                <a:t>5cm</a:t>
              </a:r>
              <a:endParaRPr lang="en-US" altLang="zh-CN" sz="2800">
                <a:latin typeface="Arial" panose="020B0604020202020204" pitchFamily="34" charset="0"/>
              </a:endParaRPr>
            </a:p>
          </p:txBody>
        </p:sp>
        <p:sp>
          <p:nvSpPr>
            <p:cNvPr id="15369" name="文本框 13323"/>
            <p:cNvSpPr txBox="1"/>
            <p:nvPr/>
          </p:nvSpPr>
          <p:spPr>
            <a:xfrm>
              <a:off x="2381" y="1344"/>
              <a:ext cx="538" cy="32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zh-CN" sz="2800">
                  <a:latin typeface="Arial" panose="020B0604020202020204" pitchFamily="34" charset="0"/>
                </a:rPr>
                <a:t>3cm</a:t>
              </a:r>
              <a:endParaRPr lang="en-US" altLang="zh-CN" sz="2800">
                <a:latin typeface="Arial" panose="020B0604020202020204" pitchFamily="34" charset="0"/>
              </a:endParaRPr>
            </a:p>
          </p:txBody>
        </p:sp>
      </p:grpSp>
      <p:sp>
        <p:nvSpPr>
          <p:cNvPr id="15370" name="文本框 13335"/>
          <p:cNvSpPr txBox="1"/>
          <p:nvPr/>
        </p:nvSpPr>
        <p:spPr>
          <a:xfrm>
            <a:off x="-252412" y="938213"/>
            <a:ext cx="9056687" cy="15541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） 把两个相同的长方形拼成一个新的长方形。</a:t>
            </a:r>
            <a:endParaRPr lang="zh-CN" altLang="en-US" sz="32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          想一想有几种不同的拼法？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341" name="文本框 13340"/>
          <p:cNvSpPr txBox="1"/>
          <p:nvPr/>
        </p:nvSpPr>
        <p:spPr>
          <a:xfrm>
            <a:off x="-323850" y="5075238"/>
            <a:ext cx="8064500" cy="5794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32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3200" dirty="0">
                <a:solidFill>
                  <a:srgbClr val="000000"/>
                </a:solidFill>
                <a:latin typeface="Arial" panose="020B0604020202020204" pitchFamily="34" charset="0"/>
              </a:rPr>
              <a:t>）算一算拼成新长方形周长最大是多少？</a:t>
            </a:r>
            <a:endParaRPr lang="zh-CN" alt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5372" name="图片 1334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288" y="1700213"/>
            <a:ext cx="1346200" cy="14398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3" name="文本框 13342"/>
          <p:cNvSpPr txBox="1"/>
          <p:nvPr/>
        </p:nvSpPr>
        <p:spPr>
          <a:xfrm>
            <a:off x="395288" y="44450"/>
            <a:ext cx="3671887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Arial" panose="020B0604020202020204" pitchFamily="34" charset="0"/>
              </a:rPr>
              <a:t>挑战四：</a:t>
            </a:r>
            <a:endParaRPr lang="zh-CN" altLang="en-US" sz="44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图片 48131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678113" y="1827213"/>
            <a:ext cx="5300663" cy="1938338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p>
            <a:pPr eaLnBrk="0" hangingPunct="0"/>
            <a:r>
              <a:rPr lang="zh-CN" altLang="en-US" sz="12000" noProof="1" dirty="0">
                <a:solidFill>
                  <a:srgbClr val="00B0F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谢谢！</a:t>
            </a:r>
            <a:endParaRPr lang="zh-CN" altLang="en-US" sz="12000" noProof="1" dirty="0">
              <a:solidFill>
                <a:srgbClr val="00B0F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7" name="图片 48133" descr="ea9cb100dd2f0387e850cde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25" y="-892175"/>
            <a:ext cx="8316913" cy="8397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pic>
        <p:nvPicPr>
          <p:cNvPr id="2049" name="图片 5137" descr="100 (1)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719455" y="1905"/>
            <a:ext cx="10532110" cy="68345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3" name="矩形 5136"/>
          <p:cNvSpPr/>
          <p:nvPr/>
        </p:nvSpPr>
        <p:spPr>
          <a:xfrm>
            <a:off x="651828" y="1867535"/>
            <a:ext cx="3240087" cy="1225550"/>
          </a:xfrm>
          <a:prstGeom prst="rect">
            <a:avLst/>
          </a:prstGeom>
          <a:solidFill>
            <a:schemeClr val="accent1"/>
          </a:solidFill>
          <a:ln w="2857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anchor="t"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2052" name="矩形 5135"/>
          <p:cNvSpPr/>
          <p:nvPr/>
        </p:nvSpPr>
        <p:spPr>
          <a:xfrm>
            <a:off x="5707698" y="1417955"/>
            <a:ext cx="2089150" cy="2089150"/>
          </a:xfrm>
          <a:prstGeom prst="rect">
            <a:avLst/>
          </a:prstGeom>
          <a:solidFill>
            <a:schemeClr val="accent1"/>
          </a:solidFill>
          <a:ln w="2857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endParaRPr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图片 54273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36512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6" name="直接连接符 54275"/>
          <p:cNvSpPr/>
          <p:nvPr/>
        </p:nvSpPr>
        <p:spPr>
          <a:xfrm>
            <a:off x="2881313" y="2781300"/>
            <a:ext cx="3887787" cy="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277" name="直接连接符 54276"/>
          <p:cNvSpPr/>
          <p:nvPr/>
        </p:nvSpPr>
        <p:spPr>
          <a:xfrm>
            <a:off x="6732588" y="2746375"/>
            <a:ext cx="23812" cy="1906588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278" name="直接连接符 54277"/>
          <p:cNvSpPr/>
          <p:nvPr/>
        </p:nvSpPr>
        <p:spPr>
          <a:xfrm flipV="1">
            <a:off x="2881313" y="4652963"/>
            <a:ext cx="3910012" cy="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4279" name="直接连接符 54278"/>
          <p:cNvSpPr/>
          <p:nvPr/>
        </p:nvSpPr>
        <p:spPr>
          <a:xfrm>
            <a:off x="2894013" y="2743200"/>
            <a:ext cx="0" cy="19431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54280" name="图片 5427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1988" y="476250"/>
            <a:ext cx="1627187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81" name="图片 5428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7663" y="1773238"/>
            <a:ext cx="1800225" cy="16271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82" name="图片 5428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49963" y="4614863"/>
            <a:ext cx="1627187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83" name="图片 5428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3950" y="3898900"/>
            <a:ext cx="1800225" cy="16271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84" name="图片 5428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09763" y="476250"/>
            <a:ext cx="1627187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4285" name="图片 54284"/>
          <p:cNvPicPr>
            <a:picLocks noChangeAspect="1"/>
          </p:cNvPicPr>
          <p:nvPr/>
        </p:nvPicPr>
        <p:blipFill>
          <a:blip r:embed="rId6"/>
          <a:srcRect l="6142" t="14908" r="6177" b="12303"/>
          <a:stretch>
            <a:fillRect/>
          </a:stretch>
        </p:blipFill>
        <p:spPr>
          <a:xfrm>
            <a:off x="2941638" y="2814638"/>
            <a:ext cx="3756025" cy="18081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84" name="文本框 54285"/>
          <p:cNvSpPr txBox="1"/>
          <p:nvPr/>
        </p:nvSpPr>
        <p:spPr>
          <a:xfrm>
            <a:off x="1023938" y="4095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2.22222E-6 L 0.00156 0.089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4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8912 L 0.37969 0.0893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42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2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33333E-6 L -0.00399 0.2488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4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3882 -0.0053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4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0" y="-20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6" dur="2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73472E-18 2.96296E-6 L 0.00712 -0.27107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42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" y="-135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8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7" name="图片 10261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6" name="文本框 10245"/>
          <p:cNvSpPr txBox="1"/>
          <p:nvPr/>
        </p:nvSpPr>
        <p:spPr>
          <a:xfrm>
            <a:off x="1331913" y="44450"/>
            <a:ext cx="6379845" cy="15684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l"/>
            <a:r>
              <a:rPr lang="zh-CN" altLang="en-US" sz="3200" dirty="0">
                <a:latin typeface="Arial" panose="020B0604020202020204" pitchFamily="34" charset="0"/>
              </a:rPr>
              <a:t>花坛长</a:t>
            </a:r>
            <a:r>
              <a:rPr lang="en-US" altLang="zh-CN" sz="3200" dirty="0">
                <a:latin typeface="Arial" panose="020B0604020202020204" pitchFamily="34" charset="0"/>
              </a:rPr>
              <a:t>28</a:t>
            </a:r>
            <a:r>
              <a:rPr lang="zh-CN" altLang="en-US" sz="3200" dirty="0">
                <a:latin typeface="Arial" panose="020B0604020202020204" pitchFamily="34" charset="0"/>
              </a:rPr>
              <a:t>米，宽</a:t>
            </a:r>
            <a:r>
              <a:rPr lang="en-US" altLang="zh-CN" sz="3200" dirty="0">
                <a:latin typeface="Arial" panose="020B0604020202020204" pitchFamily="34" charset="0"/>
              </a:rPr>
              <a:t>15</a:t>
            </a:r>
            <a:r>
              <a:rPr lang="zh-CN" altLang="en-US" sz="3200" dirty="0">
                <a:latin typeface="Arial" panose="020B0604020202020204" pitchFamily="34" charset="0"/>
              </a:rPr>
              <a:t>米。</a:t>
            </a:r>
            <a:r>
              <a:rPr lang="zh-CN" altLang="en-US" sz="3200" b="1" dirty="0">
                <a:sym typeface="+mn-ea"/>
              </a:rPr>
              <a:t>花坛的周长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pPr algn="l"/>
            <a:r>
              <a:rPr lang="zh-CN" altLang="en-US" sz="3200" b="1" dirty="0">
                <a:sym typeface="+mn-ea"/>
              </a:rPr>
              <a:t>是多少米？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10250" name="文本框 10249"/>
          <p:cNvSpPr txBox="1"/>
          <p:nvPr/>
        </p:nvSpPr>
        <p:spPr>
          <a:xfrm>
            <a:off x="6948488" y="765175"/>
            <a:ext cx="4392612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10253" name="文本框 10252"/>
          <p:cNvSpPr txBox="1"/>
          <p:nvPr/>
        </p:nvSpPr>
        <p:spPr>
          <a:xfrm>
            <a:off x="899478" y="3879850"/>
            <a:ext cx="7129462" cy="2676525"/>
          </a:xfrm>
          <a:prstGeom prst="rect">
            <a:avLst/>
          </a:prstGeom>
          <a:noFill/>
          <a:ln w="28575" cap="flat" cmpd="sng">
            <a:solidFill>
              <a:srgbClr val="3333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小组合作要求：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、算一算：把想法记录在作业纸第一题上。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、说一说：向同桌介绍你的方法。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</a:pPr>
            <a:endParaRPr lang="zh-CN" altLang="en-US" sz="2800" dirty="0">
              <a:solidFill>
                <a:srgbClr val="000099"/>
              </a:solidFill>
              <a:latin typeface="Arial" panose="020B0604020202020204" pitchFamily="34" charset="0"/>
            </a:endParaRPr>
          </a:p>
        </p:txBody>
      </p:sp>
      <p:pic>
        <p:nvPicPr>
          <p:cNvPr id="4101" name="图片 102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5538"/>
            <a:ext cx="1627188" cy="17287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02" name="组合 10260"/>
          <p:cNvGrpSpPr/>
          <p:nvPr/>
        </p:nvGrpSpPr>
        <p:grpSpPr>
          <a:xfrm>
            <a:off x="2860040" y="1461135"/>
            <a:ext cx="3959225" cy="1870075"/>
            <a:chOff x="1874" y="392"/>
            <a:chExt cx="2494" cy="1178"/>
          </a:xfrm>
        </p:grpSpPr>
        <p:sp>
          <p:nvSpPr>
            <p:cNvPr id="4103" name="矩形 10258"/>
            <p:cNvSpPr/>
            <p:nvPr/>
          </p:nvSpPr>
          <p:spPr>
            <a:xfrm>
              <a:off x="1874" y="392"/>
              <a:ext cx="2494" cy="1178"/>
            </a:xfrm>
            <a:prstGeom prst="rect">
              <a:avLst/>
            </a:prstGeom>
            <a:solidFill>
              <a:schemeClr val="bg1"/>
            </a:solidFill>
            <a:ln w="762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pic>
          <p:nvPicPr>
            <p:cNvPr id="4104" name="图片 10256"/>
            <p:cNvPicPr>
              <a:picLocks noChangeAspect="1"/>
            </p:cNvPicPr>
            <p:nvPr/>
          </p:nvPicPr>
          <p:blipFill>
            <a:blip r:embed="rId3"/>
            <a:srcRect l="6142" t="14908" r="6177" b="12303"/>
            <a:stretch>
              <a:fillRect/>
            </a:stretch>
          </p:blipFill>
          <p:spPr>
            <a:xfrm>
              <a:off x="1895" y="421"/>
              <a:ext cx="2449" cy="112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6" grpId="0"/>
      <p:bldP spid="10250" grpId="0"/>
      <p:bldP spid="1025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7586" name="图片 67585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7587" name="组合 67586"/>
          <p:cNvGrpSpPr/>
          <p:nvPr/>
        </p:nvGrpSpPr>
        <p:grpSpPr>
          <a:xfrm>
            <a:off x="3275410" y="1484710"/>
            <a:ext cx="2106215" cy="981075"/>
            <a:chOff x="521" y="514"/>
            <a:chExt cx="1769" cy="824"/>
          </a:xfrm>
        </p:grpSpPr>
        <p:sp>
          <p:nvSpPr>
            <p:cNvPr id="67588" name="直接连接符 67587"/>
            <p:cNvSpPr/>
            <p:nvPr/>
          </p:nvSpPr>
          <p:spPr>
            <a:xfrm>
              <a:off x="521" y="527"/>
              <a:ext cx="1769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89" name="直接连接符 67588"/>
            <p:cNvSpPr/>
            <p:nvPr/>
          </p:nvSpPr>
          <p:spPr>
            <a:xfrm>
              <a:off x="537" y="521"/>
              <a:ext cx="0" cy="817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90" name="直接连接符 67589"/>
            <p:cNvSpPr/>
            <p:nvPr/>
          </p:nvSpPr>
          <p:spPr>
            <a:xfrm>
              <a:off x="521" y="1338"/>
              <a:ext cx="1769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7591" name="直接连接符 67590"/>
            <p:cNvSpPr/>
            <p:nvPr/>
          </p:nvSpPr>
          <p:spPr>
            <a:xfrm>
              <a:off x="2274" y="514"/>
              <a:ext cx="0" cy="817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7592" name="任意多边形 67591">
            <a:hlinkClick r:id="rId2" action="ppaction://hlinkfile"/>
          </p:cNvPr>
          <p:cNvSpPr/>
          <p:nvPr/>
        </p:nvSpPr>
        <p:spPr>
          <a:xfrm>
            <a:off x="6300788" y="5426869"/>
            <a:ext cx="431006" cy="431006"/>
          </a:xfrm>
          <a:custGeom>
            <a:avLst/>
            <a:gdLst>
              <a:gd name="txL" fmla="*/ 5037 w 21600"/>
              <a:gd name="txT" fmla="*/ 2277 h 21600"/>
              <a:gd name="txR" fmla="*/ 16557 w 21600"/>
              <a:gd name="txB" fmla="*/ 13677 h 21600"/>
            </a:gdLst>
            <a:ahLst/>
            <a:cxnLst>
              <a:cxn ang="270">
                <a:pos x="10860" y="2187"/>
              </a:cxn>
              <a:cxn ang="180">
                <a:pos x="2928" y="10800"/>
              </a:cxn>
              <a:cxn ang="90">
                <a:pos x="10860" y="21600"/>
              </a:cxn>
              <a:cxn ang="0">
                <a:pos x="18672" y="10800"/>
              </a:cxn>
            </a:cxnLst>
            <a:rect l="txL" t="txT" r="txR" b="txB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900" dirty="0">
                <a:latin typeface="Arial" panose="020B0604020202020204" pitchFamily="34" charset="0"/>
              </a:rPr>
              <a:t>1</a:t>
            </a:r>
            <a:r>
              <a:rPr lang="zh-CN" altLang="en-US" sz="900" dirty="0">
                <a:latin typeface="Arial" panose="020B0604020202020204" pitchFamily="34" charset="0"/>
                <a:hlinkClick r:id="rId3" action="ppaction://hlinksldjump"/>
              </a:rPr>
              <a:t>长</a:t>
            </a:r>
            <a:endParaRPr lang="zh-CN" altLang="en-US" sz="900" dirty="0">
              <a:latin typeface="Arial" panose="020B0604020202020204" pitchFamily="34" charset="0"/>
            </a:endParaRPr>
          </a:p>
          <a:p>
            <a:pPr algn="ctr"/>
            <a:r>
              <a:rPr lang="en-US" altLang="zh-CN" sz="900" dirty="0">
                <a:latin typeface="Arial" panose="020B0604020202020204" pitchFamily="34" charset="0"/>
              </a:rPr>
              <a:t>1</a:t>
            </a:r>
            <a:r>
              <a:rPr lang="zh-CN" altLang="en-US" sz="900" dirty="0">
                <a:latin typeface="Arial" panose="020B0604020202020204" pitchFamily="34" charset="0"/>
              </a:rPr>
              <a:t>宽</a:t>
            </a:r>
            <a:endParaRPr lang="zh-CN" altLang="en-US" sz="900" dirty="0">
              <a:latin typeface="Arial" panose="020B0604020202020204" pitchFamily="34" charset="0"/>
            </a:endParaRPr>
          </a:p>
        </p:txBody>
      </p:sp>
      <p:sp>
        <p:nvSpPr>
          <p:cNvPr id="67593" name="任意多边形 67592">
            <a:hlinkClick r:id="" action="ppaction://noaction"/>
          </p:cNvPr>
          <p:cNvSpPr/>
          <p:nvPr/>
        </p:nvSpPr>
        <p:spPr>
          <a:xfrm>
            <a:off x="6948488" y="5426869"/>
            <a:ext cx="432197" cy="431006"/>
          </a:xfrm>
          <a:custGeom>
            <a:avLst/>
            <a:gdLst>
              <a:gd name="txL" fmla="*/ 5037 w 21600"/>
              <a:gd name="txT" fmla="*/ 2277 h 21600"/>
              <a:gd name="txR" fmla="*/ 16557 w 21600"/>
              <a:gd name="txB" fmla="*/ 13677 h 21600"/>
            </a:gdLst>
            <a:ahLst/>
            <a:cxnLst>
              <a:cxn ang="270">
                <a:pos x="10860" y="2187"/>
              </a:cxn>
              <a:cxn ang="180">
                <a:pos x="2928" y="10800"/>
              </a:cxn>
              <a:cxn ang="90">
                <a:pos x="10860" y="21600"/>
              </a:cxn>
              <a:cxn ang="0">
                <a:pos x="18672" y="10800"/>
              </a:cxn>
            </a:cxnLst>
            <a:rect l="txL" t="txT" r="txR" b="txB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19050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en-US" altLang="zh-CN" sz="900" dirty="0">
                <a:latin typeface="Arial" panose="020B0604020202020204" pitchFamily="34" charset="0"/>
              </a:rPr>
              <a:t>2</a:t>
            </a:r>
            <a:r>
              <a:rPr lang="zh-CN" altLang="en-US" sz="900" dirty="0">
                <a:latin typeface="Arial" panose="020B0604020202020204" pitchFamily="34" charset="0"/>
              </a:rPr>
              <a:t>长</a:t>
            </a:r>
            <a:endParaRPr lang="zh-CN" altLang="en-US" sz="900" dirty="0">
              <a:latin typeface="Arial" panose="020B0604020202020204" pitchFamily="34" charset="0"/>
            </a:endParaRPr>
          </a:p>
          <a:p>
            <a:pPr algn="ctr"/>
            <a:r>
              <a:rPr lang="en-US" altLang="zh-CN" sz="900" dirty="0">
                <a:latin typeface="Arial" panose="020B0604020202020204" pitchFamily="34" charset="0"/>
              </a:rPr>
              <a:t>2</a:t>
            </a:r>
            <a:r>
              <a:rPr lang="zh-CN" altLang="en-US" sz="900" dirty="0">
                <a:latin typeface="Arial" panose="020B0604020202020204" pitchFamily="34" charset="0"/>
                <a:hlinkClick r:id="rId4" action="ppaction://hlinksldjump"/>
              </a:rPr>
              <a:t>宽</a:t>
            </a:r>
            <a:endParaRPr lang="zh-CN" altLang="en-US" sz="900" dirty="0">
              <a:latin typeface="Arial" panose="020B0604020202020204" pitchFamily="34" charset="0"/>
            </a:endParaRPr>
          </a:p>
        </p:txBody>
      </p:sp>
      <p:sp>
        <p:nvSpPr>
          <p:cNvPr id="67594" name="燕尾形 67593">
            <a:hlinkClick r:id="" action="ppaction://noaction"/>
          </p:cNvPr>
          <p:cNvSpPr/>
          <p:nvPr/>
        </p:nvSpPr>
        <p:spPr>
          <a:xfrm>
            <a:off x="7542610" y="5643563"/>
            <a:ext cx="458390" cy="215504"/>
          </a:xfrm>
          <a:prstGeom prst="chevron">
            <a:avLst>
              <a:gd name="adj" fmla="val 5317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100" dirty="0">
                <a:latin typeface="Arial" panose="020B0604020202020204" pitchFamily="34" charset="0"/>
              </a:rPr>
              <a:t>练习</a:t>
            </a:r>
            <a:endParaRPr lang="zh-CN" altLang="en-US" sz="1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9634" name="图片 69633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3000" y="857250"/>
            <a:ext cx="6858000" cy="51435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9635" name="组合 69634"/>
          <p:cNvGrpSpPr/>
          <p:nvPr/>
        </p:nvGrpSpPr>
        <p:grpSpPr>
          <a:xfrm>
            <a:off x="3275410" y="1484710"/>
            <a:ext cx="2106215" cy="981075"/>
            <a:chOff x="521" y="514"/>
            <a:chExt cx="1769" cy="824"/>
          </a:xfrm>
        </p:grpSpPr>
        <p:sp>
          <p:nvSpPr>
            <p:cNvPr id="69636" name="直接连接符 69635"/>
            <p:cNvSpPr/>
            <p:nvPr/>
          </p:nvSpPr>
          <p:spPr>
            <a:xfrm>
              <a:off x="521" y="527"/>
              <a:ext cx="1769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37" name="直接连接符 69636"/>
            <p:cNvSpPr/>
            <p:nvPr/>
          </p:nvSpPr>
          <p:spPr>
            <a:xfrm>
              <a:off x="537" y="521"/>
              <a:ext cx="0" cy="817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38" name="直接连接符 69637"/>
            <p:cNvSpPr/>
            <p:nvPr/>
          </p:nvSpPr>
          <p:spPr>
            <a:xfrm>
              <a:off x="521" y="1338"/>
              <a:ext cx="1769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9639" name="直接连接符 69638"/>
            <p:cNvSpPr/>
            <p:nvPr/>
          </p:nvSpPr>
          <p:spPr>
            <a:xfrm>
              <a:off x="2274" y="514"/>
              <a:ext cx="0" cy="817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9640" name="直接连接符 69639"/>
          <p:cNvSpPr/>
          <p:nvPr/>
        </p:nvSpPr>
        <p:spPr>
          <a:xfrm>
            <a:off x="3275410" y="1496616"/>
            <a:ext cx="2051447" cy="1071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9641" name="直接连接符 69640"/>
          <p:cNvSpPr/>
          <p:nvPr/>
        </p:nvSpPr>
        <p:spPr>
          <a:xfrm>
            <a:off x="3296841" y="1484710"/>
            <a:ext cx="0" cy="972740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9642" name="直接连接符 69641"/>
          <p:cNvSpPr/>
          <p:nvPr/>
        </p:nvSpPr>
        <p:spPr>
          <a:xfrm>
            <a:off x="3308747" y="2457450"/>
            <a:ext cx="2062163" cy="10716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9643" name="直接连接符 69642"/>
          <p:cNvSpPr/>
          <p:nvPr/>
        </p:nvSpPr>
        <p:spPr>
          <a:xfrm>
            <a:off x="5370910" y="1482329"/>
            <a:ext cx="0" cy="972740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9647" name="下弧形箭头 69646">
            <a:hlinkClick r:id="" action="ppaction://noaction"/>
          </p:cNvPr>
          <p:cNvSpPr/>
          <p:nvPr/>
        </p:nvSpPr>
        <p:spPr>
          <a:xfrm>
            <a:off x="7730729" y="5264944"/>
            <a:ext cx="270272" cy="250031"/>
          </a:xfrm>
          <a:prstGeom prst="curvedUpArrow">
            <a:avLst>
              <a:gd name="adj1" fmla="val 21619"/>
              <a:gd name="adj2" fmla="val 43238"/>
              <a:gd name="adj3" fmla="val 333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00"/>
          </a:p>
        </p:txBody>
      </p:sp>
      <p:sp>
        <p:nvSpPr>
          <p:cNvPr id="69648" name="燕尾形 69647">
            <a:hlinkClick r:id="" action="ppaction://noaction"/>
          </p:cNvPr>
          <p:cNvSpPr/>
          <p:nvPr/>
        </p:nvSpPr>
        <p:spPr>
          <a:xfrm>
            <a:off x="7542610" y="5643563"/>
            <a:ext cx="458390" cy="215504"/>
          </a:xfrm>
          <a:prstGeom prst="chevron">
            <a:avLst>
              <a:gd name="adj" fmla="val 5317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100" dirty="0">
                <a:latin typeface="Arial" panose="020B0604020202020204" pitchFamily="34" charset="0"/>
              </a:rPr>
              <a:t>练习</a:t>
            </a:r>
            <a:endParaRPr lang="zh-CN" altLang="en-US" sz="1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69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8611" name="组合 68610"/>
          <p:cNvGrpSpPr/>
          <p:nvPr/>
        </p:nvGrpSpPr>
        <p:grpSpPr>
          <a:xfrm>
            <a:off x="3275410" y="1484710"/>
            <a:ext cx="2106215" cy="981075"/>
            <a:chOff x="521" y="514"/>
            <a:chExt cx="1769" cy="824"/>
          </a:xfrm>
        </p:grpSpPr>
        <p:sp>
          <p:nvSpPr>
            <p:cNvPr id="68612" name="直接连接符 68611"/>
            <p:cNvSpPr/>
            <p:nvPr/>
          </p:nvSpPr>
          <p:spPr>
            <a:xfrm>
              <a:off x="521" y="527"/>
              <a:ext cx="1769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13" name="直接连接符 68612"/>
            <p:cNvSpPr/>
            <p:nvPr/>
          </p:nvSpPr>
          <p:spPr>
            <a:xfrm>
              <a:off x="537" y="521"/>
              <a:ext cx="0" cy="817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14" name="直接连接符 68613"/>
            <p:cNvSpPr/>
            <p:nvPr/>
          </p:nvSpPr>
          <p:spPr>
            <a:xfrm>
              <a:off x="521" y="1338"/>
              <a:ext cx="1769" cy="0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68615" name="直接连接符 68614"/>
            <p:cNvSpPr/>
            <p:nvPr/>
          </p:nvSpPr>
          <p:spPr>
            <a:xfrm>
              <a:off x="2274" y="514"/>
              <a:ext cx="0" cy="817"/>
            </a:xfrm>
            <a:prstGeom prst="line">
              <a:avLst/>
            </a:prstGeom>
            <a:ln w="57150" cap="flat" cmpd="sng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</p:spPr>
        </p:sp>
      </p:grpSp>
      <p:sp>
        <p:nvSpPr>
          <p:cNvPr id="68616" name="直接连接符 68615"/>
          <p:cNvSpPr/>
          <p:nvPr/>
        </p:nvSpPr>
        <p:spPr>
          <a:xfrm>
            <a:off x="3296841" y="1496616"/>
            <a:ext cx="2051447" cy="10715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8617" name="直接连接符 68616"/>
          <p:cNvSpPr/>
          <p:nvPr/>
        </p:nvSpPr>
        <p:spPr>
          <a:xfrm>
            <a:off x="3296841" y="1484710"/>
            <a:ext cx="0" cy="972740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8618" name="直接连接符 68617"/>
          <p:cNvSpPr/>
          <p:nvPr/>
        </p:nvSpPr>
        <p:spPr>
          <a:xfrm>
            <a:off x="3308747" y="2457450"/>
            <a:ext cx="2062163" cy="10716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8619" name="直接连接符 68618"/>
          <p:cNvSpPr/>
          <p:nvPr/>
        </p:nvSpPr>
        <p:spPr>
          <a:xfrm>
            <a:off x="5370910" y="1482329"/>
            <a:ext cx="0" cy="972740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8623" name="下弧形箭头 68622">
            <a:hlinkClick r:id="" action="ppaction://noaction"/>
          </p:cNvPr>
          <p:cNvSpPr/>
          <p:nvPr/>
        </p:nvSpPr>
        <p:spPr>
          <a:xfrm>
            <a:off x="7730729" y="5373291"/>
            <a:ext cx="270272" cy="250031"/>
          </a:xfrm>
          <a:prstGeom prst="curvedUpArrow">
            <a:avLst>
              <a:gd name="adj1" fmla="val 21619"/>
              <a:gd name="adj2" fmla="val 43238"/>
              <a:gd name="adj3" fmla="val 3333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endParaRPr lang="zh-CN" altLang="en-US" sz="100"/>
          </a:p>
        </p:txBody>
      </p:sp>
      <p:sp>
        <p:nvSpPr>
          <p:cNvPr id="68624" name="燕尾形 68623">
            <a:hlinkClick r:id="" action="ppaction://noaction"/>
          </p:cNvPr>
          <p:cNvSpPr/>
          <p:nvPr/>
        </p:nvSpPr>
        <p:spPr>
          <a:xfrm>
            <a:off x="7542610" y="5785247"/>
            <a:ext cx="458390" cy="215503"/>
          </a:xfrm>
          <a:prstGeom prst="chevron">
            <a:avLst>
              <a:gd name="adj" fmla="val 53176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p>
            <a:pPr algn="ctr"/>
            <a:r>
              <a:rPr lang="zh-CN" altLang="en-US" sz="100" dirty="0">
                <a:latin typeface="Arial" panose="020B0604020202020204" pitchFamily="34" charset="0"/>
              </a:rPr>
              <a:t>练习</a:t>
            </a:r>
            <a:endParaRPr lang="zh-CN" altLang="en-US" sz="1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68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68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8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3" presetID="35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3" name="图片 11281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8194" name="组合 11276"/>
          <p:cNvGrpSpPr/>
          <p:nvPr/>
        </p:nvGrpSpPr>
        <p:grpSpPr>
          <a:xfrm>
            <a:off x="1332230" y="2708275"/>
            <a:ext cx="2570480" cy="1223010"/>
            <a:chOff x="521" y="1933"/>
            <a:chExt cx="1996" cy="879"/>
          </a:xfrm>
        </p:grpSpPr>
        <p:sp>
          <p:nvSpPr>
            <p:cNvPr id="8195" name="矩形 11267"/>
            <p:cNvSpPr/>
            <p:nvPr/>
          </p:nvSpPr>
          <p:spPr>
            <a:xfrm>
              <a:off x="521" y="1933"/>
              <a:ext cx="1361" cy="681"/>
            </a:xfrm>
            <a:prstGeom prst="rect">
              <a:avLst/>
            </a:pr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anchor="t"/>
            <a:p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8196" name="文本框 11268"/>
            <p:cNvSpPr txBox="1"/>
            <p:nvPr/>
          </p:nvSpPr>
          <p:spPr>
            <a:xfrm>
              <a:off x="830" y="2614"/>
              <a:ext cx="599" cy="1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1200">
                  <a:latin typeface="Arial" panose="020B0604020202020204" pitchFamily="34" charset="0"/>
                </a:rPr>
                <a:t>6cm</a:t>
              </a:r>
              <a:endParaRPr lang="en-US" altLang="zh-CN" sz="1200">
                <a:latin typeface="Arial" panose="020B0604020202020204" pitchFamily="34" charset="0"/>
              </a:endParaRPr>
            </a:p>
          </p:txBody>
        </p:sp>
        <p:sp>
          <p:nvSpPr>
            <p:cNvPr id="8197" name="文本框 11269"/>
            <p:cNvSpPr txBox="1"/>
            <p:nvPr/>
          </p:nvSpPr>
          <p:spPr>
            <a:xfrm>
              <a:off x="1918" y="2069"/>
              <a:ext cx="599" cy="19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1200">
                  <a:latin typeface="Arial" panose="020B0604020202020204" pitchFamily="34" charset="0"/>
                </a:rPr>
                <a:t>3cm</a:t>
              </a:r>
              <a:endParaRPr lang="en-US" altLang="zh-CN" sz="1200">
                <a:latin typeface="Arial" panose="020B0604020202020204" pitchFamily="34" charset="0"/>
              </a:endParaRPr>
            </a:p>
          </p:txBody>
        </p:sp>
      </p:grpSp>
      <p:grpSp>
        <p:nvGrpSpPr>
          <p:cNvPr id="8198" name="组合 11277"/>
          <p:cNvGrpSpPr/>
          <p:nvPr/>
        </p:nvGrpSpPr>
        <p:grpSpPr>
          <a:xfrm>
            <a:off x="5918200" y="2479040"/>
            <a:ext cx="1537335" cy="1707668"/>
            <a:chOff x="2789" y="1706"/>
            <a:chExt cx="1126" cy="1245"/>
          </a:xfrm>
        </p:grpSpPr>
        <p:sp>
          <p:nvSpPr>
            <p:cNvPr id="8199" name="矩形 11270"/>
            <p:cNvSpPr/>
            <p:nvPr/>
          </p:nvSpPr>
          <p:spPr>
            <a:xfrm>
              <a:off x="2789" y="1706"/>
              <a:ext cx="762" cy="947"/>
            </a:xfrm>
            <a:prstGeom prst="rect">
              <a:avLst/>
            </a:prstGeom>
            <a:solidFill>
              <a:schemeClr val="bg1"/>
            </a:solidFill>
            <a:ln w="2857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pPr algn="ctr"/>
              <a:endParaRPr dirty="0">
                <a:latin typeface="Arial" panose="020B0604020202020204" pitchFamily="34" charset="0"/>
              </a:endParaRPr>
            </a:p>
          </p:txBody>
        </p:sp>
        <p:sp>
          <p:nvSpPr>
            <p:cNvPr id="8200" name="文本框 11271"/>
            <p:cNvSpPr txBox="1"/>
            <p:nvPr/>
          </p:nvSpPr>
          <p:spPr>
            <a:xfrm>
              <a:off x="2871" y="2750"/>
              <a:ext cx="364" cy="2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1200">
                  <a:latin typeface="Arial" panose="020B0604020202020204" pitchFamily="34" charset="0"/>
                </a:rPr>
                <a:t>3dm</a:t>
              </a:r>
              <a:endParaRPr lang="en-US" altLang="zh-CN" sz="1200">
                <a:latin typeface="Arial" panose="020B0604020202020204" pitchFamily="34" charset="0"/>
              </a:endParaRPr>
            </a:p>
          </p:txBody>
        </p:sp>
        <p:sp>
          <p:nvSpPr>
            <p:cNvPr id="8201" name="文本框 11272"/>
            <p:cNvSpPr txBox="1"/>
            <p:nvPr/>
          </p:nvSpPr>
          <p:spPr>
            <a:xfrm>
              <a:off x="3551" y="2067"/>
              <a:ext cx="364" cy="20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p>
              <a:r>
                <a:rPr lang="en-US" altLang="zh-CN" sz="1200">
                  <a:latin typeface="Arial" panose="020B0604020202020204" pitchFamily="34" charset="0"/>
                </a:rPr>
                <a:t>4dm</a:t>
              </a:r>
              <a:endParaRPr lang="en-US" altLang="zh-CN" sz="1200">
                <a:latin typeface="Arial" panose="020B0604020202020204" pitchFamily="34" charset="0"/>
              </a:endParaRPr>
            </a:p>
          </p:txBody>
        </p:sp>
      </p:grpSp>
      <p:sp>
        <p:nvSpPr>
          <p:cNvPr id="8202" name="文本框 11280"/>
          <p:cNvSpPr txBox="1"/>
          <p:nvPr/>
        </p:nvSpPr>
        <p:spPr>
          <a:xfrm>
            <a:off x="755650" y="404813"/>
            <a:ext cx="5256213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、动手算一算：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      计算下面长方形的周长。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0095" y="4297680"/>
            <a:ext cx="38519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/>
              <a:t>    </a:t>
            </a:r>
            <a:r>
              <a:rPr lang="en-US" altLang="zh-CN" sz="2000">
                <a:solidFill>
                  <a:srgbClr val="FF0000"/>
                </a:solidFill>
              </a:rPr>
              <a:t>6+3=9</a:t>
            </a:r>
            <a:r>
              <a:rPr lang="zh-CN" altLang="en-US" sz="2000">
                <a:solidFill>
                  <a:srgbClr val="FF0000"/>
                </a:solidFill>
              </a:rPr>
              <a:t>（</a:t>
            </a:r>
            <a:r>
              <a:rPr lang="en-US" altLang="zh-CN" sz="2000">
                <a:solidFill>
                  <a:srgbClr val="FF0000"/>
                </a:solidFill>
              </a:rPr>
              <a:t>cm</a:t>
            </a:r>
            <a:r>
              <a:rPr lang="zh-CN" altLang="en-US" sz="2000">
                <a:solidFill>
                  <a:srgbClr val="FF0000"/>
                </a:solidFill>
              </a:rPr>
              <a:t>）</a:t>
            </a:r>
            <a:endParaRPr lang="zh-CN" altLang="en-US" sz="2000">
              <a:solidFill>
                <a:srgbClr val="FF0000"/>
              </a:solidFill>
            </a:endParaRPr>
          </a:p>
          <a:p>
            <a:r>
              <a:rPr lang="en-US" altLang="zh-CN" sz="2000">
                <a:solidFill>
                  <a:srgbClr val="FF0000"/>
                </a:solidFill>
              </a:rPr>
              <a:t>     9</a:t>
            </a:r>
            <a:r>
              <a:rPr lang="zh-CN" altLang="zh-CN" sz="2000">
                <a:solidFill>
                  <a:srgbClr val="FF0000"/>
                </a:solidFill>
              </a:rPr>
              <a:t>×</a:t>
            </a:r>
            <a:r>
              <a:rPr lang="en-US" altLang="zh-CN" sz="2000">
                <a:solidFill>
                  <a:srgbClr val="FF0000"/>
                </a:solidFill>
              </a:rPr>
              <a:t>2=18</a:t>
            </a:r>
            <a:r>
              <a:rPr lang="zh-CN" altLang="en-US" sz="2000">
                <a:solidFill>
                  <a:srgbClr val="FF0000"/>
                </a:solidFill>
              </a:rPr>
              <a:t>（</a:t>
            </a:r>
            <a:r>
              <a:rPr lang="en-US" altLang="zh-CN" sz="2000">
                <a:solidFill>
                  <a:srgbClr val="FF0000"/>
                </a:solidFill>
              </a:rPr>
              <a:t>cm</a:t>
            </a:r>
            <a:r>
              <a:rPr lang="zh-CN" altLang="en-US" sz="2000">
                <a:solidFill>
                  <a:srgbClr val="FF0000"/>
                </a:solidFill>
              </a:rPr>
              <a:t>）</a:t>
            </a:r>
            <a:endParaRPr lang="zh-CN" altLang="en-US" sz="2000">
              <a:solidFill>
                <a:srgbClr val="FF0000"/>
              </a:solidFill>
            </a:endParaRPr>
          </a:p>
          <a:p>
            <a:r>
              <a:rPr lang="zh-CN" altLang="en-US" sz="2000">
                <a:solidFill>
                  <a:srgbClr val="FF0000"/>
                </a:solidFill>
              </a:rPr>
              <a:t>答：长方形的周长是</a:t>
            </a:r>
            <a:r>
              <a:rPr lang="en-US" altLang="zh-CN" sz="2000">
                <a:solidFill>
                  <a:srgbClr val="FF0000"/>
                </a:solidFill>
              </a:rPr>
              <a:t>18</a:t>
            </a:r>
            <a:r>
              <a:rPr lang="zh-CN" altLang="en-US" sz="2000">
                <a:solidFill>
                  <a:srgbClr val="FF0000"/>
                </a:solidFill>
              </a:rPr>
              <a:t> 厘米。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20285" y="4297680"/>
            <a:ext cx="35560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000">
                <a:solidFill>
                  <a:srgbClr val="FF0000"/>
                </a:solidFill>
              </a:rPr>
              <a:t>3+4=7(dm)</a:t>
            </a:r>
            <a:endParaRPr lang="en-US" altLang="zh-CN" sz="2000">
              <a:solidFill>
                <a:srgbClr val="FF0000"/>
              </a:solidFill>
            </a:endParaRPr>
          </a:p>
          <a:p>
            <a:r>
              <a:rPr lang="en-US" altLang="zh-CN" sz="2000">
                <a:solidFill>
                  <a:srgbClr val="FF0000"/>
                </a:solidFill>
              </a:rPr>
              <a:t>7</a:t>
            </a:r>
            <a:r>
              <a:rPr lang="zh-CN" altLang="en-US" sz="2000">
                <a:solidFill>
                  <a:srgbClr val="FF0000"/>
                </a:solidFill>
              </a:rPr>
              <a:t>×</a:t>
            </a:r>
            <a:r>
              <a:rPr lang="en-US" altLang="zh-CN" sz="2000">
                <a:solidFill>
                  <a:srgbClr val="FF0000"/>
                </a:solidFill>
              </a:rPr>
              <a:t>2=14</a:t>
            </a:r>
            <a:r>
              <a:rPr lang="zh-CN" altLang="en-US" sz="2000">
                <a:solidFill>
                  <a:srgbClr val="FF0000"/>
                </a:solidFill>
              </a:rPr>
              <a:t>（</a:t>
            </a:r>
            <a:r>
              <a:rPr lang="en-US" altLang="zh-CN" sz="2000">
                <a:solidFill>
                  <a:srgbClr val="FF0000"/>
                </a:solidFill>
              </a:rPr>
              <a:t>dm</a:t>
            </a:r>
            <a:r>
              <a:rPr lang="zh-CN" altLang="en-US" sz="2000">
                <a:solidFill>
                  <a:srgbClr val="FF0000"/>
                </a:solidFill>
              </a:rPr>
              <a:t>）</a:t>
            </a:r>
            <a:endParaRPr lang="zh-CN" altLang="en-US" sz="2000">
              <a:solidFill>
                <a:srgbClr val="FF0000"/>
              </a:solidFill>
            </a:endParaRPr>
          </a:p>
          <a:p>
            <a:r>
              <a:rPr lang="zh-CN" altLang="en-US" sz="2000">
                <a:solidFill>
                  <a:srgbClr val="FF0000"/>
                </a:solidFill>
              </a:rPr>
              <a:t>答：长方形的周长是</a:t>
            </a:r>
            <a:r>
              <a:rPr lang="en-US" altLang="zh-CN" sz="2000">
                <a:solidFill>
                  <a:srgbClr val="FF0000"/>
                </a:solidFill>
              </a:rPr>
              <a:t>14</a:t>
            </a:r>
            <a:r>
              <a:rPr lang="zh-CN" altLang="en-US" sz="2000">
                <a:solidFill>
                  <a:srgbClr val="FF0000"/>
                </a:solidFill>
              </a:rPr>
              <a:t>分米。</a:t>
            </a:r>
            <a:endParaRPr lang="zh-CN" altLang="en-US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图片 45066" descr="100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27" name="图片 450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47688"/>
            <a:ext cx="1627188" cy="17287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83" name="文本框 45082"/>
          <p:cNvSpPr txBox="1"/>
          <p:nvPr/>
        </p:nvSpPr>
        <p:spPr>
          <a:xfrm>
            <a:off x="6156325" y="1570038"/>
            <a:ext cx="4392613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Arial" panose="020B0604020202020204" pitchFamily="34" charset="0"/>
              </a:rPr>
              <a:t>花坛的周长</a:t>
            </a:r>
            <a:endParaRPr lang="zh-CN" altLang="en-US" sz="3200" b="1" dirty="0">
              <a:latin typeface="Arial" panose="020B0604020202020204" pitchFamily="34" charset="0"/>
            </a:endParaRPr>
          </a:p>
          <a:p>
            <a:r>
              <a:rPr lang="zh-CN" altLang="en-US" sz="3200" b="1" dirty="0">
                <a:latin typeface="Arial" panose="020B0604020202020204" pitchFamily="34" charset="0"/>
              </a:rPr>
              <a:t>是多少米？</a:t>
            </a:r>
            <a:endParaRPr lang="zh-CN" altLang="en-US" sz="3200" b="1" dirty="0">
              <a:latin typeface="Arial" panose="020B0604020202020204" pitchFamily="34" charset="0"/>
            </a:endParaRPr>
          </a:p>
        </p:txBody>
      </p:sp>
      <p:sp>
        <p:nvSpPr>
          <p:cNvPr id="45084" name="文本框 45083"/>
          <p:cNvSpPr txBox="1"/>
          <p:nvPr/>
        </p:nvSpPr>
        <p:spPr>
          <a:xfrm>
            <a:off x="1908175" y="1412875"/>
            <a:ext cx="3073400" cy="57943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花坛边长</a:t>
            </a:r>
            <a:r>
              <a:rPr lang="en-US" altLang="zh-CN" sz="3200" dirty="0">
                <a:latin typeface="Arial" panose="020B0604020202020204" pitchFamily="34" charset="0"/>
              </a:rPr>
              <a:t>15</a:t>
            </a:r>
            <a:r>
              <a:rPr lang="zh-CN" altLang="en-US" sz="3200" dirty="0">
                <a:latin typeface="Arial" panose="020B0604020202020204" pitchFamily="34" charset="0"/>
              </a:rPr>
              <a:t>米。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1135" y="2166620"/>
            <a:ext cx="3190240" cy="2524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5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5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3" grpId="0"/>
      <p:bldP spid="45084" grpId="2"/>
    </p:bld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677</Words>
  <Application>WPS 演示</Application>
  <PresentationFormat>在屏幕上显示</PresentationFormat>
  <Paragraphs>113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</vt:lpstr>
      <vt:lpstr>宋体</vt:lpstr>
      <vt:lpstr>Wingdings</vt:lpstr>
      <vt:lpstr>隶书</vt:lpstr>
      <vt:lpstr>楷体</vt:lpstr>
      <vt:lpstr>微软雅黑</vt:lpstr>
      <vt:lpstr>Arial Unicode MS</vt:lpstr>
      <vt:lpstr>Calibri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微软用户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微软中国</dc:creator>
  <cp:lastModifiedBy>Administrator</cp:lastModifiedBy>
  <cp:revision>154</cp:revision>
  <dcterms:created xsi:type="dcterms:W3CDTF">2013-10-14T10:18:00Z</dcterms:created>
  <dcterms:modified xsi:type="dcterms:W3CDTF">2017-12-21T09:08:31Z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