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64" r:id="rId4"/>
    <p:sldId id="346" r:id="rId5"/>
    <p:sldId id="347" r:id="rId6"/>
    <p:sldId id="348" r:id="rId7"/>
    <p:sldId id="356" r:id="rId8"/>
    <p:sldId id="349" r:id="rId9"/>
    <p:sldId id="351" r:id="rId10"/>
    <p:sldId id="350" r:id="rId11"/>
    <p:sldId id="352" r:id="rId12"/>
    <p:sldId id="357" r:id="rId13"/>
    <p:sldId id="358" r:id="rId14"/>
    <p:sldId id="359" r:id="rId15"/>
    <p:sldId id="353" r:id="rId16"/>
    <p:sldId id="259" r:id="rId1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8BE7D"/>
    <a:srgbClr val="86D1E7"/>
    <a:srgbClr val="89D98F"/>
    <a:srgbClr val="E7EF74"/>
    <a:srgbClr val="BED4E7"/>
    <a:srgbClr val="B2CCE2"/>
    <a:srgbClr val="84F77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82" y="-90"/>
      </p:cViewPr>
      <p:guideLst>
        <p:guide orient="horz" pos="2144"/>
        <p:guide pos="291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099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5604" name="幻灯片图像占位符 3"/>
          <p:cNvSpPr>
            <a:spLocks noGrp="1" noRo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4101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4102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3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9D41DAD-5781-4280-906E-1335A95205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7651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anchor="t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zh-CN" altLang="en-US" smtClean="0">
              <a:ea typeface="宋体" charset="-122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zh-CN" altLang="en-US" smtClean="0">
              <a:ea typeface="宋体" charset="-122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zh-CN" altLang="en-US" smtClean="0">
              <a:ea typeface="宋体" charset="-122"/>
            </a:endParaRPr>
          </a:p>
        </p:txBody>
      </p:sp>
      <p:sp>
        <p:nvSpPr>
          <p:cNvPr id="27652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F0488D8-9B4E-445A-9D93-6D51916363D4}" type="slidenum">
              <a:rPr lang="zh-CN" altLang="en-US" sz="1200"/>
              <a:pPr algn="r"/>
              <a:t>1</a:t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B720D-A243-4C00-AC72-DAFE4DADB0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C40CC-854A-4F8D-82EE-BB62ED2C3C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3050" y="214313"/>
            <a:ext cx="2063750" cy="59118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28625" y="214313"/>
            <a:ext cx="6042025" cy="59118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1DB6A-30CB-4EDD-AF55-C7E46D051C4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670C2-5FC8-42C1-A026-FABD26DD219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2DC09-830D-4CC0-9013-DD12FBF6C55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4E0A1-731C-4572-8151-60DE0620237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1ADEE-4983-4D84-AE3A-B024E2B83D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3B95B-EFE6-4EB1-A43F-5A13ABDDFE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5C67B-7731-46E0-82A1-58E4DC00CB3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65902-0848-4C07-A484-2CDCED466B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EC927-7CF4-4779-ACD2-5432EDB7CF1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A767C-3184-4F53-B8A4-EFAF9127B0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958C5-FAE1-4A38-8480-2008940EF4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F7327-D290-4938-A5CC-75DF1D054E2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3050" y="214313"/>
            <a:ext cx="2063750" cy="59118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28625" y="214313"/>
            <a:ext cx="6042025" cy="5911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99C50-D819-4853-965B-F792E44A91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D3DD0-AA70-477B-8616-539BFCEB66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500188"/>
            <a:ext cx="4038600" cy="4625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500188"/>
            <a:ext cx="4038600" cy="4625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2E511-F45A-435D-9993-E987DE5C67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2A044-3E20-46B5-A3EF-44AB36B889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97CBB-C2EE-4D75-8551-096E3D5422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D16E9-2D75-42BE-B298-12234F4875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630E2-5750-45A0-B2B4-106F8812E6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23AA3-59FB-45A7-832B-3E40EC917D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矩形 1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BFD844"/>
          </a:solidFill>
          <a:ln w="9525">
            <a:noFill/>
            <a:miter lim="800000"/>
          </a:ln>
        </p:spPr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 bwMode="auto">
          <a:xfrm>
            <a:off x="428625" y="214313"/>
            <a:ext cx="6215063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</a:t>
            </a:r>
          </a:p>
        </p:txBody>
      </p:sp>
      <p:sp>
        <p:nvSpPr>
          <p:cNvPr id="1028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500188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9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1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F65A95B-6C85-465F-8F5D-EE24F1ED76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1032" name="Picture 2" descr="D:\花纹\儿童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929313" y="5548313"/>
            <a:ext cx="2973387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矩形 7"/>
          <p:cNvSpPr>
            <a:spLocks noChangeArrowheads="1"/>
          </p:cNvSpPr>
          <p:nvPr/>
        </p:nvSpPr>
        <p:spPr bwMode="auto">
          <a:xfrm>
            <a:off x="0" y="6719888"/>
            <a:ext cx="9144000" cy="138112"/>
          </a:xfrm>
          <a:prstGeom prst="rect">
            <a:avLst/>
          </a:prstGeom>
          <a:solidFill>
            <a:srgbClr val="09532A"/>
          </a:solidFill>
          <a:ln w="9525">
            <a:noFill/>
            <a:miter lim="800000"/>
          </a:ln>
        </p:spPr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034" name="Picture 5" descr="D:\花纹\1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189663" y="0"/>
            <a:ext cx="295433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矩形 1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BFD844"/>
          </a:solidFill>
          <a:ln w="9525">
            <a:noFill/>
            <a:miter lim="800000"/>
          </a:ln>
        </p:spPr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3315" name="Picture 2" descr="D:\花纹\儿童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929313" y="5548313"/>
            <a:ext cx="2973387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矩形 7"/>
          <p:cNvSpPr>
            <a:spLocks noChangeArrowheads="1"/>
          </p:cNvSpPr>
          <p:nvPr/>
        </p:nvSpPr>
        <p:spPr bwMode="auto">
          <a:xfrm>
            <a:off x="0" y="6719888"/>
            <a:ext cx="9144000" cy="138112"/>
          </a:xfrm>
          <a:prstGeom prst="rect">
            <a:avLst/>
          </a:prstGeom>
          <a:solidFill>
            <a:srgbClr val="09532A"/>
          </a:solidFill>
          <a:ln w="9525">
            <a:noFill/>
            <a:miter lim="800000"/>
          </a:ln>
        </p:spPr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3317" name="Picture 5" descr="D:\花纹\1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189663" y="0"/>
            <a:ext cx="295433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TextBox 10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334125" y="5522913"/>
            <a:ext cx="2260600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3" descr="D:\花纹\2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标题占位符 1"/>
          <p:cNvSpPr>
            <a:spLocks noGrp="1"/>
          </p:cNvSpPr>
          <p:nvPr>
            <p:ph type="title"/>
          </p:nvPr>
        </p:nvSpPr>
        <p:spPr bwMode="auto">
          <a:xfrm>
            <a:off x="428625" y="214313"/>
            <a:ext cx="6215063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</a:t>
            </a:r>
          </a:p>
        </p:txBody>
      </p:sp>
      <p:sp>
        <p:nvSpPr>
          <p:cNvPr id="2057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8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9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6F0CBEE-C5CD-4DD5-946E-9785525E1A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cool.com.cn/img.html?src=/g/30/43/1243698588245.jp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组合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484313"/>
            <a:ext cx="777716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副标题 2"/>
          <p:cNvSpPr>
            <a:spLocks noGrp="1"/>
          </p:cNvSpPr>
          <p:nvPr>
            <p:ph type="subTitle" idx="4294967295"/>
          </p:nvPr>
        </p:nvSpPr>
        <p:spPr bwMode="auto">
          <a:xfrm>
            <a:off x="1331913" y="2565400"/>
            <a:ext cx="4786312" cy="571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zh-CN" altLang="en-US" smtClean="0">
                <a:solidFill>
                  <a:srgbClr val="898989"/>
                </a:solidFill>
              </a:rPr>
              <a:t>          </a:t>
            </a:r>
            <a:endParaRPr lang="zh-CN" altLang="en-US" b="1" smtClean="0">
              <a:solidFill>
                <a:srgbClr val="FF0000"/>
              </a:solidFill>
            </a:endParaRPr>
          </a:p>
        </p:txBody>
      </p:sp>
      <p:pic>
        <p:nvPicPr>
          <p:cNvPr id="26627" name="Picture 2" descr="D:\花纹\天使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602448">
            <a:off x="827088" y="908050"/>
            <a:ext cx="68103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 descr="D:\花纹\儿童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4797425"/>
            <a:ext cx="2786062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标题 8"/>
          <p:cNvSpPr>
            <a:spLocks noGrp="1"/>
          </p:cNvSpPr>
          <p:nvPr>
            <p:ph type="ctrTitle" idx="4294967295"/>
          </p:nvPr>
        </p:nvSpPr>
        <p:spPr>
          <a:xfrm>
            <a:off x="1331913" y="1628775"/>
            <a:ext cx="4786312" cy="785813"/>
          </a:xfrm>
        </p:spPr>
        <p:txBody>
          <a:bodyPr/>
          <a:lstStyle/>
          <a:p>
            <a:r>
              <a:rPr lang="zh-CN" altLang="en-US" sz="3600" b="1" smtClean="0"/>
              <a:t>          </a:t>
            </a:r>
          </a:p>
        </p:txBody>
      </p:sp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2195513" y="1773238"/>
            <a:ext cx="63373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400" b="1">
                <a:solidFill>
                  <a:srgbClr val="0F5922"/>
                </a:solidFill>
                <a:latin typeface="华文彩云"/>
                <a:ea typeface="华文彩云"/>
                <a:cs typeface="华文彩云"/>
              </a:rPr>
              <a:t>合作  共享  提升</a:t>
            </a:r>
          </a:p>
          <a:p>
            <a:pPr>
              <a:lnSpc>
                <a:spcPct val="130000"/>
              </a:lnSpc>
            </a:pPr>
            <a:r>
              <a:rPr lang="en-US" altLang="zh-CN" sz="3200" b="1">
                <a:solidFill>
                  <a:srgbClr val="0F5922"/>
                </a:solidFill>
                <a:latin typeface="华文彩云"/>
                <a:ea typeface="华文彩云"/>
                <a:cs typeface="华文彩云"/>
              </a:rPr>
              <a:t> ——</a:t>
            </a:r>
            <a:r>
              <a:rPr lang="zh-CN" altLang="en-US" sz="2400" b="1">
                <a:solidFill>
                  <a:srgbClr val="0F5922"/>
                </a:solidFill>
                <a:latin typeface="华文彩云"/>
                <a:ea typeface="华文彩云"/>
                <a:cs typeface="华文彩云"/>
              </a:rPr>
              <a:t>四年级数学教研组期末汇报</a:t>
            </a:r>
            <a:endParaRPr lang="en-US" altLang="zh-CN" sz="2400" b="1">
              <a:solidFill>
                <a:srgbClr val="0F5922"/>
              </a:solidFill>
              <a:latin typeface="华文彩云"/>
              <a:ea typeface="华文彩云"/>
              <a:cs typeface="华文彩云"/>
            </a:endParaRPr>
          </a:p>
        </p:txBody>
      </p:sp>
      <p:sp>
        <p:nvSpPr>
          <p:cNvPr id="26631" name="文本框 4107"/>
          <p:cNvSpPr txBox="1">
            <a:spLocks noChangeArrowheads="1"/>
          </p:cNvSpPr>
          <p:nvPr/>
        </p:nvSpPr>
        <p:spPr bwMode="auto">
          <a:xfrm>
            <a:off x="1476375" y="4149725"/>
            <a:ext cx="1660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CN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3"/>
          <p:cNvSpPr txBox="1">
            <a:spLocks noChangeArrowheads="1"/>
          </p:cNvSpPr>
          <p:nvPr/>
        </p:nvSpPr>
        <p:spPr bwMode="auto">
          <a:xfrm>
            <a:off x="468313" y="1196975"/>
            <a:ext cx="5327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zh-CN" sz="2400" b="1"/>
              <a:t>4</a:t>
            </a:r>
            <a:r>
              <a:rPr lang="zh-CN" altLang="en-US" sz="2400" b="1"/>
              <a:t>、拓宽作业视角 </a:t>
            </a:r>
          </a:p>
        </p:txBody>
      </p:sp>
      <p:grpSp>
        <p:nvGrpSpPr>
          <p:cNvPr id="36866" name="组合 8209"/>
          <p:cNvGrpSpPr>
            <a:grpSpLocks/>
          </p:cNvGrpSpPr>
          <p:nvPr/>
        </p:nvGrpSpPr>
        <p:grpSpPr bwMode="auto">
          <a:xfrm>
            <a:off x="395288" y="322263"/>
            <a:ext cx="595312" cy="546100"/>
            <a:chOff x="2078" y="1680"/>
            <a:chExt cx="1615" cy="1615"/>
          </a:xfrm>
        </p:grpSpPr>
        <p:sp>
          <p:nvSpPr>
            <p:cNvPr id="36878" name="椭圆 8210"/>
            <p:cNvSpPr>
              <a:spLocks noChangeArrowheads="1"/>
            </p:cNvSpPr>
            <p:nvPr/>
          </p:nvSpPr>
          <p:spPr bwMode="auto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879" name="椭圆 8211"/>
            <p:cNvSpPr>
              <a:spLocks noChangeArrowheads="1"/>
            </p:cNvSpPr>
            <p:nvPr/>
          </p:nvSpPr>
          <p:spPr bwMode="auto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3" name="椭圆 8212"/>
            <p:cNvSpPr/>
            <p:nvPr/>
          </p:nvSpPr>
          <p:spPr>
            <a:xfrm>
              <a:off x="2255" y="1854"/>
              <a:ext cx="1262" cy="126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6881" name="椭圆 8213"/>
            <p:cNvSpPr>
              <a:spLocks noChangeArrowheads="1"/>
            </p:cNvSpPr>
            <p:nvPr/>
          </p:nvSpPr>
          <p:spPr bwMode="auto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5" name="椭圆 8214"/>
            <p:cNvSpPr/>
            <p:nvPr/>
          </p:nvSpPr>
          <p:spPr>
            <a:xfrm>
              <a:off x="2336" y="1938"/>
              <a:ext cx="1098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6883" name="椭圆 8215"/>
            <p:cNvSpPr>
              <a:spLocks noChangeArrowheads="1"/>
            </p:cNvSpPr>
            <p:nvPr/>
          </p:nvSpPr>
          <p:spPr bwMode="auto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6867" name="圆角矩形 1"/>
          <p:cNvSpPr>
            <a:spLocks noChangeArrowheads="1"/>
          </p:cNvSpPr>
          <p:nvPr/>
        </p:nvSpPr>
        <p:spPr bwMode="auto">
          <a:xfrm>
            <a:off x="952500" y="188913"/>
            <a:ext cx="5400675" cy="865187"/>
          </a:xfrm>
          <a:prstGeom prst="roundRect">
            <a:avLst>
              <a:gd name="adj" fmla="val 50000"/>
            </a:avLst>
          </a:prstGeom>
          <a:solidFill>
            <a:srgbClr val="89D98F">
              <a:alpha val="41176"/>
            </a:srgbClr>
          </a:solidFill>
          <a:ln w="38100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专题篇：</a:t>
            </a:r>
            <a:r>
              <a:rPr lang="zh-CN" altLang="en-US" sz="2800" b="1">
                <a:ea typeface="楷体" pitchFamily="49" charset="-122"/>
                <a:sym typeface="+mn-ea"/>
              </a:rPr>
              <a:t>聚焦专题增深度</a:t>
            </a: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2771775" y="1225550"/>
            <a:ext cx="3552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zh-CN" sz="2000" b="1"/>
              <a:t>——</a:t>
            </a:r>
            <a:r>
              <a:rPr lang="zh-CN" altLang="en-US" sz="2000" b="1"/>
              <a:t>设计美丽的图案创意展</a:t>
            </a:r>
          </a:p>
        </p:txBody>
      </p:sp>
      <p:pic>
        <p:nvPicPr>
          <p:cNvPr id="56332" name="Picture 12"/>
          <p:cNvPicPr>
            <a:picLocks noChangeAspect="1" noChangeArrowheads="1"/>
          </p:cNvPicPr>
          <p:nvPr/>
        </p:nvPicPr>
        <p:blipFill>
          <a:blip r:embed="rId2"/>
          <a:srcRect l="1276" b="4300"/>
          <a:stretch>
            <a:fillRect/>
          </a:stretch>
        </p:blipFill>
        <p:spPr bwMode="auto">
          <a:xfrm>
            <a:off x="1692275" y="1989138"/>
            <a:ext cx="54451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4" name="Picture 14" descr="IMG_30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1916113"/>
            <a:ext cx="5472113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5" name="Picture 15" descr="IMG_306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3713" y="1989138"/>
            <a:ext cx="5280025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6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2275" y="1989138"/>
            <a:ext cx="5280025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7" name="Picture 17" descr="IMG_305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63713" y="1916113"/>
            <a:ext cx="5280025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8" name="Picture 1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92275" y="1989138"/>
            <a:ext cx="5280025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9" name="Picture 1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55875" y="1700213"/>
            <a:ext cx="3436938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40" name="Picture 20" descr="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0825" y="1700213"/>
            <a:ext cx="86423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41" name="Picture 21" descr="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0825" y="1773238"/>
            <a:ext cx="8569325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0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56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56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56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56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0"/>
                            </p:stCondLst>
                            <p:childTnLst>
                              <p:par>
                                <p:cTn id="6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000"/>
                            </p:stCondLst>
                            <p:childTnLst>
                              <p:par>
                                <p:cTn id="7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56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56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6000"/>
                            </p:stCondLst>
                            <p:childTnLst>
                              <p:par>
                                <p:cTn id="8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56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56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8000"/>
                            </p:stCondLst>
                            <p:childTnLst>
                              <p:par>
                                <p:cTn id="8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3000" fill="hold"/>
                                        <p:tgtEl>
                                          <p:spTgt spid="56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3000" fill="hold"/>
                                        <p:tgtEl>
                                          <p:spTgt spid="56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1000"/>
                            </p:stCondLst>
                            <p:childTnLst>
                              <p:par>
                                <p:cTn id="9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3000"/>
                                        <p:tgtEl>
                                          <p:spTgt spid="56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3000"/>
                                        <p:tgtEl>
                                          <p:spTgt spid="56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000"/>
                            </p:stCondLst>
                            <p:childTnLst>
                              <p:par>
                                <p:cTn id="9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0" fill="hold"/>
                                        <p:tgtEl>
                                          <p:spTgt spid="56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0" fill="hold"/>
                                        <p:tgtEl>
                                          <p:spTgt spid="56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/>
      <p:bldP spid="563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3"/>
          <p:cNvSpPr txBox="1">
            <a:spLocks noChangeArrowheads="1"/>
          </p:cNvSpPr>
          <p:nvPr/>
        </p:nvSpPr>
        <p:spPr bwMode="auto">
          <a:xfrm>
            <a:off x="468313" y="1196975"/>
            <a:ext cx="5327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zh-CN" sz="2400" b="1"/>
              <a:t>4</a:t>
            </a:r>
            <a:r>
              <a:rPr lang="zh-CN" altLang="en-US" sz="2400" b="1"/>
              <a:t>、拓宽作业视角 </a:t>
            </a:r>
          </a:p>
        </p:txBody>
      </p:sp>
      <p:grpSp>
        <p:nvGrpSpPr>
          <p:cNvPr id="37890" name="组合 8209"/>
          <p:cNvGrpSpPr>
            <a:grpSpLocks/>
          </p:cNvGrpSpPr>
          <p:nvPr/>
        </p:nvGrpSpPr>
        <p:grpSpPr bwMode="auto">
          <a:xfrm>
            <a:off x="395288" y="322263"/>
            <a:ext cx="595312" cy="546100"/>
            <a:chOff x="2078" y="1680"/>
            <a:chExt cx="1615" cy="1615"/>
          </a:xfrm>
        </p:grpSpPr>
        <p:sp>
          <p:nvSpPr>
            <p:cNvPr id="37898" name="椭圆 8210"/>
            <p:cNvSpPr>
              <a:spLocks noChangeArrowheads="1"/>
            </p:cNvSpPr>
            <p:nvPr/>
          </p:nvSpPr>
          <p:spPr bwMode="auto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899" name="椭圆 8211"/>
            <p:cNvSpPr>
              <a:spLocks noChangeArrowheads="1"/>
            </p:cNvSpPr>
            <p:nvPr/>
          </p:nvSpPr>
          <p:spPr bwMode="auto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3" name="椭圆 8212"/>
            <p:cNvSpPr/>
            <p:nvPr/>
          </p:nvSpPr>
          <p:spPr>
            <a:xfrm>
              <a:off x="2255" y="1854"/>
              <a:ext cx="1262" cy="126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7901" name="椭圆 8213"/>
            <p:cNvSpPr>
              <a:spLocks noChangeArrowheads="1"/>
            </p:cNvSpPr>
            <p:nvPr/>
          </p:nvSpPr>
          <p:spPr bwMode="auto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5" name="椭圆 8214"/>
            <p:cNvSpPr/>
            <p:nvPr/>
          </p:nvSpPr>
          <p:spPr>
            <a:xfrm>
              <a:off x="2336" y="1938"/>
              <a:ext cx="1098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7903" name="椭圆 8215"/>
            <p:cNvSpPr>
              <a:spLocks noChangeArrowheads="1"/>
            </p:cNvSpPr>
            <p:nvPr/>
          </p:nvSpPr>
          <p:spPr bwMode="auto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7891" name="圆角矩形 1"/>
          <p:cNvSpPr>
            <a:spLocks noChangeArrowheads="1"/>
          </p:cNvSpPr>
          <p:nvPr/>
        </p:nvSpPr>
        <p:spPr bwMode="auto">
          <a:xfrm>
            <a:off x="952500" y="188913"/>
            <a:ext cx="5400675" cy="865187"/>
          </a:xfrm>
          <a:prstGeom prst="roundRect">
            <a:avLst>
              <a:gd name="adj" fmla="val 50000"/>
            </a:avLst>
          </a:prstGeom>
          <a:solidFill>
            <a:srgbClr val="89D98F">
              <a:alpha val="41176"/>
            </a:srgbClr>
          </a:solidFill>
          <a:ln w="38100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专题篇：</a:t>
            </a:r>
            <a:r>
              <a:rPr lang="zh-CN" altLang="en-US" sz="2800" b="1">
                <a:ea typeface="楷体" pitchFamily="49" charset="-122"/>
                <a:sym typeface="+mn-ea"/>
              </a:rPr>
              <a:t>聚焦专题增深度</a:t>
            </a:r>
          </a:p>
        </p:txBody>
      </p:sp>
      <p:sp>
        <p:nvSpPr>
          <p:cNvPr id="61453" name="Rectangle 13"/>
          <p:cNvSpPr>
            <a:spLocks noChangeArrowheads="1"/>
          </p:cNvSpPr>
          <p:nvPr/>
        </p:nvSpPr>
        <p:spPr bwMode="auto">
          <a:xfrm>
            <a:off x="2771775" y="1225550"/>
            <a:ext cx="2338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zh-CN" sz="2000" b="1"/>
              <a:t>——</a:t>
            </a:r>
            <a:r>
              <a:rPr lang="zh-CN" altLang="en-US" sz="2000" b="1"/>
              <a:t>压岁钱小报</a:t>
            </a:r>
            <a:r>
              <a:rPr lang="zh-CN" altLang="en-US"/>
              <a:t> </a:t>
            </a:r>
          </a:p>
        </p:txBody>
      </p:sp>
      <p:pic>
        <p:nvPicPr>
          <p:cNvPr id="61454" name="Picture 14" descr="IMG_04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773238"/>
            <a:ext cx="60483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5" name="Picture 15" descr="IMG_0407"/>
          <p:cNvPicPr>
            <a:picLocks noChangeAspect="1" noChangeArrowheads="1"/>
          </p:cNvPicPr>
          <p:nvPr/>
        </p:nvPicPr>
        <p:blipFill>
          <a:blip r:embed="rId3"/>
          <a:srcRect l="2676" t="7098" r="2618" b="3961"/>
          <a:stretch>
            <a:fillRect/>
          </a:stretch>
        </p:blipFill>
        <p:spPr bwMode="auto">
          <a:xfrm>
            <a:off x="1331913" y="1773238"/>
            <a:ext cx="6192837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6" name="Picture 16" descr="IMG_04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913" y="1700213"/>
            <a:ext cx="6408737" cy="480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7" name="Picture 17"/>
          <p:cNvPicPr>
            <a:picLocks noChangeAspect="1" noChangeArrowheads="1"/>
          </p:cNvPicPr>
          <p:nvPr/>
        </p:nvPicPr>
        <p:blipFill>
          <a:blip r:embed="rId5"/>
          <a:srcRect t="6654" r="4935" b="3308"/>
          <a:stretch>
            <a:fillRect/>
          </a:stretch>
        </p:blipFill>
        <p:spPr bwMode="auto">
          <a:xfrm>
            <a:off x="1403350" y="1700213"/>
            <a:ext cx="6553200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8" name="Picture 18" descr="IMG_0416"/>
          <p:cNvPicPr>
            <a:picLocks noChangeAspect="1" noChangeArrowheads="1"/>
          </p:cNvPicPr>
          <p:nvPr/>
        </p:nvPicPr>
        <p:blipFill>
          <a:blip r:embed="rId6"/>
          <a:srcRect l="1398" t="10033" r="7451" b="3987"/>
          <a:stretch>
            <a:fillRect/>
          </a:stretch>
        </p:blipFill>
        <p:spPr bwMode="auto">
          <a:xfrm>
            <a:off x="1547813" y="1700213"/>
            <a:ext cx="65532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6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1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3"/>
          <p:cNvSpPr txBox="1">
            <a:spLocks noChangeArrowheads="1"/>
          </p:cNvSpPr>
          <p:nvPr/>
        </p:nvSpPr>
        <p:spPr bwMode="auto">
          <a:xfrm>
            <a:off x="468313" y="1196975"/>
            <a:ext cx="5327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zh-CN" sz="2400" b="1"/>
              <a:t>4</a:t>
            </a:r>
            <a:r>
              <a:rPr lang="zh-CN" altLang="en-US" sz="2400" b="1"/>
              <a:t>、拓宽作业视角 </a:t>
            </a:r>
          </a:p>
        </p:txBody>
      </p:sp>
      <p:grpSp>
        <p:nvGrpSpPr>
          <p:cNvPr id="38914" name="组合 8209"/>
          <p:cNvGrpSpPr>
            <a:grpSpLocks/>
          </p:cNvGrpSpPr>
          <p:nvPr/>
        </p:nvGrpSpPr>
        <p:grpSpPr bwMode="auto">
          <a:xfrm>
            <a:off x="395288" y="322263"/>
            <a:ext cx="595312" cy="546100"/>
            <a:chOff x="2078" y="1680"/>
            <a:chExt cx="1615" cy="1615"/>
          </a:xfrm>
        </p:grpSpPr>
        <p:sp>
          <p:nvSpPr>
            <p:cNvPr id="38920" name="椭圆 8210"/>
            <p:cNvSpPr>
              <a:spLocks noChangeArrowheads="1"/>
            </p:cNvSpPr>
            <p:nvPr/>
          </p:nvSpPr>
          <p:spPr bwMode="auto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21" name="椭圆 8211"/>
            <p:cNvSpPr>
              <a:spLocks noChangeArrowheads="1"/>
            </p:cNvSpPr>
            <p:nvPr/>
          </p:nvSpPr>
          <p:spPr bwMode="auto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3" name="椭圆 8212"/>
            <p:cNvSpPr/>
            <p:nvPr/>
          </p:nvSpPr>
          <p:spPr>
            <a:xfrm>
              <a:off x="2255" y="1854"/>
              <a:ext cx="1262" cy="126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8923" name="椭圆 8213"/>
            <p:cNvSpPr>
              <a:spLocks noChangeArrowheads="1"/>
            </p:cNvSpPr>
            <p:nvPr/>
          </p:nvSpPr>
          <p:spPr bwMode="auto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5" name="椭圆 8214"/>
            <p:cNvSpPr/>
            <p:nvPr/>
          </p:nvSpPr>
          <p:spPr>
            <a:xfrm>
              <a:off x="2336" y="1938"/>
              <a:ext cx="1098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8925" name="椭圆 8215"/>
            <p:cNvSpPr>
              <a:spLocks noChangeArrowheads="1"/>
            </p:cNvSpPr>
            <p:nvPr/>
          </p:nvSpPr>
          <p:spPr bwMode="auto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8915" name="圆角矩形 1"/>
          <p:cNvSpPr>
            <a:spLocks noChangeArrowheads="1"/>
          </p:cNvSpPr>
          <p:nvPr/>
        </p:nvSpPr>
        <p:spPr bwMode="auto">
          <a:xfrm>
            <a:off x="952500" y="188913"/>
            <a:ext cx="5400675" cy="865187"/>
          </a:xfrm>
          <a:prstGeom prst="roundRect">
            <a:avLst>
              <a:gd name="adj" fmla="val 50000"/>
            </a:avLst>
          </a:prstGeom>
          <a:solidFill>
            <a:srgbClr val="89D98F">
              <a:alpha val="41176"/>
            </a:srgbClr>
          </a:solidFill>
          <a:ln w="38100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专题篇：</a:t>
            </a:r>
            <a:r>
              <a:rPr lang="zh-CN" altLang="en-US" sz="2800" b="1">
                <a:ea typeface="楷体" pitchFamily="49" charset="-122"/>
                <a:sym typeface="+mn-ea"/>
              </a:rPr>
              <a:t>聚焦专题增深度</a:t>
            </a:r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2771775" y="1225550"/>
            <a:ext cx="3105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zh-CN" sz="2000" b="1"/>
              <a:t>——</a:t>
            </a:r>
            <a:r>
              <a:rPr lang="zh-CN" altLang="en-US" sz="2000" b="1"/>
              <a:t>数量关系过关活动</a:t>
            </a:r>
            <a:r>
              <a:rPr lang="zh-CN" altLang="en-US"/>
              <a:t> </a:t>
            </a:r>
          </a:p>
        </p:txBody>
      </p:sp>
      <p:pic>
        <p:nvPicPr>
          <p:cNvPr id="62478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844675"/>
            <a:ext cx="7129462" cy="401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9" name="Picture 15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628775"/>
            <a:ext cx="6696075" cy="502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0" name="Picture 16" descr="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1700213"/>
            <a:ext cx="6696075" cy="502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3"/>
          <p:cNvSpPr txBox="1">
            <a:spLocks noChangeArrowheads="1"/>
          </p:cNvSpPr>
          <p:nvPr/>
        </p:nvSpPr>
        <p:spPr bwMode="auto">
          <a:xfrm>
            <a:off x="468313" y="1196975"/>
            <a:ext cx="5327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zh-CN" sz="2400" b="1"/>
              <a:t>4</a:t>
            </a:r>
            <a:r>
              <a:rPr lang="zh-CN" altLang="en-US" sz="2400" b="1"/>
              <a:t>、拓宽作业视角 </a:t>
            </a:r>
          </a:p>
        </p:txBody>
      </p:sp>
      <p:grpSp>
        <p:nvGrpSpPr>
          <p:cNvPr id="39938" name="组合 8209"/>
          <p:cNvGrpSpPr>
            <a:grpSpLocks/>
          </p:cNvGrpSpPr>
          <p:nvPr/>
        </p:nvGrpSpPr>
        <p:grpSpPr bwMode="auto">
          <a:xfrm>
            <a:off x="395288" y="322263"/>
            <a:ext cx="595312" cy="546100"/>
            <a:chOff x="2078" y="1680"/>
            <a:chExt cx="1615" cy="1615"/>
          </a:xfrm>
        </p:grpSpPr>
        <p:sp>
          <p:nvSpPr>
            <p:cNvPr id="39942" name="椭圆 8210"/>
            <p:cNvSpPr>
              <a:spLocks noChangeArrowheads="1"/>
            </p:cNvSpPr>
            <p:nvPr/>
          </p:nvSpPr>
          <p:spPr bwMode="auto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43" name="椭圆 8211"/>
            <p:cNvSpPr>
              <a:spLocks noChangeArrowheads="1"/>
            </p:cNvSpPr>
            <p:nvPr/>
          </p:nvSpPr>
          <p:spPr bwMode="auto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3" name="椭圆 8212"/>
            <p:cNvSpPr/>
            <p:nvPr/>
          </p:nvSpPr>
          <p:spPr>
            <a:xfrm>
              <a:off x="2255" y="1854"/>
              <a:ext cx="1262" cy="126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9945" name="椭圆 8213"/>
            <p:cNvSpPr>
              <a:spLocks noChangeArrowheads="1"/>
            </p:cNvSpPr>
            <p:nvPr/>
          </p:nvSpPr>
          <p:spPr bwMode="auto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5" name="椭圆 8214"/>
            <p:cNvSpPr/>
            <p:nvPr/>
          </p:nvSpPr>
          <p:spPr>
            <a:xfrm>
              <a:off x="2336" y="1938"/>
              <a:ext cx="1098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9947" name="椭圆 8215"/>
            <p:cNvSpPr>
              <a:spLocks noChangeArrowheads="1"/>
            </p:cNvSpPr>
            <p:nvPr/>
          </p:nvSpPr>
          <p:spPr bwMode="auto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9939" name="圆角矩形 1"/>
          <p:cNvSpPr>
            <a:spLocks noChangeArrowheads="1"/>
          </p:cNvSpPr>
          <p:nvPr/>
        </p:nvSpPr>
        <p:spPr bwMode="auto">
          <a:xfrm>
            <a:off x="952500" y="188913"/>
            <a:ext cx="5400675" cy="865187"/>
          </a:xfrm>
          <a:prstGeom prst="roundRect">
            <a:avLst>
              <a:gd name="adj" fmla="val 50000"/>
            </a:avLst>
          </a:prstGeom>
          <a:solidFill>
            <a:srgbClr val="89D98F">
              <a:alpha val="41176"/>
            </a:srgbClr>
          </a:solidFill>
          <a:ln w="38100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专题篇：</a:t>
            </a:r>
            <a:r>
              <a:rPr lang="zh-CN" altLang="en-US" sz="2800" b="1">
                <a:ea typeface="楷体" pitchFamily="49" charset="-122"/>
                <a:sym typeface="+mn-ea"/>
              </a:rPr>
              <a:t>聚焦专题增深度</a:t>
            </a:r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2771775" y="1225550"/>
            <a:ext cx="2338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zh-CN" sz="2000" b="1"/>
              <a:t>——</a:t>
            </a:r>
            <a:r>
              <a:rPr lang="zh-CN" altLang="en-US" sz="2000" b="1"/>
              <a:t>数学小论文</a:t>
            </a:r>
            <a:r>
              <a:rPr lang="zh-CN" altLang="en-US"/>
              <a:t> </a:t>
            </a:r>
          </a:p>
        </p:txBody>
      </p:sp>
      <p:pic>
        <p:nvPicPr>
          <p:cNvPr id="39950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844675"/>
            <a:ext cx="720090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0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1" name="组合 8223"/>
          <p:cNvGrpSpPr>
            <a:grpSpLocks/>
          </p:cNvGrpSpPr>
          <p:nvPr/>
        </p:nvGrpSpPr>
        <p:grpSpPr bwMode="auto">
          <a:xfrm>
            <a:off x="352425" y="336550"/>
            <a:ext cx="593725" cy="547688"/>
            <a:chOff x="2078" y="1680"/>
            <a:chExt cx="1615" cy="1615"/>
          </a:xfrm>
        </p:grpSpPr>
        <p:sp>
          <p:nvSpPr>
            <p:cNvPr id="40968" name="椭圆 8224"/>
            <p:cNvSpPr>
              <a:spLocks noChangeArrowheads="1"/>
            </p:cNvSpPr>
            <p:nvPr/>
          </p:nvSpPr>
          <p:spPr bwMode="auto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969" name="椭圆 8225"/>
            <p:cNvSpPr>
              <a:spLocks noChangeArrowheads="1"/>
            </p:cNvSpPr>
            <p:nvPr/>
          </p:nvSpPr>
          <p:spPr bwMode="auto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27" name="椭圆 8226"/>
            <p:cNvSpPr/>
            <p:nvPr/>
          </p:nvSpPr>
          <p:spPr>
            <a:xfrm>
              <a:off x="2255" y="1858"/>
              <a:ext cx="1261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0971" name="椭圆 8227"/>
            <p:cNvSpPr>
              <a:spLocks noChangeArrowheads="1"/>
            </p:cNvSpPr>
            <p:nvPr/>
          </p:nvSpPr>
          <p:spPr bwMode="auto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29" name="椭圆 8228"/>
            <p:cNvSpPr/>
            <p:nvPr/>
          </p:nvSpPr>
          <p:spPr>
            <a:xfrm>
              <a:off x="2337" y="1937"/>
              <a:ext cx="1097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0973" name="椭圆 8229"/>
            <p:cNvSpPr>
              <a:spLocks noChangeArrowheads="1"/>
            </p:cNvSpPr>
            <p:nvPr/>
          </p:nvSpPr>
          <p:spPr bwMode="auto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0962" name="圆角矩形 2"/>
          <p:cNvSpPr>
            <a:spLocks noChangeArrowheads="1"/>
          </p:cNvSpPr>
          <p:nvPr/>
        </p:nvSpPr>
        <p:spPr bwMode="auto">
          <a:xfrm>
            <a:off x="889000" y="217488"/>
            <a:ext cx="5329238" cy="771525"/>
          </a:xfrm>
          <a:prstGeom prst="roundRect">
            <a:avLst>
              <a:gd name="adj" fmla="val 50000"/>
            </a:avLst>
          </a:prstGeom>
          <a:solidFill>
            <a:srgbClr val="CC99FF">
              <a:alpha val="45097"/>
            </a:srgbClr>
          </a:solidFill>
          <a:ln w="38100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成果篇</a:t>
            </a:r>
            <a:r>
              <a:rPr lang="zh-CN" altLang="en-US" sz="3200" b="1">
                <a:sym typeface="+mn-ea"/>
              </a:rPr>
              <a:t>：</a:t>
            </a:r>
            <a:r>
              <a:rPr lang="zh-CN" altLang="en-US" sz="2800" b="1">
                <a:ea typeface="楷体" pitchFamily="49" charset="-122"/>
                <a:sym typeface="+mn-ea"/>
              </a:rPr>
              <a:t>同生共长有长度</a:t>
            </a:r>
            <a:endParaRPr lang="zh-CN" altLang="en-US" sz="2800" b="1">
              <a:ea typeface="楷体" pitchFamily="49" charset="-122"/>
              <a:cs typeface="Arial" charset="0"/>
              <a:sym typeface="+mn-ea"/>
            </a:endParaRPr>
          </a:p>
        </p:txBody>
      </p:sp>
      <p:sp>
        <p:nvSpPr>
          <p:cNvPr id="57364" name="Rectangle 20"/>
          <p:cNvSpPr>
            <a:spLocks noChangeArrowheads="1"/>
          </p:cNvSpPr>
          <p:nvPr/>
        </p:nvSpPr>
        <p:spPr bwMode="auto">
          <a:xfrm>
            <a:off x="684213" y="1268413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2400" b="1"/>
              <a:t>1</a:t>
            </a:r>
            <a:r>
              <a:rPr lang="zh-CN" altLang="en-US" sz="2400" b="1"/>
              <a:t>、促进了学生的发展</a:t>
            </a:r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696913" y="1819275"/>
            <a:ext cx="3263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2400" b="1"/>
              <a:t>2</a:t>
            </a:r>
            <a:r>
              <a:rPr lang="zh-CN" altLang="en-US" sz="2400" b="1"/>
              <a:t>、促进了教师的发展</a:t>
            </a:r>
          </a:p>
        </p:txBody>
      </p:sp>
      <p:sp>
        <p:nvSpPr>
          <p:cNvPr id="57367" name="Rectangle 23"/>
          <p:cNvSpPr>
            <a:spLocks noChangeArrowheads="1"/>
          </p:cNvSpPr>
          <p:nvPr/>
        </p:nvSpPr>
        <p:spPr bwMode="auto">
          <a:xfrm>
            <a:off x="727075" y="2349500"/>
            <a:ext cx="470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zh-CN" sz="2400" b="1"/>
              <a:t>3</a:t>
            </a:r>
            <a:r>
              <a:rPr lang="zh-CN" altLang="en-US" sz="2400" b="1"/>
              <a:t>、形成了有效练习设计的习题集</a:t>
            </a:r>
            <a:r>
              <a:rPr lang="zh-CN" altLang="en-US" b="1"/>
              <a:t> </a:t>
            </a:r>
          </a:p>
        </p:txBody>
      </p:sp>
      <p:pic>
        <p:nvPicPr>
          <p:cNvPr id="40976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682750"/>
            <a:ext cx="61214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64" grpId="0"/>
      <p:bldP spid="57366" grpId="0"/>
      <p:bldP spid="573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组合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700213"/>
            <a:ext cx="4391025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4" descr="喜庆节日图标矢量素材">
            <a:hlinkClick r:id="rId3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005" t="48640" r="896" b="33696"/>
          <a:stretch>
            <a:fillRect/>
          </a:stretch>
        </p:blipFill>
        <p:spPr bwMode="auto">
          <a:xfrm>
            <a:off x="250825" y="333375"/>
            <a:ext cx="115887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文本框 8198"/>
          <p:cNvSpPr txBox="1">
            <a:spLocks noChangeArrowheads="1"/>
          </p:cNvSpPr>
          <p:nvPr/>
        </p:nvSpPr>
        <p:spPr bwMode="auto">
          <a:xfrm>
            <a:off x="1209675" y="2198688"/>
            <a:ext cx="3627438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5400" b="1">
                <a:solidFill>
                  <a:srgbClr val="09532A"/>
                </a:solidFill>
                <a:latin typeface="方正舒体"/>
                <a:ea typeface="方正舒体"/>
                <a:cs typeface="方正舒体"/>
              </a:rPr>
              <a:t>请批评指正</a:t>
            </a:r>
          </a:p>
          <a:p>
            <a:r>
              <a:rPr lang="zh-CN" altLang="en-US" sz="5400" b="1">
                <a:solidFill>
                  <a:srgbClr val="09532A"/>
                </a:solidFill>
                <a:latin typeface="方正舒体"/>
                <a:ea typeface="方正舒体"/>
                <a:cs typeface="方正舒体"/>
              </a:rPr>
              <a:t>   谢  谢！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任意多边形 8196"/>
          <p:cNvSpPr/>
          <p:nvPr/>
        </p:nvSpPr>
        <p:spPr>
          <a:xfrm rot="-16200000" flipH="1">
            <a:off x="-2020888" y="1579563"/>
            <a:ext cx="3971925" cy="443230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10800 h 21600"/>
            </a:gdLst>
            <a:ahLst/>
            <a:cxnLst>
              <a:cxn ang="270">
                <a:pos x="10800" y="0"/>
              </a:cxn>
              <a:cxn ang="180">
                <a:pos x="5372" y="10800"/>
              </a:cxn>
              <a:cxn ang="270">
                <a:pos x="10800" y="10744"/>
              </a:cxn>
              <a:cxn ang="0">
                <a:pos x="16228" y="10800"/>
              </a:cxn>
            </a:cxnLst>
            <a:rect l="txL" t="txT" r="txR" b="txB"/>
            <a:pathLst>
              <a:path w="21600" h="21600">
                <a:moveTo>
                  <a:pt x="10744" y="10800"/>
                </a:moveTo>
                <a:arcTo wR="56" hR="56" stAng="10800000" swAng="10800000"/>
                <a:lnTo>
                  <a:pt x="21600" y="10800"/>
                </a:lnTo>
                <a:arcTo wR="10800" hR="10800" stAng="0" swAng="-10800000"/>
                <a:close/>
              </a:path>
            </a:pathLst>
          </a:custGeom>
          <a:gradFill rotWithShape="1">
            <a:gsLst>
              <a:gs pos="0">
                <a:schemeClr val="accent3">
                  <a:lumMod val="85000"/>
                </a:schemeClr>
              </a:gs>
              <a:gs pos="81000">
                <a:srgbClr val="838309"/>
              </a:gs>
            </a:gsLst>
            <a:lin ang="5400000" scaled="0"/>
          </a:gradFill>
          <a:ln w="0"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02" name="圆角矩形 8201"/>
          <p:cNvSpPr>
            <a:spLocks noChangeArrowheads="1"/>
          </p:cNvSpPr>
          <p:nvPr/>
        </p:nvSpPr>
        <p:spPr bwMode="auto">
          <a:xfrm>
            <a:off x="2411413" y="1989138"/>
            <a:ext cx="5400675" cy="792162"/>
          </a:xfrm>
          <a:prstGeom prst="roundRect">
            <a:avLst>
              <a:gd name="adj" fmla="val 50000"/>
            </a:avLst>
          </a:prstGeom>
          <a:solidFill>
            <a:srgbClr val="99CC00">
              <a:alpha val="45882"/>
            </a:srgbClr>
          </a:solidFill>
          <a:ln w="38100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日常篇</a:t>
            </a:r>
            <a:r>
              <a:rPr lang="zh-CN" altLang="en-US" sz="3200" b="1">
                <a:latin typeface="楷体" pitchFamily="49" charset="-122"/>
                <a:ea typeface="楷体" pitchFamily="49" charset="-122"/>
                <a:sym typeface="+mn-ea"/>
              </a:rPr>
              <a:t>：</a:t>
            </a:r>
            <a:r>
              <a:rPr lang="zh-CN" altLang="en-US" sz="2800" b="1">
                <a:ea typeface="楷体" pitchFamily="49" charset="-122"/>
                <a:sym typeface="+mn-ea"/>
              </a:rPr>
              <a:t>夯实日常提效度</a:t>
            </a:r>
          </a:p>
        </p:txBody>
      </p:sp>
      <p:sp>
        <p:nvSpPr>
          <p:cNvPr id="8196" name="任意多边形 8195"/>
          <p:cNvSpPr/>
          <p:nvPr/>
        </p:nvSpPr>
        <p:spPr>
          <a:xfrm rot="5400000">
            <a:off x="-2367756" y="1097756"/>
            <a:ext cx="4752975" cy="5383213"/>
          </a:xfrm>
          <a:custGeom>
            <a:avLst/>
            <a:gdLst>
              <a:gd name="txL" fmla="*/ 1 w 21600"/>
              <a:gd name="txT" fmla="*/ 0 h 21600"/>
              <a:gd name="txR" fmla="*/ 21598 w 21600"/>
              <a:gd name="txB" fmla="*/ 10641 h 21600"/>
            </a:gdLst>
            <a:ahLst/>
            <a:cxnLst>
              <a:cxn ang="270">
                <a:pos x="10800" y="0"/>
              </a:cxn>
              <a:cxn ang="180">
                <a:pos x="162" y="10638"/>
              </a:cxn>
              <a:cxn ang="270">
                <a:pos x="10800" y="322"/>
              </a:cxn>
              <a:cxn ang="0">
                <a:pos x="21437" y="10638"/>
              </a:cxn>
            </a:cxnLst>
            <a:rect l="txL" t="txT" r="txR" b="txB"/>
            <a:pathLst>
              <a:path w="21600" h="21600">
                <a:moveTo>
                  <a:pt x="323" y="10641"/>
                </a:moveTo>
                <a:arcTo wR="10478" hR="10478" stAng="-10747833" swAng="10695667"/>
                <a:lnTo>
                  <a:pt x="21598" y="10636"/>
                </a:lnTo>
                <a:arcTo wR="10800" hR="10800" stAng="21547833" swAng="-10695667"/>
                <a:close/>
              </a:path>
            </a:pathLst>
          </a:custGeom>
          <a:solidFill>
            <a:schemeClr val="accent3">
              <a:lumMod val="65000"/>
            </a:schemeClr>
          </a:solidFill>
          <a:ln w="9525"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8676" name="组合 8202"/>
          <p:cNvGrpSpPr>
            <a:grpSpLocks/>
          </p:cNvGrpSpPr>
          <p:nvPr/>
        </p:nvGrpSpPr>
        <p:grpSpPr bwMode="auto">
          <a:xfrm>
            <a:off x="1835150" y="2112963"/>
            <a:ext cx="593725" cy="547687"/>
            <a:chOff x="2078" y="1680"/>
            <a:chExt cx="1615" cy="1615"/>
          </a:xfrm>
        </p:grpSpPr>
        <p:sp>
          <p:nvSpPr>
            <p:cNvPr id="28695" name="椭圆 8203"/>
            <p:cNvSpPr>
              <a:spLocks noChangeArrowheads="1"/>
            </p:cNvSpPr>
            <p:nvPr/>
          </p:nvSpPr>
          <p:spPr bwMode="auto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696" name="椭圆 8204"/>
            <p:cNvSpPr>
              <a:spLocks noChangeArrowheads="1"/>
            </p:cNvSpPr>
            <p:nvPr/>
          </p:nvSpPr>
          <p:spPr bwMode="auto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06" name="椭圆 8205"/>
            <p:cNvSpPr/>
            <p:nvPr/>
          </p:nvSpPr>
          <p:spPr>
            <a:xfrm>
              <a:off x="2255" y="1858"/>
              <a:ext cx="1261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698" name="椭圆 8206"/>
            <p:cNvSpPr>
              <a:spLocks noChangeArrowheads="1"/>
            </p:cNvSpPr>
            <p:nvPr/>
          </p:nvSpPr>
          <p:spPr bwMode="auto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08" name="椭圆 8207"/>
            <p:cNvSpPr/>
            <p:nvPr/>
          </p:nvSpPr>
          <p:spPr>
            <a:xfrm>
              <a:off x="2337" y="1937"/>
              <a:ext cx="1097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700" name="椭圆 8208"/>
            <p:cNvSpPr>
              <a:spLocks noChangeArrowheads="1"/>
            </p:cNvSpPr>
            <p:nvPr/>
          </p:nvSpPr>
          <p:spPr bwMode="auto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8677" name="组合 8209"/>
          <p:cNvGrpSpPr>
            <a:grpSpLocks/>
          </p:cNvGrpSpPr>
          <p:nvPr/>
        </p:nvGrpSpPr>
        <p:grpSpPr bwMode="auto">
          <a:xfrm>
            <a:off x="2359025" y="3275013"/>
            <a:ext cx="595313" cy="546100"/>
            <a:chOff x="2078" y="1680"/>
            <a:chExt cx="1615" cy="1615"/>
          </a:xfrm>
        </p:grpSpPr>
        <p:sp>
          <p:nvSpPr>
            <p:cNvPr id="28689" name="椭圆 8210"/>
            <p:cNvSpPr>
              <a:spLocks noChangeArrowheads="1"/>
            </p:cNvSpPr>
            <p:nvPr/>
          </p:nvSpPr>
          <p:spPr bwMode="auto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690" name="椭圆 8211"/>
            <p:cNvSpPr>
              <a:spLocks noChangeArrowheads="1"/>
            </p:cNvSpPr>
            <p:nvPr/>
          </p:nvSpPr>
          <p:spPr bwMode="auto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3" name="椭圆 8212"/>
            <p:cNvSpPr/>
            <p:nvPr/>
          </p:nvSpPr>
          <p:spPr>
            <a:xfrm>
              <a:off x="2255" y="1854"/>
              <a:ext cx="1262" cy="126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692" name="椭圆 8213"/>
            <p:cNvSpPr>
              <a:spLocks noChangeArrowheads="1"/>
            </p:cNvSpPr>
            <p:nvPr/>
          </p:nvSpPr>
          <p:spPr bwMode="auto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5" name="椭圆 8214"/>
            <p:cNvSpPr/>
            <p:nvPr/>
          </p:nvSpPr>
          <p:spPr>
            <a:xfrm>
              <a:off x="2336" y="1938"/>
              <a:ext cx="1098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694" name="椭圆 8215"/>
            <p:cNvSpPr>
              <a:spLocks noChangeArrowheads="1"/>
            </p:cNvSpPr>
            <p:nvPr/>
          </p:nvSpPr>
          <p:spPr bwMode="auto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圆角矩形 1"/>
          <p:cNvSpPr>
            <a:spLocks noChangeArrowheads="1"/>
          </p:cNvSpPr>
          <p:nvPr/>
        </p:nvSpPr>
        <p:spPr bwMode="auto">
          <a:xfrm>
            <a:off x="2916238" y="3141663"/>
            <a:ext cx="5400675" cy="865187"/>
          </a:xfrm>
          <a:prstGeom prst="roundRect">
            <a:avLst>
              <a:gd name="adj" fmla="val 50000"/>
            </a:avLst>
          </a:prstGeom>
          <a:solidFill>
            <a:srgbClr val="89D98F">
              <a:alpha val="41176"/>
            </a:srgbClr>
          </a:solidFill>
          <a:ln w="38100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专题篇：</a:t>
            </a:r>
            <a:r>
              <a:rPr lang="zh-CN" altLang="en-US" sz="2800" b="1">
                <a:ea typeface="楷体" pitchFamily="49" charset="-122"/>
                <a:sym typeface="+mn-ea"/>
              </a:rPr>
              <a:t>聚焦专题增深度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gray">
          <a:xfrm>
            <a:off x="-107950" y="3141663"/>
            <a:ext cx="1403350" cy="1366837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56078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6078"/>
                  <a:invGamma/>
                </a:schemeClr>
              </a:gs>
            </a:gsLst>
            <a:lin ang="2700000" scaled="1"/>
          </a:gradFill>
          <a:ln w="38100" algn="ctr">
            <a:solidFill>
              <a:srgbClr val="EBF5FF"/>
            </a:solidFill>
            <a:round/>
            <a:headEnd/>
            <a:tailEnd/>
          </a:ln>
          <a:effectLst>
            <a:outerShdw dist="45791" dir="3378596" algn="ctr" rotWithShape="0">
              <a:schemeClr val="tx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8680" name="Rectangle 52"/>
          <p:cNvSpPr>
            <a:spLocks noChangeArrowheads="1"/>
          </p:cNvSpPr>
          <p:nvPr/>
        </p:nvSpPr>
        <p:spPr bwMode="gray">
          <a:xfrm>
            <a:off x="-57150" y="3392488"/>
            <a:ext cx="1208088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cs typeface="Arial" charset="0"/>
              </a:rPr>
              <a:t>目录</a:t>
            </a:r>
          </a:p>
        </p:txBody>
      </p:sp>
      <p:grpSp>
        <p:nvGrpSpPr>
          <p:cNvPr id="28725" name="组合 8223"/>
          <p:cNvGrpSpPr>
            <a:grpSpLocks/>
          </p:cNvGrpSpPr>
          <p:nvPr/>
        </p:nvGrpSpPr>
        <p:grpSpPr bwMode="auto">
          <a:xfrm>
            <a:off x="2163763" y="4454525"/>
            <a:ext cx="593725" cy="547688"/>
            <a:chOff x="2078" y="1680"/>
            <a:chExt cx="1615" cy="1615"/>
          </a:xfrm>
        </p:grpSpPr>
        <p:sp>
          <p:nvSpPr>
            <p:cNvPr id="28683" name="椭圆 8224"/>
            <p:cNvSpPr>
              <a:spLocks noChangeArrowheads="1"/>
            </p:cNvSpPr>
            <p:nvPr/>
          </p:nvSpPr>
          <p:spPr bwMode="auto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684" name="椭圆 8225"/>
            <p:cNvSpPr>
              <a:spLocks noChangeArrowheads="1"/>
            </p:cNvSpPr>
            <p:nvPr/>
          </p:nvSpPr>
          <p:spPr bwMode="auto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27" name="椭圆 8226"/>
            <p:cNvSpPr/>
            <p:nvPr/>
          </p:nvSpPr>
          <p:spPr>
            <a:xfrm>
              <a:off x="2255" y="1858"/>
              <a:ext cx="1261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686" name="椭圆 8227"/>
            <p:cNvSpPr>
              <a:spLocks noChangeArrowheads="1"/>
            </p:cNvSpPr>
            <p:nvPr/>
          </p:nvSpPr>
          <p:spPr bwMode="auto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29" name="椭圆 8228"/>
            <p:cNvSpPr/>
            <p:nvPr/>
          </p:nvSpPr>
          <p:spPr>
            <a:xfrm>
              <a:off x="2337" y="1937"/>
              <a:ext cx="1097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688" name="椭圆 8229"/>
            <p:cNvSpPr>
              <a:spLocks noChangeArrowheads="1"/>
            </p:cNvSpPr>
            <p:nvPr/>
          </p:nvSpPr>
          <p:spPr bwMode="auto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" name="圆角矩形 2"/>
          <p:cNvSpPr>
            <a:spLocks noChangeArrowheads="1"/>
          </p:cNvSpPr>
          <p:nvPr/>
        </p:nvSpPr>
        <p:spPr bwMode="auto">
          <a:xfrm>
            <a:off x="2700338" y="4335463"/>
            <a:ext cx="5329237" cy="771525"/>
          </a:xfrm>
          <a:prstGeom prst="roundRect">
            <a:avLst>
              <a:gd name="adj" fmla="val 50000"/>
            </a:avLst>
          </a:prstGeom>
          <a:solidFill>
            <a:srgbClr val="CC99FF">
              <a:alpha val="45097"/>
            </a:srgbClr>
          </a:solidFill>
          <a:ln w="38100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成果篇</a:t>
            </a:r>
            <a:r>
              <a:rPr lang="zh-CN" altLang="en-US" sz="3200" b="1">
                <a:sym typeface="+mn-ea"/>
              </a:rPr>
              <a:t>：</a:t>
            </a:r>
            <a:r>
              <a:rPr lang="zh-CN" altLang="en-US" sz="2800" b="1">
                <a:ea typeface="楷体" pitchFamily="49" charset="-122"/>
                <a:sym typeface="+mn-ea"/>
              </a:rPr>
              <a:t>同生共长有长度</a:t>
            </a:r>
            <a:endParaRPr lang="zh-CN" altLang="en-US" sz="2800" b="1">
              <a:ea typeface="楷体" pitchFamily="49" charset="-122"/>
              <a:cs typeface="Arial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2" grpId="0" animBg="1"/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3"/>
          <p:cNvSpPr txBox="1">
            <a:spLocks noChangeArrowheads="1"/>
          </p:cNvSpPr>
          <p:nvPr/>
        </p:nvSpPr>
        <p:spPr bwMode="auto">
          <a:xfrm>
            <a:off x="684213" y="1196975"/>
            <a:ext cx="5327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1</a:t>
            </a:r>
            <a:r>
              <a:rPr lang="zh-CN" altLang="en-US" sz="2400" b="1"/>
              <a:t>、集体备课提实效</a:t>
            </a:r>
          </a:p>
        </p:txBody>
      </p:sp>
      <p:sp>
        <p:nvSpPr>
          <p:cNvPr id="29698" name="圆角矩形 8201"/>
          <p:cNvSpPr>
            <a:spLocks noChangeArrowheads="1"/>
          </p:cNvSpPr>
          <p:nvPr/>
        </p:nvSpPr>
        <p:spPr bwMode="auto">
          <a:xfrm>
            <a:off x="827088" y="260350"/>
            <a:ext cx="4752975" cy="792163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日常篇</a:t>
            </a:r>
            <a:r>
              <a:rPr lang="zh-CN" altLang="en-US" sz="3200" b="1">
                <a:latin typeface="楷体" pitchFamily="49" charset="-122"/>
                <a:ea typeface="楷体" pitchFamily="49" charset="-122"/>
                <a:sym typeface="+mn-ea"/>
              </a:rPr>
              <a:t>：</a:t>
            </a:r>
            <a:r>
              <a:rPr lang="zh-CN" altLang="en-US" sz="2800" b="1">
                <a:ea typeface="楷体" pitchFamily="49" charset="-122"/>
                <a:sym typeface="+mn-ea"/>
              </a:rPr>
              <a:t>夯实日常提效度</a:t>
            </a:r>
          </a:p>
        </p:txBody>
      </p:sp>
      <p:grpSp>
        <p:nvGrpSpPr>
          <p:cNvPr id="29699" name="组合 8202"/>
          <p:cNvGrpSpPr>
            <a:grpSpLocks/>
          </p:cNvGrpSpPr>
          <p:nvPr/>
        </p:nvGrpSpPr>
        <p:grpSpPr bwMode="auto">
          <a:xfrm>
            <a:off x="250825" y="355600"/>
            <a:ext cx="593725" cy="547688"/>
            <a:chOff x="2078" y="1680"/>
            <a:chExt cx="1615" cy="1615"/>
          </a:xfrm>
        </p:grpSpPr>
        <p:sp>
          <p:nvSpPr>
            <p:cNvPr id="29703" name="椭圆 8203"/>
            <p:cNvSpPr>
              <a:spLocks noChangeArrowheads="1"/>
            </p:cNvSpPr>
            <p:nvPr/>
          </p:nvSpPr>
          <p:spPr bwMode="auto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04" name="椭圆 8204"/>
            <p:cNvSpPr>
              <a:spLocks noChangeArrowheads="1"/>
            </p:cNvSpPr>
            <p:nvPr/>
          </p:nvSpPr>
          <p:spPr bwMode="auto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06" name="椭圆 8205"/>
            <p:cNvSpPr/>
            <p:nvPr/>
          </p:nvSpPr>
          <p:spPr>
            <a:xfrm>
              <a:off x="2255" y="1858"/>
              <a:ext cx="1261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9706" name="椭圆 8206"/>
            <p:cNvSpPr>
              <a:spLocks noChangeArrowheads="1"/>
            </p:cNvSpPr>
            <p:nvPr/>
          </p:nvSpPr>
          <p:spPr bwMode="auto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08" name="椭圆 8207"/>
            <p:cNvSpPr/>
            <p:nvPr/>
          </p:nvSpPr>
          <p:spPr>
            <a:xfrm>
              <a:off x="2337" y="1937"/>
              <a:ext cx="1097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9708" name="椭圆 8208"/>
            <p:cNvSpPr>
              <a:spLocks noChangeArrowheads="1"/>
            </p:cNvSpPr>
            <p:nvPr/>
          </p:nvSpPr>
          <p:spPr bwMode="auto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50395" name="Picture 2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773238"/>
            <a:ext cx="6192838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396" name="Picture 220" descr="1_副本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700213"/>
            <a:ext cx="7777163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398" name="Picture 2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1557338"/>
            <a:ext cx="74168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7813" y="1844675"/>
            <a:ext cx="6291262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0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0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0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3"/>
          <p:cNvSpPr txBox="1">
            <a:spLocks noChangeArrowheads="1"/>
          </p:cNvSpPr>
          <p:nvPr/>
        </p:nvSpPr>
        <p:spPr bwMode="auto">
          <a:xfrm>
            <a:off x="684213" y="1196975"/>
            <a:ext cx="5327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2</a:t>
            </a:r>
            <a:r>
              <a:rPr lang="zh-CN" altLang="en-US" sz="2400" b="1"/>
              <a:t>、每日一算成常规</a:t>
            </a:r>
          </a:p>
        </p:txBody>
      </p:sp>
      <p:sp>
        <p:nvSpPr>
          <p:cNvPr id="30722" name="圆角矩形 8201"/>
          <p:cNvSpPr>
            <a:spLocks noChangeArrowheads="1"/>
          </p:cNvSpPr>
          <p:nvPr/>
        </p:nvSpPr>
        <p:spPr bwMode="auto">
          <a:xfrm>
            <a:off x="827088" y="260350"/>
            <a:ext cx="4752975" cy="792163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日常篇</a:t>
            </a:r>
            <a:r>
              <a:rPr lang="zh-CN" altLang="en-US" sz="3200" b="1">
                <a:latin typeface="楷体" pitchFamily="49" charset="-122"/>
                <a:ea typeface="楷体" pitchFamily="49" charset="-122"/>
                <a:sym typeface="+mn-ea"/>
              </a:rPr>
              <a:t>：</a:t>
            </a:r>
            <a:r>
              <a:rPr lang="zh-CN" altLang="en-US" sz="2800" b="1">
                <a:ea typeface="楷体" pitchFamily="49" charset="-122"/>
                <a:sym typeface="+mn-ea"/>
              </a:rPr>
              <a:t>夯实日常提效度</a:t>
            </a:r>
          </a:p>
        </p:txBody>
      </p:sp>
      <p:grpSp>
        <p:nvGrpSpPr>
          <p:cNvPr id="30723" name="组合 8202"/>
          <p:cNvGrpSpPr>
            <a:grpSpLocks/>
          </p:cNvGrpSpPr>
          <p:nvPr/>
        </p:nvGrpSpPr>
        <p:grpSpPr bwMode="auto">
          <a:xfrm>
            <a:off x="250825" y="355600"/>
            <a:ext cx="593725" cy="547688"/>
            <a:chOff x="2078" y="1680"/>
            <a:chExt cx="1615" cy="1615"/>
          </a:xfrm>
        </p:grpSpPr>
        <p:sp>
          <p:nvSpPr>
            <p:cNvPr id="30725" name="椭圆 8203"/>
            <p:cNvSpPr>
              <a:spLocks noChangeArrowheads="1"/>
            </p:cNvSpPr>
            <p:nvPr/>
          </p:nvSpPr>
          <p:spPr bwMode="auto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26" name="椭圆 8204"/>
            <p:cNvSpPr>
              <a:spLocks noChangeArrowheads="1"/>
            </p:cNvSpPr>
            <p:nvPr/>
          </p:nvSpPr>
          <p:spPr bwMode="auto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06" name="椭圆 8205"/>
            <p:cNvSpPr/>
            <p:nvPr/>
          </p:nvSpPr>
          <p:spPr>
            <a:xfrm>
              <a:off x="2255" y="1858"/>
              <a:ext cx="1261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0728" name="椭圆 8206"/>
            <p:cNvSpPr>
              <a:spLocks noChangeArrowheads="1"/>
            </p:cNvSpPr>
            <p:nvPr/>
          </p:nvSpPr>
          <p:spPr bwMode="auto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08" name="椭圆 8207"/>
            <p:cNvSpPr/>
            <p:nvPr/>
          </p:nvSpPr>
          <p:spPr>
            <a:xfrm>
              <a:off x="2337" y="1937"/>
              <a:ext cx="1097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0730" name="椭圆 8208"/>
            <p:cNvSpPr>
              <a:spLocks noChangeArrowheads="1"/>
            </p:cNvSpPr>
            <p:nvPr/>
          </p:nvSpPr>
          <p:spPr bwMode="auto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30732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700213"/>
            <a:ext cx="4175125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3"/>
          <p:cNvSpPr txBox="1">
            <a:spLocks noChangeArrowheads="1"/>
          </p:cNvSpPr>
          <p:nvPr/>
        </p:nvSpPr>
        <p:spPr bwMode="auto">
          <a:xfrm>
            <a:off x="684213" y="1196975"/>
            <a:ext cx="5327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3</a:t>
            </a:r>
            <a:r>
              <a:rPr lang="zh-CN" altLang="en-US" sz="2400" b="1"/>
              <a:t>、青蓝结对共成长</a:t>
            </a:r>
          </a:p>
        </p:txBody>
      </p:sp>
      <p:sp>
        <p:nvSpPr>
          <p:cNvPr id="31746" name="圆角矩形 8201"/>
          <p:cNvSpPr>
            <a:spLocks noChangeArrowheads="1"/>
          </p:cNvSpPr>
          <p:nvPr/>
        </p:nvSpPr>
        <p:spPr bwMode="auto">
          <a:xfrm>
            <a:off x="827088" y="260350"/>
            <a:ext cx="4752975" cy="792163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日常篇</a:t>
            </a:r>
            <a:r>
              <a:rPr lang="zh-CN" altLang="en-US" sz="3200" b="1">
                <a:latin typeface="楷体" pitchFamily="49" charset="-122"/>
                <a:ea typeface="楷体" pitchFamily="49" charset="-122"/>
                <a:sym typeface="+mn-ea"/>
              </a:rPr>
              <a:t>：</a:t>
            </a:r>
            <a:r>
              <a:rPr lang="zh-CN" altLang="en-US" sz="2800" b="1">
                <a:ea typeface="楷体" pitchFamily="49" charset="-122"/>
                <a:sym typeface="+mn-ea"/>
              </a:rPr>
              <a:t>夯实日常提效度</a:t>
            </a:r>
          </a:p>
        </p:txBody>
      </p:sp>
      <p:grpSp>
        <p:nvGrpSpPr>
          <p:cNvPr id="31747" name="组合 8202"/>
          <p:cNvGrpSpPr>
            <a:grpSpLocks/>
          </p:cNvGrpSpPr>
          <p:nvPr/>
        </p:nvGrpSpPr>
        <p:grpSpPr bwMode="auto">
          <a:xfrm>
            <a:off x="250825" y="355600"/>
            <a:ext cx="593725" cy="547688"/>
            <a:chOff x="2078" y="1680"/>
            <a:chExt cx="1615" cy="1615"/>
          </a:xfrm>
        </p:grpSpPr>
        <p:sp>
          <p:nvSpPr>
            <p:cNvPr id="31751" name="椭圆 8203"/>
            <p:cNvSpPr>
              <a:spLocks noChangeArrowheads="1"/>
            </p:cNvSpPr>
            <p:nvPr/>
          </p:nvSpPr>
          <p:spPr bwMode="auto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52" name="椭圆 8204"/>
            <p:cNvSpPr>
              <a:spLocks noChangeArrowheads="1"/>
            </p:cNvSpPr>
            <p:nvPr/>
          </p:nvSpPr>
          <p:spPr bwMode="auto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06" name="椭圆 8205"/>
            <p:cNvSpPr/>
            <p:nvPr/>
          </p:nvSpPr>
          <p:spPr>
            <a:xfrm>
              <a:off x="2255" y="1858"/>
              <a:ext cx="1261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1754" name="椭圆 8206"/>
            <p:cNvSpPr>
              <a:spLocks noChangeArrowheads="1"/>
            </p:cNvSpPr>
            <p:nvPr/>
          </p:nvSpPr>
          <p:spPr bwMode="auto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08" name="椭圆 8207"/>
            <p:cNvSpPr/>
            <p:nvPr/>
          </p:nvSpPr>
          <p:spPr>
            <a:xfrm>
              <a:off x="2337" y="1937"/>
              <a:ext cx="1097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1756" name="椭圆 8208"/>
            <p:cNvSpPr>
              <a:spLocks noChangeArrowheads="1"/>
            </p:cNvSpPr>
            <p:nvPr/>
          </p:nvSpPr>
          <p:spPr bwMode="auto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52235" name="Picture 11"/>
          <p:cNvPicPr>
            <a:picLocks noChangeAspect="1" noChangeArrowheads="1"/>
          </p:cNvPicPr>
          <p:nvPr/>
        </p:nvPicPr>
        <p:blipFill>
          <a:blip r:embed="rId2"/>
          <a:srcRect t="12259" r="2306"/>
          <a:stretch>
            <a:fillRect/>
          </a:stretch>
        </p:blipFill>
        <p:spPr bwMode="auto">
          <a:xfrm>
            <a:off x="1331913" y="1773238"/>
            <a:ext cx="691197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6" name="Picture 12"/>
          <p:cNvPicPr>
            <a:picLocks noChangeAspect="1" noChangeArrowheads="1"/>
          </p:cNvPicPr>
          <p:nvPr/>
        </p:nvPicPr>
        <p:blipFill>
          <a:blip r:embed="rId3"/>
          <a:srcRect t="11639"/>
          <a:stretch>
            <a:fillRect/>
          </a:stretch>
        </p:blipFill>
        <p:spPr bwMode="auto">
          <a:xfrm>
            <a:off x="1258888" y="1700213"/>
            <a:ext cx="71278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7" name="Picture 13" descr="QQ图片20170627204153"/>
          <p:cNvPicPr>
            <a:picLocks noChangeAspect="1" noChangeArrowheads="1"/>
          </p:cNvPicPr>
          <p:nvPr/>
        </p:nvPicPr>
        <p:blipFill>
          <a:blip r:embed="rId4"/>
          <a:srcRect t="10429"/>
          <a:stretch>
            <a:fillRect/>
          </a:stretch>
        </p:blipFill>
        <p:spPr bwMode="auto">
          <a:xfrm>
            <a:off x="1042988" y="1700213"/>
            <a:ext cx="7345362" cy="49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48" name="Group 32"/>
          <p:cNvGrpSpPr>
            <a:grpSpLocks/>
          </p:cNvGrpSpPr>
          <p:nvPr/>
        </p:nvGrpSpPr>
        <p:grpSpPr bwMode="auto">
          <a:xfrm>
            <a:off x="1692275" y="1557338"/>
            <a:ext cx="4541838" cy="908050"/>
            <a:chOff x="1230" y="1022"/>
            <a:chExt cx="2861" cy="572"/>
          </a:xfrm>
        </p:grpSpPr>
        <p:sp>
          <p:nvSpPr>
            <p:cNvPr id="60421" name="AutoShape 5"/>
            <p:cNvSpPr>
              <a:spLocks noChangeArrowheads="1"/>
            </p:cNvSpPr>
            <p:nvPr/>
          </p:nvSpPr>
          <p:spPr bwMode="gray">
            <a:xfrm>
              <a:off x="1519" y="1117"/>
              <a:ext cx="2267" cy="442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60422" name="AutoShape 6"/>
            <p:cNvSpPr>
              <a:spLocks noChangeArrowheads="1"/>
            </p:cNvSpPr>
            <p:nvPr/>
          </p:nvSpPr>
          <p:spPr bwMode="gray">
            <a:xfrm>
              <a:off x="1292" y="1022"/>
              <a:ext cx="572" cy="57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2790" name="Text Box 7"/>
            <p:cNvSpPr txBox="1">
              <a:spLocks noChangeArrowheads="1"/>
            </p:cNvSpPr>
            <p:nvPr/>
          </p:nvSpPr>
          <p:spPr bwMode="gray">
            <a:xfrm>
              <a:off x="1230" y="1180"/>
              <a:ext cx="2861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2400" b="1">
                  <a:solidFill>
                    <a:schemeClr val="bg1"/>
                  </a:solidFill>
                  <a:cs typeface="Arial" charset="0"/>
                </a:rPr>
                <a:t>化静为动的策略</a:t>
              </a:r>
              <a:r>
                <a:rPr lang="zh-CN" altLang="en-US" b="1">
                  <a:solidFill>
                    <a:schemeClr val="bg1"/>
                  </a:solidFill>
                  <a:cs typeface="Arial" charset="0"/>
                </a:rPr>
                <a:t> </a:t>
              </a:r>
              <a:endParaRPr lang="en-US" altLang="zh-CN" b="1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32791" name="Text Box 8"/>
            <p:cNvSpPr txBox="1">
              <a:spLocks noChangeArrowheads="1"/>
            </p:cNvSpPr>
            <p:nvPr/>
          </p:nvSpPr>
          <p:spPr bwMode="gray">
            <a:xfrm>
              <a:off x="1474" y="1192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>
                  <a:solidFill>
                    <a:schemeClr val="bg1"/>
                  </a:solidFill>
                  <a:cs typeface="Arial" charset="0"/>
                </a:rPr>
                <a:t>1</a:t>
              </a:r>
            </a:p>
          </p:txBody>
        </p:sp>
      </p:grpSp>
      <p:grpSp>
        <p:nvGrpSpPr>
          <p:cNvPr id="60449" name="Group 33"/>
          <p:cNvGrpSpPr>
            <a:grpSpLocks/>
          </p:cNvGrpSpPr>
          <p:nvPr/>
        </p:nvGrpSpPr>
        <p:grpSpPr bwMode="auto">
          <a:xfrm>
            <a:off x="1763713" y="2852738"/>
            <a:ext cx="4102100" cy="968375"/>
            <a:chOff x="1247" y="1797"/>
            <a:chExt cx="2584" cy="610"/>
          </a:xfrm>
        </p:grpSpPr>
        <p:sp>
          <p:nvSpPr>
            <p:cNvPr id="60426" name="AutoShape 10"/>
            <p:cNvSpPr>
              <a:spLocks noChangeArrowheads="1"/>
            </p:cNvSpPr>
            <p:nvPr/>
          </p:nvSpPr>
          <p:spPr bwMode="gray">
            <a:xfrm>
              <a:off x="1564" y="1888"/>
              <a:ext cx="2267" cy="45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60427" name="AutoShape 11"/>
            <p:cNvSpPr>
              <a:spLocks noChangeArrowheads="1"/>
            </p:cNvSpPr>
            <p:nvPr/>
          </p:nvSpPr>
          <p:spPr bwMode="gray">
            <a:xfrm>
              <a:off x="1247" y="1797"/>
              <a:ext cx="635" cy="610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2786" name="Text Box 12"/>
            <p:cNvSpPr txBox="1">
              <a:spLocks noChangeArrowheads="1"/>
            </p:cNvSpPr>
            <p:nvPr/>
          </p:nvSpPr>
          <p:spPr bwMode="gray">
            <a:xfrm>
              <a:off x="1601" y="1963"/>
              <a:ext cx="216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2400" b="1">
                  <a:solidFill>
                    <a:schemeClr val="bg1"/>
                  </a:solidFill>
                  <a:cs typeface="Arial" charset="0"/>
                </a:rPr>
                <a:t>求同存异的策略</a:t>
              </a:r>
              <a:r>
                <a:rPr lang="zh-CN" altLang="en-US" sz="2400"/>
                <a:t> </a:t>
              </a:r>
              <a:endParaRPr lang="en-US" altLang="zh-CN" sz="2400"/>
            </a:p>
          </p:txBody>
        </p:sp>
        <p:sp>
          <p:nvSpPr>
            <p:cNvPr id="32787" name="Text Box 13"/>
            <p:cNvSpPr txBox="1">
              <a:spLocks noChangeArrowheads="1"/>
            </p:cNvSpPr>
            <p:nvPr/>
          </p:nvSpPr>
          <p:spPr bwMode="gray">
            <a:xfrm>
              <a:off x="1446" y="1933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>
                  <a:solidFill>
                    <a:schemeClr val="bg1"/>
                  </a:solidFill>
                  <a:cs typeface="Arial" charset="0"/>
                </a:rPr>
                <a:t>2</a:t>
              </a:r>
            </a:p>
          </p:txBody>
        </p:sp>
      </p:grpSp>
      <p:grpSp>
        <p:nvGrpSpPr>
          <p:cNvPr id="60451" name="Group 35"/>
          <p:cNvGrpSpPr>
            <a:grpSpLocks/>
          </p:cNvGrpSpPr>
          <p:nvPr/>
        </p:nvGrpSpPr>
        <p:grpSpPr bwMode="auto">
          <a:xfrm>
            <a:off x="1763713" y="4149725"/>
            <a:ext cx="4030662" cy="1008063"/>
            <a:chOff x="1111" y="2614"/>
            <a:chExt cx="2539" cy="635"/>
          </a:xfrm>
        </p:grpSpPr>
        <p:sp>
          <p:nvSpPr>
            <p:cNvPr id="60431" name="AutoShape 15"/>
            <p:cNvSpPr>
              <a:spLocks noChangeArrowheads="1"/>
            </p:cNvSpPr>
            <p:nvPr/>
          </p:nvSpPr>
          <p:spPr bwMode="gray">
            <a:xfrm>
              <a:off x="1383" y="2795"/>
              <a:ext cx="2267" cy="453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60432" name="AutoShape 16"/>
            <p:cNvSpPr>
              <a:spLocks noChangeArrowheads="1"/>
            </p:cNvSpPr>
            <p:nvPr/>
          </p:nvSpPr>
          <p:spPr bwMode="gray">
            <a:xfrm>
              <a:off x="1111" y="2614"/>
              <a:ext cx="635" cy="635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2782" name="Text Box 17"/>
            <p:cNvSpPr txBox="1">
              <a:spLocks noChangeArrowheads="1"/>
            </p:cNvSpPr>
            <p:nvPr/>
          </p:nvSpPr>
          <p:spPr bwMode="gray">
            <a:xfrm>
              <a:off x="1465" y="2859"/>
              <a:ext cx="216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2400" b="1">
                  <a:solidFill>
                    <a:schemeClr val="bg1"/>
                  </a:solidFill>
                  <a:cs typeface="Arial" charset="0"/>
                </a:rPr>
                <a:t>瞻前顾后的策略</a:t>
              </a:r>
              <a:r>
                <a:rPr lang="zh-CN" altLang="en-US" sz="2400"/>
                <a:t> </a:t>
              </a:r>
              <a:endParaRPr lang="en-US" altLang="zh-CN" sz="2400"/>
            </a:p>
          </p:txBody>
        </p:sp>
        <p:sp>
          <p:nvSpPr>
            <p:cNvPr id="32783" name="Text Box 18"/>
            <p:cNvSpPr txBox="1">
              <a:spLocks noChangeArrowheads="1"/>
            </p:cNvSpPr>
            <p:nvPr/>
          </p:nvSpPr>
          <p:spPr bwMode="gray">
            <a:xfrm>
              <a:off x="1305" y="2795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>
                  <a:solidFill>
                    <a:schemeClr val="bg1"/>
                  </a:solidFill>
                  <a:cs typeface="Arial" charset="0"/>
                </a:rPr>
                <a:t>3</a:t>
              </a:r>
            </a:p>
          </p:txBody>
        </p:sp>
      </p:grpSp>
      <p:grpSp>
        <p:nvGrpSpPr>
          <p:cNvPr id="32772" name="组合 8209"/>
          <p:cNvGrpSpPr>
            <a:grpSpLocks/>
          </p:cNvGrpSpPr>
          <p:nvPr/>
        </p:nvGrpSpPr>
        <p:grpSpPr bwMode="auto">
          <a:xfrm>
            <a:off x="395288" y="322263"/>
            <a:ext cx="595312" cy="546100"/>
            <a:chOff x="2078" y="1680"/>
            <a:chExt cx="1615" cy="1615"/>
          </a:xfrm>
        </p:grpSpPr>
        <p:sp>
          <p:nvSpPr>
            <p:cNvPr id="32774" name="椭圆 8210"/>
            <p:cNvSpPr>
              <a:spLocks noChangeArrowheads="1"/>
            </p:cNvSpPr>
            <p:nvPr/>
          </p:nvSpPr>
          <p:spPr bwMode="auto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75" name="椭圆 8211"/>
            <p:cNvSpPr>
              <a:spLocks noChangeArrowheads="1"/>
            </p:cNvSpPr>
            <p:nvPr/>
          </p:nvSpPr>
          <p:spPr bwMode="auto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3" name="椭圆 8212"/>
            <p:cNvSpPr/>
            <p:nvPr/>
          </p:nvSpPr>
          <p:spPr>
            <a:xfrm>
              <a:off x="2255" y="1854"/>
              <a:ext cx="1262" cy="126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2777" name="椭圆 8213"/>
            <p:cNvSpPr>
              <a:spLocks noChangeArrowheads="1"/>
            </p:cNvSpPr>
            <p:nvPr/>
          </p:nvSpPr>
          <p:spPr bwMode="auto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5" name="椭圆 8214"/>
            <p:cNvSpPr/>
            <p:nvPr/>
          </p:nvSpPr>
          <p:spPr>
            <a:xfrm>
              <a:off x="2336" y="1938"/>
              <a:ext cx="1098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2779" name="椭圆 8215"/>
            <p:cNvSpPr>
              <a:spLocks noChangeArrowheads="1"/>
            </p:cNvSpPr>
            <p:nvPr/>
          </p:nvSpPr>
          <p:spPr bwMode="auto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2773" name="圆角矩形 1"/>
          <p:cNvSpPr>
            <a:spLocks noChangeArrowheads="1"/>
          </p:cNvSpPr>
          <p:nvPr/>
        </p:nvSpPr>
        <p:spPr bwMode="auto">
          <a:xfrm>
            <a:off x="952500" y="188913"/>
            <a:ext cx="5400675" cy="865187"/>
          </a:xfrm>
          <a:prstGeom prst="roundRect">
            <a:avLst>
              <a:gd name="adj" fmla="val 50000"/>
            </a:avLst>
          </a:prstGeom>
          <a:solidFill>
            <a:srgbClr val="89D98F">
              <a:alpha val="41176"/>
            </a:srgbClr>
          </a:solidFill>
          <a:ln w="38100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专题篇：</a:t>
            </a:r>
            <a:r>
              <a:rPr lang="zh-CN" altLang="en-US" sz="2800" b="1">
                <a:ea typeface="楷体" pitchFamily="49" charset="-122"/>
                <a:sym typeface="+mn-ea"/>
              </a:rPr>
              <a:t>聚焦专题增深度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3"/>
          <p:cNvSpPr txBox="1">
            <a:spLocks noChangeArrowheads="1"/>
          </p:cNvSpPr>
          <p:nvPr/>
        </p:nvSpPr>
        <p:spPr bwMode="auto">
          <a:xfrm>
            <a:off x="684213" y="1196975"/>
            <a:ext cx="5327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1</a:t>
            </a:r>
            <a:r>
              <a:rPr lang="zh-CN" altLang="en-US" sz="2400" b="1"/>
              <a:t>、聚焦典型习题</a:t>
            </a:r>
          </a:p>
        </p:txBody>
      </p:sp>
      <p:grpSp>
        <p:nvGrpSpPr>
          <p:cNvPr id="33794" name="组合 8209"/>
          <p:cNvGrpSpPr>
            <a:grpSpLocks/>
          </p:cNvGrpSpPr>
          <p:nvPr/>
        </p:nvGrpSpPr>
        <p:grpSpPr bwMode="auto">
          <a:xfrm>
            <a:off x="395288" y="322263"/>
            <a:ext cx="595312" cy="546100"/>
            <a:chOff x="2078" y="1680"/>
            <a:chExt cx="1615" cy="1615"/>
          </a:xfrm>
        </p:grpSpPr>
        <p:sp>
          <p:nvSpPr>
            <p:cNvPr id="33810" name="椭圆 8210"/>
            <p:cNvSpPr>
              <a:spLocks noChangeArrowheads="1"/>
            </p:cNvSpPr>
            <p:nvPr/>
          </p:nvSpPr>
          <p:spPr bwMode="auto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11" name="椭圆 8211"/>
            <p:cNvSpPr>
              <a:spLocks noChangeArrowheads="1"/>
            </p:cNvSpPr>
            <p:nvPr/>
          </p:nvSpPr>
          <p:spPr bwMode="auto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3" name="椭圆 8212"/>
            <p:cNvSpPr/>
            <p:nvPr/>
          </p:nvSpPr>
          <p:spPr>
            <a:xfrm>
              <a:off x="2255" y="1854"/>
              <a:ext cx="1262" cy="126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813" name="椭圆 8213"/>
            <p:cNvSpPr>
              <a:spLocks noChangeArrowheads="1"/>
            </p:cNvSpPr>
            <p:nvPr/>
          </p:nvSpPr>
          <p:spPr bwMode="auto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5" name="椭圆 8214"/>
            <p:cNvSpPr/>
            <p:nvPr/>
          </p:nvSpPr>
          <p:spPr>
            <a:xfrm>
              <a:off x="2336" y="1938"/>
              <a:ext cx="1098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815" name="椭圆 8215"/>
            <p:cNvSpPr>
              <a:spLocks noChangeArrowheads="1"/>
            </p:cNvSpPr>
            <p:nvPr/>
          </p:nvSpPr>
          <p:spPr bwMode="auto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3795" name="圆角矩形 1"/>
          <p:cNvSpPr>
            <a:spLocks noChangeArrowheads="1"/>
          </p:cNvSpPr>
          <p:nvPr/>
        </p:nvSpPr>
        <p:spPr bwMode="auto">
          <a:xfrm>
            <a:off x="952500" y="188913"/>
            <a:ext cx="5400675" cy="865187"/>
          </a:xfrm>
          <a:prstGeom prst="roundRect">
            <a:avLst>
              <a:gd name="adj" fmla="val 50000"/>
            </a:avLst>
          </a:prstGeom>
          <a:solidFill>
            <a:srgbClr val="89D98F">
              <a:alpha val="41176"/>
            </a:srgbClr>
          </a:solidFill>
          <a:ln w="38100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专题篇：</a:t>
            </a:r>
            <a:r>
              <a:rPr lang="zh-CN" altLang="en-US" sz="2800" b="1">
                <a:ea typeface="楷体" pitchFamily="49" charset="-122"/>
                <a:sym typeface="+mn-ea"/>
              </a:rPr>
              <a:t>聚焦专题增深度</a:t>
            </a:r>
          </a:p>
        </p:txBody>
      </p:sp>
      <p:sp>
        <p:nvSpPr>
          <p:cNvPr id="53267" name="AutoShape 19"/>
          <p:cNvSpPr>
            <a:spLocks noChangeArrowheads="1"/>
          </p:cNvSpPr>
          <p:nvPr/>
        </p:nvSpPr>
        <p:spPr bwMode="auto">
          <a:xfrm>
            <a:off x="684213" y="1773238"/>
            <a:ext cx="7775575" cy="1079500"/>
          </a:xfrm>
          <a:prstGeom prst="flowChartAlternateProcess">
            <a:avLst/>
          </a:prstGeom>
          <a:solidFill>
            <a:srgbClr val="CC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30000"/>
              </a:lnSpc>
            </a:pPr>
            <a:r>
              <a:rPr lang="zh-CN" altLang="en-US" sz="2400" b="1"/>
              <a:t>用</a:t>
            </a:r>
            <a:r>
              <a:rPr lang="en-US" altLang="zh-CN" sz="2400" b="1"/>
              <a:t>1</a:t>
            </a:r>
            <a:r>
              <a:rPr lang="zh-CN" altLang="en-US" sz="2400" b="1"/>
              <a:t>、</a:t>
            </a:r>
            <a:r>
              <a:rPr lang="en-US" altLang="zh-CN" sz="2400" b="1"/>
              <a:t>2</a:t>
            </a:r>
            <a:r>
              <a:rPr lang="zh-CN" altLang="en-US" sz="2400" b="1"/>
              <a:t>、</a:t>
            </a:r>
            <a:r>
              <a:rPr lang="en-US" altLang="zh-CN" sz="2400" b="1"/>
              <a:t>3</a:t>
            </a:r>
            <a:r>
              <a:rPr lang="zh-CN" altLang="en-US" sz="2400" b="1"/>
              <a:t>、</a:t>
            </a:r>
            <a:r>
              <a:rPr lang="en-US" altLang="zh-CN" sz="2400" b="1"/>
              <a:t>4</a:t>
            </a:r>
            <a:r>
              <a:rPr lang="zh-CN" altLang="en-US" sz="2400" b="1"/>
              <a:t>、</a:t>
            </a:r>
            <a:r>
              <a:rPr lang="en-US" altLang="zh-CN" sz="2400" b="1"/>
              <a:t>5</a:t>
            </a:r>
            <a:r>
              <a:rPr lang="zh-CN" altLang="en-US" sz="2400" b="1"/>
              <a:t>这五个数字组成一个两位数和一个三</a:t>
            </a:r>
          </a:p>
          <a:p>
            <a:pPr>
              <a:lnSpc>
                <a:spcPct val="130000"/>
              </a:lnSpc>
            </a:pPr>
            <a:r>
              <a:rPr lang="zh-CN" altLang="en-US" sz="2400" b="1"/>
              <a:t>位数，要使乘积最大，应是哪两个数？要使乘积最小呢？</a:t>
            </a:r>
            <a:r>
              <a:rPr lang="zh-CN" altLang="en-US"/>
              <a:t> </a:t>
            </a:r>
          </a:p>
        </p:txBody>
      </p:sp>
      <p:sp>
        <p:nvSpPr>
          <p:cNvPr id="53268" name="AutoShape 20"/>
          <p:cNvSpPr>
            <a:spLocks noChangeArrowheads="1"/>
          </p:cNvSpPr>
          <p:nvPr/>
        </p:nvSpPr>
        <p:spPr bwMode="auto">
          <a:xfrm>
            <a:off x="396875" y="3068638"/>
            <a:ext cx="4103688" cy="2232025"/>
          </a:xfrm>
          <a:prstGeom prst="flowChartAlternateProcess">
            <a:avLst/>
          </a:prstGeom>
          <a:solidFill>
            <a:srgbClr val="CC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30000"/>
              </a:lnSpc>
            </a:pPr>
            <a:r>
              <a:rPr lang="zh-CN" altLang="en-US" sz="2000" b="1"/>
              <a:t>①把</a:t>
            </a:r>
            <a:r>
              <a:rPr lang="en-US" altLang="zh-CN" sz="2000" b="1"/>
              <a:t>5</a:t>
            </a:r>
            <a:r>
              <a:rPr lang="zh-CN" altLang="en-US" sz="2000" b="1"/>
              <a:t>和</a:t>
            </a:r>
            <a:r>
              <a:rPr lang="en-US" altLang="zh-CN" sz="2000" b="1"/>
              <a:t>4</a:t>
            </a:r>
            <a:r>
              <a:rPr lang="zh-CN" altLang="en-US" sz="2000" b="1"/>
              <a:t>放在最高位，</a:t>
            </a:r>
            <a:r>
              <a:rPr lang="en-US" altLang="zh-CN" sz="2000" b="1"/>
              <a:t>1</a:t>
            </a:r>
            <a:r>
              <a:rPr lang="zh-CN" altLang="en-US" sz="2000" b="1"/>
              <a:t>放在末尾；</a:t>
            </a:r>
          </a:p>
          <a:p>
            <a:pPr>
              <a:lnSpc>
                <a:spcPct val="130000"/>
              </a:lnSpc>
            </a:pPr>
            <a:r>
              <a:rPr lang="zh-CN" altLang="en-US" sz="2000" b="1"/>
              <a:t>②</a:t>
            </a:r>
            <a:r>
              <a:rPr lang="en-US" altLang="zh-CN" sz="2000" b="1"/>
              <a:t>53-42=11     </a:t>
            </a:r>
          </a:p>
          <a:p>
            <a:pPr>
              <a:lnSpc>
                <a:spcPct val="130000"/>
              </a:lnSpc>
            </a:pPr>
            <a:r>
              <a:rPr lang="en-US" altLang="zh-CN" sz="2000" b="1"/>
              <a:t>    52-43=9</a:t>
            </a:r>
          </a:p>
          <a:p>
            <a:pPr>
              <a:lnSpc>
                <a:spcPct val="130000"/>
              </a:lnSpc>
            </a:pPr>
            <a:r>
              <a:rPr lang="zh-CN" altLang="en-US" sz="2000" b="1"/>
              <a:t>③</a:t>
            </a:r>
            <a:r>
              <a:rPr lang="en-US" altLang="zh-CN" sz="2000" b="1"/>
              <a:t>521×43 </a:t>
            </a:r>
            <a:r>
              <a:rPr lang="zh-CN" altLang="en-US" sz="2000" b="1"/>
              <a:t>＝</a:t>
            </a:r>
            <a:r>
              <a:rPr lang="en-US" altLang="zh-CN" sz="2000" b="1"/>
              <a:t>22403</a:t>
            </a:r>
            <a:r>
              <a:rPr lang="zh-CN" altLang="en-US" sz="2000" b="1"/>
              <a:t> </a:t>
            </a:r>
          </a:p>
          <a:p>
            <a:pPr>
              <a:lnSpc>
                <a:spcPct val="130000"/>
              </a:lnSpc>
            </a:pPr>
            <a:r>
              <a:rPr lang="en-US" altLang="zh-CN" sz="2000" b="1"/>
              <a:t>   52</a:t>
            </a:r>
            <a:r>
              <a:rPr lang="zh-CN" altLang="en-US" sz="2000" b="1"/>
              <a:t> </a:t>
            </a:r>
            <a:r>
              <a:rPr lang="en-US" altLang="zh-CN" sz="2000" b="1"/>
              <a:t>×</a:t>
            </a:r>
            <a:r>
              <a:rPr lang="zh-CN" altLang="en-US" sz="2000" b="1"/>
              <a:t> </a:t>
            </a:r>
            <a:r>
              <a:rPr lang="en-US" altLang="zh-CN" sz="2000" b="1"/>
              <a:t>431 </a:t>
            </a:r>
            <a:r>
              <a:rPr lang="zh-CN" altLang="en-US" sz="2000" b="1"/>
              <a:t>＝</a:t>
            </a:r>
            <a:r>
              <a:rPr lang="en-US" altLang="zh-CN" sz="2000" b="1"/>
              <a:t>22412</a:t>
            </a:r>
            <a:endParaRPr lang="zh-CN" altLang="en-US"/>
          </a:p>
        </p:txBody>
      </p:sp>
      <p:grpSp>
        <p:nvGrpSpPr>
          <p:cNvPr id="53272" name="Group 24"/>
          <p:cNvGrpSpPr>
            <a:grpSpLocks/>
          </p:cNvGrpSpPr>
          <p:nvPr/>
        </p:nvGrpSpPr>
        <p:grpSpPr bwMode="auto">
          <a:xfrm>
            <a:off x="1403350" y="5373688"/>
            <a:ext cx="5943600" cy="1303337"/>
            <a:chOff x="288" y="1998"/>
            <a:chExt cx="3744" cy="821"/>
          </a:xfrm>
        </p:grpSpPr>
        <p:pic>
          <p:nvPicPr>
            <p:cNvPr id="33800" name="Picture 25" descr="whiteline_00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8" y="2016"/>
              <a:ext cx="788" cy="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3801" name="Group 26"/>
            <p:cNvGrpSpPr>
              <a:grpSpLocks/>
            </p:cNvGrpSpPr>
            <p:nvPr/>
          </p:nvGrpSpPr>
          <p:grpSpPr bwMode="auto">
            <a:xfrm>
              <a:off x="2878" y="2034"/>
              <a:ext cx="1154" cy="785"/>
              <a:chOff x="2658" y="1584"/>
              <a:chExt cx="1154" cy="785"/>
            </a:xfrm>
          </p:grpSpPr>
          <p:pic>
            <p:nvPicPr>
              <p:cNvPr id="33808" name="Picture 27" descr="whiteline_008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ltGray">
              <a:xfrm>
                <a:off x="2832" y="1584"/>
                <a:ext cx="789" cy="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09" name="Rectangle 28"/>
              <p:cNvSpPr>
                <a:spLocks noChangeArrowheads="1"/>
              </p:cNvSpPr>
              <p:nvPr/>
            </p:nvSpPr>
            <p:spPr bwMode="auto">
              <a:xfrm>
                <a:off x="2658" y="1749"/>
                <a:ext cx="1154" cy="44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sz="2000" b="1">
                    <a:solidFill>
                      <a:srgbClr val="000000"/>
                    </a:solidFill>
                    <a:cs typeface="Arial" charset="0"/>
                  </a:rPr>
                  <a:t>滚动</a:t>
                </a:r>
              </a:p>
              <a:p>
                <a:pPr algn="ctr"/>
                <a:r>
                  <a:rPr lang="zh-CN" altLang="en-US" sz="2000" b="1">
                    <a:solidFill>
                      <a:srgbClr val="000000"/>
                    </a:solidFill>
                    <a:cs typeface="Arial" charset="0"/>
                  </a:rPr>
                  <a:t>练习</a:t>
                </a:r>
              </a:p>
            </p:txBody>
          </p:sp>
        </p:grpSp>
        <p:grpSp>
          <p:nvGrpSpPr>
            <p:cNvPr id="33802" name="Group 29"/>
            <p:cNvGrpSpPr>
              <a:grpSpLocks/>
            </p:cNvGrpSpPr>
            <p:nvPr/>
          </p:nvGrpSpPr>
          <p:grpSpPr bwMode="auto">
            <a:xfrm>
              <a:off x="1593" y="1998"/>
              <a:ext cx="831" cy="782"/>
              <a:chOff x="1584" y="1728"/>
              <a:chExt cx="831" cy="782"/>
            </a:xfrm>
          </p:grpSpPr>
          <p:pic>
            <p:nvPicPr>
              <p:cNvPr id="33806" name="Picture 30" descr="whiteline_010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584" y="1728"/>
                <a:ext cx="787" cy="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07" name="Rectangle 31"/>
              <p:cNvSpPr>
                <a:spLocks noChangeArrowheads="1"/>
              </p:cNvSpPr>
              <p:nvPr/>
            </p:nvSpPr>
            <p:spPr bwMode="auto">
              <a:xfrm>
                <a:off x="1584" y="1920"/>
                <a:ext cx="831" cy="44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sz="2000" b="1">
                    <a:solidFill>
                      <a:srgbClr val="000000"/>
                    </a:solidFill>
                    <a:cs typeface="Arial" charset="0"/>
                  </a:rPr>
                  <a:t>各自</a:t>
                </a:r>
              </a:p>
              <a:p>
                <a:pPr algn="ctr"/>
                <a:r>
                  <a:rPr lang="zh-CN" altLang="en-US" sz="2000" b="1">
                    <a:solidFill>
                      <a:srgbClr val="000000"/>
                    </a:solidFill>
                    <a:cs typeface="Arial" charset="0"/>
                  </a:rPr>
                  <a:t>实践</a:t>
                </a:r>
              </a:p>
            </p:txBody>
          </p:sp>
        </p:grpSp>
        <p:sp>
          <p:nvSpPr>
            <p:cNvPr id="33803" name="Rectangle 32"/>
            <p:cNvSpPr>
              <a:spLocks noChangeArrowheads="1"/>
            </p:cNvSpPr>
            <p:nvPr/>
          </p:nvSpPr>
          <p:spPr bwMode="auto">
            <a:xfrm>
              <a:off x="354" y="2190"/>
              <a:ext cx="660" cy="4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000" b="1">
                  <a:solidFill>
                    <a:srgbClr val="000000"/>
                  </a:solidFill>
                  <a:cs typeface="Arial" charset="0"/>
                </a:rPr>
                <a:t>骨干</a:t>
              </a:r>
            </a:p>
            <a:p>
              <a:pPr algn="ctr"/>
              <a:r>
                <a:rPr lang="zh-CN" altLang="en-US" sz="2000" b="1">
                  <a:solidFill>
                    <a:srgbClr val="000000"/>
                  </a:solidFill>
                  <a:cs typeface="Arial" charset="0"/>
                </a:rPr>
                <a:t>引领</a:t>
              </a:r>
            </a:p>
          </p:txBody>
        </p:sp>
        <p:pic>
          <p:nvPicPr>
            <p:cNvPr id="33804" name="Picture 33" descr="R_chevron00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80" y="2352"/>
              <a:ext cx="260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5" name="Picture 34" descr="R_chevron00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72" y="2352"/>
              <a:ext cx="260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3817" name="Picture 2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ACADA5"/>
              </a:clrFrom>
              <a:clrTo>
                <a:srgbClr val="ACADA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3800" y="2997200"/>
            <a:ext cx="338455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7" grpId="0" animBg="1"/>
      <p:bldP spid="532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3"/>
          <p:cNvSpPr txBox="1">
            <a:spLocks noChangeArrowheads="1"/>
          </p:cNvSpPr>
          <p:nvPr/>
        </p:nvSpPr>
        <p:spPr bwMode="auto">
          <a:xfrm>
            <a:off x="684213" y="1196975"/>
            <a:ext cx="5327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2</a:t>
            </a:r>
            <a:r>
              <a:rPr lang="zh-CN" altLang="en-US" sz="2400" b="1"/>
              <a:t>、错题变式拓展 </a:t>
            </a:r>
          </a:p>
        </p:txBody>
      </p:sp>
      <p:grpSp>
        <p:nvGrpSpPr>
          <p:cNvPr id="34818" name="组合 8209"/>
          <p:cNvGrpSpPr>
            <a:grpSpLocks/>
          </p:cNvGrpSpPr>
          <p:nvPr/>
        </p:nvGrpSpPr>
        <p:grpSpPr bwMode="auto">
          <a:xfrm>
            <a:off x="395288" y="322263"/>
            <a:ext cx="595312" cy="546100"/>
            <a:chOff x="2078" y="1680"/>
            <a:chExt cx="1615" cy="1615"/>
          </a:xfrm>
        </p:grpSpPr>
        <p:sp>
          <p:nvSpPr>
            <p:cNvPr id="34857" name="椭圆 8210"/>
            <p:cNvSpPr>
              <a:spLocks noChangeArrowheads="1"/>
            </p:cNvSpPr>
            <p:nvPr/>
          </p:nvSpPr>
          <p:spPr bwMode="auto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58" name="椭圆 8211"/>
            <p:cNvSpPr>
              <a:spLocks noChangeArrowheads="1"/>
            </p:cNvSpPr>
            <p:nvPr/>
          </p:nvSpPr>
          <p:spPr bwMode="auto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3" name="椭圆 8212"/>
            <p:cNvSpPr/>
            <p:nvPr/>
          </p:nvSpPr>
          <p:spPr>
            <a:xfrm>
              <a:off x="2255" y="1854"/>
              <a:ext cx="1262" cy="126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4860" name="椭圆 8213"/>
            <p:cNvSpPr>
              <a:spLocks noChangeArrowheads="1"/>
            </p:cNvSpPr>
            <p:nvPr/>
          </p:nvSpPr>
          <p:spPr bwMode="auto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5" name="椭圆 8214"/>
            <p:cNvSpPr/>
            <p:nvPr/>
          </p:nvSpPr>
          <p:spPr>
            <a:xfrm>
              <a:off x="2336" y="1938"/>
              <a:ext cx="1098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4862" name="椭圆 8215"/>
            <p:cNvSpPr>
              <a:spLocks noChangeArrowheads="1"/>
            </p:cNvSpPr>
            <p:nvPr/>
          </p:nvSpPr>
          <p:spPr bwMode="auto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4819" name="圆角矩形 1"/>
          <p:cNvSpPr>
            <a:spLocks noChangeArrowheads="1"/>
          </p:cNvSpPr>
          <p:nvPr/>
        </p:nvSpPr>
        <p:spPr bwMode="auto">
          <a:xfrm>
            <a:off x="952500" y="188913"/>
            <a:ext cx="5400675" cy="865187"/>
          </a:xfrm>
          <a:prstGeom prst="roundRect">
            <a:avLst>
              <a:gd name="adj" fmla="val 50000"/>
            </a:avLst>
          </a:prstGeom>
          <a:solidFill>
            <a:srgbClr val="89D98F">
              <a:alpha val="41176"/>
            </a:srgbClr>
          </a:solidFill>
          <a:ln w="38100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专题篇：</a:t>
            </a:r>
            <a:r>
              <a:rPr lang="zh-CN" altLang="en-US" sz="2800" b="1">
                <a:ea typeface="楷体" pitchFamily="49" charset="-122"/>
                <a:sym typeface="+mn-ea"/>
              </a:rPr>
              <a:t>聚焦专题增深度</a:t>
            </a:r>
          </a:p>
        </p:txBody>
      </p:sp>
      <p:sp>
        <p:nvSpPr>
          <p:cNvPr id="55308" name="AutoShape 12"/>
          <p:cNvSpPr>
            <a:spLocks noChangeArrowheads="1"/>
          </p:cNvSpPr>
          <p:nvPr/>
        </p:nvSpPr>
        <p:spPr bwMode="auto">
          <a:xfrm>
            <a:off x="1258888" y="1628775"/>
            <a:ext cx="6408737" cy="792163"/>
          </a:xfrm>
          <a:prstGeom prst="flowChartAlternateProcess">
            <a:avLst/>
          </a:prstGeom>
          <a:solidFill>
            <a:srgbClr val="99CCFF">
              <a:alpha val="43137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30000"/>
              </a:lnSpc>
            </a:pPr>
            <a:r>
              <a:rPr lang="zh-CN" altLang="en-US" b="1"/>
              <a:t>用一个长方形菜园，种黄瓜的面积比菜园的一半还多</a:t>
            </a:r>
            <a:r>
              <a:rPr lang="en-US" altLang="zh-CN" b="1"/>
              <a:t>8</a:t>
            </a:r>
            <a:r>
              <a:rPr lang="zh-CN" altLang="en-US" b="1"/>
              <a:t>平方米，</a:t>
            </a:r>
          </a:p>
          <a:p>
            <a:pPr>
              <a:lnSpc>
                <a:spcPct val="130000"/>
              </a:lnSpc>
            </a:pPr>
            <a:r>
              <a:rPr lang="zh-CN" altLang="en-US" b="1"/>
              <a:t>其余</a:t>
            </a:r>
            <a:r>
              <a:rPr lang="en-US" altLang="zh-CN" b="1"/>
              <a:t>14</a:t>
            </a:r>
            <a:r>
              <a:rPr lang="zh-CN" altLang="en-US" b="1"/>
              <a:t>平方米种番茄。这个菜园有多少平方米？</a:t>
            </a:r>
            <a:r>
              <a:rPr lang="zh-CN" altLang="en-US"/>
              <a:t> </a:t>
            </a:r>
          </a:p>
        </p:txBody>
      </p:sp>
      <p:sp>
        <p:nvSpPr>
          <p:cNvPr id="55309" name="AutoShape 13"/>
          <p:cNvSpPr>
            <a:spLocks noChangeArrowheads="1"/>
          </p:cNvSpPr>
          <p:nvPr/>
        </p:nvSpPr>
        <p:spPr bwMode="auto">
          <a:xfrm>
            <a:off x="1044575" y="2852738"/>
            <a:ext cx="6840538" cy="3168650"/>
          </a:xfrm>
          <a:prstGeom prst="flowChartAlternateProcess">
            <a:avLst/>
          </a:prstGeom>
          <a:solidFill>
            <a:srgbClr val="99CCFF">
              <a:alpha val="43137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30000"/>
              </a:lnSpc>
            </a:pPr>
            <a:r>
              <a:rPr lang="zh-CN" altLang="en-US" b="1"/>
              <a:t>（</a:t>
            </a:r>
            <a:r>
              <a:rPr lang="en-US" altLang="zh-CN" b="1"/>
              <a:t>1</a:t>
            </a:r>
            <a:r>
              <a:rPr lang="zh-CN" altLang="en-US" b="1"/>
              <a:t>）一个长方形菜园，种黄瓜的面积比菜园的一半还多</a:t>
            </a:r>
            <a:r>
              <a:rPr lang="en-US" altLang="zh-CN" b="1"/>
              <a:t>5</a:t>
            </a:r>
            <a:r>
              <a:rPr lang="zh-CN" altLang="en-US" b="1"/>
              <a:t>平方米，</a:t>
            </a:r>
          </a:p>
          <a:p>
            <a:pPr>
              <a:lnSpc>
                <a:spcPct val="130000"/>
              </a:lnSpc>
            </a:pPr>
            <a:r>
              <a:rPr lang="zh-CN" altLang="en-US" b="1"/>
              <a:t>       其余</a:t>
            </a:r>
            <a:r>
              <a:rPr lang="en-US" altLang="zh-CN" b="1"/>
              <a:t>20</a:t>
            </a:r>
            <a:r>
              <a:rPr lang="zh-CN" altLang="en-US" b="1"/>
              <a:t>平方米种番茄。这个菜园有多少平方米？</a:t>
            </a:r>
          </a:p>
          <a:p>
            <a:pPr>
              <a:lnSpc>
                <a:spcPct val="130000"/>
              </a:lnSpc>
            </a:pPr>
            <a:r>
              <a:rPr lang="zh-CN" altLang="en-US" b="1"/>
              <a:t>（</a:t>
            </a:r>
            <a:r>
              <a:rPr lang="en-US" altLang="zh-CN" b="1"/>
              <a:t>2</a:t>
            </a:r>
            <a:r>
              <a:rPr lang="zh-CN" altLang="en-US" b="1"/>
              <a:t>）一个长方形菜园，种黄瓜的面积比菜园的一半还少</a:t>
            </a:r>
            <a:r>
              <a:rPr lang="en-US" altLang="zh-CN" b="1"/>
              <a:t>5</a:t>
            </a:r>
            <a:r>
              <a:rPr lang="zh-CN" altLang="en-US" b="1"/>
              <a:t>平方米，</a:t>
            </a:r>
          </a:p>
          <a:p>
            <a:pPr>
              <a:lnSpc>
                <a:spcPct val="130000"/>
              </a:lnSpc>
            </a:pPr>
            <a:r>
              <a:rPr lang="zh-CN" altLang="en-US" b="1"/>
              <a:t>      其余</a:t>
            </a:r>
            <a:r>
              <a:rPr lang="en-US" altLang="zh-CN" b="1"/>
              <a:t>20</a:t>
            </a:r>
            <a:r>
              <a:rPr lang="zh-CN" altLang="en-US" b="1"/>
              <a:t>平方米种番茄。这个菜园有多少平方米？</a:t>
            </a:r>
          </a:p>
          <a:p>
            <a:pPr>
              <a:lnSpc>
                <a:spcPct val="130000"/>
              </a:lnSpc>
            </a:pPr>
            <a:r>
              <a:rPr lang="zh-CN" altLang="en-US" b="1"/>
              <a:t>（</a:t>
            </a:r>
            <a:r>
              <a:rPr lang="en-US" altLang="zh-CN" b="1"/>
              <a:t>3</a:t>
            </a:r>
            <a:r>
              <a:rPr lang="zh-CN" altLang="en-US" b="1"/>
              <a:t>）一个长方形菜园，种黄瓜的面积是</a:t>
            </a:r>
            <a:r>
              <a:rPr lang="en-US" altLang="zh-CN" b="1"/>
              <a:t>20</a:t>
            </a:r>
            <a:r>
              <a:rPr lang="zh-CN" altLang="en-US" b="1"/>
              <a:t>平方米，比菜园的一半</a:t>
            </a:r>
          </a:p>
          <a:p>
            <a:pPr>
              <a:lnSpc>
                <a:spcPct val="130000"/>
              </a:lnSpc>
            </a:pPr>
            <a:r>
              <a:rPr lang="zh-CN" altLang="en-US" b="1"/>
              <a:t>     多</a:t>
            </a:r>
            <a:r>
              <a:rPr lang="en-US" altLang="zh-CN" b="1"/>
              <a:t>5</a:t>
            </a:r>
            <a:r>
              <a:rPr lang="zh-CN" altLang="en-US" b="1"/>
              <a:t>平方米，其余种番茄。这个菜园有多少平方米？</a:t>
            </a:r>
          </a:p>
          <a:p>
            <a:pPr>
              <a:lnSpc>
                <a:spcPct val="130000"/>
              </a:lnSpc>
            </a:pPr>
            <a:r>
              <a:rPr lang="zh-CN" altLang="en-US" b="1"/>
              <a:t>（</a:t>
            </a:r>
            <a:r>
              <a:rPr lang="en-US" altLang="zh-CN" b="1"/>
              <a:t>4</a:t>
            </a:r>
            <a:r>
              <a:rPr lang="zh-CN" altLang="en-US" b="1"/>
              <a:t>）一个长方形菜园，种黄瓜的面积是</a:t>
            </a:r>
            <a:r>
              <a:rPr lang="en-US" altLang="zh-CN" b="1"/>
              <a:t>20</a:t>
            </a:r>
            <a:r>
              <a:rPr lang="zh-CN" altLang="en-US" b="1"/>
              <a:t>平方米，比菜园的一半</a:t>
            </a:r>
          </a:p>
          <a:p>
            <a:pPr>
              <a:lnSpc>
                <a:spcPct val="130000"/>
              </a:lnSpc>
            </a:pPr>
            <a:r>
              <a:rPr lang="zh-CN" altLang="en-US" b="1"/>
              <a:t>     少</a:t>
            </a:r>
            <a:r>
              <a:rPr lang="en-US" altLang="zh-CN" b="1"/>
              <a:t>5</a:t>
            </a:r>
            <a:r>
              <a:rPr lang="zh-CN" altLang="en-US" b="1"/>
              <a:t>平方米，其余种番茄。这个菜园有多少平方米？</a:t>
            </a:r>
          </a:p>
        </p:txBody>
      </p:sp>
      <p:grpSp>
        <p:nvGrpSpPr>
          <p:cNvPr id="55316" name="Group 20"/>
          <p:cNvGrpSpPr>
            <a:grpSpLocks/>
          </p:cNvGrpSpPr>
          <p:nvPr/>
        </p:nvGrpSpPr>
        <p:grpSpPr bwMode="auto">
          <a:xfrm>
            <a:off x="8013700" y="2349500"/>
            <a:ext cx="1079500" cy="792163"/>
            <a:chOff x="113" y="2296"/>
            <a:chExt cx="680" cy="499"/>
          </a:xfrm>
        </p:grpSpPr>
        <p:sp>
          <p:nvSpPr>
            <p:cNvPr id="34852" name="Rectangle 15"/>
            <p:cNvSpPr>
              <a:spLocks noChangeArrowheads="1"/>
            </p:cNvSpPr>
            <p:nvPr/>
          </p:nvSpPr>
          <p:spPr bwMode="auto">
            <a:xfrm>
              <a:off x="113" y="2296"/>
              <a:ext cx="589" cy="49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53" name="Rectangle 16"/>
            <p:cNvSpPr>
              <a:spLocks noChangeArrowheads="1"/>
            </p:cNvSpPr>
            <p:nvPr/>
          </p:nvSpPr>
          <p:spPr bwMode="auto">
            <a:xfrm>
              <a:off x="408" y="2296"/>
              <a:ext cx="295" cy="499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54" name="Rectangle 17"/>
            <p:cNvSpPr>
              <a:spLocks noChangeArrowheads="1"/>
            </p:cNvSpPr>
            <p:nvPr/>
          </p:nvSpPr>
          <p:spPr bwMode="auto">
            <a:xfrm>
              <a:off x="403" y="2586"/>
              <a:ext cx="204" cy="20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55" name="Text Box 18"/>
            <p:cNvSpPr txBox="1">
              <a:spLocks noChangeArrowheads="1"/>
            </p:cNvSpPr>
            <p:nvPr/>
          </p:nvSpPr>
          <p:spPr bwMode="auto">
            <a:xfrm>
              <a:off x="394" y="2585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/>
                <a:t>5</a:t>
              </a:r>
            </a:p>
          </p:txBody>
        </p:sp>
        <p:sp>
          <p:nvSpPr>
            <p:cNvPr id="34856" name="Text Box 19"/>
            <p:cNvSpPr txBox="1">
              <a:spLocks noChangeArrowheads="1"/>
            </p:cNvSpPr>
            <p:nvPr/>
          </p:nvSpPr>
          <p:spPr bwMode="auto">
            <a:xfrm>
              <a:off x="430" y="2350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/>
                <a:t>20</a:t>
              </a:r>
            </a:p>
          </p:txBody>
        </p:sp>
      </p:grpSp>
      <p:grpSp>
        <p:nvGrpSpPr>
          <p:cNvPr id="55323" name="Group 27"/>
          <p:cNvGrpSpPr>
            <a:grpSpLocks/>
          </p:cNvGrpSpPr>
          <p:nvPr/>
        </p:nvGrpSpPr>
        <p:grpSpPr bwMode="auto">
          <a:xfrm>
            <a:off x="8050213" y="3357563"/>
            <a:ext cx="1079500" cy="792162"/>
            <a:chOff x="5080" y="2251"/>
            <a:chExt cx="680" cy="499"/>
          </a:xfrm>
        </p:grpSpPr>
        <p:sp>
          <p:nvSpPr>
            <p:cNvPr id="34847" name="Rectangle 22"/>
            <p:cNvSpPr>
              <a:spLocks noChangeArrowheads="1"/>
            </p:cNvSpPr>
            <p:nvPr/>
          </p:nvSpPr>
          <p:spPr bwMode="auto">
            <a:xfrm>
              <a:off x="5080" y="2251"/>
              <a:ext cx="589" cy="49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48" name="Rectangle 23"/>
            <p:cNvSpPr>
              <a:spLocks noChangeArrowheads="1"/>
            </p:cNvSpPr>
            <p:nvPr/>
          </p:nvSpPr>
          <p:spPr bwMode="auto">
            <a:xfrm>
              <a:off x="5375" y="2251"/>
              <a:ext cx="295" cy="499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49" name="Rectangle 24"/>
            <p:cNvSpPr>
              <a:spLocks noChangeArrowheads="1"/>
            </p:cNvSpPr>
            <p:nvPr/>
          </p:nvSpPr>
          <p:spPr bwMode="auto">
            <a:xfrm>
              <a:off x="5166" y="2541"/>
              <a:ext cx="204" cy="204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50" name="Text Box 25"/>
            <p:cNvSpPr txBox="1">
              <a:spLocks noChangeArrowheads="1"/>
            </p:cNvSpPr>
            <p:nvPr/>
          </p:nvSpPr>
          <p:spPr bwMode="auto">
            <a:xfrm>
              <a:off x="5193" y="2550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/>
                <a:t>5</a:t>
              </a:r>
            </a:p>
          </p:txBody>
        </p:sp>
        <p:sp>
          <p:nvSpPr>
            <p:cNvPr id="34851" name="Text Box 26"/>
            <p:cNvSpPr txBox="1">
              <a:spLocks noChangeArrowheads="1"/>
            </p:cNvSpPr>
            <p:nvPr/>
          </p:nvSpPr>
          <p:spPr bwMode="auto">
            <a:xfrm>
              <a:off x="5397" y="2478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/>
                <a:t>20</a:t>
              </a:r>
            </a:p>
          </p:txBody>
        </p:sp>
      </p:grpSp>
      <p:grpSp>
        <p:nvGrpSpPr>
          <p:cNvPr id="55330" name="Group 34"/>
          <p:cNvGrpSpPr>
            <a:grpSpLocks/>
          </p:cNvGrpSpPr>
          <p:nvPr/>
        </p:nvGrpSpPr>
        <p:grpSpPr bwMode="auto">
          <a:xfrm>
            <a:off x="8027988" y="4365625"/>
            <a:ext cx="1022350" cy="792163"/>
            <a:chOff x="5080" y="2795"/>
            <a:chExt cx="644" cy="499"/>
          </a:xfrm>
        </p:grpSpPr>
        <p:sp>
          <p:nvSpPr>
            <p:cNvPr id="34842" name="Rectangle 29"/>
            <p:cNvSpPr>
              <a:spLocks noChangeArrowheads="1"/>
            </p:cNvSpPr>
            <p:nvPr/>
          </p:nvSpPr>
          <p:spPr bwMode="auto">
            <a:xfrm>
              <a:off x="5080" y="2795"/>
              <a:ext cx="589" cy="49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43" name="Rectangle 30"/>
            <p:cNvSpPr>
              <a:spLocks noChangeArrowheads="1"/>
            </p:cNvSpPr>
            <p:nvPr/>
          </p:nvSpPr>
          <p:spPr bwMode="auto">
            <a:xfrm>
              <a:off x="5375" y="2795"/>
              <a:ext cx="295" cy="499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44" name="Rectangle 31"/>
            <p:cNvSpPr>
              <a:spLocks noChangeArrowheads="1"/>
            </p:cNvSpPr>
            <p:nvPr/>
          </p:nvSpPr>
          <p:spPr bwMode="auto">
            <a:xfrm>
              <a:off x="5370" y="3085"/>
              <a:ext cx="204" cy="20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45" name="Text Box 32"/>
            <p:cNvSpPr txBox="1">
              <a:spLocks noChangeArrowheads="1"/>
            </p:cNvSpPr>
            <p:nvPr/>
          </p:nvSpPr>
          <p:spPr bwMode="auto">
            <a:xfrm>
              <a:off x="5361" y="3084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/>
                <a:t>5</a:t>
              </a:r>
            </a:p>
          </p:txBody>
        </p:sp>
        <p:sp>
          <p:nvSpPr>
            <p:cNvPr id="34846" name="Text Box 33"/>
            <p:cNvSpPr txBox="1">
              <a:spLocks noChangeArrowheads="1"/>
            </p:cNvSpPr>
            <p:nvPr/>
          </p:nvSpPr>
          <p:spPr bwMode="auto">
            <a:xfrm>
              <a:off x="5112" y="2931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/>
                <a:t>20</a:t>
              </a:r>
            </a:p>
          </p:txBody>
        </p:sp>
      </p:grpSp>
      <p:grpSp>
        <p:nvGrpSpPr>
          <p:cNvPr id="55337" name="Group 41"/>
          <p:cNvGrpSpPr>
            <a:grpSpLocks/>
          </p:cNvGrpSpPr>
          <p:nvPr/>
        </p:nvGrpSpPr>
        <p:grpSpPr bwMode="auto">
          <a:xfrm>
            <a:off x="8042275" y="5373688"/>
            <a:ext cx="936625" cy="792162"/>
            <a:chOff x="5080" y="3294"/>
            <a:chExt cx="590" cy="499"/>
          </a:xfrm>
        </p:grpSpPr>
        <p:sp>
          <p:nvSpPr>
            <p:cNvPr id="34837" name="Rectangle 36"/>
            <p:cNvSpPr>
              <a:spLocks noChangeArrowheads="1"/>
            </p:cNvSpPr>
            <p:nvPr/>
          </p:nvSpPr>
          <p:spPr bwMode="auto">
            <a:xfrm>
              <a:off x="5080" y="3294"/>
              <a:ext cx="589" cy="49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38" name="Rectangle 37"/>
            <p:cNvSpPr>
              <a:spLocks noChangeArrowheads="1"/>
            </p:cNvSpPr>
            <p:nvPr/>
          </p:nvSpPr>
          <p:spPr bwMode="auto">
            <a:xfrm>
              <a:off x="5375" y="3294"/>
              <a:ext cx="295" cy="499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39" name="Rectangle 38"/>
            <p:cNvSpPr>
              <a:spLocks noChangeArrowheads="1"/>
            </p:cNvSpPr>
            <p:nvPr/>
          </p:nvSpPr>
          <p:spPr bwMode="auto">
            <a:xfrm>
              <a:off x="5166" y="3584"/>
              <a:ext cx="204" cy="204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840" name="Text Box 39"/>
            <p:cNvSpPr txBox="1">
              <a:spLocks noChangeArrowheads="1"/>
            </p:cNvSpPr>
            <p:nvPr/>
          </p:nvSpPr>
          <p:spPr bwMode="auto">
            <a:xfrm>
              <a:off x="5193" y="3593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/>
                <a:t>5</a:t>
              </a:r>
            </a:p>
          </p:txBody>
        </p:sp>
        <p:sp>
          <p:nvSpPr>
            <p:cNvPr id="34841" name="Text Box 40"/>
            <p:cNvSpPr txBox="1">
              <a:spLocks noChangeArrowheads="1"/>
            </p:cNvSpPr>
            <p:nvPr/>
          </p:nvSpPr>
          <p:spPr bwMode="auto">
            <a:xfrm>
              <a:off x="5102" y="3385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/>
                <a:t>20</a:t>
              </a:r>
            </a:p>
          </p:txBody>
        </p:sp>
      </p:grpSp>
      <p:sp>
        <p:nvSpPr>
          <p:cNvPr id="55338" name="Line 42"/>
          <p:cNvSpPr>
            <a:spLocks noChangeShapeType="1"/>
          </p:cNvSpPr>
          <p:nvPr/>
        </p:nvSpPr>
        <p:spPr bwMode="auto">
          <a:xfrm flipV="1">
            <a:off x="7596188" y="2781300"/>
            <a:ext cx="360362" cy="287338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5339" name="Line 43"/>
          <p:cNvSpPr>
            <a:spLocks noChangeShapeType="1"/>
          </p:cNvSpPr>
          <p:nvPr/>
        </p:nvSpPr>
        <p:spPr bwMode="auto">
          <a:xfrm rot="2344499" flipV="1">
            <a:off x="7596188" y="3716338"/>
            <a:ext cx="360362" cy="287337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5340" name="Line 44"/>
          <p:cNvSpPr>
            <a:spLocks noChangeShapeType="1"/>
          </p:cNvSpPr>
          <p:nvPr/>
        </p:nvSpPr>
        <p:spPr bwMode="auto">
          <a:xfrm rot="2985247" flipV="1">
            <a:off x="7631112" y="4545013"/>
            <a:ext cx="360363" cy="287338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5341" name="Line 45"/>
          <p:cNvSpPr>
            <a:spLocks noChangeShapeType="1"/>
          </p:cNvSpPr>
          <p:nvPr/>
        </p:nvSpPr>
        <p:spPr bwMode="auto">
          <a:xfrm rot="3225082" flipV="1">
            <a:off x="7596188" y="5445125"/>
            <a:ext cx="360362" cy="287338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55376" name="Group 80"/>
          <p:cNvGrpSpPr>
            <a:grpSpLocks/>
          </p:cNvGrpSpPr>
          <p:nvPr/>
        </p:nvGrpSpPr>
        <p:grpSpPr bwMode="auto">
          <a:xfrm>
            <a:off x="-107950" y="1628775"/>
            <a:ext cx="1319213" cy="1211263"/>
            <a:chOff x="2460" y="1267"/>
            <a:chExt cx="831" cy="763"/>
          </a:xfrm>
        </p:grpSpPr>
        <p:pic>
          <p:nvPicPr>
            <p:cNvPr id="34835" name="Picture 81" descr="whiteline_0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96" y="1267"/>
              <a:ext cx="768" cy="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36" name="Rectangle 82"/>
            <p:cNvSpPr>
              <a:spLocks noChangeArrowheads="1"/>
            </p:cNvSpPr>
            <p:nvPr/>
          </p:nvSpPr>
          <p:spPr bwMode="auto">
            <a:xfrm>
              <a:off x="2460" y="1503"/>
              <a:ext cx="831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000000"/>
                  </a:solidFill>
                  <a:cs typeface="Arial" charset="0"/>
                </a:rPr>
                <a:t>一道题</a:t>
              </a:r>
            </a:p>
          </p:txBody>
        </p:sp>
      </p:grpSp>
      <p:grpSp>
        <p:nvGrpSpPr>
          <p:cNvPr id="55379" name="Group 83"/>
          <p:cNvGrpSpPr>
            <a:grpSpLocks/>
          </p:cNvGrpSpPr>
          <p:nvPr/>
        </p:nvGrpSpPr>
        <p:grpSpPr bwMode="auto">
          <a:xfrm>
            <a:off x="-396875" y="4292600"/>
            <a:ext cx="1831975" cy="1136650"/>
            <a:chOff x="3091" y="2757"/>
            <a:chExt cx="1154" cy="716"/>
          </a:xfrm>
        </p:grpSpPr>
        <p:pic>
          <p:nvPicPr>
            <p:cNvPr id="34833" name="Picture 84" descr="whiteline_00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ltGray">
            <a:xfrm>
              <a:off x="3312" y="2757"/>
              <a:ext cx="720" cy="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34" name="Rectangle 85"/>
            <p:cNvSpPr>
              <a:spLocks noChangeArrowheads="1"/>
            </p:cNvSpPr>
            <p:nvPr/>
          </p:nvSpPr>
          <p:spPr bwMode="auto">
            <a:xfrm>
              <a:off x="3091" y="2955"/>
              <a:ext cx="1154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000000"/>
                  </a:solidFill>
                  <a:cs typeface="Arial" charset="0"/>
                </a:rPr>
                <a:t>一类题</a:t>
              </a:r>
            </a:p>
          </p:txBody>
        </p:sp>
      </p:grpSp>
      <p:pic>
        <p:nvPicPr>
          <p:cNvPr id="55382" name="Picture 86" descr="R_chevron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429000"/>
            <a:ext cx="4667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" grpId="0"/>
      <p:bldP spid="55308" grpId="0" animBg="1"/>
      <p:bldP spid="55309" grpId="0" animBg="1"/>
      <p:bldP spid="55338" grpId="0" animBg="1"/>
      <p:bldP spid="55339" grpId="0" animBg="1"/>
      <p:bldP spid="55340" grpId="0" animBg="1"/>
      <p:bldP spid="553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3"/>
          <p:cNvSpPr txBox="1">
            <a:spLocks noChangeArrowheads="1"/>
          </p:cNvSpPr>
          <p:nvPr/>
        </p:nvSpPr>
        <p:spPr bwMode="auto">
          <a:xfrm>
            <a:off x="684213" y="1196975"/>
            <a:ext cx="5327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zh-CN" sz="2400" b="1"/>
              <a:t>3</a:t>
            </a:r>
            <a:r>
              <a:rPr lang="zh-CN" altLang="en-US" sz="2400" b="1"/>
              <a:t>、精选一周练习</a:t>
            </a:r>
          </a:p>
        </p:txBody>
      </p:sp>
      <p:grpSp>
        <p:nvGrpSpPr>
          <p:cNvPr id="35842" name="组合 8209"/>
          <p:cNvGrpSpPr>
            <a:grpSpLocks/>
          </p:cNvGrpSpPr>
          <p:nvPr/>
        </p:nvGrpSpPr>
        <p:grpSpPr bwMode="auto">
          <a:xfrm>
            <a:off x="395288" y="322263"/>
            <a:ext cx="595312" cy="546100"/>
            <a:chOff x="2078" y="1680"/>
            <a:chExt cx="1615" cy="1615"/>
          </a:xfrm>
        </p:grpSpPr>
        <p:sp>
          <p:nvSpPr>
            <p:cNvPr id="35857" name="椭圆 8210"/>
            <p:cNvSpPr>
              <a:spLocks noChangeArrowheads="1"/>
            </p:cNvSpPr>
            <p:nvPr/>
          </p:nvSpPr>
          <p:spPr bwMode="auto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8" name="椭圆 8211"/>
            <p:cNvSpPr>
              <a:spLocks noChangeArrowheads="1"/>
            </p:cNvSpPr>
            <p:nvPr/>
          </p:nvSpPr>
          <p:spPr bwMode="auto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3" name="椭圆 8212"/>
            <p:cNvSpPr/>
            <p:nvPr/>
          </p:nvSpPr>
          <p:spPr>
            <a:xfrm>
              <a:off x="2255" y="1854"/>
              <a:ext cx="1262" cy="126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860" name="椭圆 8213"/>
            <p:cNvSpPr>
              <a:spLocks noChangeArrowheads="1"/>
            </p:cNvSpPr>
            <p:nvPr/>
          </p:nvSpPr>
          <p:spPr bwMode="auto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5" name="椭圆 8214"/>
            <p:cNvSpPr/>
            <p:nvPr/>
          </p:nvSpPr>
          <p:spPr>
            <a:xfrm>
              <a:off x="2336" y="1938"/>
              <a:ext cx="1098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862" name="椭圆 8215"/>
            <p:cNvSpPr>
              <a:spLocks noChangeArrowheads="1"/>
            </p:cNvSpPr>
            <p:nvPr/>
          </p:nvSpPr>
          <p:spPr bwMode="auto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43" name="圆角矩形 1"/>
          <p:cNvSpPr>
            <a:spLocks noChangeArrowheads="1"/>
          </p:cNvSpPr>
          <p:nvPr/>
        </p:nvSpPr>
        <p:spPr bwMode="auto">
          <a:xfrm>
            <a:off x="952500" y="188913"/>
            <a:ext cx="5400675" cy="865187"/>
          </a:xfrm>
          <a:prstGeom prst="roundRect">
            <a:avLst>
              <a:gd name="adj" fmla="val 50000"/>
            </a:avLst>
          </a:prstGeom>
          <a:solidFill>
            <a:srgbClr val="89D98F">
              <a:alpha val="41176"/>
            </a:srgbClr>
          </a:solidFill>
          <a:ln w="38100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专题篇：</a:t>
            </a:r>
            <a:r>
              <a:rPr lang="zh-CN" altLang="en-US" sz="2800" b="1">
                <a:ea typeface="楷体" pitchFamily="49" charset="-122"/>
                <a:sym typeface="+mn-ea"/>
              </a:rPr>
              <a:t>聚焦专题增深度</a:t>
            </a:r>
          </a:p>
        </p:txBody>
      </p:sp>
      <p:pic>
        <p:nvPicPr>
          <p:cNvPr id="54284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628775"/>
            <a:ext cx="5400675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308" name="Group 36"/>
          <p:cNvGrpSpPr>
            <a:grpSpLocks/>
          </p:cNvGrpSpPr>
          <p:nvPr/>
        </p:nvGrpSpPr>
        <p:grpSpPr bwMode="auto">
          <a:xfrm>
            <a:off x="7019925" y="1557338"/>
            <a:ext cx="1595438" cy="4383087"/>
            <a:chOff x="4377" y="845"/>
            <a:chExt cx="1005" cy="2761"/>
          </a:xfrm>
        </p:grpSpPr>
        <p:grpSp>
          <p:nvGrpSpPr>
            <p:cNvPr id="35846" name="Group 25"/>
            <p:cNvGrpSpPr>
              <a:grpSpLocks/>
            </p:cNvGrpSpPr>
            <p:nvPr/>
          </p:nvGrpSpPr>
          <p:grpSpPr bwMode="auto">
            <a:xfrm>
              <a:off x="4377" y="845"/>
              <a:ext cx="960" cy="720"/>
              <a:chOff x="528" y="960"/>
              <a:chExt cx="960" cy="720"/>
            </a:xfrm>
          </p:grpSpPr>
          <p:pic>
            <p:nvPicPr>
              <p:cNvPr id="35855" name="Picture 26" descr="Trans_00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960"/>
                <a:ext cx="72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856" name="Text Box 27"/>
              <p:cNvSpPr txBox="1">
                <a:spLocks noChangeArrowheads="1"/>
              </p:cNvSpPr>
              <p:nvPr/>
            </p:nvSpPr>
            <p:spPr bwMode="auto">
              <a:xfrm>
                <a:off x="528" y="1152"/>
                <a:ext cx="960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2400" b="1">
                    <a:solidFill>
                      <a:srgbClr val="000000"/>
                    </a:solidFill>
                    <a:cs typeface="Arial" charset="0"/>
                  </a:rPr>
                  <a:t>总</a:t>
                </a:r>
              </a:p>
            </p:txBody>
          </p:sp>
        </p:grpSp>
        <p:grpSp>
          <p:nvGrpSpPr>
            <p:cNvPr id="35847" name="Group 28"/>
            <p:cNvGrpSpPr>
              <a:grpSpLocks/>
            </p:cNvGrpSpPr>
            <p:nvPr/>
          </p:nvGrpSpPr>
          <p:grpSpPr bwMode="auto">
            <a:xfrm>
              <a:off x="4415" y="2886"/>
              <a:ext cx="960" cy="720"/>
              <a:chOff x="528" y="960"/>
              <a:chExt cx="960" cy="720"/>
            </a:xfrm>
          </p:grpSpPr>
          <p:pic>
            <p:nvPicPr>
              <p:cNvPr id="35853" name="Picture 29" descr="Trans_00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960"/>
                <a:ext cx="72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854" name="Text Box 30"/>
              <p:cNvSpPr txBox="1">
                <a:spLocks noChangeArrowheads="1"/>
              </p:cNvSpPr>
              <p:nvPr/>
            </p:nvSpPr>
            <p:spPr bwMode="auto">
              <a:xfrm>
                <a:off x="528" y="1152"/>
                <a:ext cx="960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2400" b="1">
                    <a:solidFill>
                      <a:srgbClr val="000000"/>
                    </a:solidFill>
                    <a:cs typeface="Arial" charset="0"/>
                  </a:rPr>
                  <a:t>总</a:t>
                </a:r>
              </a:p>
            </p:txBody>
          </p:sp>
        </p:grpSp>
        <p:grpSp>
          <p:nvGrpSpPr>
            <p:cNvPr id="35848" name="Group 31"/>
            <p:cNvGrpSpPr>
              <a:grpSpLocks/>
            </p:cNvGrpSpPr>
            <p:nvPr/>
          </p:nvGrpSpPr>
          <p:grpSpPr bwMode="auto">
            <a:xfrm>
              <a:off x="4422" y="1842"/>
              <a:ext cx="960" cy="721"/>
              <a:chOff x="4014" y="1680"/>
              <a:chExt cx="960" cy="721"/>
            </a:xfrm>
          </p:grpSpPr>
          <p:pic>
            <p:nvPicPr>
              <p:cNvPr id="35851" name="Picture 32" descr="Trans_00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128" y="1680"/>
                <a:ext cx="721" cy="7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852" name="Text Box 33"/>
              <p:cNvSpPr txBox="1">
                <a:spLocks noChangeArrowheads="1"/>
              </p:cNvSpPr>
              <p:nvPr/>
            </p:nvSpPr>
            <p:spPr bwMode="auto">
              <a:xfrm>
                <a:off x="4014" y="1878"/>
                <a:ext cx="960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2400" b="1">
                    <a:solidFill>
                      <a:srgbClr val="000000"/>
                    </a:solidFill>
                    <a:cs typeface="Arial" charset="0"/>
                  </a:rPr>
                  <a:t>分</a:t>
                </a:r>
              </a:p>
            </p:txBody>
          </p:sp>
        </p:grpSp>
        <p:sp>
          <p:nvSpPr>
            <p:cNvPr id="35849" name="AutoShape 34"/>
            <p:cNvSpPr>
              <a:spLocks noChangeArrowheads="1"/>
            </p:cNvSpPr>
            <p:nvPr/>
          </p:nvSpPr>
          <p:spPr bwMode="auto">
            <a:xfrm rot="-5400000">
              <a:off x="4808" y="1593"/>
              <a:ext cx="182" cy="227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5850" name="AutoShape 35"/>
            <p:cNvSpPr>
              <a:spLocks noChangeArrowheads="1"/>
            </p:cNvSpPr>
            <p:nvPr/>
          </p:nvSpPr>
          <p:spPr bwMode="auto">
            <a:xfrm rot="-5400000">
              <a:off x="4808" y="2636"/>
              <a:ext cx="182" cy="227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微软雅黑"/>
        <a:ea typeface="微软雅黑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">
      <a:majorFont>
        <a:latin typeface="微软雅黑"/>
        <a:ea typeface="微软雅黑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657</Words>
  <Application>WPS 演示</Application>
  <PresentationFormat>全屏显示(4:3)</PresentationFormat>
  <Paragraphs>83</Paragraphs>
  <Slides>15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演示文稿设计模板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Arial</vt:lpstr>
      <vt:lpstr>宋体</vt:lpstr>
      <vt:lpstr>微软雅黑</vt:lpstr>
      <vt:lpstr>Calibri</vt:lpstr>
      <vt:lpstr>华文彩云</vt:lpstr>
      <vt:lpstr>楷体</vt:lpstr>
      <vt:lpstr>+mn-ea</vt:lpstr>
      <vt:lpstr>方正舒体</vt:lpstr>
      <vt:lpstr>Office 主题</vt:lpstr>
      <vt:lpstr>1_Office 主题</vt:lpstr>
      <vt:lpstr>          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WPS在线模板</dc:title>
  <dc:creator/>
  <cp:lastModifiedBy>AutoBVT</cp:lastModifiedBy>
  <cp:revision>77</cp:revision>
  <dcterms:created xsi:type="dcterms:W3CDTF">2009-10-09T12:25:00Z</dcterms:created>
  <dcterms:modified xsi:type="dcterms:W3CDTF">2017-06-28T04:36:37Z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2052-10.1.0.6391</vt:lpwstr>
  </property>
</Properties>
</file>