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4" r:id="rId12"/>
    <p:sldId id="266" r:id="rId13"/>
    <p:sldId id="267" r:id="rId14"/>
    <p:sldId id="268" r:id="rId15"/>
    <p:sldId id="275" r:id="rId16"/>
    <p:sldId id="265" r:id="rId17"/>
    <p:sldId id="269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2" Type="http://schemas.microsoft.com/office/2007/relationships/media" Target="file:///I:\&#21508;&#24335;&#21508;&#26679;&#30340;&#26885;&#23376;\&#31070;&#22855;&#30340;&#33655;&#20848;&#22270;&#20070;&#39302;&#26885;&#23376;&#65288;&#27969;&#30021;&#65289;.wmv" TargetMode="External"/><Relationship Id="rId1" Type="http://schemas.openxmlformats.org/officeDocument/2006/relationships/video" Target="file:///I:\&#21508;&#24335;&#21508;&#26679;&#30340;&#26885;&#23376;\&#31070;&#22855;&#30340;&#33655;&#20848;&#22270;&#20070;&#39302;&#26885;&#23376;&#65288;&#27969;&#30021;&#65289;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media" Target="file:///C:\Users\Administrator\Desktop\&#26885;&#23376;&#30340;&#22270;&#29255;\&#20110;&#31179;&#29831;%20-%20&#27721;&#23467;&#31179;&#26376;.mp3" TargetMode="External"/><Relationship Id="rId3" Type="http://schemas.openxmlformats.org/officeDocument/2006/relationships/audio" Target="file:///C:\Users\Administrator\Desktop\&#26885;&#23376;&#30340;&#22270;&#29255;\&#20110;&#31179;&#29831;%20-%20&#27721;&#23467;&#31179;&#26376;.mp3" TargetMode="Externa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16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VanGogh_001011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zh-CN" altLang="en-US" b="1"/>
              <a:t>思考</a:t>
            </a:r>
            <a:r>
              <a:rPr lang="zh-CN" altLang="en-US"/>
              <a:t>：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挑选一副作品来说一说：</a:t>
            </a:r>
            <a:endParaRPr lang="zh-CN" altLang="en-US"/>
          </a:p>
          <a:p>
            <a:r>
              <a:rPr lang="zh-CN" altLang="en-US"/>
              <a:t>1、它的设计有没有符合</a:t>
            </a:r>
            <a:r>
              <a:rPr lang="zh-CN" altLang="en-US" u="sng">
                <a:solidFill>
                  <a:srgbClr val="FF0000"/>
                </a:solidFill>
              </a:rPr>
              <a:t>椅子的特点</a:t>
            </a:r>
            <a:endParaRPr lang="zh-CN" altLang="en-US" u="sng">
              <a:solidFill>
                <a:srgbClr val="FF0000"/>
              </a:solidFill>
            </a:endParaRPr>
          </a:p>
          <a:p>
            <a:r>
              <a:rPr lang="zh-CN" altLang="en-US"/>
              <a:t>2、用了什么样的</a:t>
            </a:r>
            <a:r>
              <a:rPr lang="zh-CN" altLang="en-US" u="sng">
                <a:solidFill>
                  <a:srgbClr val="FF0000"/>
                </a:solidFill>
              </a:rPr>
              <a:t>方法</a:t>
            </a:r>
            <a:r>
              <a:rPr lang="zh-CN" altLang="en-US"/>
              <a:t>来设计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、它的</a:t>
            </a:r>
            <a:r>
              <a:rPr lang="zh-CN" altLang="en-US" u="sng">
                <a:solidFill>
                  <a:srgbClr val="FF0000"/>
                </a:solidFill>
              </a:rPr>
              <a:t>构图</a:t>
            </a:r>
            <a:r>
              <a:rPr lang="zh-CN" altLang="en-US"/>
              <a:t>，</a:t>
            </a:r>
            <a:r>
              <a:rPr lang="zh-CN" altLang="en-US" u="sng">
                <a:solidFill>
                  <a:srgbClr val="FF0000"/>
                </a:solidFill>
              </a:rPr>
              <a:t>色彩</a:t>
            </a:r>
            <a:r>
              <a:rPr lang="zh-CN" altLang="en-US"/>
              <a:t>和</a:t>
            </a:r>
            <a:r>
              <a:rPr lang="zh-CN" altLang="en-US" u="sng">
                <a:solidFill>
                  <a:srgbClr val="FF0000"/>
                </a:solidFill>
              </a:rPr>
              <a:t>创意</a:t>
            </a:r>
            <a:r>
              <a:rPr lang="zh-CN" altLang="en-US"/>
              <a:t>怎么样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椅子草图儿童作品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84263" y="1700213"/>
            <a:ext cx="2698750" cy="410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33" descr="3_16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836613"/>
            <a:ext cx="4176713" cy="432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MG_20131015_093838"/>
          <p:cNvPicPr>
            <a:picLocks noChangeAspect="1" noChangeArrowheads="1"/>
          </p:cNvPicPr>
          <p:nvPr/>
        </p:nvPicPr>
        <p:blipFill>
          <a:blip r:embed="rId1" cstate="print"/>
          <a:srcRect t="12758" b="17934"/>
          <a:stretch>
            <a:fillRect/>
          </a:stretch>
        </p:blipFill>
        <p:spPr bwMode="auto">
          <a:xfrm>
            <a:off x="395288" y="1341438"/>
            <a:ext cx="2870200" cy="3527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11" descr="IMG_20131015_0937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3284538"/>
            <a:ext cx="2035175" cy="2281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9" descr="IMG_20131015_093931"/>
          <p:cNvPicPr>
            <a:picLocks noChangeAspect="1" noChangeArrowheads="1"/>
          </p:cNvPicPr>
          <p:nvPr/>
        </p:nvPicPr>
        <p:blipFill>
          <a:blip r:embed="rId3" cstate="print"/>
          <a:srcRect t="7053"/>
          <a:stretch>
            <a:fillRect/>
          </a:stretch>
        </p:blipFill>
        <p:spPr bwMode="auto">
          <a:xfrm>
            <a:off x="5867400" y="620713"/>
            <a:ext cx="2870200" cy="4730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椅儿童画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5FBFB"/>
              </a:clrFrom>
              <a:clrTo>
                <a:srgbClr val="F5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76672"/>
            <a:ext cx="296386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3_15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692150"/>
            <a:ext cx="2166938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8" descr="椅子草图儿童作品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17525" y="334645"/>
            <a:ext cx="1323340" cy="2011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33" descr="3_16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1805" y="334645"/>
            <a:ext cx="1981835" cy="20504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8" descr="IMG_20131015_093838"/>
          <p:cNvPicPr>
            <a:picLocks noChangeAspect="1" noChangeArrowheads="1"/>
          </p:cNvPicPr>
          <p:nvPr/>
        </p:nvPicPr>
        <p:blipFill>
          <a:blip r:embed="rId3" cstate="print"/>
          <a:srcRect t="12758" b="17934"/>
          <a:stretch>
            <a:fillRect/>
          </a:stretch>
        </p:blipFill>
        <p:spPr bwMode="auto">
          <a:xfrm>
            <a:off x="5730240" y="295910"/>
            <a:ext cx="1810385" cy="2225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11" descr="IMG_20131015_0937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1338" y="3053398"/>
            <a:ext cx="2035175" cy="2281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5" descr="椅儿童画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5FBFB"/>
              </a:clrFrom>
              <a:clrTo>
                <a:srgbClr val="F5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05" y="2939415"/>
            <a:ext cx="1799590" cy="271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3_15_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4565" y="2939415"/>
            <a:ext cx="1496060" cy="251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本框 10"/>
          <p:cNvSpPr txBox="1"/>
          <p:nvPr/>
        </p:nvSpPr>
        <p:spPr>
          <a:xfrm>
            <a:off x="139065" y="114935"/>
            <a:ext cx="472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2113280" y="209550"/>
            <a:ext cx="514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5243195" y="188595"/>
            <a:ext cx="337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212725" y="2667000"/>
            <a:ext cx="542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2659380" y="2729865"/>
            <a:ext cx="298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5</a:t>
            </a:r>
            <a:endParaRPr lang="en-US" altLang="zh-CN"/>
          </a:p>
        </p:txBody>
      </p:sp>
      <p:sp>
        <p:nvSpPr>
          <p:cNvPr id="16" name="文本框 15"/>
          <p:cNvSpPr txBox="1"/>
          <p:nvPr/>
        </p:nvSpPr>
        <p:spPr>
          <a:xfrm>
            <a:off x="5411470" y="3055620"/>
            <a:ext cx="3124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6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 smtClean="0">
                <a:latin typeface="+mn-ea"/>
              </a:rPr>
              <a:t>作业要求：</a:t>
            </a:r>
            <a:br>
              <a:rPr lang="zh-CN" altLang="en-US" b="1" dirty="0" smtClean="0">
                <a:latin typeface="+mn-ea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zh-CN" altLang="en-US" dirty="0" smtClean="0">
                <a:latin typeface="+mn-ea"/>
              </a:rPr>
              <a:t> 画一把你最喜欢的椅子。</a:t>
            </a:r>
            <a:endParaRPr lang="zh-CN" altLang="en-US" dirty="0" smtClean="0">
              <a:latin typeface="+mn-ea"/>
            </a:endParaRP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zh-CN" altLang="en-US" dirty="0" smtClean="0">
                <a:latin typeface="+mn-ea"/>
              </a:rPr>
              <a:t> 也可以为你喜欢的地方设计一把椅子。</a:t>
            </a:r>
            <a:endParaRPr lang="zh-CN" altLang="en-US" dirty="0" smtClean="0">
              <a:latin typeface="+mn-ea"/>
            </a:endParaRP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zh-CN" altLang="en-US" dirty="0" smtClean="0">
                <a:latin typeface="+mn-ea"/>
              </a:rPr>
              <a:t> 注意具备椅子的特点。</a:t>
            </a:r>
            <a:endParaRPr lang="zh-CN" altLang="en-US" dirty="0" smtClean="0">
              <a:latin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神奇的荷兰图书馆椅子（流畅）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57712" y="0"/>
            <a:ext cx="908628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fa3627a6dea191ab469ad6898708533b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324528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4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小组合作</a:t>
            </a:r>
            <a:r>
              <a:rPr lang="en-US" altLang="zh-CN" sz="4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zh-CN" altLang="en-US" sz="4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endParaRPr lang="zh-CN" altLang="en-US" sz="40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4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    大胆将椅子的座面添画成一把椅子吧！</a:t>
            </a:r>
            <a:endParaRPr lang="zh-CN" altLang="en-US" sz="40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22" descr="0100000000000011909155991430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"/>
            <a:ext cx="5421829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www.hdgr.org/fu12/fun-img/06%20pur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564904"/>
            <a:ext cx="4104456" cy="40657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386104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 smtClean="0">
                <a:latin typeface="+mn-ea"/>
              </a:rPr>
              <a:t>东汉 </a:t>
            </a:r>
            <a:r>
              <a:rPr lang="zh-CN" altLang="zh-CN" sz="2400" dirty="0" smtClean="0">
                <a:latin typeface="+mn-ea"/>
              </a:rPr>
              <a:t>【</a:t>
            </a:r>
            <a:r>
              <a:rPr lang="zh-CN" altLang="en-US" sz="2400" b="1" dirty="0" smtClean="0">
                <a:latin typeface="+mn-ea"/>
              </a:rPr>
              <a:t>校书图</a:t>
            </a:r>
            <a:r>
              <a:rPr lang="zh-CN" altLang="zh-CN" sz="2400" dirty="0" smtClean="0">
                <a:latin typeface="+mn-ea"/>
              </a:rPr>
              <a:t>】</a:t>
            </a:r>
            <a:endParaRPr lang="zh-CN" altLang="en-US" sz="2400" dirty="0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43364" y="1844824"/>
            <a:ext cx="677108" cy="20162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 smtClean="0"/>
              <a:t>胡床</a:t>
            </a:r>
            <a:endParaRPr lang="zh-CN" altLang="en-US" sz="3200" dirty="0"/>
          </a:p>
        </p:txBody>
      </p:sp>
      <p:pic>
        <p:nvPicPr>
          <p:cNvPr id="5" name="于秋璇 - 汉宫秋月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0740" y="601154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43608" y="188640"/>
            <a:ext cx="4794493" cy="618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28184" y="1772816"/>
            <a:ext cx="1015663" cy="30243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zh-CN" sz="3600" dirty="0" smtClean="0">
                <a:latin typeface="黑体" panose="02010609060101010101" pitchFamily="2" charset="-122"/>
                <a:ea typeface="黑体" panose="02010609060101010101" pitchFamily="2" charset="-122"/>
              </a:rPr>
              <a:t>【</a:t>
            </a:r>
            <a:r>
              <a:rPr lang="zh-CN" altLang="en-US" sz="3600" dirty="0" smtClean="0">
                <a:latin typeface="黑体" panose="02010609060101010101" pitchFamily="2" charset="-122"/>
                <a:ea typeface="黑体" panose="02010609060101010101" pitchFamily="2" charset="-122"/>
              </a:rPr>
              <a:t>交椅</a:t>
            </a:r>
            <a:r>
              <a:rPr lang="zh-CN" altLang="zh-CN" sz="3600" dirty="0" smtClean="0">
                <a:latin typeface="黑体" panose="02010609060101010101" pitchFamily="2" charset="-122"/>
                <a:ea typeface="黑体" panose="02010609060101010101" pitchFamily="2" charset="-122"/>
              </a:rPr>
              <a:t>】</a:t>
            </a:r>
            <a:endParaRPr lang="zh-CN" altLang="en-US" sz="36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3_15_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9512" y="1124744"/>
            <a:ext cx="24828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点线面明家具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5663" y="2708920"/>
            <a:ext cx="3208337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y_20100710171005046024"/>
          <p:cNvPicPr>
            <a:picLocks noChangeAspect="1" noChangeArrowheads="1"/>
          </p:cNvPicPr>
          <p:nvPr/>
        </p:nvPicPr>
        <p:blipFill>
          <a:blip r:embed="rId3" cstate="print"/>
          <a:srcRect b="11340"/>
          <a:stretch>
            <a:fillRect/>
          </a:stretch>
        </p:blipFill>
        <p:spPr bwMode="auto">
          <a:xfrm>
            <a:off x="3347864" y="260648"/>
            <a:ext cx="126523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1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583" t="29297"/>
          <a:stretch>
            <a:fillRect/>
          </a:stretch>
        </p:blipFill>
        <p:spPr bwMode="auto">
          <a:xfrm>
            <a:off x="6804248" y="764704"/>
            <a:ext cx="1938337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164359" y="2924944"/>
            <a:ext cx="615553" cy="19442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/>
              <a:t>官帽椅</a:t>
            </a:r>
            <a:endParaRPr lang="zh-CN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044679" y="908720"/>
            <a:ext cx="615553" cy="18002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/>
              <a:t>梳背椅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3_15_5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2656"/>
            <a:ext cx="3751436" cy="609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3_17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8162" y="3140968"/>
            <a:ext cx="2255838" cy="266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2" descr="601"/>
          <p:cNvPicPr>
            <a:picLocks noChangeAspect="1" noChangeArrowheads="1"/>
          </p:cNvPicPr>
          <p:nvPr/>
        </p:nvPicPr>
        <p:blipFill>
          <a:blip r:embed="rId3" cstate="print"/>
          <a:srcRect r="34860"/>
          <a:stretch>
            <a:fillRect/>
          </a:stretch>
        </p:blipFill>
        <p:spPr bwMode="auto">
          <a:xfrm rot="21000000">
            <a:off x="5207513" y="-169419"/>
            <a:ext cx="2736850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47864" y="0"/>
            <a:ext cx="1415772" cy="48245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 dirty="0" smtClean="0"/>
              <a:t>古代椅子，现代椅子，你喜欢哪一种？</a:t>
            </a:r>
            <a:endParaRPr lang="zh-CN" altLang="en-US" sz="4000" b="1" dirty="0"/>
          </a:p>
        </p:txBody>
      </p:sp>
      <p:pic>
        <p:nvPicPr>
          <p:cNvPr id="8" name="Picture 12" descr="201103090819145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19"/>
          <a:stretch>
            <a:fillRect/>
          </a:stretch>
        </p:blipFill>
        <p:spPr bwMode="auto">
          <a:xfrm>
            <a:off x="3995936" y="2060848"/>
            <a:ext cx="352583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20090414004801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00"/>
          <a:stretch>
            <a:fillRect/>
          </a:stretch>
        </p:blipFill>
        <p:spPr bwMode="auto">
          <a:xfrm>
            <a:off x="2699792" y="0"/>
            <a:ext cx="2973139" cy="389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20111013192756_Uvyh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80000">
            <a:off x="6348578" y="159276"/>
            <a:ext cx="2115376" cy="39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4" descr="2012031211152569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060" b="10486"/>
          <a:stretch>
            <a:fillRect/>
          </a:stretch>
        </p:blipFill>
        <p:spPr bwMode="auto">
          <a:xfrm>
            <a:off x="2524393" y="3563873"/>
            <a:ext cx="2863679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3_15_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76872"/>
            <a:ext cx="2304256" cy="374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3528" y="620688"/>
            <a:ext cx="738664" cy="30243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 smtClean="0"/>
              <a:t>替换法</a:t>
            </a:r>
            <a:endParaRPr lang="zh-CN" altLang="en-US" sz="3600" b="1" dirty="0"/>
          </a:p>
        </p:txBody>
      </p:sp>
      <p:pic>
        <p:nvPicPr>
          <p:cNvPr id="2" name="图片 1" descr="椅子的图片-1de76cdbdaed7d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3090" y="4234815"/>
            <a:ext cx="2647315" cy="223710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3_15_2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7255" y="2540"/>
            <a:ext cx="2971800" cy="359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动物表情凳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3645" y="476885"/>
            <a:ext cx="2780665" cy="302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7268" y="346497"/>
            <a:ext cx="923330" cy="37444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00B050"/>
                </a:solidFill>
              </a:rPr>
              <a:t>变形法</a:t>
            </a:r>
            <a:endParaRPr lang="zh-CN" altLang="en-US" sz="4800" b="1" dirty="0">
              <a:solidFill>
                <a:srgbClr val="00B050"/>
              </a:solidFill>
            </a:endParaRPr>
          </a:p>
        </p:txBody>
      </p:sp>
      <p:pic>
        <p:nvPicPr>
          <p:cNvPr id="2" name="Picture 11" descr="20111013192756_Uvyh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3805" y="200660"/>
            <a:ext cx="1901190" cy="354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 descr="椅子的图片-2bc0c1f4aa6c01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3615" y="4091305"/>
            <a:ext cx="3375025" cy="2212975"/>
          </a:xfrm>
          <a:prstGeom prst="rect">
            <a:avLst/>
          </a:prstGeom>
        </p:spPr>
      </p:pic>
      <p:pic>
        <p:nvPicPr>
          <p:cNvPr id="7" name="图片 6" descr="椅子的图片-2acbef430bad10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4535" y="3961130"/>
            <a:ext cx="3001010" cy="2472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WPS 演示</Application>
  <PresentationFormat>全屏显示(4:3)</PresentationFormat>
  <Paragraphs>47</Paragraphs>
  <Slides>16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黑体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作业要求：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7</cp:revision>
  <dcterms:created xsi:type="dcterms:W3CDTF">2017-03-02T02:48:00Z</dcterms:created>
  <dcterms:modified xsi:type="dcterms:W3CDTF">2017-03-06T01:31:53Z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