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79" r:id="rId2"/>
    <p:sldId id="828" r:id="rId3"/>
    <p:sldId id="827" r:id="rId4"/>
    <p:sldId id="854" r:id="rId5"/>
    <p:sldId id="548" r:id="rId6"/>
    <p:sldId id="780" r:id="rId7"/>
    <p:sldId id="788" r:id="rId8"/>
    <p:sldId id="779" r:id="rId9"/>
    <p:sldId id="784" r:id="rId10"/>
    <p:sldId id="785" r:id="rId11"/>
    <p:sldId id="786" r:id="rId12"/>
    <p:sldId id="661" r:id="rId13"/>
    <p:sldId id="831" r:id="rId14"/>
    <p:sldId id="572" r:id="rId15"/>
    <p:sldId id="832" r:id="rId16"/>
    <p:sldId id="855" r:id="rId17"/>
    <p:sldId id="518" r:id="rId18"/>
    <p:sldId id="489" r:id="rId19"/>
    <p:sldId id="490" r:id="rId20"/>
    <p:sldId id="493" r:id="rId21"/>
    <p:sldId id="495" r:id="rId22"/>
    <p:sldId id="492" r:id="rId23"/>
    <p:sldId id="494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EF7C1D"/>
    <a:srgbClr val="3333CC"/>
    <a:srgbClr val="000099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8" d="100"/>
          <a:sy n="68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/>
              <a:t>‹#›</a:t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I:\&#21160;&#29289;\2017.10.11-22.05.08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21160;&#29289;\2017.10.11-22.05.08.mp4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8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07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307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sp>
        <p:nvSpPr>
          <p:cNvPr id="4099" name="文本占位符 307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4375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4100" name="图片 3076"/>
          <p:cNvPicPr>
            <a:picLocks noChangeAspect="1"/>
          </p:cNvPicPr>
          <p:nvPr/>
        </p:nvPicPr>
        <p:blipFill>
          <a:blip r:embed="rId3" cstate="print"/>
          <a:srcRect l="5066" b="5222"/>
          <a:stretch>
            <a:fillRect/>
          </a:stretch>
        </p:blipFill>
        <p:spPr>
          <a:xfrm>
            <a:off x="395288" y="260350"/>
            <a:ext cx="2087562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3077"/>
          <p:cNvPicPr>
            <a:picLocks noChangeAspect="1"/>
          </p:cNvPicPr>
          <p:nvPr/>
        </p:nvPicPr>
        <p:blipFill>
          <a:blip r:embed="rId4" cstate="print"/>
          <a:srcRect r="2313" b="6944"/>
          <a:stretch>
            <a:fillRect/>
          </a:stretch>
        </p:blipFill>
        <p:spPr>
          <a:xfrm>
            <a:off x="6516688" y="188913"/>
            <a:ext cx="2471737" cy="176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3078"/>
          <p:cNvPicPr>
            <a:picLocks noChangeAspect="1"/>
          </p:cNvPicPr>
          <p:nvPr/>
        </p:nvPicPr>
        <p:blipFill>
          <a:blip r:embed="rId5" cstate="print"/>
          <a:srcRect l="2425" b="6612"/>
          <a:stretch>
            <a:fillRect/>
          </a:stretch>
        </p:blipFill>
        <p:spPr>
          <a:xfrm>
            <a:off x="323850" y="3933825"/>
            <a:ext cx="1839913" cy="213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435099" y="2574925"/>
            <a:ext cx="6068060" cy="13106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000" b="1" i="0" u="none" strike="noStrike" kern="1200" cap="none" spc="0" normalizeH="0" baseline="0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动物模仿秀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409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3" name="2017.10.11-22.05.08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-190500" y="590550"/>
            <a:ext cx="9525000" cy="5676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09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16386" name="Picture 1" descr="I:\动物\8139138_112338686145_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2250" y="0"/>
            <a:ext cx="5099050" cy="318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2" descr="I:\动物\B5E6E272B37864DA94EC43CB0D72DEB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409950" cy="417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3" descr="I:\动物\20150403021130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3716338"/>
            <a:ext cx="3810000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4" descr="I:\动物\0035035082112399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33825"/>
            <a:ext cx="4622800" cy="3298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4860290" y="1268730"/>
            <a:ext cx="1656080" cy="576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梯形 2"/>
          <p:cNvSpPr/>
          <p:nvPr/>
        </p:nvSpPr>
        <p:spPr>
          <a:xfrm rot="2340000">
            <a:off x="6296660" y="717550"/>
            <a:ext cx="360045" cy="57594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梯形 3"/>
          <p:cNvSpPr/>
          <p:nvPr/>
        </p:nvSpPr>
        <p:spPr>
          <a:xfrm rot="19260000">
            <a:off x="6657340" y="508635"/>
            <a:ext cx="360045" cy="57594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rot="20460000">
            <a:off x="5245100" y="1862455"/>
            <a:ext cx="187960" cy="43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2220000">
            <a:off x="4971415" y="1862455"/>
            <a:ext cx="187960" cy="43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60290" y="2313305"/>
            <a:ext cx="187960" cy="43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9440000">
            <a:off x="5504180" y="2294890"/>
            <a:ext cx="187960" cy="43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4" grpId="1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3379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sp>
        <p:nvSpPr>
          <p:cNvPr id="22530" name="文本框 33797"/>
          <p:cNvSpPr txBox="1"/>
          <p:nvPr/>
        </p:nvSpPr>
        <p:spPr>
          <a:xfrm>
            <a:off x="323850" y="188913"/>
            <a:ext cx="703263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※※</a:t>
            </a:r>
          </a:p>
        </p:txBody>
      </p:sp>
      <p:pic>
        <p:nvPicPr>
          <p:cNvPr id="22531" name="Picture 4" descr="39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75" y="114300"/>
            <a:ext cx="3576638" cy="284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4" descr="4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37225" y="188913"/>
            <a:ext cx="3236913" cy="2443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4" descr="16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7950" y="3344863"/>
            <a:ext cx="4371975" cy="298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37892" descr="u=3046068872,1425606907&amp;fm=21&amp;gp=0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975" y="3446463"/>
            <a:ext cx="4314825" cy="278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5" name="图片 36868" descr="u=536717395,75250755&amp;fm=21&amp;gp=0[1]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59050" y="109538"/>
            <a:ext cx="3086100" cy="2601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4817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87"/>
            <a:ext cx="9182100" cy="689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标题 3481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sp>
        <p:nvSpPr>
          <p:cNvPr id="23555" name="文本占位符 34819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wrap="square" lIns="91440" tIns="45720" rIns="91440" bIns="45720" anchor="t"/>
          <a:lstStyle/>
          <a:p>
            <a:pPr algn="ctr" eaLnBrk="1" hangingPunct="1"/>
            <a:endParaRPr lang="zh-CN" altLang="en-US" dirty="0"/>
          </a:p>
          <a:p>
            <a:pPr algn="ctr" eaLnBrk="1" hangingPunct="1"/>
            <a:endParaRPr lang="zh-CN" altLang="en-US" dirty="0"/>
          </a:p>
        </p:txBody>
      </p:sp>
      <p:pic>
        <p:nvPicPr>
          <p:cNvPr id="23556" name="图片 1" descr="20-12041Q036141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987"/>
            <a:ext cx="4598988" cy="3554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2" descr="t01f2028f65ee352e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7138" y="2500313"/>
            <a:ext cx="5211762" cy="3430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377180" y="223520"/>
            <a:ext cx="2945131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zh-CN" altLang="en-US" sz="2800" b="1" strike="noStrike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大师的画</a:t>
            </a:r>
            <a:endParaRPr lang="zh-CN" altLang="en-US" sz="2800" b="1" strike="noStrike" noProof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331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925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标题 1331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sp>
        <p:nvSpPr>
          <p:cNvPr id="20483" name="文本占位符 13315"/>
          <p:cNvSpPr>
            <a:spLocks noGrp="1"/>
          </p:cNvSpPr>
          <p:nvPr>
            <p:ph idx="1"/>
          </p:nvPr>
        </p:nvSpPr>
        <p:spPr>
          <a:xfrm>
            <a:off x="180975" y="406400"/>
            <a:ext cx="8353425" cy="5794375"/>
          </a:xfrm>
        </p:spPr>
        <p:txBody>
          <a:bodyPr wrap="square" lIns="91440" tIns="45720" rIns="91440" bIns="45720" anchor="t"/>
          <a:lstStyle/>
          <a:p>
            <a:pPr marL="1905" indent="-344805" algn="ctr" eaLnBrk="1" hangingPunct="1">
              <a:buNone/>
            </a:pPr>
            <a:r>
              <a:rPr lang="zh-CN" altLang="en-US" sz="3600" b="1" dirty="0"/>
              <a:t>作画要求</a:t>
            </a:r>
          </a:p>
          <a:p>
            <a:pPr marL="1905" indent="-344805" eaLnBrk="1" hangingPunct="1">
              <a:buNone/>
            </a:pPr>
            <a:r>
              <a:rPr lang="en-US" altLang="zh-CN" sz="3600" b="1" dirty="0"/>
              <a:t>1 </a:t>
            </a:r>
            <a:r>
              <a:rPr lang="zh-CN" altLang="zh-CN" sz="3600" b="1" dirty="0"/>
              <a:t>根据图片资料画出你喜欢的野生动物，要抓住其特征</a:t>
            </a:r>
            <a:r>
              <a:rPr lang="zh-CN" altLang="zh-CN" sz="3600" b="1" dirty="0" smtClean="0"/>
              <a:t>。</a:t>
            </a:r>
            <a:endParaRPr lang="en-US" altLang="zh-CN" sz="3600" b="1" dirty="0" smtClean="0"/>
          </a:p>
          <a:p>
            <a:pPr marL="1905" indent="-344805" eaLnBrk="1" hangingPunct="1">
              <a:buNone/>
            </a:pPr>
            <a:r>
              <a:rPr lang="en-US" altLang="zh-CN" sz="3600" b="1" dirty="0" smtClean="0"/>
              <a:t>2</a:t>
            </a: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构图</a:t>
            </a: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饱满，有能力的</a:t>
            </a:r>
            <a:endParaRPr lang="en-US" altLang="zh-CN" sz="3600" b="1" dirty="0" smtClean="0">
              <a:latin typeface="幼圆" pitchFamily="49" charset="-122"/>
              <a:ea typeface="幼圆" pitchFamily="49" charset="-122"/>
            </a:endParaRPr>
          </a:p>
          <a:p>
            <a:pPr marL="1905" indent="-344805" eaLnBrk="1" hangingPunct="1">
              <a:buNone/>
            </a:pP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同学还可以给它添画上</a:t>
            </a:r>
            <a:endParaRPr lang="en-US" altLang="zh-CN" sz="3600" b="1" dirty="0" smtClean="0">
              <a:latin typeface="幼圆" pitchFamily="49" charset="-122"/>
              <a:ea typeface="幼圆" pitchFamily="49" charset="-122"/>
            </a:endParaRPr>
          </a:p>
          <a:p>
            <a:pPr marL="1905" indent="-344805" eaLnBrk="1" hangingPunct="1">
              <a:buNone/>
            </a:pPr>
            <a:r>
              <a:rPr lang="zh-CN" altLang="en-US" sz="3600" b="1" dirty="0" smtClean="0">
                <a:latin typeface="幼圆" pitchFamily="49" charset="-122"/>
                <a:ea typeface="幼圆" pitchFamily="49" charset="-122"/>
              </a:rPr>
              <a:t>合适的背景</a:t>
            </a:r>
            <a:endParaRPr lang="zh-CN" altLang="zh-CN" sz="3600" b="1" dirty="0"/>
          </a:p>
          <a:p>
            <a:pPr marL="1905" indent="-344805" algn="ctr" eaLnBrk="1" hangingPunct="1">
              <a:buNone/>
            </a:pPr>
            <a:endParaRPr lang="zh-CN" altLang="zh-CN" sz="3600" dirty="0"/>
          </a:p>
          <a:p>
            <a:pPr marL="1905" indent="-344805" algn="ctr" eaLnBrk="1" hangingPunct="1">
              <a:buNone/>
            </a:pPr>
            <a:endParaRPr lang="zh-CN" altLang="en-US" sz="3600" b="1" dirty="0"/>
          </a:p>
        </p:txBody>
      </p:sp>
      <p:pic>
        <p:nvPicPr>
          <p:cNvPr id="20484" name="图片 133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5250" y="1989138"/>
            <a:ext cx="25527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34817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6987"/>
            <a:ext cx="9182100" cy="6894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标题 3481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24579" name="图片 1" descr="20140804011745_RHdFt.thumb.700_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6987"/>
            <a:ext cx="2209800" cy="1658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0" name="图片 15365" descr="%E9%AA%86%E9%A9%BC-thumb156029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825" y="-26987"/>
            <a:ext cx="2381250" cy="178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1" name="图片 16390" descr="u=3710981359,2641265136&amp;fm=21&amp;gp=0[1]"/>
          <p:cNvPicPr>
            <a:picLocks noChangeAspect="1"/>
          </p:cNvPicPr>
          <p:nvPr/>
        </p:nvPicPr>
        <p:blipFill>
          <a:blip r:embed="rId5" cstate="print"/>
          <a:srcRect r="10204" b="-3151"/>
          <a:stretch>
            <a:fillRect/>
          </a:stretch>
        </p:blipFill>
        <p:spPr>
          <a:xfrm>
            <a:off x="4852988" y="-84137"/>
            <a:ext cx="2171700" cy="2801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17414" descr="u=2829904801,1792734774&amp;fm=21&amp;gp=0[1]"/>
          <p:cNvPicPr>
            <a:picLocks noChangeAspect="1"/>
          </p:cNvPicPr>
          <p:nvPr/>
        </p:nvPicPr>
        <p:blipFill>
          <a:blip r:embed="rId6" cstate="print"/>
          <a:srcRect l="15565" t="3030" r="4213" b="21152"/>
          <a:stretch>
            <a:fillRect/>
          </a:stretch>
        </p:blipFill>
        <p:spPr>
          <a:xfrm>
            <a:off x="1824038" y="1928813"/>
            <a:ext cx="2573337" cy="164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3" name="图片 17415" descr="u=4209967974,1996194535&amp;fm=21&amp;gp=0[1]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188" y="1760538"/>
            <a:ext cx="1649412" cy="2554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图片 18438" descr="u=3387658046,2732325815&amp;fm=21&amp;gp=0[1]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0063" y="141288"/>
            <a:ext cx="2189162" cy="1277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5" name="图片 22534" descr="30adcbef76094b3682fd6a46a0cc7cd98d109d29[1]"/>
          <p:cNvPicPr>
            <a:picLocks noChangeAspect="1"/>
          </p:cNvPicPr>
          <p:nvPr/>
        </p:nvPicPr>
        <p:blipFill>
          <a:blip r:embed="rId9" cstate="print"/>
          <a:srcRect t="4297" r="2542" b="11852"/>
          <a:stretch>
            <a:fillRect/>
          </a:stretch>
        </p:blipFill>
        <p:spPr>
          <a:xfrm>
            <a:off x="0" y="4476750"/>
            <a:ext cx="3113088" cy="1506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6" name="图片 23558" descr="t01bd73fe02adf0146a"/>
          <p:cNvPicPr>
            <a:picLocks noChangeAspect="1"/>
          </p:cNvPicPr>
          <p:nvPr/>
        </p:nvPicPr>
        <p:blipFill>
          <a:blip r:embed="rId10" cstate="print"/>
          <a:srcRect r="250" b="28723"/>
          <a:stretch>
            <a:fillRect/>
          </a:stretch>
        </p:blipFill>
        <p:spPr>
          <a:xfrm>
            <a:off x="4500563" y="2555875"/>
            <a:ext cx="3076575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7" name="图片 27654" descr="u=820994054,3660045822&amp;fm=21&amp;gp=0[1]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80138" y="4397375"/>
            <a:ext cx="2506662" cy="151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8" name="图片 31750" descr="8c1001e93901213f324e957451e736d12f2e951d[1]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5988" y="3722688"/>
            <a:ext cx="1776412" cy="226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9" name="图片 28679" descr="u=2292564790,3025786091&amp;fm=21&amp;gp=0[1]"/>
          <p:cNvPicPr>
            <a:picLocks noChangeAspect="1"/>
          </p:cNvPicPr>
          <p:nvPr/>
        </p:nvPicPr>
        <p:blipFill>
          <a:blip r:embed="rId13" cstate="print"/>
          <a:srcRect r="5635" b="-606"/>
          <a:stretch>
            <a:fillRect/>
          </a:stretch>
        </p:blipFill>
        <p:spPr>
          <a:xfrm>
            <a:off x="7359650" y="1519238"/>
            <a:ext cx="1822450" cy="2203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409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18434" name="图片 1" descr="267814-1505240920585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" y="9525"/>
            <a:ext cx="8972550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891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矩形 38914"/>
          <p:cNvSpPr>
            <a:spLocks noTextEdit="1"/>
          </p:cNvSpPr>
          <p:nvPr/>
        </p:nvSpPr>
        <p:spPr>
          <a:xfrm>
            <a:off x="395288" y="2420938"/>
            <a:ext cx="6913562" cy="1295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zh-CN" altLang="en-US" sz="5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动物与生活</a:t>
            </a:r>
          </a:p>
        </p:txBody>
      </p:sp>
      <p:pic>
        <p:nvPicPr>
          <p:cNvPr id="26627" name="图片 38915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1201" descr="zq2_1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25" y="144463"/>
            <a:ext cx="4745038" cy="659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0" name="图片 51202" descr="116212558451220000001288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5600" y="115888"/>
            <a:ext cx="3113088" cy="324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51203" descr="jwcq_t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3063" y="3744913"/>
            <a:ext cx="3168650" cy="2924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51204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2225" descr="2006311034151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7338"/>
            <a:ext cx="5364163" cy="400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4" name="图片 52226" descr="200662875541357"/>
          <p:cNvPicPr>
            <a:picLocks noChangeAspect="1"/>
          </p:cNvPicPr>
          <p:nvPr/>
        </p:nvPicPr>
        <p:blipFill>
          <a:blip r:embed="rId3" cstate="print">
            <a:lum contrast="24000"/>
          </a:blip>
          <a:stretch>
            <a:fillRect/>
          </a:stretch>
        </p:blipFill>
        <p:spPr>
          <a:xfrm>
            <a:off x="5961063" y="1557338"/>
            <a:ext cx="3182937" cy="396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5" name="图片 52227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512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44450"/>
            <a:ext cx="9180512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0" name="标题 512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</a:t>
            </a:r>
          </a:p>
        </p:txBody>
      </p:sp>
      <p:sp>
        <p:nvSpPr>
          <p:cNvPr id="7171" name="文本占位符 5123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4375"/>
          </a:xfrm>
        </p:spPr>
        <p:txBody>
          <a:bodyPr anchor="t"/>
          <a:lstStyle/>
          <a:p>
            <a:r>
              <a:rPr lang="zh-CN" altLang="en-US" dirty="0"/>
              <a:t> </a:t>
            </a:r>
            <a:r>
              <a:rPr lang="zh-CN" altLang="en-US" b="1" dirty="0">
                <a:ea typeface="微软雅黑" panose="020B0503020204020204" charset="-122"/>
              </a:rPr>
              <a:t>快速抢答</a:t>
            </a:r>
            <a:endParaRPr lang="zh-CN" altLang="en-US" b="1" dirty="0">
              <a:latin typeface="宋体" panose="02010600030101010101" pitchFamily="2" charset="-122"/>
            </a:endParaRPr>
          </a:p>
          <a:p>
            <a:endParaRPr lang="zh-CN" altLang="en-US" b="1" dirty="0">
              <a:latin typeface="宋体" panose="02010600030101010101" pitchFamily="2" charset="-122"/>
            </a:endParaRPr>
          </a:p>
          <a:p>
            <a:endParaRPr lang="zh-CN" altLang="en-US" b="1" dirty="0">
              <a:latin typeface="宋体" panose="02010600030101010101" pitchFamily="2" charset="-122"/>
            </a:endParaRPr>
          </a:p>
          <a:p>
            <a:r>
              <a:rPr lang="zh-CN" altLang="en-US" b="1" dirty="0">
                <a:latin typeface="宋体" panose="02010600030101010101" pitchFamily="2" charset="-122"/>
              </a:rPr>
              <a:t>    </a:t>
            </a:r>
            <a:endParaRPr lang="zh-CN" altLang="en-US" sz="3600" b="1" dirty="0"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sp>
        <p:nvSpPr>
          <p:cNvPr id="7172" name="矩形 5124" descr="water"/>
          <p:cNvSpPr/>
          <p:nvPr/>
        </p:nvSpPr>
        <p:spPr>
          <a:xfrm>
            <a:off x="3563938" y="1196975"/>
            <a:ext cx="152400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400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最大的动物</a:t>
            </a:r>
          </a:p>
        </p:txBody>
      </p:sp>
      <p:sp>
        <p:nvSpPr>
          <p:cNvPr id="5126" name="右箭头 5125"/>
          <p:cNvSpPr/>
          <p:nvPr/>
        </p:nvSpPr>
        <p:spPr>
          <a:xfrm rot="-2580000" flipH="1">
            <a:off x="1476375" y="2420938"/>
            <a:ext cx="2774950" cy="285750"/>
          </a:xfrm>
          <a:prstGeom prst="rightArrow">
            <a:avLst>
              <a:gd name="adj1" fmla="val 50000"/>
              <a:gd name="adj2" fmla="val 24268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右箭头 5126"/>
          <p:cNvSpPr/>
          <p:nvPr/>
        </p:nvSpPr>
        <p:spPr>
          <a:xfrm rot="-9420000" flipH="1">
            <a:off x="1763713" y="2781300"/>
            <a:ext cx="5462587" cy="284163"/>
          </a:xfrm>
          <a:prstGeom prst="rightArrow">
            <a:avLst>
              <a:gd name="adj1" fmla="val 50000"/>
              <a:gd name="adj2" fmla="val 4804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8" name="右箭头 5127"/>
          <p:cNvSpPr/>
          <p:nvPr/>
        </p:nvSpPr>
        <p:spPr>
          <a:xfrm rot="7740000">
            <a:off x="5046663" y="2447925"/>
            <a:ext cx="2647950" cy="287338"/>
          </a:xfrm>
          <a:prstGeom prst="rightArrow">
            <a:avLst>
              <a:gd name="adj1" fmla="val 50000"/>
              <a:gd name="adj2" fmla="val 23030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9" name="矩形 5128"/>
          <p:cNvSpPr/>
          <p:nvPr/>
        </p:nvSpPr>
        <p:spPr>
          <a:xfrm>
            <a:off x="7453313" y="1701800"/>
            <a:ext cx="1371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变色龙</a:t>
            </a:r>
          </a:p>
        </p:txBody>
      </p:sp>
      <p:pic>
        <p:nvPicPr>
          <p:cNvPr id="5130" name="图片 51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6512" y="3573463"/>
            <a:ext cx="2970212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矩形 5130"/>
          <p:cNvSpPr/>
          <p:nvPr/>
        </p:nvSpPr>
        <p:spPr>
          <a:xfrm>
            <a:off x="4572000" y="1628775"/>
            <a:ext cx="914400" cy="52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鲸鱼</a:t>
            </a:r>
          </a:p>
        </p:txBody>
      </p:sp>
      <p:sp>
        <p:nvSpPr>
          <p:cNvPr id="7179" name="矩形 5131" descr="water"/>
          <p:cNvSpPr/>
          <p:nvPr/>
        </p:nvSpPr>
        <p:spPr>
          <a:xfrm>
            <a:off x="6588125" y="1196975"/>
            <a:ext cx="2133600" cy="349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400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舌头最长的动物</a:t>
            </a:r>
          </a:p>
        </p:txBody>
      </p:sp>
      <p:pic>
        <p:nvPicPr>
          <p:cNvPr id="5133" name="图片 51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60700" y="3717925"/>
            <a:ext cx="3241675" cy="1943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矩形 5133" descr="water"/>
          <p:cNvSpPr/>
          <p:nvPr/>
        </p:nvSpPr>
        <p:spPr>
          <a:xfrm>
            <a:off x="179388" y="1268413"/>
            <a:ext cx="2133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r>
              <a:rPr lang="zh-CN" altLang="en-US" sz="2400" b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107763" dir="13499999" sx="125000" sy="125000" rotWithShape="0">
                    <a:srgbClr val="C7DFD3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智商最高的动物</a:t>
            </a:r>
          </a:p>
        </p:txBody>
      </p:sp>
      <p:sp>
        <p:nvSpPr>
          <p:cNvPr id="5135" name="矩形 5134"/>
          <p:cNvSpPr/>
          <p:nvPr/>
        </p:nvSpPr>
        <p:spPr>
          <a:xfrm>
            <a:off x="395288" y="1773238"/>
            <a:ext cx="12192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3200" b="1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黑猩猩</a:t>
            </a:r>
          </a:p>
        </p:txBody>
      </p:sp>
      <p:pic>
        <p:nvPicPr>
          <p:cNvPr id="5136" name="图片 5135" descr="u=2292564790,3025786091&amp;fm=21&amp;gp=0[1]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1150" y="3141663"/>
            <a:ext cx="2206625" cy="2503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/>
      <p:bldP spid="5131" grpId="0"/>
      <p:bldP spid="51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3249" descr="2670200710212129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2563" y="1628775"/>
            <a:ext cx="3881437" cy="3455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8" name="图片 53250" descr="6014929"/>
          <p:cNvPicPr>
            <a:picLocks noChangeAspect="1"/>
          </p:cNvPicPr>
          <p:nvPr/>
        </p:nvPicPr>
        <p:blipFill>
          <a:blip r:embed="rId3" cstate="print"/>
          <a:srcRect b="12253"/>
          <a:stretch>
            <a:fillRect/>
          </a:stretch>
        </p:blipFill>
        <p:spPr>
          <a:xfrm>
            <a:off x="0" y="1628775"/>
            <a:ext cx="5148263" cy="3387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图片 53251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54273" descr="W0200512165668447296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0200" y="1484313"/>
            <a:ext cx="5003800" cy="334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2" name="图片 54274" descr="200521151265074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85888"/>
            <a:ext cx="4643438" cy="3482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54275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55297" descr="216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975"/>
            <a:ext cx="4284663" cy="4284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6" name="图片 55298" descr="1015636598_1_small"/>
          <p:cNvPicPr>
            <a:picLocks noChangeAspect="1"/>
          </p:cNvPicPr>
          <p:nvPr/>
        </p:nvPicPr>
        <p:blipFill>
          <a:blip r:embed="rId3" cstate="print"/>
          <a:srcRect b="6221"/>
          <a:stretch>
            <a:fillRect/>
          </a:stretch>
        </p:blipFill>
        <p:spPr>
          <a:xfrm>
            <a:off x="4787900" y="1622425"/>
            <a:ext cx="4356100" cy="339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7" name="图片 55299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56321" descr="2006062308311373499"/>
          <p:cNvPicPr>
            <a:picLocks noChangeAspect="1"/>
          </p:cNvPicPr>
          <p:nvPr/>
        </p:nvPicPr>
        <p:blipFill>
          <a:blip r:embed="rId2" cstate="print"/>
          <a:srcRect l="4028" t="8191" b="18953"/>
          <a:stretch>
            <a:fillRect/>
          </a:stretch>
        </p:blipFill>
        <p:spPr>
          <a:xfrm>
            <a:off x="4643438" y="1557338"/>
            <a:ext cx="4500562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图片 56322" descr="21602420069161751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6363"/>
            <a:ext cx="4284663" cy="4284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1" name="图片 56323" descr="退出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97925" y="6535738"/>
            <a:ext cx="288925" cy="28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4097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4925"/>
            <a:ext cx="9180513" cy="6894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标题 4098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 </a:t>
            </a:r>
          </a:p>
        </p:txBody>
      </p:sp>
      <p:sp>
        <p:nvSpPr>
          <p:cNvPr id="6147" name="文本占位符 4099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 anchor="t"/>
          <a:lstStyle/>
          <a:p>
            <a:pPr algn="ctr"/>
            <a:endParaRPr lang="zh-CN" altLang="en-US" dirty="0"/>
          </a:p>
          <a:p>
            <a:pPr algn="ctr"/>
            <a:endParaRPr lang="zh-CN" altLang="en-US" dirty="0"/>
          </a:p>
          <a:p>
            <a:pPr algn="ctr"/>
            <a:r>
              <a:rPr lang="zh-CN" altLang="en-US" sz="4400" b="1" dirty="0"/>
              <a:t>什么动物称得上动物明星？</a:t>
            </a:r>
          </a:p>
        </p:txBody>
      </p:sp>
      <p:sp>
        <p:nvSpPr>
          <p:cNvPr id="4101" name="矩形 4100" descr="water"/>
          <p:cNvSpPr/>
          <p:nvPr/>
        </p:nvSpPr>
        <p:spPr>
          <a:xfrm>
            <a:off x="755650" y="2925763"/>
            <a:ext cx="8128000" cy="579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4000" b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在某些方面本领比其他动物大得多、</a:t>
            </a:r>
          </a:p>
        </p:txBody>
      </p:sp>
      <p:sp>
        <p:nvSpPr>
          <p:cNvPr id="4102" name="矩形 4101" descr="water"/>
          <p:cNvSpPr/>
          <p:nvPr/>
        </p:nvSpPr>
        <p:spPr>
          <a:xfrm>
            <a:off x="2700338" y="3789363"/>
            <a:ext cx="3556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r>
              <a:rPr lang="zh-CN" altLang="en-US" sz="4000" b="1">
                <a:ln w="9525" cap="flat" cmpd="sng">
                  <a:solidFill>
                    <a:srgbClr val="006600"/>
                  </a:solidFill>
                  <a:prstDash val="solid"/>
                  <a:round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107763" dir="13499999" sx="125000" sy="125000" rotWithShape="0">
                    <a:srgbClr val="C7DFD3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厉害得多的动物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3073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050" y="-19050"/>
            <a:ext cx="9182100" cy="6896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307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sp>
        <p:nvSpPr>
          <p:cNvPr id="4099" name="文本占位符 3075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4375"/>
          </a:xfrm>
        </p:spPr>
        <p:txBody>
          <a:bodyPr wrap="square" lIns="91440" tIns="45720" rIns="91440" bIns="45720" anchor="t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4100" name="图片 3076"/>
          <p:cNvPicPr>
            <a:picLocks noChangeAspect="1"/>
          </p:cNvPicPr>
          <p:nvPr/>
        </p:nvPicPr>
        <p:blipFill>
          <a:blip r:embed="rId3" cstate="print"/>
          <a:srcRect l="5066" b="5222"/>
          <a:stretch>
            <a:fillRect/>
          </a:stretch>
        </p:blipFill>
        <p:spPr>
          <a:xfrm>
            <a:off x="395288" y="260350"/>
            <a:ext cx="2087562" cy="2500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3077"/>
          <p:cNvPicPr>
            <a:picLocks noChangeAspect="1"/>
          </p:cNvPicPr>
          <p:nvPr/>
        </p:nvPicPr>
        <p:blipFill>
          <a:blip r:embed="rId4" cstate="print"/>
          <a:srcRect r="2313" b="6944"/>
          <a:stretch>
            <a:fillRect/>
          </a:stretch>
        </p:blipFill>
        <p:spPr>
          <a:xfrm>
            <a:off x="6516688" y="188913"/>
            <a:ext cx="2471737" cy="1766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图片 3078"/>
          <p:cNvPicPr>
            <a:picLocks noChangeAspect="1"/>
          </p:cNvPicPr>
          <p:nvPr/>
        </p:nvPicPr>
        <p:blipFill>
          <a:blip r:embed="rId5" cstate="print"/>
          <a:srcRect l="2425" b="6612"/>
          <a:stretch>
            <a:fillRect/>
          </a:stretch>
        </p:blipFill>
        <p:spPr>
          <a:xfrm>
            <a:off x="323850" y="3933825"/>
            <a:ext cx="1839913" cy="2135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54124" y="1726565"/>
            <a:ext cx="6068060" cy="30175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小组交流讨论：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外形特点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生活习性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本领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4098"/>
          <p:cNvSpPr>
            <a:spLocks noGrp="1"/>
          </p:cNvSpPr>
          <p:nvPr>
            <p:ph type="title"/>
          </p:nvPr>
        </p:nvSpPr>
        <p:spPr>
          <a:xfrm>
            <a:off x="684213" y="2276475"/>
            <a:ext cx="8229600" cy="1143000"/>
          </a:xfrm>
        </p:spPr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sp>
        <p:nvSpPr>
          <p:cNvPr id="5123" name="TextBox 7">
            <a:hlinkClick r:id="rId2" action="ppaction://hlinksldjump"/>
          </p:cNvPr>
          <p:cNvSpPr txBox="1"/>
          <p:nvPr/>
        </p:nvSpPr>
        <p:spPr>
          <a:xfrm>
            <a:off x="238125" y="5014913"/>
            <a:ext cx="7848600" cy="944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一条牛，真厉害，猛兽</a:t>
            </a:r>
            <a:r>
              <a:rPr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2" action="ppaction://hlinksldjump"/>
              </a:rPr>
              <a:t>见</a:t>
            </a:r>
            <a:r>
              <a:rPr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它也避开，它的皮厚毛稀少，长出角来当药材</a:t>
            </a:r>
          </a:p>
        </p:txBody>
      </p:sp>
      <p:sp>
        <p:nvSpPr>
          <p:cNvPr id="5124" name="TextBox 8">
            <a:hlinkClick r:id="rId3" action="ppaction://hlinksldjump"/>
          </p:cNvPr>
          <p:cNvSpPr txBox="1"/>
          <p:nvPr/>
        </p:nvSpPr>
        <p:spPr>
          <a:xfrm>
            <a:off x="0" y="3228658"/>
            <a:ext cx="7848600" cy="944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(2)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鼻子粗又长，两牙赛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门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杠，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3" action="ppaction://hlinksldjump"/>
              </a:rPr>
              <a:t>双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耳如蒲扇，身子似面墙。</a:t>
            </a:r>
          </a:p>
        </p:txBody>
      </p:sp>
      <p:sp>
        <p:nvSpPr>
          <p:cNvPr id="5125" name="TextBox 9"/>
          <p:cNvSpPr txBox="1"/>
          <p:nvPr/>
        </p:nvSpPr>
        <p:spPr>
          <a:xfrm>
            <a:off x="-81915" y="652463"/>
            <a:ext cx="7848600" cy="944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/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(1)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身体肥，头儿大，脸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儿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长方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宽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嘴巴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，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名字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叫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马却没毛，常在水中度生涯</a:t>
            </a:r>
            <a:r>
              <a:rPr lang="zh-CN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  <a:hlinkClick r:id="rId4" action="ppaction://hlinksldjump"/>
              </a:rPr>
              <a:t> </a:t>
            </a:r>
            <a:endParaRPr lang="zh-CN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409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10242" name="Picture 1" descr="I:\动物\timg (4)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5900"/>
            <a:ext cx="7767638" cy="630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3" name="TextBox 3"/>
          <p:cNvSpPr txBox="1"/>
          <p:nvPr/>
        </p:nvSpPr>
        <p:spPr>
          <a:xfrm>
            <a:off x="7845425" y="549275"/>
            <a:ext cx="1047750" cy="5472113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lvl="0" indent="0"/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你知道吗？河马和海豚、鲸属一个祖先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4" descr="ELE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TextBox 3"/>
          <p:cNvSpPr txBox="1"/>
          <p:nvPr/>
        </p:nvSpPr>
        <p:spPr>
          <a:xfrm>
            <a:off x="-71437" y="260350"/>
            <a:ext cx="2339975" cy="5545138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lstStyle/>
          <a:p>
            <a:pPr lvl="0" indent="0"/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大象在哺乳动物中是最长寿的动物，据记载，哥拉帕格斯群岛的长寿象能活到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180</a:t>
            </a:r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</a:t>
            </a:r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岁，大象很聪明，象鼻是“万能手”，年长的母象是一家的领导</a:t>
            </a:r>
            <a:r>
              <a:rPr lang="zh-CN" altLang="zh-CN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409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12292" name="Picture 2" descr="I:\动物\ul1089-5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020" y="473075"/>
            <a:ext cx="8661400" cy="6132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4098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anchor="ctr"/>
          <a:lstStyle/>
          <a:p>
            <a:pPr eaLnBrk="1" hangingPunct="1"/>
            <a:r>
              <a:rPr lang="zh-CN" altLang="en-US" dirty="0"/>
              <a:t> </a:t>
            </a:r>
          </a:p>
        </p:txBody>
      </p:sp>
      <p:pic>
        <p:nvPicPr>
          <p:cNvPr id="12291" name="Picture 1" descr="I:\动物\012000000320021363233348743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620713"/>
            <a:ext cx="3648075" cy="237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2" descr="I:\动物\ul1089-5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716338"/>
            <a:ext cx="4321175" cy="288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3" descr="I:\动物\elephant-in-white-backgrou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388" y="620713"/>
            <a:ext cx="3935412" cy="2916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900113" y="981075"/>
            <a:ext cx="2016125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" name="椭圆 5"/>
          <p:cNvSpPr/>
          <p:nvPr/>
        </p:nvSpPr>
        <p:spPr>
          <a:xfrm>
            <a:off x="2973388" y="1417638"/>
            <a:ext cx="728663" cy="1076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230</Words>
  <Application>Microsoft Office PowerPoint</Application>
  <PresentationFormat>全屏显示(4:3)</PresentationFormat>
  <Paragraphs>50</Paragraphs>
  <Slides>23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默认设计模板</vt:lpstr>
      <vt:lpstr> </vt:lpstr>
      <vt:lpstr> </vt:lpstr>
      <vt:lpstr> </vt:lpstr>
      <vt:lpstr> </vt:lpstr>
      <vt:lpstr> </vt:lpstr>
      <vt:lpstr> </vt:lpstr>
      <vt:lpstr>幻灯片 7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Company>jujumao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苏少版多媒体课件</dc:title>
  <dc:creator>编写组</dc:creator>
  <cp:lastModifiedBy>HTotal</cp:lastModifiedBy>
  <cp:revision>61</cp:revision>
  <dcterms:created xsi:type="dcterms:W3CDTF">2007-01-14T08:44:00Z</dcterms:created>
  <dcterms:modified xsi:type="dcterms:W3CDTF">2017-10-16T06:28:35Z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