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93" r:id="rId4"/>
    <p:sldId id="273" r:id="rId5"/>
    <p:sldId id="274" r:id="rId6"/>
    <p:sldId id="257" r:id="rId7"/>
    <p:sldId id="258" r:id="rId8"/>
    <p:sldId id="261" r:id="rId9"/>
    <p:sldId id="259" r:id="rId10"/>
    <p:sldId id="275" r:id="rId11"/>
    <p:sldId id="277" r:id="rId12"/>
    <p:sldId id="262" r:id="rId13"/>
    <p:sldId id="263" r:id="rId14"/>
    <p:sldId id="260" r:id="rId15"/>
    <p:sldId id="278" r:id="rId16"/>
    <p:sldId id="279" r:id="rId17"/>
    <p:sldId id="264" r:id="rId18"/>
    <p:sldId id="265" r:id="rId19"/>
    <p:sldId id="266" r:id="rId20"/>
    <p:sldId id="268" r:id="rId21"/>
    <p:sldId id="267" r:id="rId22"/>
    <p:sldId id="295" r:id="rId23"/>
    <p:sldId id="269" r:id="rId24"/>
    <p:sldId id="270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91"/>
    <p:restoredTop sz="94660"/>
  </p:normalViewPr>
  <p:slideViewPr>
    <p:cSldViewPr showGuides="1">
      <p:cViewPr varScale="1">
        <p:scale>
          <a:sx n="72" d="100"/>
          <a:sy n="72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en-US" altLang="zh-CN" sz="1400"/>
            </a:fld>
            <a:endParaRPr lang="en-US" altLang="zh-CN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12" name="标题 2971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29700" name="图片 29699" descr="137-140514103P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矩形 29700"/>
          <p:cNvSpPr/>
          <p:nvPr/>
        </p:nvSpPr>
        <p:spPr>
          <a:xfrm>
            <a:off x="900113" y="549275"/>
            <a:ext cx="5335587" cy="18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越努力 越幸运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9702" name="矩形 29701"/>
          <p:cNvSpPr/>
          <p:nvPr/>
        </p:nvSpPr>
        <p:spPr>
          <a:xfrm>
            <a:off x="3132138" y="2852738"/>
            <a:ext cx="5486400" cy="4572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normAutofit fontScale="60000"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——走近美术基本功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15" name="矩形 29714"/>
          <p:cNvSpPr/>
          <p:nvPr/>
        </p:nvSpPr>
        <p:spPr>
          <a:xfrm>
            <a:off x="4643438" y="5138738"/>
            <a:ext cx="383857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主讲人： 王佳佳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lvl="0" eaLnBrk="1" hangingPunct="1"/>
            <a:endParaRPr lang="zh-CN" altLang="zh-CN" dirty="0"/>
          </a:p>
        </p:txBody>
      </p:sp>
      <p:sp>
        <p:nvSpPr>
          <p:cNvPr id="38915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pic>
        <p:nvPicPr>
          <p:cNvPr id="38916" name="Picture 4" descr="234981-13112011153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8787"/>
            <a:ext cx="9144000" cy="731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24761623733a72a10a2f9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-441325"/>
            <a:ext cx="5545137" cy="729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7175" name="图片 717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矩形 7175"/>
          <p:cNvSpPr/>
          <p:nvPr/>
        </p:nvSpPr>
        <p:spPr>
          <a:xfrm>
            <a:off x="1692275" y="2060575"/>
            <a:ext cx="6335713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粉笔字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（权重分值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5%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抽签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20—11:30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分钟） 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字体为楷体，当场抽签确定书写内容。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8200" name="图片 8199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矩形 8198"/>
          <p:cNvSpPr/>
          <p:nvPr/>
        </p:nvSpPr>
        <p:spPr>
          <a:xfrm>
            <a:off x="1258888" y="1196975"/>
            <a:ext cx="7704137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水墨画创作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（权重分值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20%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13:50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抽签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14:00—16:50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170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分钟、含即兴演讲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分钟）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当场命题，进行水墨画创作，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统一提供宣纸，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不得自带宣纸和任何参考资料，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绘画工具自备（含毛毡）。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9220" name="Picture 5" descr="a50f4bfbfbedab6434f0c36af536afc378311e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0"/>
            <a:ext cx="78851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7" descr="dA8AAAAAAAAA&amp;bo=VQOAAgAAAAABB*Q!&amp;rf=viewer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381000"/>
            <a:ext cx="8124825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lvl="0" eaLnBrk="1" hangingPunct="1"/>
            <a:endParaRPr lang="zh-CN" altLang="zh-CN" dirty="0"/>
          </a:p>
        </p:txBody>
      </p:sp>
      <p:sp>
        <p:nvSpPr>
          <p:cNvPr id="39939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pic>
        <p:nvPicPr>
          <p:cNvPr id="39940" name="Picture 5" descr="a50f4bfbfbedab6434f0c36af536afc378311e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0"/>
            <a:ext cx="78851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图片 39941" descr="421880122-196554a058a9b4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lvl="0" eaLnBrk="1" hangingPunct="1"/>
            <a:endParaRPr lang="zh-CN" altLang="zh-CN" dirty="0"/>
          </a:p>
        </p:txBody>
      </p:sp>
      <p:sp>
        <p:nvSpPr>
          <p:cNvPr id="40963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pic>
        <p:nvPicPr>
          <p:cNvPr id="40964" name="Picture 5" descr="a50f4bfbfbedab6434f0c36af536afc378311e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0"/>
            <a:ext cx="78851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421880122-288e1e77ae6a9e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10247" name="图片 10246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Rectangle 6"/>
          <p:cNvSpPr/>
          <p:nvPr/>
        </p:nvSpPr>
        <p:spPr>
          <a:xfrm>
            <a:off x="33338" y="2286000"/>
            <a:ext cx="9077325" cy="2289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34925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．即兴演讲（权重分值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5%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4925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14:00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开始（与水墨画创作项目同步进行）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4925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参赛选手根据水墨画创作抽签顺序演讲。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4925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当场抽题，准备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分钟，演讲不超过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分钟。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11271" name="图片 11270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5"/>
          <p:cNvSpPr/>
          <p:nvPr/>
        </p:nvSpPr>
        <p:spPr>
          <a:xfrm>
            <a:off x="-571500" y="1341438"/>
            <a:ext cx="9715500" cy="3937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35560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．教学设计与课件制作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（权重分值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10%+10%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抽签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（选手全部进入封闭备考室，抽签确定顺序）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7:40—18:00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（每人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180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分钟，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人一个批次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每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分钟一个批次，分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批次进行）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12295" name="图片 12294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6"/>
          <p:cNvSpPr/>
          <p:nvPr/>
        </p:nvSpPr>
        <p:spPr>
          <a:xfrm>
            <a:off x="0" y="1314450"/>
            <a:ext cx="9107488" cy="447833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参赛选手在封闭无网络电脑房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运用统一安装的软件和提供的电子素材包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独立完成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课时（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分钟）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的教学设计和教学课件制作，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规定使用江苏凤凰出版传媒集团少儿出版社出版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的最新美术课程标准版小学美术教材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（参赛选手须自带全套小学美术教材备用）。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禁止携带教学参考用书、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各种电子产品和其他参考材料。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13320" name="图片 13319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矩形 13318"/>
          <p:cNvSpPr/>
          <p:nvPr/>
        </p:nvSpPr>
        <p:spPr>
          <a:xfrm>
            <a:off x="468313" y="476250"/>
            <a:ext cx="8459787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．课堂教学模拟（权重分值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20%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10:50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开始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每人限时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分钟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（包括计算机准备和操作时间），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按照教学设计与课件制作抽签顺序号，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根据教学设计与课件制作内容，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进行课堂教学模拟，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同时展示教学课件。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课堂教学模拟不与评委互动，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所模拟内容必须与教学设计及课件制作一致。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参赛选手在指定的候考室休息，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不得准备和携带任何资料。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12" name="标题 2971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29700" name="图片 29699" descr="137-140514103P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86940" y="2098040"/>
            <a:ext cx="477012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感谢有</a:t>
            </a:r>
            <a:r>
              <a:rPr lang="en-US" altLang="zh-CN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</a:t>
            </a:r>
            <a:r>
              <a:rPr lang="en-US" altLang="zh-CN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72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4" name="图片 14343" descr="sy_20120213152629791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8575"/>
            <a:ext cx="9753600" cy="691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sp>
        <p:nvSpPr>
          <p:cNvPr id="14341" name="Rectangle 6"/>
          <p:cNvSpPr/>
          <p:nvPr/>
        </p:nvSpPr>
        <p:spPr>
          <a:xfrm>
            <a:off x="242888" y="2205038"/>
            <a:ext cx="8901112" cy="4486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不要去听别人的忽悠，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你人生的每一步都必须靠自己的能力完成，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自己肚子里没有料，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手上没本事，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认识再多的人也没用，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人脉只会给你机会，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但抓住机会还是要靠真本事，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所以，好好修炼自己。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WordArt 7"/>
          <p:cNvSpPr>
            <a:spLocks noTextEdit="1"/>
          </p:cNvSpPr>
          <p:nvPr/>
        </p:nvSpPr>
        <p:spPr>
          <a:xfrm>
            <a:off x="4859338" y="404813"/>
            <a:ext cx="3384550" cy="19446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与您共勉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4" name="图片 14343" descr="sy_20120213152629791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8575"/>
            <a:ext cx="9753600" cy="691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sp>
        <p:nvSpPr>
          <p:cNvPr id="14341" name="Rectangle 6"/>
          <p:cNvSpPr/>
          <p:nvPr/>
        </p:nvSpPr>
        <p:spPr>
          <a:xfrm>
            <a:off x="188278" y="274955"/>
            <a:ext cx="5545455" cy="649224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月 是过去， 也是未来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月 是重复，也是新生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和昨天说一声再见，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和明天道一声你好。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不念过往，不惧将来，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挥别单薄的记忆，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来迎接饱满的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月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愿你永远保持热爱、保持忙碌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愿你全力以赴、满载而归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愿你一年中所有的努力都能有回报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想拥有的都得到，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得不到的全释怀。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愿你永远年轻，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永远热泪盈眶。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WordArt 7"/>
          <p:cNvSpPr>
            <a:spLocks noTextEdit="1"/>
          </p:cNvSpPr>
          <p:nvPr/>
        </p:nvSpPr>
        <p:spPr>
          <a:xfrm>
            <a:off x="4859338" y="404813"/>
            <a:ext cx="3384550" cy="19446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altLang="zh-CN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月寄语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15370" name="图片 15369" descr="nature_sz_186_cg_seasons_autumn_winter_39322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6"/>
          <p:cNvSpPr/>
          <p:nvPr/>
        </p:nvSpPr>
        <p:spPr>
          <a:xfrm>
            <a:off x="1835150" y="620713"/>
            <a:ext cx="5753100" cy="22891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带着爱去工作，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因为爱是一切的原点，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只有带着爱，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我们和学生们才会找到美。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WordArt 7"/>
          <p:cNvSpPr>
            <a:spLocks noTextEdit="1"/>
          </p:cNvSpPr>
          <p:nvPr/>
        </p:nvSpPr>
        <p:spPr>
          <a:xfrm>
            <a:off x="1692275" y="3500438"/>
            <a:ext cx="5545138" cy="2317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越努力  越幸运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16387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4" descr="b219ebc4b74543a92bd69d9c1d178a82b8011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24088"/>
            <a:ext cx="9144000" cy="463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 descr="1381476677695wtfs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1187450" y="0"/>
            <a:ext cx="4697413" cy="27003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感谢聆听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谢谢大家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1748" name="图片 31747" descr="1433615_105603610198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6875" y="0"/>
            <a:ext cx="10188575" cy="724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矩形 31748"/>
          <p:cNvSpPr/>
          <p:nvPr/>
        </p:nvSpPr>
        <p:spPr>
          <a:xfrm>
            <a:off x="900113" y="2205038"/>
            <a:ext cx="7677150" cy="4113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1.对于美术，你是真心热爱的。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2.对于自己，你是积极上进的。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3.对于学校，他是绝对支持你的。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4.对于朋友，她们是特别给力的。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5.对于比赛，你是万事俱备的。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1750" name="矩形 31749"/>
          <p:cNvSpPr/>
          <p:nvPr/>
        </p:nvSpPr>
        <p:spPr>
          <a:xfrm>
            <a:off x="468313" y="333375"/>
            <a:ext cx="2627312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必备条件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2772" name="图片 32771" descr="sy_20120213143004661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600" cy="738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矩形 32772"/>
          <p:cNvSpPr/>
          <p:nvPr/>
        </p:nvSpPr>
        <p:spPr>
          <a:xfrm>
            <a:off x="250825" y="2997200"/>
            <a:ext cx="8686800" cy="250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第一天：到达酒店 晚饭后会议+第一轮笔试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第二天：上午手工+粉笔字；下午国画+演讲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隶书" panose="02010509060101010101" charset="-122"/>
                <a:ea typeface="隶书" panose="02010509060101010101" charset="-122"/>
              </a:rPr>
              <a:t>第三天：现场教学设计+课件制作+模拟教学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2775" name="矩形 32774"/>
          <p:cNvSpPr/>
          <p:nvPr/>
        </p:nvSpPr>
        <p:spPr>
          <a:xfrm>
            <a:off x="468313" y="404813"/>
            <a:ext cx="266382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参赛流程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3079" name="图片 3078" descr="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7"/>
          <p:cNvSpPr/>
          <p:nvPr/>
        </p:nvSpPr>
        <p:spPr>
          <a:xfrm>
            <a:off x="1371600" y="1739900"/>
            <a:ext cx="6399213" cy="3387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355600" algn="ctr" eaLnBrk="1" hangingPunct="1"/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．理论考试（权重分值</a:t>
            </a:r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10%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19:00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抽签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19:10—20:40 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考试（</a:t>
            </a:r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分钟）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采用闭卷方式，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考试内容有：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endParaRPr lang="en-US" altLang="zh-CN" sz="36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4100" name="Picture 5" descr="6444-110P91K31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8"/>
          <p:cNvSpPr txBox="1"/>
          <p:nvPr/>
        </p:nvSpPr>
        <p:spPr>
          <a:xfrm>
            <a:off x="8128000" y="981075"/>
            <a:ext cx="733425" cy="55022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 eaLnBrk="1" hangingPunct="1"/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义务教育美术课程标准</a:t>
            </a:r>
            <a:r>
              <a:rPr lang="en-US" altLang="zh-CN" sz="3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》</a:t>
            </a:r>
            <a:endParaRPr lang="en-US" altLang="zh-CN" sz="36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Text Box 9"/>
          <p:cNvSpPr txBox="1"/>
          <p:nvPr/>
        </p:nvSpPr>
        <p:spPr>
          <a:xfrm>
            <a:off x="4572000" y="1727200"/>
            <a:ext cx="733425" cy="41497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 eaLnBrk="1" hangingPunct="1"/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苏少版小学美术教材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Text Box 10"/>
          <p:cNvSpPr txBox="1"/>
          <p:nvPr/>
        </p:nvSpPr>
        <p:spPr>
          <a:xfrm>
            <a:off x="2916238" y="2276475"/>
            <a:ext cx="733425" cy="27971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 eaLnBrk="1" hangingPunct="1"/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美术基本常识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Text Box 11"/>
          <p:cNvSpPr txBox="1"/>
          <p:nvPr/>
        </p:nvSpPr>
        <p:spPr>
          <a:xfrm>
            <a:off x="323850" y="1916113"/>
            <a:ext cx="733425" cy="41497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pPr lvl="0" eaLnBrk="1" hangingPunct="1"/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美术教学观念、方法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5127" name="文本占位符 5126" descr="60"/>
          <p:cNvPicPr>
            <a:picLocks noChangeAspect="1"/>
          </p:cNvPicPr>
          <p:nvPr>
            <p:ph type="body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5" name="Rectangle 6"/>
          <p:cNvSpPr/>
          <p:nvPr/>
        </p:nvSpPr>
        <p:spPr>
          <a:xfrm>
            <a:off x="287338" y="1736725"/>
            <a:ext cx="8569325" cy="33877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indent="35560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．纸工创作（权重分值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20%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8:00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抽签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8:10—10:50 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160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分钟）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统一提供卡纸，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当场命题，进行立体纸工创作，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355600" algn="ctr" eaLnBrk="1" hangingPunct="1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不得使用任何参考资料。相关工具自备。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zh-CN" dirty="0"/>
          </a:p>
        </p:txBody>
      </p:sp>
      <p:pic>
        <p:nvPicPr>
          <p:cNvPr id="6148" name="Picture 4" descr="234981-13112011153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8787"/>
            <a:ext cx="9144000" cy="731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20121104212725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8263"/>
            <a:ext cx="8893175" cy="638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lvl="0" eaLnBrk="1" hangingPunct="1"/>
            <a:endParaRPr lang="zh-CN" altLang="zh-CN" dirty="0"/>
          </a:p>
        </p:txBody>
      </p:sp>
      <p:sp>
        <p:nvSpPr>
          <p:cNvPr id="36867" name="Rectangle 3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 eaLnBrk="1" hangingPunct="1"/>
            <a:endParaRPr lang="zh-CN" altLang="zh-CN" dirty="0"/>
          </a:p>
        </p:txBody>
      </p:sp>
      <p:pic>
        <p:nvPicPr>
          <p:cNvPr id="36868" name="Picture 4" descr="234981-13112011153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8787"/>
            <a:ext cx="9144000" cy="731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图片 36871" descr="421880122-6f29c1ad533af9a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-315912"/>
            <a:ext cx="5832475" cy="7173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WPS 演示</Application>
  <PresentationFormat>在屏幕上显示</PresentationFormat>
  <Paragraphs>139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隶书</vt:lpstr>
      <vt:lpstr>微软雅黑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jiajia</cp:lastModifiedBy>
  <cp:revision>13</cp:revision>
  <dcterms:created xsi:type="dcterms:W3CDTF">2015-08-24T07:22:00Z</dcterms:created>
  <dcterms:modified xsi:type="dcterms:W3CDTF">2017-12-05T14:38:22Z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2052-10.1.0.6156</vt:lpwstr>
  </property>
</Properties>
</file>