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03" r:id="rId2"/>
    <p:sldId id="306" r:id="rId3"/>
    <p:sldId id="305" r:id="rId4"/>
    <p:sldId id="307" r:id="rId5"/>
    <p:sldId id="308" r:id="rId6"/>
    <p:sldId id="309" r:id="rId7"/>
    <p:sldId id="304" r:id="rId8"/>
    <p:sldId id="256" r:id="rId9"/>
    <p:sldId id="258" r:id="rId10"/>
    <p:sldId id="261" r:id="rId11"/>
    <p:sldId id="264" r:id="rId12"/>
    <p:sldId id="262" r:id="rId13"/>
    <p:sldId id="265" r:id="rId14"/>
    <p:sldId id="266" r:id="rId15"/>
    <p:sldId id="267" r:id="rId16"/>
    <p:sldId id="268" r:id="rId17"/>
    <p:sldId id="269" r:id="rId18"/>
    <p:sldId id="289" r:id="rId19"/>
    <p:sldId id="290" r:id="rId20"/>
    <p:sldId id="291" r:id="rId21"/>
    <p:sldId id="292" r:id="rId22"/>
    <p:sldId id="293" r:id="rId23"/>
    <p:sldId id="295" r:id="rId24"/>
    <p:sldId id="296" r:id="rId25"/>
    <p:sldId id="297" r:id="rId26"/>
    <p:sldId id="298" r:id="rId27"/>
    <p:sldId id="299" r:id="rId28"/>
    <p:sldId id="300" r:id="rId29"/>
    <p:sldId id="280" r:id="rId30"/>
  </p:sldIdLst>
  <p:sldSz cx="9144000" cy="5143500" type="screen16x9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FFCC00"/>
    <a:srgbClr val="00FF00"/>
    <a:srgbClr val="33CC33"/>
    <a:srgbClr val="CC99FF"/>
    <a:srgbClr val="FFFF99"/>
    <a:srgbClr val="FF99FF"/>
    <a:srgbClr val="660066"/>
    <a:srgbClr val="B5D64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540" y="-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2017/12/11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xmlns="" Requires="p14">
      <p:transition p14:dur="500" advTm="3000">
        <p:random/>
      </p:transition>
    </mc:Choice>
    <mc:Fallback>
      <p:transition advTm="300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081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081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24037;&#20316;&#26448;&#26009;\&#29983;&#26085;\&#21313;&#20108;&#26376;&#29983;&#26085;\&#21313;&#20108;&#26376;&#29983;&#26085;\&#36731;&#38899;&#20048;%20-%20&#20113;&#28129;&#39118;&#36731;.mp3" TargetMode="External"/><Relationship Id="rId5" Type="http://schemas.openxmlformats.org/officeDocument/2006/relationships/image" Target="../media/image2.png"/><Relationship Id="rId4" Type="http://schemas.microsoft.com/office/2007/relationships/media" Target="file:///C:\Users\Administrator\Desktop\&#21313;&#20108;&#26376;&#29983;&#26085;\&#36731;&#38899;&#20048;%20-%20&#20113;&#28129;&#39118;&#36731;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181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201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221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241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261.png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281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301.png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321.png"/><Relationship Id="rId5" Type="http://schemas.openxmlformats.org/officeDocument/2006/relationships/image" Target="../media/image23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341.png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3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40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42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44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46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48.png"/><Relationship Id="rId5" Type="http://schemas.openxmlformats.org/officeDocument/2006/relationships/image" Target="../media/image31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50.png"/><Relationship Id="rId5" Type="http://schemas.openxmlformats.org/officeDocument/2006/relationships/image" Target="../media/image32.png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52.png"/><Relationship Id="rId5" Type="http://schemas.openxmlformats.org/officeDocument/2006/relationships/image" Target="../media/image33.pn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54.png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&#24037;&#20316;&#26448;&#26009;\&#29983;&#26085;\&#21313;&#20108;&#26376;&#29983;&#26085;\&#21313;&#20108;&#26376;&#29983;&#26085;\&#21331;&#20381;&#23159;%20-%20&#29983;&#26085;&#24555;&#20048;.mp3" TargetMode="External"/><Relationship Id="rId5" Type="http://schemas.openxmlformats.org/officeDocument/2006/relationships/image" Target="../media/image2.png"/><Relationship Id="rId4" Type="http://schemas.microsoft.com/office/2007/relationships/media" Target="file:///C:\Users\Administrator\Desktop\5&#26376;&#29983;&#26085;+&#26376;&#24230;\&#21331;&#20381;&#23159;%20-%20&#29983;&#26085;&#24555;&#20048;.mp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image16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t014ffdcf5ee41841d3"/>
          <p:cNvPicPr>
            <a:picLocks noChangeAspect="1"/>
          </p:cNvPicPr>
          <p:nvPr/>
        </p:nvPicPr>
        <p:blipFill>
          <a:blip r:embed="rId3" cstate="print"/>
          <a:srcRect t="9736"/>
          <a:stretch>
            <a:fillRect/>
          </a:stretch>
        </p:blipFill>
        <p:spPr>
          <a:xfrm>
            <a:off x="-20320" y="-3810"/>
            <a:ext cx="9173210" cy="5174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82445" y="1078865"/>
            <a:ext cx="6024880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月度人物</a:t>
            </a:r>
          </a:p>
        </p:txBody>
      </p:sp>
      <p:pic>
        <p:nvPicPr>
          <p:cNvPr id="8" name="轻音乐 - 云淡风轻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001000" y="4136390"/>
            <a:ext cx="619125" cy="619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携手，展合作之美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2553335" y="1170305"/>
            <a:ext cx="4828540" cy="36214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1240000">
            <a:off x="334645" y="735965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陈爱华老师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你笑我笑，和谐和美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978785" y="681355"/>
            <a:ext cx="3187065" cy="430085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876292" y="4166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戴芳芳老师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陪伴，成长最美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360000">
            <a:off x="2938780" y="946150"/>
            <a:ext cx="4952365" cy="37141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1300000">
            <a:off x="259080" y="148971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黄金萍老师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49555" y="150558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学习，独善其身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2087245" y="784860"/>
            <a:ext cx="4765040" cy="357378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12842" y="398526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李雯老师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读，示范开始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300000">
            <a:off x="2385060" y="803275"/>
            <a:ext cx="5224780" cy="39185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1240000">
            <a:off x="216535" y="110236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刘丽玉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投入，让课堂更美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1877695" y="927100"/>
            <a:ext cx="4843780" cy="36334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002022" y="414401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闵慧媛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7522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120000">
            <a:off x="528320" y="1255395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徐佩老师</a:t>
            </a:r>
          </a:p>
        </p:txBody>
      </p:sp>
      <p:pic>
        <p:nvPicPr>
          <p:cNvPr id="3" name="图片 2" descr="智慧，源于日积月累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2860675" y="941070"/>
            <a:ext cx="5171440" cy="387858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6292" y="4166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赵丽倩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  <p:pic>
        <p:nvPicPr>
          <p:cNvPr id="3" name="图片 2" descr="细致入微，专注最美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180000">
            <a:off x="1828165" y="1048385"/>
            <a:ext cx="5680075" cy="319532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240000">
            <a:off x="540385" y="95250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郑颖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  <p:pic>
        <p:nvPicPr>
          <p:cNvPr id="3" name="图片 2" descr="分享，知性最美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40000">
            <a:off x="2898140" y="996315"/>
            <a:ext cx="4952365" cy="371411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笑意盈盈独暄妍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757805" y="522605"/>
            <a:ext cx="3331210" cy="44424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29657" y="4185285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周静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45085" y="-64135"/>
            <a:ext cx="9234170" cy="5224145"/>
          </a:xfrm>
          <a:prstGeom prst="rect">
            <a:avLst/>
          </a:prstGeom>
          <a:solidFill>
            <a:srgbClr val="CC99FF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QQ图片20171208111749"/>
          <p:cNvPicPr>
            <a:picLocks noChangeAspect="1"/>
          </p:cNvPicPr>
          <p:nvPr/>
        </p:nvPicPr>
        <p:blipFill>
          <a:blip r:embed="rId2" cstate="print"/>
          <a:srcRect l="11009" t="10769" r="7183" b="2689"/>
          <a:stretch>
            <a:fillRect/>
          </a:stretch>
        </p:blipFill>
        <p:spPr>
          <a:xfrm rot="360000">
            <a:off x="7004841" y="1502163"/>
            <a:ext cx="1802836" cy="339633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QQ图片20171208111757"/>
          <p:cNvPicPr>
            <a:picLocks noChangeAspect="1"/>
          </p:cNvPicPr>
          <p:nvPr/>
        </p:nvPicPr>
        <p:blipFill>
          <a:blip r:embed="rId3" cstate="print"/>
          <a:srcRect r="6462"/>
          <a:stretch>
            <a:fillRect/>
          </a:stretch>
        </p:blipFill>
        <p:spPr>
          <a:xfrm rot="21420000">
            <a:off x="118632" y="232607"/>
            <a:ext cx="2872981" cy="4608677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3104147" y="112295"/>
            <a:ext cx="38537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她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总是默默无闻，踏踏实实地做好自己的本职工作；她总是默默学习，不断丰厚自己的教学底蕴；她总是默默思考，带着新教师一起钻研教材，集体备课。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9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30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号，她临时接到通知，要代表常州市参加省基本功大赛。从此，舞蹈房的灯再也没有在晚上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9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点以前关闭过，连上下班的路上也要听着音乐度过。短短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几天“头悬梁锥刺股”的练习、复习，最终让她取得了省二等奖的好成绩。她就是我们音乐组的领头羊，音乐组的标杆，美丽动人的王粲老师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 rot="360000">
            <a:off x="6737350" y="324485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王粲老师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420000">
            <a:off x="716915" y="1177925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朱雪莲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  <p:pic>
        <p:nvPicPr>
          <p:cNvPr id="5" name="图片 4" descr="自信最美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420000">
            <a:off x="3965575" y="392430"/>
            <a:ext cx="3267710" cy="435864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 rot="180000">
            <a:off x="6281422" y="366395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刘迎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  <p:pic>
        <p:nvPicPr>
          <p:cNvPr id="3" name="图片 2" descr="小荷含苞粉面娇，大度豁达心胸阔。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60000">
            <a:off x="2767965" y="90170"/>
            <a:ext cx="2762885" cy="49117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学无止境是典范，身先士卒善引领，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360000">
            <a:off x="2874010" y="1049655"/>
            <a:ext cx="4815205" cy="36118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1300000">
            <a:off x="534670" y="483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孙网福老师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876292" y="416687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郑丽萍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  <p:pic>
        <p:nvPicPr>
          <p:cNvPr id="4" name="图片 3" descr="善真化身，追梦前行！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180000">
            <a:off x="2259330" y="310515"/>
            <a:ext cx="3392170" cy="452310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240000">
            <a:off x="408940" y="100965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朱秀英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  <p:pic>
        <p:nvPicPr>
          <p:cNvPr id="5" name="图片 4" descr="览风染山醉胜景，抒钟爱教育浓情！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300000">
            <a:off x="3984625" y="209550"/>
            <a:ext cx="3543300" cy="472503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组内研讨能引领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300000">
            <a:off x="1603375" y="687070"/>
            <a:ext cx="5485765" cy="41141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155692" y="416687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李锋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督导磨课练就基本功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360000">
            <a:off x="2663190" y="835660"/>
            <a:ext cx="5220970" cy="39185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25500" y="735965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  <a:sym typeface="+mn-ea"/>
              </a:rPr>
              <a:t>张莉</a:t>
            </a:r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6155692" y="416687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陈旭老师</a:t>
            </a:r>
          </a:p>
        </p:txBody>
      </p:sp>
      <p:pic>
        <p:nvPicPr>
          <p:cNvPr id="3" name="图片 2" descr="IMG_496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120000">
            <a:off x="2647950" y="326390"/>
            <a:ext cx="2993390" cy="4491990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6154420" y="4445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 flipH="1">
            <a:off x="7486650" y="202374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116205" y="3916045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710430" y="4445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1360000">
            <a:off x="546100" y="97155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王佳佳老师</a:t>
            </a:r>
          </a:p>
        </p:txBody>
      </p:sp>
      <p:pic>
        <p:nvPicPr>
          <p:cNvPr id="5" name="图片 4" descr="2，专业上，你不忘初心，执着前行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360000">
            <a:off x="3654425" y="469265"/>
            <a:ext cx="3328670" cy="443928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45085" y="-64135"/>
            <a:ext cx="9234170" cy="5224145"/>
          </a:xfrm>
          <a:prstGeom prst="rect">
            <a:avLst/>
          </a:prstGeom>
          <a:solidFill>
            <a:srgbClr val="CC99FF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IMG_6255"/>
          <p:cNvPicPr>
            <a:picLocks noChangeAspect="1"/>
          </p:cNvPicPr>
          <p:nvPr/>
        </p:nvPicPr>
        <p:blipFill>
          <a:blip r:embed="rId2" cstate="print"/>
          <a:srcRect l="25051" r="22475"/>
          <a:stretch>
            <a:fillRect/>
          </a:stretch>
        </p:blipFill>
        <p:spPr>
          <a:xfrm rot="240000">
            <a:off x="6409055" y="207010"/>
            <a:ext cx="2480945" cy="473011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IMG_6256"/>
          <p:cNvPicPr>
            <a:picLocks noChangeAspect="1"/>
          </p:cNvPicPr>
          <p:nvPr/>
        </p:nvPicPr>
        <p:blipFill>
          <a:blip r:embed="rId3" cstate="print"/>
          <a:srcRect r="7930"/>
          <a:stretch>
            <a:fillRect/>
          </a:stretch>
        </p:blipFill>
        <p:spPr>
          <a:xfrm rot="240000">
            <a:off x="221615" y="3216275"/>
            <a:ext cx="2901315" cy="177292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0" name="文本框 99"/>
          <p:cNvSpPr txBox="1"/>
          <p:nvPr/>
        </p:nvSpPr>
        <p:spPr>
          <a:xfrm>
            <a:off x="0" y="0"/>
            <a:ext cx="6681537" cy="33866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什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么是最美？杜鹃说：“动听的歌声最美”。在她的课堂中，每个孩子都化身为杜鹃，给听课的人带来美的享受。如果说辛劳是一种财富，那她就是富有的人。当别人都在午休，她还在带领孩子们排练；当别人都在享受假期，她还在带领孩子们参加演出。面对评委挑剔的目光，他们毫无惧色。自信来自实力，实力来自刻苦地练习。她缔造了“薛小欢乐颂”合唱团，孩子们在她的带领下屡创佳绩，为学校争光！她就是我们音乐组的“定海神针”，音乐组的“姚妈妈”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——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姚明珠老师。</a:t>
            </a:r>
            <a:endParaRPr lang="zh-CN" altLang="en-US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 rot="21000000">
            <a:off x="3164205" y="3468370"/>
            <a:ext cx="32308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姚明珠老师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45085" y="-40005"/>
            <a:ext cx="9234170" cy="52241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-3175" y="3187065"/>
            <a:ext cx="9152255" cy="1889941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b="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在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他的人生信条中有这么一个词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: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来者不“惧”！不惧毕业班两个班的数学教学，沉甸甸的责任除了担当还是担当；不惧区基本功竞赛，面对繁重的教学任务和家庭重任，他学习理论、钻研教材、推敲课堂，多少个不眠之夜的静心沉思，让超凡的素养得以彰显；不惧一次次说来就来的教研课，他大气豁达、以生为本、贴地前行，创造了灵动而严谨的数学课堂。他就是数学组的刘伟老师。</a:t>
            </a:r>
            <a:endParaRPr lang="zh-CN" altLang="en-US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3" name="图片 2" descr="刘伟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0000">
            <a:off x="5774690" y="261620"/>
            <a:ext cx="2919095" cy="218948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刘伟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20000">
            <a:off x="266700" y="183515"/>
            <a:ext cx="4448175" cy="2777490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4824095" y="2273300"/>
            <a:ext cx="26212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ln w="25400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刘伟老师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45085" y="-64135"/>
            <a:ext cx="9234170" cy="5224145"/>
          </a:xfrm>
          <a:prstGeom prst="rect">
            <a:avLst/>
          </a:prstGeom>
          <a:solidFill>
            <a:srgbClr val="CC99FF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zh-CN" altLang="en-US" sz="200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 descr="郑玉琴2"/>
          <p:cNvPicPr>
            <a:picLocks noChangeAspect="1"/>
          </p:cNvPicPr>
          <p:nvPr/>
        </p:nvPicPr>
        <p:blipFill>
          <a:blip r:embed="rId2" cstate="print"/>
          <a:srcRect t="24470"/>
          <a:stretch>
            <a:fillRect/>
          </a:stretch>
        </p:blipFill>
        <p:spPr>
          <a:xfrm>
            <a:off x="-3175" y="-58420"/>
            <a:ext cx="9191625" cy="520763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" y="3470275"/>
            <a:ext cx="9144000" cy="1569660"/>
          </a:xfrm>
          <a:prstGeom prst="rect">
            <a:avLst/>
          </a:prstGeom>
          <a:solidFill>
            <a:srgbClr val="00B050"/>
          </a:solidFill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altLang="zh-CN" sz="2000" b="1" dirty="0">
                <a:solidFill>
                  <a:srgbClr val="333333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 </a:t>
            </a:r>
            <a:r>
              <a:rPr lang="zh-CN" altLang="zh-CN" sz="20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有</a:t>
            </a:r>
            <a:r>
              <a:rPr lang="zh-CN" altLang="zh-CN" sz="2000" b="1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种伟大来自平凡，她就是平凡中的一员。不为名利，只为责任，她用心服务于讲台。不为自己，只为学生，她尽心耕耘于校园。“不要人夸好颜色，只为明天春满园。”她就是这样，胸怀他人，胸怀薛小，用自己的实际行动，诠释了“平凡”的内涵，证明了爱与责任的力量。她就是六年级语文老师郑玉琴</a:t>
            </a:r>
            <a:endParaRPr lang="zh-CN" altLang="en-US" sz="20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 rot="360000">
            <a:off x="5638800" y="423545"/>
            <a:ext cx="3230880" cy="82994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ln w="25400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glow rad="101600">
                    <a:schemeClr val="bg1"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郑玉琴老师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45085" y="-64135"/>
            <a:ext cx="9234170" cy="5224145"/>
          </a:xfrm>
          <a:prstGeom prst="rect">
            <a:avLst/>
          </a:prstGeom>
          <a:solidFill>
            <a:srgbClr val="CC99FF">
              <a:alpha val="5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4317365" y="243205"/>
            <a:ext cx="4712335" cy="41059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</a:t>
            </a:r>
            <a:r>
              <a:rPr lang="zh-CN" altLang="en-US" sz="2000" b="1" dirty="0" smtClean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有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一种付出，叫奉献，有一种精神，叫坚韧，有一种习惯，叫优秀。她，总是踏着晨风，早早到校，总是在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ABC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中诠释自己的教育情怀。她是英语组的一块砖，哪里需要哪里搬。工作中总是默默奉献，任劳任怨，总是无条件服从学校的安排。她担任过毕业班两班英语加班主任的重任，在同组老师手术期间，主动承担</a:t>
            </a:r>
            <a:r>
              <a:rPr lang="en-US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3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个班教学任务。在平凡的岗位上，点滴的事情用心做，平凡的事情认真做。她就是英语组的胡燕媛老师</a:t>
            </a:r>
            <a:r>
              <a:rPr lang="zh-CN" altLang="zh-CN" sz="2000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！</a:t>
            </a:r>
            <a:endParaRPr lang="zh-CN" altLang="en-US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pic>
        <p:nvPicPr>
          <p:cNvPr id="2" name="图片 1" descr="IMG_0768"/>
          <p:cNvPicPr>
            <a:picLocks noChangeAspect="1"/>
          </p:cNvPicPr>
          <p:nvPr/>
        </p:nvPicPr>
        <p:blipFill>
          <a:blip r:embed="rId2" cstate="print"/>
          <a:srcRect t="21605" b="9345"/>
          <a:stretch>
            <a:fillRect/>
          </a:stretch>
        </p:blipFill>
        <p:spPr>
          <a:xfrm rot="21420000">
            <a:off x="234315" y="196850"/>
            <a:ext cx="3832860" cy="470217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glow rad="63500">
              <a:schemeClr val="bg1">
                <a:lumMod val="8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4187190" y="4212590"/>
            <a:ext cx="323088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4800" b="1">
                <a:ln w="25400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胡燕媛老师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t014ffdcf5ee41841d3"/>
          <p:cNvPicPr>
            <a:picLocks noChangeAspect="1"/>
          </p:cNvPicPr>
          <p:nvPr/>
        </p:nvPicPr>
        <p:blipFill>
          <a:blip r:embed="rId2" cstate="print"/>
          <a:srcRect t="9736"/>
          <a:stretch>
            <a:fillRect/>
          </a:stretch>
        </p:blipFill>
        <p:spPr>
          <a:xfrm>
            <a:off x="-20320" y="-3810"/>
            <a:ext cx="9173210" cy="51746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82445" y="1078865"/>
            <a:ext cx="6024880" cy="18611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月度人物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500">
        <p:random/>
      </p:transition>
    </mc:Choice>
    <mc:Fallback>
      <p:transition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3b15c94905a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70" y="-20955"/>
            <a:ext cx="9152890" cy="51854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27723" y="1473200"/>
            <a:ext cx="7494905" cy="184404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115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gradFill>
                  <a:gsLst>
                    <a:gs pos="0">
                      <a:srgbClr val="FFF9BB"/>
                    </a:gs>
                    <a:gs pos="64000">
                      <a:srgbClr val="FCE95F"/>
                    </a:gs>
                    <a:gs pos="100000">
                      <a:srgbClr val="F8AD1C"/>
                    </a:gs>
                  </a:gsLst>
                  <a:lin ang="5400000"/>
                </a:gra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生日快乐！</a:t>
            </a:r>
          </a:p>
        </p:txBody>
      </p:sp>
      <p:pic>
        <p:nvPicPr>
          <p:cNvPr id="3" name="卓依婷 - 生日快乐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link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94040" y="427355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2">
                <p:cTn id="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4025" cy="150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"/>
          <p:cNvPicPr>
            <a:picLocks noChangeAspect="1"/>
          </p:cNvPicPr>
          <p:nvPr/>
        </p:nvPicPr>
        <p:blipFill>
          <a:blip r:embed="rId3" cstate="print"/>
          <a:srcRect l="17656" t="33549" r="68100" b="24052"/>
          <a:stretch>
            <a:fillRect/>
          </a:stretch>
        </p:blipFill>
        <p:spPr>
          <a:xfrm>
            <a:off x="268605" y="1529715"/>
            <a:ext cx="1165860" cy="24282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图片 7"/>
          <p:cNvPicPr>
            <a:picLocks noChangeAspect="1"/>
          </p:cNvPicPr>
          <p:nvPr/>
        </p:nvPicPr>
        <p:blipFill>
          <a:blip r:embed="rId4" cstate="print"/>
          <a:srcRect l="39694" t="69365" r="40335" b="8156"/>
          <a:stretch>
            <a:fillRect/>
          </a:stretch>
        </p:blipFill>
        <p:spPr>
          <a:xfrm>
            <a:off x="249555" y="3985260"/>
            <a:ext cx="1603375" cy="1263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38015" cy="2232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聚焦素养，不断成长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/>
                </a14:imgProps>
              </a:ext>
            </a:extLst>
          </a:blip>
          <a:srcRect/>
          <a:stretch>
            <a:fillRect/>
          </a:stretch>
        </p:blipFill>
        <p:spPr>
          <a:xfrm rot="21240000">
            <a:off x="2486660" y="951865"/>
            <a:ext cx="5027295" cy="37699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300000">
            <a:off x="6318886" y="4211320"/>
            <a:ext cx="24180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zh-CN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8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曹俊老师</a:t>
            </a:r>
          </a:p>
        </p:txBody>
      </p:sp>
    </p:spTree>
  </p:cSld>
  <p:clrMapOvr>
    <a:masterClrMapping/>
  </p:clrMapOvr>
  <p:transition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1037</Words>
  <Application>Microsoft Office PowerPoint</Application>
  <PresentationFormat>全屏显示(16:9)</PresentationFormat>
  <Paragraphs>34</Paragraphs>
  <Slides>29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0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xbany</cp:lastModifiedBy>
  <cp:revision>20</cp:revision>
  <dcterms:created xsi:type="dcterms:W3CDTF">2017-05-12T10:58:00Z</dcterms:created>
  <dcterms:modified xsi:type="dcterms:W3CDTF">2017-12-11T04:43:32Z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2052-10.1.0.6877</vt:lpwstr>
  </property>
</Properties>
</file>