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6" r:id="rId4"/>
    <p:sldId id="258" r:id="rId5"/>
    <p:sldId id="263" r:id="rId6"/>
    <p:sldId id="267" r:id="rId7"/>
    <p:sldId id="268" r:id="rId8"/>
    <p:sldId id="273" r:id="rId9"/>
    <p:sldId id="269" r:id="rId10"/>
    <p:sldId id="270" r:id="rId11"/>
    <p:sldId id="271" r:id="rId12"/>
    <p:sldId id="318" r:id="rId13"/>
    <p:sldId id="272" r:id="rId14"/>
    <p:sldId id="259" r:id="rId15"/>
    <p:sldId id="293" r:id="rId16"/>
    <p:sldId id="312" r:id="rId17"/>
    <p:sldId id="313" r:id="rId18"/>
    <p:sldId id="314" r:id="rId19"/>
    <p:sldId id="264" r:id="rId20"/>
    <p:sldId id="294" r:id="rId21"/>
    <p:sldId id="295" r:id="rId22"/>
    <p:sldId id="275" r:id="rId23"/>
    <p:sldId id="296" r:id="rId24"/>
    <p:sldId id="276" r:id="rId25"/>
    <p:sldId id="297" r:id="rId26"/>
    <p:sldId id="315" r:id="rId27"/>
    <p:sldId id="316" r:id="rId28"/>
    <p:sldId id="261" r:id="rId29"/>
    <p:sldId id="265" r:id="rId30"/>
    <p:sldId id="288" r:id="rId31"/>
    <p:sldId id="289" r:id="rId32"/>
    <p:sldId id="290" r:id="rId33"/>
    <p:sldId id="291" r:id="rId34"/>
    <p:sldId id="292" r:id="rId35"/>
    <p:sldId id="260" r:id="rId36"/>
    <p:sldId id="266" r:id="rId37"/>
    <p:sldId id="317" r:id="rId38"/>
    <p:sldId id="262" r:id="rId39"/>
    <p:sldId id="278" r:id="rId40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file:///E:\&#22812;&#30340;&#38050;&#29748;&#26354;%20&#35799;&#26391;&#35829;&#32972;&#26223;&#38899;&#20048;.mp3" TargetMode="External"/><Relationship Id="rId1" Type="http://schemas.openxmlformats.org/officeDocument/2006/relationships/audio" Target="file:///E:\&#22812;&#30340;&#38050;&#29748;&#26354;%20&#35799;&#26391;&#35829;&#32972;&#26223;&#38899;&#20048;.mp3" TargetMode="Externa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1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1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216150" y="458788"/>
            <a:ext cx="5391150" cy="5638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世间所有的一切，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都源于一场场遇见，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冷遇见暖，就有了雨，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冬遇见春，有了岁月，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天遇见地，有了永恒，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人遇见人，有了生命，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而我遇到你们，有了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                            。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82602" y="5457190"/>
            <a:ext cx="1560195" cy="6400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perspective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base"/>
            <a:r>
              <a:rPr lang="zh-CN" altLang="en-US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美术组</a:t>
            </a:r>
            <a:endParaRPr lang="zh-CN" altLang="en-US" sz="36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2" name="夜的钢琴曲 诗朗诵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98485" y="596138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750"/>
                            </p:stCondLst>
                            <p:childTnLst>
                              <p:par>
                                <p:cTn id="4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5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0" numSld="38" showWhenStopped="0">
                <p:cTn id="53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1266" name="图片 2" descr="timg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1" descr="QQ图片201705080818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52463"/>
            <a:ext cx="3600450" cy="270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3" descr="QQ图片201705100844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0" y="2819400"/>
            <a:ext cx="4343400" cy="325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9" name="文本框 4"/>
          <p:cNvSpPr txBox="1"/>
          <p:nvPr/>
        </p:nvSpPr>
        <p:spPr>
          <a:xfrm>
            <a:off x="1666875" y="5057775"/>
            <a:ext cx="1102360" cy="3657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创意年历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1266" name="图片 2" descr="timg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IMG_20170420_081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0000">
            <a:off x="633730" y="1741170"/>
            <a:ext cx="3566160" cy="4756150"/>
          </a:xfrm>
          <a:prstGeom prst="rect">
            <a:avLst/>
          </a:prstGeom>
        </p:spPr>
      </p:pic>
      <p:pic>
        <p:nvPicPr>
          <p:cNvPr id="4" name="图片 3" descr="IMG_20170419_1129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50" y="739140"/>
            <a:ext cx="4429760" cy="3322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85850" y="466090"/>
            <a:ext cx="178625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薛小好声音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舞台剧</a:t>
            </a:r>
            <a:endParaRPr lang="zh-CN" altLang="en-US" b="1"/>
          </a:p>
        </p:txBody>
      </p:sp>
    </p:spTree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0" name="图片 2" descr="timg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1" descr="7$1L3[A0{J2KH%T8}0D`AN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723900"/>
            <a:ext cx="3835400" cy="287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3" descr="QQ图片201705271123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1798638"/>
            <a:ext cx="3708400" cy="278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4" descr="QQ图片201705271123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3900488"/>
            <a:ext cx="3409950" cy="2557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文本框 5"/>
          <p:cNvSpPr txBox="1"/>
          <p:nvPr/>
        </p:nvSpPr>
        <p:spPr>
          <a:xfrm>
            <a:off x="4772025" y="5610225"/>
            <a:ext cx="2085340" cy="3657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校本展示 欢庆六一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314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729740" y="1367790"/>
            <a:ext cx="6485888" cy="1371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l" fontAlgn="base"/>
            <a:r>
              <a:rPr lang="zh-CN" altLang="en-US" sz="2800" b="0" u="none" strike="noStrike" noProof="1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二、专注做点东西，</a:t>
            </a:r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r>
              <a:rPr lang="zh-CN" altLang="en-US" sz="2800" b="0" u="none" strike="noStrike" noProof="1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至少，对得起光阴岁月。</a:t>
            </a:r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314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QQ图片201706251303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30" y="548005"/>
            <a:ext cx="5971540" cy="57619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314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42595" y="356235"/>
            <a:ext cx="5080000" cy="7010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sz="4000" b="0" u="none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研究的初心：</a:t>
            </a:r>
            <a:endParaRPr lang="zh-CN" altLang="en-US" sz="4000" b="0" u="none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3295" y="1212850"/>
            <a:ext cx="7218045" cy="22860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b="0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altLang="zh-CN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美术课程标准</a:t>
            </a:r>
            <a:r>
              <a:rPr lang="en-US" altLang="zh-CN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中指出，兴趣是学习美术的基本功之一。重点要培养学生作画的兴趣和大胆作画的积极性，把他们的所见所闻，所感所想表达出来，让他们创造性思维得到充分发展，体验儿童画的乐趣。</a:t>
            </a:r>
            <a:endParaRPr lang="zh-CN" altLang="en-US" b="1" u="none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altLang="zh-CN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新课程标准</a:t>
            </a:r>
            <a:r>
              <a:rPr lang="en-US" altLang="zh-CN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又指出</a:t>
            </a:r>
            <a:r>
              <a:rPr lang="en-US" altLang="zh-CN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要促进学生的个性形成和全面发展。利用废旧材料进行美术创作</a:t>
            </a:r>
            <a:r>
              <a:rPr lang="en-US" altLang="zh-CN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在玩乐之中</a:t>
            </a:r>
            <a:r>
              <a:rPr lang="en-US" altLang="zh-CN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引导学生用心观察生活</a:t>
            </a:r>
            <a:r>
              <a:rPr lang="en-US" altLang="zh-CN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正确认识人与环境的关系</a:t>
            </a:r>
            <a:r>
              <a:rPr lang="en-US" altLang="zh-CN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有利于学生潜能、个性、创造力等方面的全面发展</a:t>
            </a:r>
            <a:r>
              <a:rPr lang="en-US" altLang="zh-CN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b="1" u="none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使学生具有可持续发展的能力。</a:t>
            </a:r>
            <a:endParaRPr lang="zh-CN" altLang="en-US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314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98475" y="374015"/>
            <a:ext cx="7773035" cy="3657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sz="3600" b="0" u="none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因此我们设定了以下目标：</a:t>
            </a:r>
            <a:endParaRPr lang="zh-CN" altLang="en-US" sz="3600" b="0" u="none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sz="3600" b="0" u="none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</a:t>
            </a:r>
            <a:r>
              <a:rPr lang="en-US" altLang="zh-CN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了解废旧材料的不同分类和特点，掌握巧用废旧材料的基本技巧，获得粗浅而实用的环保技能，鼓励他们积极参与保护我们生活的环境。</a:t>
            </a:r>
            <a:endParaRPr lang="zh-CN" altLang="en-US" b="1" u="none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</a:t>
            </a:r>
            <a:r>
              <a:rPr lang="en-US" altLang="zh-CN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通过废旧材料利用和制作，拓宽作品的表现方式，发挥空间，使废旧材料变废为宝，实现物品的再利用，另外通过手工制作可以培养学生动脑、动手的能力，丰富学生的创造力，提高学习兴趣，提高学习美术的效率。</a:t>
            </a:r>
            <a:endParaRPr lang="zh-CN" altLang="en-US" b="1" u="none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</a:t>
            </a:r>
            <a:r>
              <a:rPr lang="en-US" altLang="zh-CN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通过巧用废旧材料，增强对美术课的热爱，提高创新精神、艺术力，在寓教于乐中逐渐形成绿色环保、节约资源的思想。</a:t>
            </a:r>
            <a:endParaRPr lang="zh-CN" altLang="en-US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314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501015" y="544195"/>
            <a:ext cx="5080000" cy="640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sz="3600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研究的点滴：</a:t>
            </a:r>
            <a:endParaRPr lang="zh-CN" altLang="en-US" sz="3600" b="1" u="none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015" y="1282065"/>
            <a:ext cx="8729345" cy="2225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66675" algn="l"/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）对废旧材料的识别与获取的研究   </a:t>
            </a:r>
            <a:r>
              <a:rPr lang="zh-CN" altLang="en-US" sz="2800" b="1" u="none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收集、 分类</a:t>
            </a:r>
            <a:r>
              <a:rPr lang="zh-CN" altLang="en-US" sz="2800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800" b="1" u="none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2800" b="1" u="none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归纳</a:t>
            </a:r>
            <a:endParaRPr lang="zh-CN" altLang="en-US" sz="2800" b="1" u="none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66675" algn="l"/>
            <a:endParaRPr lang="zh-CN" altLang="en-US" sz="2800" b="1" u="none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66675" algn="l"/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）对废旧材料的创作指导的研究    </a:t>
            </a:r>
            <a:r>
              <a:rPr lang="zh-CN" altLang="en-US" sz="2800" b="1" u="none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示范 、再认识</a:t>
            </a:r>
            <a:endParaRPr lang="zh-CN" altLang="en-US" sz="2800" b="1" u="none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66675" algn="l"/>
            <a:endParaRPr lang="zh-CN" altLang="en-US" sz="2800" b="1" u="none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66675" algn="l"/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）对废旧材料创作作品评价的研究   </a:t>
            </a:r>
            <a:r>
              <a:rPr lang="zh-CN" altLang="en-US" sz="2800" b="1" u="none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评价 、研讨</a:t>
            </a:r>
            <a:endParaRPr lang="zh-CN" altLang="en-US" sz="2800" b="1" u="none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338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图片 2" descr="IMG_20161221_103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485775"/>
            <a:ext cx="3798888" cy="284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图片 3" descr="QQ图片20170306160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50" y="240030"/>
            <a:ext cx="1636713" cy="218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4" descr="QQ图片201703061601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880" y="1367473"/>
            <a:ext cx="3194050" cy="239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图片 6" descr="QQ图片20170306160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55" y="3600450"/>
            <a:ext cx="3700780" cy="2776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5" descr="QQ图片2017030616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505" y="3600450"/>
            <a:ext cx="2272030" cy="3030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338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图片 2" descr="IMG_20161221_103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95" y="581025"/>
            <a:ext cx="7598410" cy="5695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3074" name="图片 1" descr="777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" y="1588"/>
            <a:ext cx="9153525" cy="685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031999" y="2658110"/>
            <a:ext cx="5080000" cy="17373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marL="0" indent="0" algn="l" fontAlgn="base"/>
            <a:r>
              <a:rPr lang="zh-CN" altLang="en-US" sz="3600" b="0" u="none" strike="noStrike" noProof="1"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靠精神站立，</a:t>
            </a:r>
            <a:endParaRPr lang="zh-CN" altLang="en-US" sz="3600" b="0" u="none" strike="noStrike" noProof="1">
              <a:solidFill>
                <a:schemeClr val="accent4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55000" endA="50" endPos="85000" dist="60007" dir="5400000" sy="-10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endParaRPr lang="zh-CN" altLang="en-US" sz="3600" b="0" u="none" strike="noStrike" noProof="1">
              <a:solidFill>
                <a:schemeClr val="accent4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55000" endA="50" endPos="85000" dist="60007" dir="5400000" sy="-10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r>
              <a:rPr lang="zh-CN" altLang="en-US" sz="3600" b="0" u="none" strike="noStrike" noProof="1"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靠专业行走。</a:t>
            </a:r>
            <a:endParaRPr lang="zh-CN" altLang="en-US" sz="3600" b="0" u="none" strike="noStrike" noProof="1">
              <a:solidFill>
                <a:schemeClr val="accent4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55000" endA="50" endPos="85000" dist="60007" dir="5400000" sy="-10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338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图片 3" descr="QQ图片20170306160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15" y="679450"/>
            <a:ext cx="4121150" cy="549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4" descr="QQ图片20170306160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2420938"/>
            <a:ext cx="3194050" cy="2392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5362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5" descr="QQ图片20170306160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05" y="389890"/>
            <a:ext cx="4558030" cy="60775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338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图片 6" descr="QQ图片201703061601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65" y="826770"/>
            <a:ext cx="6936105" cy="5204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6386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图片 2" descr="IMG_20170418_1415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22300"/>
            <a:ext cx="7930515" cy="5948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6386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3" descr="IMG_20170418_1418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15465" y="-463550"/>
            <a:ext cx="5513070" cy="73545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6386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QQ图片201706221107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" y="385445"/>
            <a:ext cx="5955030" cy="3966845"/>
          </a:xfrm>
          <a:prstGeom prst="rect">
            <a:avLst/>
          </a:prstGeom>
        </p:spPr>
      </p:pic>
      <p:pic>
        <p:nvPicPr>
          <p:cNvPr id="3" name="图片 2" descr="QQ图片201706221107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90" y="770890"/>
            <a:ext cx="1985645" cy="2979420"/>
          </a:xfrm>
          <a:prstGeom prst="rect">
            <a:avLst/>
          </a:prstGeom>
        </p:spPr>
      </p:pic>
      <p:pic>
        <p:nvPicPr>
          <p:cNvPr id="4" name="图片 3" descr="QQ图片201706221107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710" y="4464685"/>
            <a:ext cx="3141980" cy="2093595"/>
          </a:xfrm>
          <a:prstGeom prst="rect">
            <a:avLst/>
          </a:prstGeom>
        </p:spPr>
      </p:pic>
      <p:pic>
        <p:nvPicPr>
          <p:cNvPr id="5" name="图片 4" descr="QQ图片201706221153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80" y="3354070"/>
            <a:ext cx="3583940" cy="2400300"/>
          </a:xfrm>
          <a:prstGeom prst="rect">
            <a:avLst/>
          </a:prstGeom>
        </p:spPr>
      </p:pic>
      <p:pic>
        <p:nvPicPr>
          <p:cNvPr id="6" name="图片 5" descr="QQ图片201706221152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560" y="2315210"/>
            <a:ext cx="3041650" cy="2037080"/>
          </a:xfrm>
          <a:prstGeom prst="rect">
            <a:avLst/>
          </a:prstGeom>
        </p:spPr>
      </p:pic>
      <p:pic>
        <p:nvPicPr>
          <p:cNvPr id="7" name="图片 6" descr="QQ图片201706221153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645" y="4084320"/>
            <a:ext cx="2840355" cy="1902460"/>
          </a:xfrm>
          <a:prstGeom prst="rect">
            <a:avLst/>
          </a:prstGeom>
        </p:spPr>
      </p:pic>
    </p:spTree>
  </p:cSld>
  <p:clrMapOvr>
    <a:masterClrMapping/>
  </p:clrMapOvr>
  <p:transition advClick="0"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6386" name="图片 1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mmexport14470741932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7165"/>
            <a:ext cx="2329815" cy="3108960"/>
          </a:xfrm>
          <a:prstGeom prst="rect">
            <a:avLst/>
          </a:prstGeom>
        </p:spPr>
      </p:pic>
      <p:pic>
        <p:nvPicPr>
          <p:cNvPr id="4" name="图片 3" descr="mmexport14470741907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985" y="177165"/>
            <a:ext cx="2280920" cy="3042285"/>
          </a:xfrm>
          <a:prstGeom prst="rect">
            <a:avLst/>
          </a:prstGeom>
        </p:spPr>
      </p:pic>
      <p:pic>
        <p:nvPicPr>
          <p:cNvPr id="5" name="图片 4" descr="mmexport14470741879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980" y="177165"/>
            <a:ext cx="2296795" cy="3063875"/>
          </a:xfrm>
          <a:prstGeom prst="rect">
            <a:avLst/>
          </a:prstGeom>
        </p:spPr>
      </p:pic>
      <p:pic>
        <p:nvPicPr>
          <p:cNvPr id="6" name="图片 5" descr="IMG_20170328_1835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985" y="3602355"/>
            <a:ext cx="2301240" cy="3068955"/>
          </a:xfrm>
          <a:prstGeom prst="rect">
            <a:avLst/>
          </a:prstGeom>
        </p:spPr>
      </p:pic>
      <p:pic>
        <p:nvPicPr>
          <p:cNvPr id="7" name="图片 6" descr="mmexport14829060243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865" y="3600450"/>
            <a:ext cx="2292985" cy="3058795"/>
          </a:xfrm>
          <a:prstGeom prst="rect">
            <a:avLst/>
          </a:prstGeom>
        </p:spPr>
      </p:pic>
      <p:pic>
        <p:nvPicPr>
          <p:cNvPr id="8" name="图片 7" descr="mmexport14829060298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351145" y="3980815"/>
            <a:ext cx="3043555" cy="22828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896100" y="2853690"/>
            <a:ext cx="156210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/>
              <a:t>。。。。。。</a:t>
            </a:r>
            <a:endParaRPr lang="zh-CN" altLang="en-US" b="1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7410" name="图片 3" descr="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13" y="-25400"/>
            <a:ext cx="9063037" cy="690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032635" y="2743200"/>
            <a:ext cx="6425565" cy="1371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 fontAlgn="base"/>
            <a:r>
              <a:rPr lang="zh-CN" altLang="en-US" sz="2800" b="0" u="none" strike="noStrike" noProof="1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三、运气就是，</a:t>
            </a:r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r>
              <a:rPr lang="zh-CN" altLang="en-US" sz="2800" b="0" u="none" strike="noStrike" noProof="1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机会恰好撞上了你的努力。</a:t>
            </a:r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8434" name="图片 3" descr="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3" y="-25400"/>
            <a:ext cx="9063037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图片 1" descr="8[((5J52QO(MG$J43XV32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73" y="158750"/>
            <a:ext cx="3817937" cy="6540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8434" name="图片 3" descr="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13" y="-25400"/>
            <a:ext cx="9063037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111111111111111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" y="795020"/>
            <a:ext cx="8232140" cy="1537335"/>
          </a:xfrm>
          <a:prstGeom prst="rect">
            <a:avLst/>
          </a:prstGeom>
        </p:spPr>
      </p:pic>
      <p:pic>
        <p:nvPicPr>
          <p:cNvPr id="3" name="图片 2" descr="2222222222222222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" y="2518410"/>
            <a:ext cx="7359015" cy="3846195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098" name="图片 2" descr="timg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85800" y="1881504"/>
            <a:ext cx="7059928" cy="22250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l" fontAlgn="base"/>
            <a:r>
              <a:rPr lang="zh-CN" altLang="en-US" sz="2800" b="0" u="none" strike="noStrike" noProof="1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一、任何一件事，</a:t>
            </a:r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r>
              <a:rPr lang="zh-CN" altLang="en-US" sz="2800" b="0" u="none" strike="noStrike" noProof="1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只要是喜欢，</a:t>
            </a:r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r>
              <a:rPr lang="zh-CN" altLang="en-US" sz="2800" b="0" u="none" strike="noStrike" noProof="1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再复杂也会变得简单。</a:t>
            </a:r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8434" name="图片 3" descr="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13" y="-25400"/>
            <a:ext cx="9063037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3333333333333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306070"/>
            <a:ext cx="8496935" cy="1824990"/>
          </a:xfrm>
          <a:prstGeom prst="rect">
            <a:avLst/>
          </a:prstGeom>
        </p:spPr>
      </p:pic>
      <p:pic>
        <p:nvPicPr>
          <p:cNvPr id="3" name="图片 2" descr="444444444444444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5" y="2279650"/>
            <a:ext cx="8536305" cy="1691005"/>
          </a:xfrm>
          <a:prstGeom prst="rect">
            <a:avLst/>
          </a:prstGeom>
        </p:spPr>
      </p:pic>
      <p:pic>
        <p:nvPicPr>
          <p:cNvPr id="4" name="图片 3" descr="5555555555555555555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3970655"/>
            <a:ext cx="5530215" cy="2596515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8434" name="图片 3" descr="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13" y="-25400"/>
            <a:ext cx="9063037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66666666666666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681355"/>
            <a:ext cx="8526780" cy="5269230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8434" name="图片 3" descr="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13" y="-25400"/>
            <a:ext cx="9063037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777777777777777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7960"/>
            <a:ext cx="7411720" cy="3126740"/>
          </a:xfrm>
          <a:prstGeom prst="rect">
            <a:avLst/>
          </a:prstGeom>
        </p:spPr>
      </p:pic>
      <p:pic>
        <p:nvPicPr>
          <p:cNvPr id="3" name="图片 2" descr="888888888888888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" y="3600450"/>
            <a:ext cx="8130540" cy="2854960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8434" name="图片 3" descr="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13" y="-25400"/>
            <a:ext cx="9063037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9999999999999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35" y="382905"/>
            <a:ext cx="7255510" cy="60921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9458" name="图片 1" descr="2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6362" y="0"/>
            <a:ext cx="925988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660650" y="2255519"/>
            <a:ext cx="5080000" cy="1371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 fontAlgn="base"/>
            <a:r>
              <a:rPr lang="zh-CN" altLang="en-US" sz="2800" b="0" u="none" strike="noStrike" noProof="1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四、替未来的你，</a:t>
            </a:r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fontAlgn="base"/>
            <a:r>
              <a:rPr lang="zh-CN" altLang="en-US" sz="2800" b="0" u="none" strike="noStrike" noProof="1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抱抱现在的自己。</a:t>
            </a:r>
            <a:endParaRPr lang="zh-CN" altLang="en-US" sz="2800" b="0" u="none" strike="noStrike" noProof="1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0482" name="图片 1" descr="2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6362" y="0"/>
            <a:ext cx="925988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图片 2" descr="研讨水墨用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546100"/>
            <a:ext cx="4089400" cy="305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3" descr="教研组研讨氛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0" y="546100"/>
            <a:ext cx="4102100" cy="307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5" descr="教研组赏析活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3622675"/>
            <a:ext cx="4191000" cy="3144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467600" y="6008370"/>
            <a:ext cx="132778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。。。。。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0482" name="图片 1" descr="2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8102" y="0"/>
            <a:ext cx="925988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849745" y="6055995"/>
            <a:ext cx="194564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。。。。。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3" name="图片 2" descr="QQ图片201706221409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35" y="480060"/>
            <a:ext cx="2200275" cy="1650365"/>
          </a:xfrm>
          <a:prstGeom prst="rect">
            <a:avLst/>
          </a:prstGeom>
        </p:spPr>
      </p:pic>
      <p:pic>
        <p:nvPicPr>
          <p:cNvPr id="4" name="图片 3" descr="QQ图片201706221408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270" y="2649220"/>
            <a:ext cx="2078990" cy="1559560"/>
          </a:xfrm>
          <a:prstGeom prst="rect">
            <a:avLst/>
          </a:prstGeom>
        </p:spPr>
      </p:pic>
      <p:pic>
        <p:nvPicPr>
          <p:cNvPr id="5" name="图片 4" descr="QQ图片201706221409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" y="4568190"/>
            <a:ext cx="2185035" cy="1638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175" y="3406140"/>
            <a:ext cx="1691005" cy="3015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965" y="3600450"/>
            <a:ext cx="2852420" cy="21526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945" y="364490"/>
            <a:ext cx="3621405" cy="271653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908050" y="997585"/>
            <a:ext cx="7232650" cy="478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 fontAlgn="base"/>
            <a:r>
              <a:rPr lang="en-US" altLang="zh-CN" sz="2800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 b="0" u="none" strike="noStrike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生命百度着思想的空间，教育人特有的情怀。总会让我们情不自禁搜索教育的方向。    我们都不是时代的对手，人生是一场单程的旅行，我们无法选择一份“好牌”，但我们必须时刻准备打好一副“有挑战的牌”。人生是一场修行，修心养慧，修身养性。最远的路是心路，最远的距离，不过进退之间。    人最可怕的不是物质的“贫困”，而是精神的“贫瘠”，激情的“干枯”，思想的“缺席”。    我们，教师，</a:t>
            </a:r>
            <a:r>
              <a:rPr lang="zh-CN" altLang="en-US" sz="2800" b="0" u="none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靠精神站立，靠专业行走。</a:t>
            </a:r>
            <a:endParaRPr lang="zh-CN" altLang="en-US" sz="2800" b="0" u="none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图片 1" descr="6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381000"/>
            <a:ext cx="6267450" cy="6267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2644775" y="2835275"/>
            <a:ext cx="3854450" cy="1187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base"/>
            <a:r>
              <a:rPr lang="zh-CN" altLang="en-US" sz="72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谢谢聆听</a:t>
            </a:r>
            <a:endParaRPr lang="zh-CN" altLang="en-US" sz="72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122" name="图片 2" descr="timg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1" descr="DSC_00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8" y="530225"/>
            <a:ext cx="3476625" cy="232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4" descr="QQ图片201703061623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0" y="1085850"/>
            <a:ext cx="33528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9" descr="QQ图片20170306163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390900"/>
            <a:ext cx="4038600" cy="302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10" descr="DSC_00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450" y="3390900"/>
            <a:ext cx="3908425" cy="261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5000"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146" name="图片 2" descr="timg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1" descr="QQ图片20170306163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77863"/>
            <a:ext cx="3298825" cy="437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5" descr="QQ图片201703061630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3733800" cy="2800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6" descr="DSC_00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" y="3867150"/>
            <a:ext cx="3349625" cy="2241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图片 7" descr="QQ图片201705100904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075" y="4000500"/>
            <a:ext cx="3590925" cy="2693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7170" name="图片 2" descr="timg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3" descr="Cache_c9cbb3a413bb611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90500"/>
            <a:ext cx="4546600" cy="340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4" descr="QQ图片201702121306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50" y="2609850"/>
            <a:ext cx="436880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5" descr="qq_pic_merged_14868760848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013" y="3384550"/>
            <a:ext cx="2389187" cy="318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393055" y="1741805"/>
            <a:ext cx="12928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用心</a:t>
            </a:r>
            <a:r>
              <a:rPr lang="zh-CN" altLang="en-US" b="1"/>
              <a:t>布置</a:t>
            </a:r>
            <a:endParaRPr lang="zh-CN" altLang="en-US" b="1"/>
          </a:p>
        </p:txBody>
      </p:sp>
    </p:spTree>
  </p:cSld>
  <p:clrMapOvr>
    <a:masterClrMapping/>
  </p:clrMapOvr>
  <p:transition advClick="0"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8194" name="图片 2" descr="timg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" descr="开学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22288"/>
            <a:ext cx="4445000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3" descr="3.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0" y="3271838"/>
            <a:ext cx="4248150" cy="3186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948305" y="4706620"/>
            <a:ext cx="26416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专注</a:t>
            </a:r>
            <a:endParaRPr lang="zh-CN" altLang="en-US" b="1"/>
          </a:p>
          <a:p>
            <a:r>
              <a:rPr lang="zh-CN" altLang="en-US" b="1"/>
              <a:t>研讨</a:t>
            </a:r>
            <a:endParaRPr lang="zh-CN" altLang="en-US" b="1"/>
          </a:p>
        </p:txBody>
      </p:sp>
    </p:spTree>
  </p:cSld>
  <p:clrMapOvr>
    <a:masterClrMapping/>
  </p:clrMapOvr>
  <p:transition advClick="0" advTm="3000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8" name="图片 2" descr="timg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 descr="Cache_3c09e729a67f5978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58775"/>
            <a:ext cx="3740150" cy="280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0" name="文本框 3"/>
          <p:cNvSpPr txBox="1"/>
          <p:nvPr/>
        </p:nvSpPr>
        <p:spPr>
          <a:xfrm>
            <a:off x="2143125" y="5857875"/>
            <a:ext cx="1332230" cy="3657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迎接新学期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221" name="图片 4" descr="QQ图片201702121305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1514475"/>
            <a:ext cx="4354513" cy="3267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5" descr="QQ图片201702121306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305175"/>
            <a:ext cx="3009900" cy="2257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/>
            <a:endParaRPr lang="zh-CN" altLang="en-US" sz="44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242" name="图片 2" descr="timg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3" descr="IMG_20161206_1538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647700"/>
            <a:ext cx="3479800" cy="260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4" descr="IMG_20161206_1504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50963"/>
            <a:ext cx="4419600" cy="3314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5" descr="IMG_20161206_1503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3600450"/>
            <a:ext cx="3067050" cy="2300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6" name="文本框 6"/>
          <p:cNvSpPr txBox="1"/>
          <p:nvPr/>
        </p:nvSpPr>
        <p:spPr>
          <a:xfrm>
            <a:off x="4267200" y="6091238"/>
            <a:ext cx="1791970" cy="3657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法制宣传百米画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 advTm="3000"/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1046</Words>
  <Application>WPS 演示</Application>
  <PresentationFormat/>
  <Paragraphs>89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jiajia wang</dc:creator>
  <cp:lastModifiedBy>jiajia</cp:lastModifiedBy>
  <cp:revision>23</cp:revision>
  <dcterms:created xsi:type="dcterms:W3CDTF">2017-06-19T14:26:00Z</dcterms:created>
  <dcterms:modified xsi:type="dcterms:W3CDTF">2017-06-28T04:57:21Z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2052-10.1.0.6156</vt:lpwstr>
  </property>
</Properties>
</file>