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sldIdLst>
    <p:sldId id="256" r:id="rId3"/>
    <p:sldId id="257" r:id="rId4"/>
    <p:sldId id="260" r:id="rId5"/>
    <p:sldId id="259" r:id="rId7"/>
    <p:sldId id="264" r:id="rId8"/>
    <p:sldId id="263" r:id="rId9"/>
    <p:sldId id="265" r:id="rId10"/>
    <p:sldId id="266" r:id="rId11"/>
    <p:sldId id="267" r:id="rId12"/>
    <p:sldId id="271" r:id="rId13"/>
    <p:sldId id="262" r:id="rId14"/>
    <p:sldId id="268" r:id="rId15"/>
    <p:sldId id="269" r:id="rId16"/>
    <p:sldId id="294" r:id="rId17"/>
    <p:sldId id="270" r:id="rId18"/>
    <p:sldId id="272" r:id="rId19"/>
    <p:sldId id="275" r:id="rId20"/>
    <p:sldId id="274" r:id="rId21"/>
    <p:sldId id="273" r:id="rId22"/>
    <p:sldId id="276" r:id="rId23"/>
    <p:sldId id="277" r:id="rId24"/>
    <p:sldId id="278" r:id="rId25"/>
    <p:sldId id="280" r:id="rId26"/>
    <p:sldId id="281" r:id="rId27"/>
    <p:sldId id="295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152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40" Type="http://schemas.openxmlformats.org/officeDocument/2006/relationships/tableStyles" Target="tableStyles.xml"/><Relationship Id="rId4" Type="http://schemas.openxmlformats.org/officeDocument/2006/relationships/slide" Target="slides/slide2.xml"/><Relationship Id="rId39" Type="http://schemas.openxmlformats.org/officeDocument/2006/relationships/viewProps" Target="viewProps.xml"/><Relationship Id="rId38" Type="http://schemas.openxmlformats.org/officeDocument/2006/relationships/presProps" Target="presProps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F1A28E-AB41-432B-955C-402992DCDA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87674E-D670-4A47-841A-3A046ECA6AC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87674E-D670-4A47-841A-3A046ECA6A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87674E-D670-4A47-841A-3A046ECA6A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1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27.jpeg"/><Relationship Id="rId6" Type="http://schemas.openxmlformats.org/officeDocument/2006/relationships/hyperlink" Target="http://www.xjxxedu.cn/files/images/20160322/large/1458614400378.jpg" TargetMode="External"/><Relationship Id="rId5" Type="http://schemas.openxmlformats.org/officeDocument/2006/relationships/image" Target="../media/image26.jpeg"/><Relationship Id="rId4" Type="http://schemas.openxmlformats.org/officeDocument/2006/relationships/hyperlink" Target="http://www.xjxxedu.cn/files/images/20160322/large/1458614400055.jpg" TargetMode="External"/><Relationship Id="rId3" Type="http://schemas.openxmlformats.org/officeDocument/2006/relationships/image" Target="../media/image25.jpeg"/><Relationship Id="rId2" Type="http://schemas.openxmlformats.org/officeDocument/2006/relationships/hyperlink" Target="http://www.xjxxedu.cn/files/images/20160322/large/1458614400015.jpg" TargetMode="External"/><Relationship Id="rId1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0.jpeg"/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41.jpeg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png"/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1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1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8.jpeg"/><Relationship Id="rId1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9.jpeg"/><Relationship Id="rId1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4.png"/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5.png"/><Relationship Id="rId1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6.png"/><Relationship Id="rId1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8.jpeg"/><Relationship Id="rId1" Type="http://schemas.openxmlformats.org/officeDocument/2006/relationships/image" Target="../media/image5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9.png"/><Relationship Id="rId1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0.jpeg"/><Relationship Id="rId1" Type="http://schemas.openxmlformats.org/officeDocument/2006/relationships/image" Target="../media/image35.jpe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image" Target="../media/image35.jpe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5.png"/><Relationship Id="rId1" Type="http://schemas.openxmlformats.org/officeDocument/2006/relationships/image" Target="../media/image35.jpeg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image" Target="../media/image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8.jpeg"/><Relationship Id="rId1" Type="http://schemas.openxmlformats.org/officeDocument/2006/relationships/image" Target="../media/image1.jpeg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image" Target="../media/image1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7.jpeg"/><Relationship Id="rId6" Type="http://schemas.openxmlformats.org/officeDocument/2006/relationships/hyperlink" Target="http://www.xjxxedu.cn/files/images/20160401/large/1459479830974.jpg" TargetMode="External"/><Relationship Id="rId5" Type="http://schemas.openxmlformats.org/officeDocument/2006/relationships/image" Target="../media/image6.jpeg"/><Relationship Id="rId4" Type="http://schemas.openxmlformats.org/officeDocument/2006/relationships/hyperlink" Target="http://www.xjxxedu.cn/files/images/20160401/large/1459479830722.jpg" TargetMode="External"/><Relationship Id="rId3" Type="http://schemas.openxmlformats.org/officeDocument/2006/relationships/image" Target="../media/image5.jpeg"/><Relationship Id="rId2" Type="http://schemas.openxmlformats.org/officeDocument/2006/relationships/hyperlink" Target="http://www.xjxxedu.cn/files/images/20160401/large/1459479829988.jpg" TargetMode="External"/><Relationship Id="rId1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0.jpeg"/><Relationship Id="rId6" Type="http://schemas.openxmlformats.org/officeDocument/2006/relationships/hyperlink" Target="http://www.xjxxedu.cn/files/images/20160401/large/1459479913440.jpg" TargetMode="External"/><Relationship Id="rId5" Type="http://schemas.openxmlformats.org/officeDocument/2006/relationships/image" Target="../media/image9.jpeg"/><Relationship Id="rId4" Type="http://schemas.openxmlformats.org/officeDocument/2006/relationships/hyperlink" Target="http://www.xjxxedu.cn/files/images/20160401/large/1459479913971.jpg" TargetMode="External"/><Relationship Id="rId3" Type="http://schemas.openxmlformats.org/officeDocument/2006/relationships/image" Target="../media/image8.jpeg"/><Relationship Id="rId2" Type="http://schemas.openxmlformats.org/officeDocument/2006/relationships/hyperlink" Target="http://www.xjxxedu.cn/files/images/20160401/large/1459479913619.jpg" TargetMode="External"/><Relationship Id="rId1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3.jpeg"/><Relationship Id="rId6" Type="http://schemas.openxmlformats.org/officeDocument/2006/relationships/hyperlink" Target="http://www.xjxxedu.cn/files/images/20160401/large/1459479981307.jpg" TargetMode="External"/><Relationship Id="rId5" Type="http://schemas.openxmlformats.org/officeDocument/2006/relationships/image" Target="../media/image12.jpeg"/><Relationship Id="rId4" Type="http://schemas.openxmlformats.org/officeDocument/2006/relationships/hyperlink" Target="http://www.xjxxedu.cn/files/images/20160401/large/1459479981233.jpg" TargetMode="External"/><Relationship Id="rId3" Type="http://schemas.openxmlformats.org/officeDocument/2006/relationships/image" Target="../media/image11.jpeg"/><Relationship Id="rId2" Type="http://schemas.openxmlformats.org/officeDocument/2006/relationships/hyperlink" Target="http://www.xjxxedu.cn/files/images/20160401/large/1459479981029.jpg" TargetMode="External"/><Relationship Id="rId1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6.jpeg"/><Relationship Id="rId6" Type="http://schemas.openxmlformats.org/officeDocument/2006/relationships/hyperlink" Target="http://www.xjxxedu.cn/files/images/20160401/large/1459480108643.jpg" TargetMode="External"/><Relationship Id="rId5" Type="http://schemas.openxmlformats.org/officeDocument/2006/relationships/image" Target="../media/image15.jpeg"/><Relationship Id="rId4" Type="http://schemas.openxmlformats.org/officeDocument/2006/relationships/hyperlink" Target="http://www.xjxxedu.cn/files/images/20160401/large/1459480109274.jpg" TargetMode="External"/><Relationship Id="rId3" Type="http://schemas.openxmlformats.org/officeDocument/2006/relationships/image" Target="../media/image14.jpeg"/><Relationship Id="rId2" Type="http://schemas.openxmlformats.org/officeDocument/2006/relationships/hyperlink" Target="http://www.xjxxedu.cn/files/images/20160401/large/1459480108392.jpg" TargetMode="External"/><Relationship Id="rId1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9.jpeg"/><Relationship Id="rId6" Type="http://schemas.openxmlformats.org/officeDocument/2006/relationships/hyperlink" Target="http://www.xjxxedu.cn/files/images/20160405/large/1459812176254.jpg" TargetMode="External"/><Relationship Id="rId5" Type="http://schemas.openxmlformats.org/officeDocument/2006/relationships/image" Target="../media/image18.jpeg"/><Relationship Id="rId4" Type="http://schemas.openxmlformats.org/officeDocument/2006/relationships/hyperlink" Target="http://www.xjxxedu.cn/files/images/20160405/large/1459812176282.jpg" TargetMode="External"/><Relationship Id="rId3" Type="http://schemas.openxmlformats.org/officeDocument/2006/relationships/image" Target="../media/image17.jpeg"/><Relationship Id="rId2" Type="http://schemas.openxmlformats.org/officeDocument/2006/relationships/hyperlink" Target="http://www.xjxxedu.cn/files/images/20160405/large/1459812175909.jpg" TargetMode="External"/><Relationship Id="rId1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23.jpeg"/><Relationship Id="rId7" Type="http://schemas.openxmlformats.org/officeDocument/2006/relationships/hyperlink" Target="http://www.xjxxedu.cn/files/images/20160411/large/1460377306369.jpg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hyperlink" Target="http://www.xjxxedu.cn/files/images/20160323/large/1458724513547.jpg" TargetMode="External"/><Relationship Id="rId3" Type="http://schemas.openxmlformats.org/officeDocument/2006/relationships/image" Target="../media/image20.jpeg"/><Relationship Id="rId2" Type="http://schemas.openxmlformats.org/officeDocument/2006/relationships/hyperlink" Target="http://www.xjxxedu.cn/files/images/20160323/large/1458724513137.jpg" TargetMode="External"/><Relationship Id="rId1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001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sp>
        <p:nvSpPr>
          <p:cNvPr id="5" name="矩形 4"/>
          <p:cNvSpPr/>
          <p:nvPr/>
        </p:nvSpPr>
        <p:spPr>
          <a:xfrm>
            <a:off x="539552" y="2492896"/>
            <a:ext cx="7911140" cy="10156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zh-CN" altLang="en-US" sz="60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生命自觉孕育精彩绽放</a:t>
            </a:r>
            <a:endParaRPr lang="zh-CN" altLang="en-US" sz="60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411760" y="3933056"/>
            <a:ext cx="449834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36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——</a:t>
            </a:r>
            <a:r>
              <a:rPr lang="zh-CN" altLang="en-US" sz="36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第</a:t>
            </a:r>
            <a:r>
              <a:rPr lang="en-US" altLang="zh-CN" sz="36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5~8</a:t>
            </a:r>
            <a:r>
              <a:rPr lang="zh-CN" altLang="en-US" sz="36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周常规瞭望</a:t>
            </a:r>
            <a:endParaRPr lang="zh-CN" altLang="en-US" sz="36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005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67544" y="1052736"/>
            <a:ext cx="43588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楷体" pitchFamily="49" charset="-122"/>
                <a:ea typeface="楷体" pitchFamily="49" charset="-122"/>
              </a:rPr>
              <a:t>本月大事记：</a:t>
            </a:r>
            <a:endParaRPr lang="zh-CN" alt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39553" y="2060848"/>
            <a:ext cx="513794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楷体" pitchFamily="49" charset="-122"/>
                <a:ea typeface="楷体" pitchFamily="49" charset="-122"/>
              </a:rPr>
              <a:t>3</a:t>
            </a:r>
            <a:r>
              <a:rPr lang="en-US" altLang="zh-CN" sz="4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/>
                <a:latin typeface="楷体" pitchFamily="49" charset="-122"/>
                <a:ea typeface="楷体" pitchFamily="49" charset="-122"/>
              </a:rPr>
              <a:t>.</a:t>
            </a:r>
            <a:r>
              <a:rPr lang="zh-CN" altLang="en-US" sz="4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/>
                <a:latin typeface="楷体" pitchFamily="49" charset="-122"/>
                <a:ea typeface="楷体" pitchFamily="49" charset="-122"/>
              </a:rPr>
              <a:t>同台竞技大比拼</a:t>
            </a:r>
            <a:endParaRPr lang="zh-CN" altLang="en-US" sz="4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59624" y="1916832"/>
            <a:ext cx="3384376" cy="4512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矩形 6"/>
          <p:cNvSpPr/>
          <p:nvPr/>
        </p:nvSpPr>
        <p:spPr>
          <a:xfrm>
            <a:off x="179512" y="3501008"/>
            <a:ext cx="5400600" cy="175432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zh-CN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</a:t>
            </a:r>
            <a:r>
              <a:rPr lang="zh-CN" altLang="zh-CN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把事当回事，</a:t>
            </a:r>
            <a:endParaRPr lang="en-US" altLang="zh-CN" sz="54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zh-CN" altLang="zh-CN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就能做好每件事。</a:t>
            </a:r>
            <a:endParaRPr lang="zh-CN" altLang="en-US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005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6" name="Picture 2" descr="http://www.xjxxedu.cn/files/images/20160322/middle/1458614400015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057296"/>
            <a:ext cx="4680520" cy="3510391"/>
          </a:xfrm>
          <a:prstGeom prst="rect">
            <a:avLst/>
          </a:prstGeom>
          <a:noFill/>
        </p:spPr>
      </p:pic>
      <p:pic>
        <p:nvPicPr>
          <p:cNvPr id="1028" name="Picture 4" descr="http://www.xjxxedu.cn/files/images/20160322/middle/1458614400055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99792" y="2564904"/>
            <a:ext cx="4953000" cy="3714751"/>
          </a:xfrm>
          <a:prstGeom prst="rect">
            <a:avLst/>
          </a:prstGeom>
          <a:noFill/>
        </p:spPr>
      </p:pic>
      <p:pic>
        <p:nvPicPr>
          <p:cNvPr id="1030" name="Picture 6" descr="http://www.xjxxedu.cn/files/images/20160322/middle/1458614400378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80926" y="1"/>
            <a:ext cx="4668009" cy="3501008"/>
          </a:xfrm>
          <a:prstGeom prst="rect">
            <a:avLst/>
          </a:prstGeom>
          <a:noFill/>
        </p:spPr>
      </p:pic>
      <p:sp>
        <p:nvSpPr>
          <p:cNvPr id="6" name="矩形 5"/>
          <p:cNvSpPr/>
          <p:nvPr/>
        </p:nvSpPr>
        <p:spPr>
          <a:xfrm>
            <a:off x="0" y="980728"/>
            <a:ext cx="389722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楷体" pitchFamily="49" charset="-122"/>
                <a:ea typeface="楷体" pitchFamily="49" charset="-122"/>
              </a:rPr>
              <a:t>本月大事记：</a:t>
            </a:r>
            <a:endParaRPr lang="zh-CN" altLang="en-US" sz="4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0" y="1772816"/>
            <a:ext cx="430278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楷体" pitchFamily="49" charset="-122"/>
                <a:ea typeface="楷体" pitchFamily="49" charset="-122"/>
              </a:rPr>
              <a:t>4.</a:t>
            </a:r>
            <a:r>
              <a:rPr lang="zh-CN" altLang="en-U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楷体" pitchFamily="49" charset="-122"/>
                <a:ea typeface="楷体" pitchFamily="49" charset="-122"/>
              </a:rPr>
              <a:t>家校凝心聚合力</a:t>
            </a:r>
            <a:endParaRPr lang="zh-CN" altLang="en-US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005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67544" y="1052736"/>
            <a:ext cx="43588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楷体" pitchFamily="49" charset="-122"/>
                <a:ea typeface="楷体" pitchFamily="49" charset="-122"/>
              </a:rPr>
              <a:t>本月大事记：</a:t>
            </a:r>
            <a:endParaRPr lang="zh-CN" alt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11560" y="1844824"/>
            <a:ext cx="513794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楷体" pitchFamily="49" charset="-122"/>
                <a:ea typeface="楷体" pitchFamily="49" charset="-122"/>
              </a:rPr>
              <a:t>4</a:t>
            </a:r>
            <a:r>
              <a:rPr lang="en-US" altLang="zh-CN" sz="4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/>
                <a:latin typeface="楷体" pitchFamily="49" charset="-122"/>
                <a:ea typeface="楷体" pitchFamily="49" charset="-122"/>
              </a:rPr>
              <a:t>.</a:t>
            </a:r>
            <a:r>
              <a:rPr lang="zh-CN" altLang="en-US" sz="4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/>
                <a:latin typeface="楷体" pitchFamily="49" charset="-122"/>
                <a:ea typeface="楷体" pitchFamily="49" charset="-122"/>
              </a:rPr>
              <a:t>家校凝心聚合力</a:t>
            </a:r>
            <a:endParaRPr lang="zh-CN" altLang="en-US" sz="4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221088"/>
            <a:ext cx="3059385" cy="2294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3717032"/>
            <a:ext cx="3600400" cy="27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2996952"/>
            <a:ext cx="3323265" cy="2492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矩形 7"/>
          <p:cNvSpPr/>
          <p:nvPr/>
        </p:nvSpPr>
        <p:spPr>
          <a:xfrm>
            <a:off x="323528" y="2708920"/>
            <a:ext cx="8068676" cy="76944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zh-CN" altLang="zh-CN" sz="4400" b="1" dirty="0" smtClean="0">
                <a:solidFill>
                  <a:srgbClr val="FF0000"/>
                </a:solidFill>
              </a:rPr>
              <a:t>家校联动，用心沟通，实现共赢。</a:t>
            </a:r>
            <a:endParaRPr lang="zh-CN" altLang="en-US" sz="44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005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67544" y="908720"/>
            <a:ext cx="43588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楷体" pitchFamily="49" charset="-122"/>
                <a:ea typeface="楷体" pitchFamily="49" charset="-122"/>
              </a:rPr>
              <a:t>本月大事记：</a:t>
            </a:r>
            <a:endParaRPr lang="zh-CN" alt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23528" y="1700808"/>
            <a:ext cx="513794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楷体" pitchFamily="49" charset="-122"/>
                <a:ea typeface="楷体" pitchFamily="49" charset="-122"/>
              </a:rPr>
              <a:t>5</a:t>
            </a:r>
            <a:r>
              <a:rPr lang="en-US" altLang="zh-CN" sz="4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/>
                <a:latin typeface="楷体" pitchFamily="49" charset="-122"/>
                <a:ea typeface="楷体" pitchFamily="49" charset="-122"/>
              </a:rPr>
              <a:t>.</a:t>
            </a:r>
            <a:r>
              <a:rPr lang="zh-CN" altLang="en-US" sz="4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/>
                <a:latin typeface="楷体" pitchFamily="49" charset="-122"/>
                <a:ea typeface="楷体" pitchFamily="49" charset="-122"/>
              </a:rPr>
              <a:t>外出实践长见识</a:t>
            </a:r>
            <a:endParaRPr lang="zh-CN" altLang="en-US" sz="4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005064"/>
            <a:ext cx="3168351" cy="2613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3501008"/>
            <a:ext cx="2733339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70515" y="2204864"/>
            <a:ext cx="2873485" cy="3831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矩形 8"/>
          <p:cNvSpPr/>
          <p:nvPr/>
        </p:nvSpPr>
        <p:spPr>
          <a:xfrm>
            <a:off x="323528" y="2492896"/>
            <a:ext cx="8068676" cy="144655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zh-CN" altLang="zh-CN" sz="4400" b="1" dirty="0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教育无处不在，活动</a:t>
            </a:r>
            <a:r>
              <a:rPr lang="zh-CN" altLang="en-US" sz="4400" b="1" dirty="0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变</a:t>
            </a:r>
            <a:r>
              <a:rPr lang="zh-CN" altLang="zh-CN" sz="4400" b="1" dirty="0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课程</a:t>
            </a:r>
            <a:r>
              <a:rPr lang="zh-CN" altLang="en-US" sz="4400" b="1" dirty="0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，</a:t>
            </a:r>
            <a:endParaRPr lang="en-US" altLang="zh-CN" sz="4400" b="1" dirty="0" smtClean="0">
              <a:solidFill>
                <a:srgbClr val="FF0000"/>
              </a:solidFill>
              <a:latin typeface="楷体" pitchFamily="49" charset="-122"/>
              <a:ea typeface="楷体" pitchFamily="49" charset="-122"/>
            </a:endParaRPr>
          </a:p>
          <a:p>
            <a:pPr algn="ctr"/>
            <a:r>
              <a:rPr lang="zh-CN" altLang="zh-CN" sz="4400" b="1" dirty="0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放大教育价值，提升公民素养</a:t>
            </a:r>
            <a:r>
              <a:rPr lang="zh-CN" altLang="en-US" sz="4400" b="1" dirty="0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。</a:t>
            </a:r>
            <a:endParaRPr lang="zh-CN" altLang="en-US" sz="44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楷体" pitchFamily="49" charset="-122"/>
              <a:ea typeface="楷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002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95918" y="1556162"/>
            <a:ext cx="64459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楷体" pitchFamily="49" charset="-122"/>
                <a:ea typeface="楷体" pitchFamily="49" charset="-122"/>
              </a:rPr>
              <a:t>感动：最美的你们：</a:t>
            </a:r>
            <a:endParaRPr lang="zh-CN" alt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2058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2060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1675448" y="2971800"/>
            <a:ext cx="5793105" cy="143256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zh-CN" sz="88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楷体" charset="0"/>
                <a:ea typeface="楷体" charset="0"/>
              </a:rPr>
              <a:t>生命自觉！</a:t>
            </a:r>
            <a:endParaRPr lang="zh-CN" altLang="zh-CN" sz="8800" b="1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楷体" charset="0"/>
              <a:ea typeface="楷体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002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23528" y="1196752"/>
            <a:ext cx="64459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楷体" pitchFamily="49" charset="-122"/>
                <a:ea typeface="楷体" pitchFamily="49" charset="-122"/>
              </a:rPr>
              <a:t>感动：最美的你们：</a:t>
            </a:r>
            <a:endParaRPr lang="zh-CN" alt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7996" y="2420888"/>
            <a:ext cx="923330" cy="374441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4800" b="1" dirty="0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体育老师们</a:t>
            </a:r>
            <a:endParaRPr lang="zh-CN" altLang="en-US" sz="4800" b="1" dirty="0">
              <a:solidFill>
                <a:srgbClr val="FF0000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pic>
        <p:nvPicPr>
          <p:cNvPr id="2049" name="Picture 1" descr="20160321_07364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2132856"/>
            <a:ext cx="2687717" cy="1512168"/>
          </a:xfrm>
          <a:prstGeom prst="rect">
            <a:avLst/>
          </a:prstGeom>
          <a:noFill/>
        </p:spPr>
      </p:pic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pic>
        <p:nvPicPr>
          <p:cNvPr id="2051" name="Picture 3" descr="20160321_07353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2132856"/>
            <a:ext cx="2664296" cy="1497785"/>
          </a:xfrm>
          <a:prstGeom prst="rect">
            <a:avLst/>
          </a:prstGeom>
          <a:noFill/>
        </p:spPr>
      </p:pic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pic>
        <p:nvPicPr>
          <p:cNvPr id="2053" name="Picture 5" descr="20160321_073831"/>
          <p:cNvPicPr>
            <a:picLocks noChangeAspect="1" noChangeArrowheads="1"/>
          </p:cNvPicPr>
          <p:nvPr/>
        </p:nvPicPr>
        <p:blipFill>
          <a:blip r:embed="rId4" cstate="print"/>
          <a:srcRect t="12509" b="33105"/>
          <a:stretch>
            <a:fillRect/>
          </a:stretch>
        </p:blipFill>
        <p:spPr bwMode="auto">
          <a:xfrm>
            <a:off x="1835696" y="3717032"/>
            <a:ext cx="2664296" cy="1368152"/>
          </a:xfrm>
          <a:prstGeom prst="rect">
            <a:avLst/>
          </a:prstGeom>
          <a:noFill/>
        </p:spPr>
      </p:pic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pic>
        <p:nvPicPr>
          <p:cNvPr id="2055" name="Picture 7" descr="20160321_073045"/>
          <p:cNvPicPr>
            <a:picLocks noChangeAspect="1" noChangeArrowheads="1"/>
          </p:cNvPicPr>
          <p:nvPr/>
        </p:nvPicPr>
        <p:blipFill>
          <a:blip r:embed="rId5" cstate="print"/>
          <a:srcRect t="30934" b="14684"/>
          <a:stretch>
            <a:fillRect/>
          </a:stretch>
        </p:blipFill>
        <p:spPr bwMode="auto">
          <a:xfrm>
            <a:off x="4788024" y="3717032"/>
            <a:ext cx="2664296" cy="1368152"/>
          </a:xfrm>
          <a:prstGeom prst="rect">
            <a:avLst/>
          </a:prstGeom>
          <a:noFill/>
        </p:spPr>
      </p:pic>
      <p:sp>
        <p:nvSpPr>
          <p:cNvPr id="2058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pic>
        <p:nvPicPr>
          <p:cNvPr id="2057" name="Picture 9" descr="20160323_13085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35696" y="5157192"/>
            <a:ext cx="2664296" cy="1440160"/>
          </a:xfrm>
          <a:prstGeom prst="rect">
            <a:avLst/>
          </a:prstGeom>
          <a:noFill/>
        </p:spPr>
      </p:pic>
      <p:sp>
        <p:nvSpPr>
          <p:cNvPr id="2060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pic>
        <p:nvPicPr>
          <p:cNvPr id="2059" name="Picture 11" descr="20160323_13084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88024" y="5229200"/>
            <a:ext cx="2736304" cy="13681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002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95536" y="1052736"/>
            <a:ext cx="64459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楷体" pitchFamily="49" charset="-122"/>
                <a:ea typeface="楷体" pitchFamily="49" charset="-122"/>
              </a:rPr>
              <a:t>感动：最美的你们：</a:t>
            </a:r>
            <a:endParaRPr lang="zh-CN" alt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楷体" pitchFamily="49" charset="-122"/>
              <a:ea typeface="楷体" pitchFamily="49" charset="-122"/>
            </a:endParaRPr>
          </a:p>
        </p:txBody>
      </p:sp>
      <p:pic>
        <p:nvPicPr>
          <p:cNvPr id="3379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1916832"/>
            <a:ext cx="2808312" cy="210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52326" y="2276872"/>
            <a:ext cx="923330" cy="410445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4800" b="1" dirty="0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社团训练老师</a:t>
            </a:r>
            <a:endParaRPr lang="zh-CN" altLang="en-US" sz="4800" b="1" dirty="0">
              <a:solidFill>
                <a:srgbClr val="FF0000"/>
              </a:solidFill>
              <a:latin typeface="楷体" pitchFamily="49" charset="-122"/>
              <a:ea typeface="楷体" pitchFamily="49" charset="-122"/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1916832"/>
            <a:ext cx="2880283" cy="2160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63688" y="4077072"/>
            <a:ext cx="2225942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1960" y="4221088"/>
            <a:ext cx="3168352" cy="2376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002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95536" y="1052736"/>
            <a:ext cx="43588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楷体" pitchFamily="49" charset="-122"/>
                <a:ea typeface="楷体" pitchFamily="49" charset="-122"/>
              </a:rPr>
              <a:t>最美的你们：</a:t>
            </a:r>
            <a:endParaRPr lang="zh-CN" alt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楷体" pitchFamily="49" charset="-122"/>
              <a:ea typeface="楷体" pitchFamily="49" charset="-122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1916833"/>
            <a:ext cx="5904656" cy="4441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76250" y="2132965"/>
            <a:ext cx="914400" cy="470725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4800" b="1" dirty="0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最早到班的老师</a:t>
            </a:r>
            <a:endParaRPr lang="zh-CN" altLang="en-US" sz="4800" b="1" dirty="0">
              <a:solidFill>
                <a:srgbClr val="FF0000"/>
              </a:solidFill>
              <a:latin typeface="楷体" pitchFamily="49" charset="-122"/>
              <a:ea typeface="楷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002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95536" y="1052736"/>
            <a:ext cx="43588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楷体" pitchFamily="49" charset="-122"/>
                <a:ea typeface="楷体" pitchFamily="49" charset="-122"/>
              </a:rPr>
              <a:t>最美的你们：</a:t>
            </a:r>
            <a:endParaRPr lang="zh-CN" alt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楷体" pitchFamily="49" charset="-122"/>
              <a:ea typeface="楷体" pitchFamily="49" charset="-122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2420888"/>
            <a:ext cx="5976664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36302" y="1988840"/>
            <a:ext cx="923330" cy="460851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4800" b="1" dirty="0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最早到班的老师</a:t>
            </a:r>
            <a:endParaRPr lang="zh-CN" altLang="en-US" sz="4800" b="1" dirty="0">
              <a:solidFill>
                <a:srgbClr val="FF0000"/>
              </a:solidFill>
              <a:latin typeface="楷体" pitchFamily="49" charset="-122"/>
              <a:ea typeface="楷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002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1124744"/>
            <a:ext cx="64459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楷体" pitchFamily="49" charset="-122"/>
                <a:ea typeface="楷体" pitchFamily="49" charset="-122"/>
              </a:rPr>
              <a:t>感动：</a:t>
            </a:r>
            <a:r>
              <a:rPr lang="zh-CN" alt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楷体" pitchFamily="49" charset="-122"/>
                <a:ea typeface="楷体" pitchFamily="49" charset="-122"/>
              </a:rPr>
              <a:t>最美的你们：</a:t>
            </a:r>
            <a:endParaRPr lang="zh-CN" alt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4495" y="2277110"/>
            <a:ext cx="914400" cy="465264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4800" b="1" dirty="0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最早到班的老师</a:t>
            </a:r>
            <a:endParaRPr lang="zh-CN" altLang="en-US" sz="4800" b="1" dirty="0">
              <a:solidFill>
                <a:srgbClr val="FF0000"/>
              </a:solidFill>
              <a:latin typeface="楷体" pitchFamily="49" charset="-122"/>
              <a:ea typeface="楷体" pitchFamily="49" charset="-122"/>
            </a:endParaRPr>
          </a:p>
        </p:txBody>
      </p:sp>
      <p:pic>
        <p:nvPicPr>
          <p:cNvPr id="7" name="图片 6" descr="E:\Ksoftware\Meitu\XiuXiu\Temp\copytoqq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2132856"/>
            <a:ext cx="6336704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005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755576" y="2060848"/>
            <a:ext cx="71417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楷体" pitchFamily="49" charset="-122"/>
                <a:ea typeface="楷体" pitchFamily="49" charset="-122"/>
              </a:rPr>
              <a:t>一、回顾：本月大事记</a:t>
            </a:r>
            <a:endParaRPr lang="zh-CN" alt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70661" y="3212976"/>
            <a:ext cx="71416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zh-CN" altLang="en-US" sz="5400" b="1" cap="none" spc="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二、感动：最美的你们</a:t>
            </a:r>
            <a:endParaRPr lang="zh-CN" altLang="en-US" sz="5400" b="1" cap="none" spc="0" dirty="0">
              <a:ln w="11430"/>
              <a:solidFill>
                <a:schemeClr val="accent6">
                  <a:lumMod val="75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78549" y="4437112"/>
            <a:ext cx="72058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zh-CN" alt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三、走向：美好的明天</a:t>
            </a:r>
            <a:endParaRPr lang="zh-CN" alt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楷体" pitchFamily="49" charset="-122"/>
              <a:ea typeface="楷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002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23528" y="1340768"/>
            <a:ext cx="43588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楷体" pitchFamily="49" charset="-122"/>
                <a:ea typeface="楷体" pitchFamily="49" charset="-122"/>
              </a:rPr>
              <a:t>最美的你们：</a:t>
            </a:r>
            <a:endParaRPr lang="zh-CN" alt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4334" y="2564904"/>
            <a:ext cx="923330" cy="403244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4800" b="1" dirty="0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毕业班班主任</a:t>
            </a:r>
            <a:endParaRPr lang="zh-CN" altLang="en-US" sz="4800" b="1" dirty="0">
              <a:solidFill>
                <a:srgbClr val="FF0000"/>
              </a:solidFill>
              <a:latin typeface="楷体" pitchFamily="49" charset="-122"/>
              <a:ea typeface="楷体" pitchFamily="49" charset="-122"/>
            </a:endParaRPr>
          </a:p>
        </p:txBody>
      </p:sp>
      <p:pic>
        <p:nvPicPr>
          <p:cNvPr id="7" name="图片 6" descr="E:\Ksoftware\Meitu\XiuXiu\Temp\copytoqq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2132856"/>
            <a:ext cx="4968552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002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23528" y="1340768"/>
            <a:ext cx="43588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楷体" pitchFamily="49" charset="-122"/>
                <a:ea typeface="楷体" pitchFamily="49" charset="-122"/>
              </a:rPr>
              <a:t>最美的你们：</a:t>
            </a:r>
            <a:endParaRPr lang="zh-CN" alt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4334" y="2564904"/>
            <a:ext cx="923330" cy="403244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4800" b="1" dirty="0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楼层值日老师</a:t>
            </a:r>
            <a:endParaRPr lang="zh-CN" altLang="en-US" sz="4800" b="1" dirty="0">
              <a:solidFill>
                <a:srgbClr val="FF0000"/>
              </a:solidFill>
              <a:latin typeface="楷体" pitchFamily="49" charset="-122"/>
              <a:ea typeface="楷体" pitchFamily="49" charset="-122"/>
            </a:endParaRPr>
          </a:p>
        </p:txBody>
      </p:sp>
      <p:pic>
        <p:nvPicPr>
          <p:cNvPr id="8" name="图片 7" descr="IMG_20160414_143703.jpg"/>
          <p:cNvPicPr/>
          <p:nvPr/>
        </p:nvPicPr>
        <p:blipFill>
          <a:blip r:embed="rId2" cstate="print"/>
          <a:srcRect b="33835"/>
          <a:stretch>
            <a:fillRect/>
          </a:stretch>
        </p:blipFill>
        <p:spPr>
          <a:xfrm>
            <a:off x="1907704" y="2564904"/>
            <a:ext cx="2448272" cy="3168352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132857"/>
            <a:ext cx="3813906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002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23528" y="1340768"/>
            <a:ext cx="43588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楷体" pitchFamily="49" charset="-122"/>
                <a:ea typeface="楷体" pitchFamily="49" charset="-122"/>
              </a:rPr>
              <a:t>最美的你们：</a:t>
            </a:r>
            <a:endParaRPr lang="zh-CN" alt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2420888"/>
            <a:ext cx="923330" cy="403244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4800" b="1" dirty="0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副班主任</a:t>
            </a:r>
            <a:endParaRPr lang="zh-CN" altLang="en-US" sz="4800" b="1" dirty="0">
              <a:solidFill>
                <a:srgbClr val="FF0000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pic>
        <p:nvPicPr>
          <p:cNvPr id="8193" name="Picture 1" descr="20160325_0720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2492896"/>
            <a:ext cx="1656184" cy="2945719"/>
          </a:xfrm>
          <a:prstGeom prst="rect">
            <a:avLst/>
          </a:prstGeom>
          <a:noFill/>
        </p:spPr>
      </p:pic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pic>
        <p:nvPicPr>
          <p:cNvPr id="8195" name="Picture 3" descr="20160329_11354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2492896"/>
            <a:ext cx="1659900" cy="2952328"/>
          </a:xfrm>
          <a:prstGeom prst="rect">
            <a:avLst/>
          </a:prstGeom>
          <a:noFill/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91548" y="1988840"/>
            <a:ext cx="4125335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002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23528" y="1340768"/>
            <a:ext cx="43588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楷体" pitchFamily="49" charset="-122"/>
                <a:ea typeface="楷体" pitchFamily="49" charset="-122"/>
              </a:rPr>
              <a:t>最美的你们：</a:t>
            </a:r>
            <a:endParaRPr lang="zh-CN" alt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4334" y="2564904"/>
            <a:ext cx="923330" cy="403244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4800" b="1" dirty="0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美在“救火”</a:t>
            </a:r>
            <a:endParaRPr lang="zh-CN" altLang="en-US" sz="4800" b="1" dirty="0">
              <a:solidFill>
                <a:srgbClr val="FF0000"/>
              </a:solidFill>
              <a:latin typeface="楷体" pitchFamily="49" charset="-122"/>
              <a:ea typeface="楷体" pitchFamily="49" charset="-122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2330070"/>
            <a:ext cx="4644008" cy="4340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002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95536" y="1052736"/>
            <a:ext cx="43588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楷体" pitchFamily="49" charset="-122"/>
                <a:ea typeface="楷体" pitchFamily="49" charset="-122"/>
              </a:rPr>
              <a:t>最美的你们：</a:t>
            </a:r>
            <a:endParaRPr lang="zh-CN" alt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4334" y="2564904"/>
            <a:ext cx="923330" cy="403244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4800" b="1" dirty="0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美在智慧</a:t>
            </a:r>
            <a:endParaRPr lang="zh-CN" altLang="en-US" sz="4800" b="1" dirty="0">
              <a:solidFill>
                <a:srgbClr val="FF0000"/>
              </a:solidFill>
              <a:latin typeface="楷体" pitchFamily="49" charset="-122"/>
              <a:ea typeface="楷体" pitchFamily="49" charset="-122"/>
            </a:endParaRPr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988839"/>
            <a:ext cx="5256584" cy="4680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002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-36830" y="0"/>
            <a:ext cx="9144000" cy="6858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95536" y="1052736"/>
            <a:ext cx="43588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楷体" pitchFamily="49" charset="-122"/>
                <a:ea typeface="楷体" pitchFamily="49" charset="-122"/>
              </a:rPr>
              <a:t>最美的你们：</a:t>
            </a:r>
            <a:endParaRPr lang="zh-CN" alt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4334" y="2564904"/>
            <a:ext cx="923330" cy="403244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4800" b="1" dirty="0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美在智慧</a:t>
            </a:r>
            <a:endParaRPr lang="zh-CN" altLang="en-US" sz="4800" b="1" dirty="0">
              <a:solidFill>
                <a:srgbClr val="FF0000"/>
              </a:solidFill>
              <a:latin typeface="楷体" pitchFamily="49" charset="-122"/>
              <a:ea typeface="楷体" pitchFamily="49" charset="-122"/>
            </a:endParaRPr>
          </a:p>
        </p:txBody>
      </p:sp>
      <p:pic>
        <p:nvPicPr>
          <p:cNvPr id="19" name="图片 4" descr="E:\Ksoftware\Meitu\XiuXiu\Temp\copytoqq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57350" y="1844675"/>
            <a:ext cx="5827395" cy="5122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002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95536" y="1052736"/>
            <a:ext cx="43588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楷体" pitchFamily="49" charset="-122"/>
                <a:ea typeface="楷体" pitchFamily="49" charset="-122"/>
              </a:rPr>
              <a:t>最美的你们：</a:t>
            </a:r>
            <a:endParaRPr lang="zh-CN" alt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4334" y="2564904"/>
            <a:ext cx="923330" cy="403244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4800" b="1" dirty="0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美在执行</a:t>
            </a:r>
            <a:endParaRPr lang="zh-CN" altLang="en-US" sz="4800" b="1" dirty="0">
              <a:solidFill>
                <a:srgbClr val="FF0000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2204864"/>
            <a:ext cx="5986012" cy="4489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002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95536" y="1052736"/>
            <a:ext cx="43588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楷体" pitchFamily="49" charset="-122"/>
                <a:ea typeface="楷体" pitchFamily="49" charset="-122"/>
              </a:rPr>
              <a:t>最美的你们：</a:t>
            </a:r>
            <a:endParaRPr lang="zh-CN" alt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4334" y="2564904"/>
            <a:ext cx="923330" cy="403244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4800" b="1" dirty="0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美在主动</a:t>
            </a:r>
            <a:endParaRPr lang="zh-CN" altLang="en-US" sz="4800" b="1" dirty="0">
              <a:solidFill>
                <a:srgbClr val="FF0000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pic>
        <p:nvPicPr>
          <p:cNvPr id="7" name="图片 6" descr="E:\Ksoftware\Meitu\XiuXiu\Temp\copytoqq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2132856"/>
            <a:ext cx="5256584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002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95536" y="1052736"/>
            <a:ext cx="43588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楷体" pitchFamily="49" charset="-122"/>
                <a:ea typeface="楷体" pitchFamily="49" charset="-122"/>
              </a:rPr>
              <a:t>最美的你们：</a:t>
            </a:r>
            <a:endParaRPr lang="zh-CN" alt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4334" y="2564904"/>
            <a:ext cx="923330" cy="403244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4800" b="1" dirty="0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美在用心</a:t>
            </a:r>
            <a:endParaRPr lang="zh-CN" altLang="en-US" sz="4800" b="1" dirty="0">
              <a:solidFill>
                <a:srgbClr val="FF0000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2204864"/>
            <a:ext cx="3078208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204865"/>
            <a:ext cx="3312368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002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95536" y="908720"/>
            <a:ext cx="43588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楷体" pitchFamily="49" charset="-122"/>
                <a:ea typeface="楷体" pitchFamily="49" charset="-122"/>
              </a:rPr>
              <a:t>最美的你们：</a:t>
            </a:r>
            <a:endParaRPr lang="zh-CN" alt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4334" y="2564904"/>
            <a:ext cx="923330" cy="403244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4800" b="1" dirty="0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美在大爱</a:t>
            </a:r>
            <a:endParaRPr lang="zh-CN" altLang="en-US" sz="4800" b="1" dirty="0">
              <a:solidFill>
                <a:srgbClr val="FF0000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916832"/>
            <a:ext cx="3529913" cy="4392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3" y="1916833"/>
            <a:ext cx="3186216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005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79732" y="1196752"/>
            <a:ext cx="43588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楷体" pitchFamily="49" charset="-122"/>
                <a:ea typeface="楷体" pitchFamily="49" charset="-122"/>
              </a:rPr>
              <a:t>本月大事记：</a:t>
            </a:r>
            <a:endParaRPr lang="zh-CN" alt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11560" y="2132856"/>
            <a:ext cx="513794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4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/>
                <a:latin typeface="楷体" pitchFamily="49" charset="-122"/>
                <a:ea typeface="楷体" pitchFamily="49" charset="-122"/>
              </a:rPr>
              <a:t>1.</a:t>
            </a:r>
            <a:r>
              <a:rPr lang="zh-CN" altLang="en-US" sz="4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/>
                <a:latin typeface="楷体" pitchFamily="49" charset="-122"/>
                <a:ea typeface="楷体" pitchFamily="49" charset="-122"/>
              </a:rPr>
              <a:t>安全工作首当先</a:t>
            </a:r>
            <a:endParaRPr lang="zh-CN" altLang="en-US" sz="4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3689648"/>
            <a:ext cx="2628800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3933056"/>
            <a:ext cx="3528392" cy="2646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矩形 12"/>
          <p:cNvSpPr/>
          <p:nvPr/>
        </p:nvSpPr>
        <p:spPr>
          <a:xfrm>
            <a:off x="251520" y="2924944"/>
            <a:ext cx="8892480" cy="76944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zh-CN" altLang="en-US" sz="4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紧绷安全意识之弦，自会平安无事。</a:t>
            </a:r>
            <a:endParaRPr lang="zh-CN" altLang="en-US" sz="4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002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95536" y="1052736"/>
            <a:ext cx="43588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楷体" pitchFamily="49" charset="-122"/>
                <a:ea typeface="楷体" pitchFamily="49" charset="-122"/>
              </a:rPr>
              <a:t>最美的你们：</a:t>
            </a:r>
            <a:endParaRPr lang="zh-CN" alt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4334" y="2564904"/>
            <a:ext cx="923330" cy="403244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4800" b="1" dirty="0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美在坚守</a:t>
            </a:r>
            <a:endParaRPr lang="zh-CN" altLang="en-US" sz="4800" b="1" dirty="0">
              <a:solidFill>
                <a:srgbClr val="FF0000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2132856"/>
            <a:ext cx="4320480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001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395536" y="1268760"/>
            <a:ext cx="57502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走向：美好的明天</a:t>
            </a:r>
            <a:endParaRPr lang="zh-CN" altLang="en-US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9884" y="2348751"/>
            <a:ext cx="923330" cy="396044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4800" b="1" dirty="0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提升素养</a:t>
            </a:r>
            <a:endParaRPr lang="zh-CN" altLang="en-US" sz="4800" b="1" dirty="0">
              <a:solidFill>
                <a:srgbClr val="FF0000"/>
              </a:solidFill>
              <a:latin typeface="楷体" pitchFamily="49" charset="-122"/>
              <a:ea typeface="楷体" pitchFamily="49" charset="-122"/>
            </a:endParaRP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" y="2493010"/>
            <a:ext cx="3945890" cy="3843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9700" y="2493010"/>
            <a:ext cx="3495040" cy="36048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001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467544" y="1052736"/>
            <a:ext cx="57502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走向：美好的明天</a:t>
            </a:r>
            <a:endParaRPr lang="zh-CN" altLang="en-US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1560" y="2132856"/>
            <a:ext cx="923330" cy="439248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4800" b="1" dirty="0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增强意识</a:t>
            </a:r>
            <a:endParaRPr lang="zh-CN" altLang="en-US" sz="4800" b="1" dirty="0">
              <a:solidFill>
                <a:srgbClr val="FF0000"/>
              </a:solidFill>
              <a:latin typeface="楷体" pitchFamily="49" charset="-122"/>
              <a:ea typeface="楷体" pitchFamily="49" charset="-122"/>
            </a:endParaRP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2060848"/>
            <a:ext cx="5112568" cy="4320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001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467544" y="1052736"/>
            <a:ext cx="57502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走向：美好的明天</a:t>
            </a:r>
            <a:endParaRPr lang="zh-CN" altLang="en-US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1560" y="2132856"/>
            <a:ext cx="923330" cy="439248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4800" b="1" dirty="0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体现价值</a:t>
            </a:r>
            <a:endParaRPr lang="zh-CN" altLang="en-US" sz="4800" b="1" dirty="0">
              <a:solidFill>
                <a:srgbClr val="FF0000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4608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pic>
        <p:nvPicPr>
          <p:cNvPr id="46081" name="Picture 1" descr="20160325_17223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1916832"/>
            <a:ext cx="2448272" cy="4351521"/>
          </a:xfrm>
          <a:prstGeom prst="rect">
            <a:avLst/>
          </a:prstGeom>
          <a:noFill/>
        </p:spPr>
      </p:pic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pic>
        <p:nvPicPr>
          <p:cNvPr id="46083" name="Picture 3" descr="20160325_1730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916832"/>
            <a:ext cx="2736304" cy="43204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001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608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1259632" y="1844824"/>
            <a:ext cx="6624736" cy="32316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zh-CN" altLang="en-US" sz="7200" b="1" i="1" cap="none" spc="0" dirty="0" smtClean="0">
                <a:ln>
                  <a:prstDash val="solid"/>
                </a:ln>
                <a:solidFill>
                  <a:srgbClr val="FF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楷体" pitchFamily="49" charset="-122"/>
                <a:ea typeface="楷体" pitchFamily="49" charset="-122"/>
              </a:rPr>
              <a:t>谢谢！</a:t>
            </a:r>
            <a:endParaRPr lang="en-US" altLang="zh-CN" sz="7200" b="1" i="1" cap="none" spc="0" dirty="0" smtClean="0">
              <a:ln>
                <a:prstDash val="solid"/>
              </a:ln>
              <a:solidFill>
                <a:srgbClr val="FF0000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楷体" pitchFamily="49" charset="-122"/>
              <a:ea typeface="楷体" pitchFamily="49" charset="-122"/>
            </a:endParaRPr>
          </a:p>
          <a:p>
            <a:pPr algn="ctr"/>
            <a:endParaRPr lang="en-US" altLang="zh-CN" sz="7200" b="1" i="1" cap="none" spc="0" dirty="0" smtClean="0">
              <a:ln>
                <a:prstDash val="solid"/>
              </a:ln>
              <a:solidFill>
                <a:srgbClr val="FF0000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楷体" pitchFamily="49" charset="-122"/>
              <a:ea typeface="楷体" pitchFamily="49" charset="-122"/>
            </a:endParaRPr>
          </a:p>
          <a:p>
            <a:pPr algn="ctr"/>
            <a:r>
              <a:rPr lang="zh-CN" altLang="en-US" sz="6000" b="1" i="1" dirty="0" smtClean="0">
                <a:ln>
                  <a:prstDash val="solid"/>
                </a:ln>
                <a:solidFill>
                  <a:srgbClr val="FF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楷体" pitchFamily="49" charset="-122"/>
                <a:ea typeface="楷体" pitchFamily="49" charset="-122"/>
              </a:rPr>
              <a:t>敬请批评指正！</a:t>
            </a:r>
            <a:endParaRPr lang="zh-CN" altLang="en-US" sz="6000" b="1" i="1" cap="none" spc="0" dirty="0">
              <a:ln>
                <a:prstDash val="solid"/>
              </a:ln>
              <a:solidFill>
                <a:srgbClr val="FF0000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楷体" pitchFamily="49" charset="-122"/>
              <a:ea typeface="楷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005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67544" y="1052736"/>
            <a:ext cx="43588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楷体" pitchFamily="49" charset="-122"/>
                <a:ea typeface="楷体" pitchFamily="49" charset="-122"/>
              </a:rPr>
              <a:t>本月大事记：</a:t>
            </a:r>
            <a:endParaRPr lang="zh-CN" alt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39552" y="2060848"/>
            <a:ext cx="513794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4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/>
                <a:latin typeface="楷体" pitchFamily="49" charset="-122"/>
                <a:ea typeface="楷体" pitchFamily="49" charset="-122"/>
              </a:rPr>
              <a:t>2.</a:t>
            </a:r>
            <a:r>
              <a:rPr lang="zh-CN" altLang="en-US" sz="4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/>
                <a:latin typeface="楷体" pitchFamily="49" charset="-122"/>
                <a:ea typeface="楷体" pitchFamily="49" charset="-122"/>
              </a:rPr>
              <a:t>创新课程嗨翻天</a:t>
            </a:r>
            <a:endParaRPr lang="zh-CN" altLang="en-US" sz="4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pic>
        <p:nvPicPr>
          <p:cNvPr id="3074" name="Picture 2" descr="http://www.xjxxedu.cn/files/images/20160401/middle/1459479829988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924944"/>
            <a:ext cx="2676525" cy="3714751"/>
          </a:xfrm>
          <a:prstGeom prst="rect">
            <a:avLst/>
          </a:prstGeom>
          <a:noFill/>
        </p:spPr>
      </p:pic>
      <p:pic>
        <p:nvPicPr>
          <p:cNvPr id="3076" name="Picture 4" descr="http://www.xjxxedu.cn/files/images/20160401/middle/1459479830722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3848" y="2924944"/>
            <a:ext cx="2676525" cy="3714751"/>
          </a:xfrm>
          <a:prstGeom prst="rect">
            <a:avLst/>
          </a:prstGeom>
          <a:noFill/>
        </p:spPr>
      </p:pic>
      <p:pic>
        <p:nvPicPr>
          <p:cNvPr id="3078" name="Picture 6" descr="http://www.xjxxedu.cn/files/images/20160401/middle/1459479830974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28184" y="1988840"/>
            <a:ext cx="2657475" cy="37147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005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67544" y="1052736"/>
            <a:ext cx="43588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楷体" pitchFamily="49" charset="-122"/>
                <a:ea typeface="楷体" pitchFamily="49" charset="-122"/>
              </a:rPr>
              <a:t>本月大事记：</a:t>
            </a:r>
            <a:endParaRPr lang="zh-CN" alt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39552" y="2060848"/>
            <a:ext cx="513794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4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/>
                <a:latin typeface="楷体" pitchFamily="49" charset="-122"/>
                <a:ea typeface="楷体" pitchFamily="49" charset="-122"/>
              </a:rPr>
              <a:t>2.</a:t>
            </a:r>
            <a:r>
              <a:rPr lang="zh-CN" altLang="en-US" sz="4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/>
                <a:latin typeface="楷体" pitchFamily="49" charset="-122"/>
                <a:ea typeface="楷体" pitchFamily="49" charset="-122"/>
              </a:rPr>
              <a:t>创新课程嗨翻天</a:t>
            </a:r>
            <a:endParaRPr lang="zh-CN" altLang="en-US" sz="4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pic>
        <p:nvPicPr>
          <p:cNvPr id="23554" name="Picture 2" descr="http://www.xjxxedu.cn/files/images/20160401/middle/1459479913619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924944"/>
            <a:ext cx="2657475" cy="3714751"/>
          </a:xfrm>
          <a:prstGeom prst="rect">
            <a:avLst/>
          </a:prstGeom>
          <a:noFill/>
        </p:spPr>
      </p:pic>
      <p:pic>
        <p:nvPicPr>
          <p:cNvPr id="23556" name="Picture 4" descr="http://www.xjxxedu.cn/files/images/20160401/middle/1459479913971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3848" y="2924944"/>
            <a:ext cx="2657475" cy="3714751"/>
          </a:xfrm>
          <a:prstGeom prst="rect">
            <a:avLst/>
          </a:prstGeom>
          <a:noFill/>
        </p:spPr>
      </p:pic>
      <p:pic>
        <p:nvPicPr>
          <p:cNvPr id="23558" name="Picture 6" descr="http://www.xjxxedu.cn/files/images/20160401/middle/1459479913440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84168" y="2060848"/>
            <a:ext cx="2647950" cy="37147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005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67544" y="1052736"/>
            <a:ext cx="43588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楷体" pitchFamily="49" charset="-122"/>
                <a:ea typeface="楷体" pitchFamily="49" charset="-122"/>
              </a:rPr>
              <a:t>本月大事记：</a:t>
            </a:r>
            <a:endParaRPr lang="zh-CN" alt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39552" y="2060848"/>
            <a:ext cx="513794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4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/>
                <a:latin typeface="楷体" pitchFamily="49" charset="-122"/>
                <a:ea typeface="楷体" pitchFamily="49" charset="-122"/>
              </a:rPr>
              <a:t>2.</a:t>
            </a:r>
            <a:r>
              <a:rPr lang="zh-CN" altLang="en-US" sz="4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/>
                <a:latin typeface="楷体" pitchFamily="49" charset="-122"/>
                <a:ea typeface="楷体" pitchFamily="49" charset="-122"/>
              </a:rPr>
              <a:t>创新课程嗨翻天</a:t>
            </a:r>
            <a:endParaRPr lang="zh-CN" altLang="en-US" sz="4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pic>
        <p:nvPicPr>
          <p:cNvPr id="21512" name="Picture 8" descr="http://www.xjxxedu.cn/files/images/20160401/middle/1459479981029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933056"/>
            <a:ext cx="3384376" cy="2402887"/>
          </a:xfrm>
          <a:prstGeom prst="rect">
            <a:avLst/>
          </a:prstGeom>
          <a:noFill/>
        </p:spPr>
      </p:pic>
      <p:pic>
        <p:nvPicPr>
          <p:cNvPr id="21514" name="Picture 10" descr="http://www.xjxxedu.cn/files/images/20160401/middle/1459479981233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87824" y="3284984"/>
            <a:ext cx="3168351" cy="2376264"/>
          </a:xfrm>
          <a:prstGeom prst="rect">
            <a:avLst/>
          </a:prstGeom>
          <a:noFill/>
        </p:spPr>
      </p:pic>
      <p:pic>
        <p:nvPicPr>
          <p:cNvPr id="21516" name="Picture 12" descr="http://www.xjxxedu.cn/files/images/20160401/middle/1459479981307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80112" y="2636912"/>
            <a:ext cx="3419872" cy="25649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10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10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005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67544" y="1052736"/>
            <a:ext cx="43588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楷体" pitchFamily="49" charset="-122"/>
                <a:ea typeface="楷体" pitchFamily="49" charset="-122"/>
              </a:rPr>
              <a:t>本月大事记：</a:t>
            </a:r>
            <a:endParaRPr lang="zh-CN" alt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39552" y="2060848"/>
            <a:ext cx="513794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4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/>
                <a:latin typeface="楷体" pitchFamily="49" charset="-122"/>
                <a:ea typeface="楷体" pitchFamily="49" charset="-122"/>
              </a:rPr>
              <a:t>2.</a:t>
            </a:r>
            <a:r>
              <a:rPr lang="zh-CN" altLang="en-US" sz="4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/>
                <a:latin typeface="楷体" pitchFamily="49" charset="-122"/>
                <a:ea typeface="楷体" pitchFamily="49" charset="-122"/>
              </a:rPr>
              <a:t>创新课程嗨翻天</a:t>
            </a:r>
            <a:endParaRPr lang="zh-CN" altLang="en-US" sz="4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pic>
        <p:nvPicPr>
          <p:cNvPr id="24578" name="Picture 2" descr="http://www.xjxxedu.cn/files/images/20160401/middle/1459480108392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212976"/>
            <a:ext cx="3851920" cy="2790825"/>
          </a:xfrm>
          <a:prstGeom prst="rect">
            <a:avLst/>
          </a:prstGeom>
          <a:noFill/>
        </p:spPr>
      </p:pic>
      <p:pic>
        <p:nvPicPr>
          <p:cNvPr id="24580" name="Picture 4" descr="http://www.xjxxedu.cn/files/images/20160401/middle/1459480109274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04248" y="2060848"/>
            <a:ext cx="2085975" cy="3714751"/>
          </a:xfrm>
          <a:prstGeom prst="rect">
            <a:avLst/>
          </a:prstGeom>
          <a:noFill/>
        </p:spPr>
      </p:pic>
      <p:pic>
        <p:nvPicPr>
          <p:cNvPr id="24582" name="Picture 6" descr="http://www.xjxxedu.cn/files/images/20160401/middle/1459480108643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51920" y="3501008"/>
            <a:ext cx="3029498" cy="2448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005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39552" y="836712"/>
            <a:ext cx="43588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楷体" pitchFamily="49" charset="-122"/>
                <a:ea typeface="楷体" pitchFamily="49" charset="-122"/>
              </a:rPr>
              <a:t>本月大事记：</a:t>
            </a:r>
            <a:endParaRPr lang="zh-CN" alt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39552" y="1700808"/>
            <a:ext cx="513794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4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/>
                <a:latin typeface="楷体" pitchFamily="49" charset="-122"/>
                <a:ea typeface="楷体" pitchFamily="49" charset="-122"/>
              </a:rPr>
              <a:t>2.</a:t>
            </a:r>
            <a:r>
              <a:rPr lang="zh-CN" altLang="en-US" sz="4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/>
                <a:latin typeface="楷体" pitchFamily="49" charset="-122"/>
                <a:ea typeface="楷体" pitchFamily="49" charset="-122"/>
              </a:rPr>
              <a:t>创新课程嗨翻天</a:t>
            </a:r>
            <a:endParaRPr lang="zh-CN" altLang="en-US" sz="4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pic>
        <p:nvPicPr>
          <p:cNvPr id="25602" name="Picture 2" descr="http://www.xjxxedu.cn/files/images/20160405/middle/1459812175909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429000"/>
            <a:ext cx="3600400" cy="2700301"/>
          </a:xfrm>
          <a:prstGeom prst="rect">
            <a:avLst/>
          </a:prstGeom>
          <a:noFill/>
        </p:spPr>
      </p:pic>
      <p:pic>
        <p:nvPicPr>
          <p:cNvPr id="25604" name="Picture 4" descr="http://www.xjxxedu.cn/files/images/20160405/middle/1459812176282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3429000"/>
            <a:ext cx="4716016" cy="2160240"/>
          </a:xfrm>
          <a:prstGeom prst="rect">
            <a:avLst/>
          </a:prstGeom>
          <a:noFill/>
        </p:spPr>
      </p:pic>
      <p:pic>
        <p:nvPicPr>
          <p:cNvPr id="25606" name="Picture 6" descr="http://www.xjxxedu.cn/files/images/20160405/middle/1459812176254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67744" y="3429000"/>
            <a:ext cx="4953000" cy="2664296"/>
          </a:xfrm>
          <a:prstGeom prst="rect">
            <a:avLst/>
          </a:prstGeom>
          <a:noFill/>
        </p:spPr>
      </p:pic>
      <p:sp>
        <p:nvSpPr>
          <p:cNvPr id="11" name="矩形 10"/>
          <p:cNvSpPr/>
          <p:nvPr/>
        </p:nvSpPr>
        <p:spPr>
          <a:xfrm>
            <a:off x="179512" y="2564904"/>
            <a:ext cx="8136904" cy="76944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zh-CN" altLang="en-US" sz="4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反思促使我们更好地成长！</a:t>
            </a:r>
            <a:endParaRPr lang="zh-CN" altLang="en-US" sz="4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005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67544" y="1052736"/>
            <a:ext cx="43588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楷体" pitchFamily="49" charset="-122"/>
                <a:ea typeface="楷体" pitchFamily="49" charset="-122"/>
              </a:rPr>
              <a:t>本月大事记：</a:t>
            </a:r>
            <a:endParaRPr lang="zh-CN" alt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39553" y="2060848"/>
            <a:ext cx="513794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楷体" pitchFamily="49" charset="-122"/>
                <a:ea typeface="楷体" pitchFamily="49" charset="-122"/>
              </a:rPr>
              <a:t>3</a:t>
            </a:r>
            <a:r>
              <a:rPr lang="en-US" altLang="zh-CN" sz="4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/>
                <a:latin typeface="楷体" pitchFamily="49" charset="-122"/>
                <a:ea typeface="楷体" pitchFamily="49" charset="-122"/>
              </a:rPr>
              <a:t>.</a:t>
            </a:r>
            <a:r>
              <a:rPr lang="zh-CN" altLang="en-US" sz="4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/>
                <a:latin typeface="楷体" pitchFamily="49" charset="-122"/>
                <a:ea typeface="楷体" pitchFamily="49" charset="-122"/>
              </a:rPr>
              <a:t>同台竞技大比拼</a:t>
            </a:r>
            <a:endParaRPr lang="zh-CN" altLang="en-US" sz="4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pic>
        <p:nvPicPr>
          <p:cNvPr id="6146" name="Picture 2" descr="http://www.xjxxedu.cn/files/images/20160323/middle/1458724513137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212976"/>
            <a:ext cx="2376264" cy="3426719"/>
          </a:xfrm>
          <a:prstGeom prst="rect">
            <a:avLst/>
          </a:prstGeom>
          <a:noFill/>
        </p:spPr>
      </p:pic>
      <p:sp>
        <p:nvSpPr>
          <p:cNvPr id="6148" name="AutoShape 4" descr="http://www.xjxxedu.cn/files/images/20160323/middle/1458724513547.jpg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150" name="AutoShape 6" descr="http://www.xjxxedu.cn/files/images/20160323/middle/1458724513547.jpg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152" name="AutoShape 8" descr="http://www.xjxxedu.cn/files/images/20160323/middle/1458724513547.jpg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5816" y="3068960"/>
            <a:ext cx="2574801" cy="3427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00192" y="1772816"/>
            <a:ext cx="2543183" cy="190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6" name="AutoShape 12" descr="http://www.xjxxedu.cn/files/images/20160411/middle/1460377306369.jpg">
            <a:hlinkClick r:id="rId7"/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6157" name="Picture 1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80112" y="3717032"/>
            <a:ext cx="1944216" cy="2587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549</Words>
  <Application>WPS 演示</Application>
  <PresentationFormat>全屏显示(4:3)</PresentationFormat>
  <Paragraphs>150</Paragraphs>
  <Slides>34</Slides>
  <Notes>2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34</vt:i4>
      </vt:variant>
    </vt:vector>
  </HeadingPairs>
  <TitlesOfParts>
    <vt:vector size="35" baseType="lpstr"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apple</dc:creator>
  <cp:lastModifiedBy>Administrator</cp:lastModifiedBy>
  <cp:revision>52</cp:revision>
  <dcterms:created xsi:type="dcterms:W3CDTF">2016-04-20T13:56:00Z</dcterms:created>
  <dcterms:modified xsi:type="dcterms:W3CDTF">2016-04-25T07:00:21Z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2052-10.1.0.5603</vt:lpwstr>
  </property>
</Properties>
</file>