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95" r:id="rId3"/>
    <p:sldId id="296" r:id="rId4"/>
    <p:sldId id="297" r:id="rId5"/>
    <p:sldId id="298" r:id="rId6"/>
    <p:sldId id="458" r:id="rId7"/>
    <p:sldId id="29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5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96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BE174-D638-475B-A0A6-2E5C6AD14BB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33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8"/>
          <p:cNvGrpSpPr>
            <a:grpSpLocks/>
          </p:cNvGrpSpPr>
          <p:nvPr userDrawn="1"/>
        </p:nvGrpSpPr>
        <p:grpSpPr bwMode="auto">
          <a:xfrm>
            <a:off x="0" y="208600"/>
            <a:ext cx="427186" cy="497302"/>
            <a:chOff x="0" y="0"/>
            <a:chExt cx="454152" cy="521208"/>
          </a:xfrm>
        </p:grpSpPr>
        <p:sp>
          <p:nvSpPr>
            <p:cNvPr id="3" name="矩形 59"/>
            <p:cNvSpPr>
              <a:spLocks noChangeArrowheads="1"/>
            </p:cNvSpPr>
            <p:nvPr/>
          </p:nvSpPr>
          <p:spPr bwMode="auto">
            <a:xfrm>
              <a:off x="0" y="0"/>
              <a:ext cx="301752" cy="521208"/>
            </a:xfrm>
            <a:prstGeom prst="rect">
              <a:avLst/>
            </a:prstGeom>
            <a:solidFill>
              <a:srgbClr val="FF7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endParaRPr lang="zh-CN" altLang="en-US" sz="1756">
                <a:solidFill>
                  <a:srgbClr val="FFFFFF"/>
                </a:solidFill>
              </a:endParaRPr>
            </a:p>
          </p:txBody>
        </p:sp>
        <p:sp>
          <p:nvSpPr>
            <p:cNvPr id="4" name="矩形 60"/>
            <p:cNvSpPr>
              <a:spLocks noChangeArrowheads="1"/>
            </p:cNvSpPr>
            <p:nvPr/>
          </p:nvSpPr>
          <p:spPr bwMode="auto">
            <a:xfrm>
              <a:off x="301752" y="0"/>
              <a:ext cx="152400" cy="521208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itchFamily="34" charset="0"/>
                <a:buNone/>
              </a:pPr>
              <a:endParaRPr lang="zh-CN" altLang="en-US" sz="1756">
                <a:solidFill>
                  <a:srgbClr val="FFFFFF"/>
                </a:solidFill>
              </a:endParaRPr>
            </a:p>
          </p:txBody>
        </p:sp>
      </p:grpSp>
      <p:sp>
        <p:nvSpPr>
          <p:cNvPr id="5" name="文本框 6"/>
          <p:cNvSpPr>
            <a:spLocks noChangeArrowheads="1"/>
          </p:cNvSpPr>
          <p:nvPr userDrawn="1"/>
        </p:nvSpPr>
        <p:spPr bwMode="auto">
          <a:xfrm>
            <a:off x="494294" y="266791"/>
            <a:ext cx="4132061" cy="376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994" tIns="42996" rIns="85994" bIns="42996">
            <a:spAutoFit/>
          </a:bodyPr>
          <a:lstStyle/>
          <a:p>
            <a:r>
              <a:rPr lang="zh-CN" altLang="en-US" sz="1881" b="1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单击此处添加您要的标题</a:t>
            </a:r>
          </a:p>
        </p:txBody>
      </p:sp>
    </p:spTree>
    <p:extLst>
      <p:ext uri="{BB962C8B-B14F-4D97-AF65-F5344CB8AC3E}">
        <p14:creationId xmlns:p14="http://schemas.microsoft.com/office/powerpoint/2010/main" val="1902323783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可选过程 3"/>
          <p:cNvSpPr/>
          <p:nvPr/>
        </p:nvSpPr>
        <p:spPr>
          <a:xfrm>
            <a:off x="596900" y="1213484"/>
            <a:ext cx="10922000" cy="1264920"/>
          </a:xfrm>
          <a:prstGeom prst="flowChartAlternateProcess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-990600" y="1338112"/>
            <a:ext cx="11953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en-US" altLang="zh-CN" sz="6000" b="1" dirty="0" smtClean="0"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6000" b="1" dirty="0" smtClean="0">
                <a:latin typeface="黑体" panose="02010609060101010101" charset="-122"/>
                <a:ea typeface="黑体" panose="02010609060101010101" charset="-122"/>
              </a:rPr>
              <a:t>数字化环境下的微视频制作</a:t>
            </a:r>
            <a:r>
              <a:rPr lang="en-US" altLang="zh-CN" sz="6000" b="1" dirty="0" smtClean="0">
                <a:latin typeface="黑体" panose="02010609060101010101" charset="-122"/>
                <a:ea typeface="黑体" panose="02010609060101010101" charset="-122"/>
              </a:rPr>
              <a:t>》</a:t>
            </a:r>
            <a:endParaRPr lang="zh-CN" altLang="en-US" sz="5400" b="1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04410" y="3552190"/>
            <a:ext cx="257873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latin typeface="华文行楷" panose="02010800040101010101" charset="-122"/>
                <a:ea typeface="华文行楷" panose="02010800040101010101" charset="-122"/>
              </a:rPr>
              <a:t>姜    博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46220" y="4618990"/>
            <a:ext cx="427291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华文行楷" panose="02010800040101010101" charset="-122"/>
                <a:ea typeface="华文行楷" panose="02010800040101010101" charset="-122"/>
              </a:rPr>
              <a:t>e</a:t>
            </a:r>
            <a:r>
              <a:rPr lang="zh-CN" altLang="en-US" sz="4800" dirty="0">
                <a:latin typeface="华文行楷" panose="02010800040101010101" charset="-122"/>
                <a:ea typeface="华文行楷" panose="02010800040101010101" charset="-122"/>
              </a:rPr>
              <a:t>启学习工作室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733675" y="5654040"/>
            <a:ext cx="810704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latin typeface="华文行楷" panose="02010800040101010101" charset="-122"/>
                <a:ea typeface="华文行楷" panose="02010800040101010101" charset="-122"/>
              </a:rPr>
              <a:t>常州市新北区薛家中心小学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600" y="4203865"/>
            <a:ext cx="2039986" cy="2039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960" y="6069377"/>
            <a:ext cx="6349284" cy="7634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6"/>
          <p:cNvSpPr>
            <a:spLocks/>
          </p:cNvSpPr>
          <p:nvPr/>
        </p:nvSpPr>
        <p:spPr bwMode="auto">
          <a:xfrm>
            <a:off x="2816070" y="5735190"/>
            <a:ext cx="1271091" cy="854449"/>
          </a:xfrm>
          <a:custGeom>
            <a:avLst/>
            <a:gdLst>
              <a:gd name="T0" fmla="*/ 0 w 1113"/>
              <a:gd name="T1" fmla="*/ 0 h 757"/>
              <a:gd name="T2" fmla="*/ 1113 w 1113"/>
              <a:gd name="T3" fmla="*/ 0 h 757"/>
              <a:gd name="T4" fmla="*/ 1113 w 1113"/>
              <a:gd name="T5" fmla="*/ 685 h 757"/>
              <a:gd name="T6" fmla="*/ 249 w 1113"/>
              <a:gd name="T7" fmla="*/ 685 h 757"/>
              <a:gd name="T8" fmla="*/ 177 w 1113"/>
              <a:gd name="T9" fmla="*/ 757 h 757"/>
              <a:gd name="T10" fmla="*/ 105 w 1113"/>
              <a:gd name="T11" fmla="*/ 685 h 757"/>
              <a:gd name="T12" fmla="*/ 0 w 1113"/>
              <a:gd name="T13" fmla="*/ 685 h 757"/>
              <a:gd name="T14" fmla="*/ 0 w 1113"/>
              <a:gd name="T15" fmla="*/ 0 h 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3" h="757">
                <a:moveTo>
                  <a:pt x="0" y="0"/>
                </a:moveTo>
                <a:lnTo>
                  <a:pt x="1113" y="0"/>
                </a:lnTo>
                <a:lnTo>
                  <a:pt x="1113" y="685"/>
                </a:lnTo>
                <a:lnTo>
                  <a:pt x="249" y="685"/>
                </a:lnTo>
                <a:lnTo>
                  <a:pt x="177" y="757"/>
                </a:lnTo>
                <a:lnTo>
                  <a:pt x="105" y="685"/>
                </a:lnTo>
                <a:lnTo>
                  <a:pt x="0" y="6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 vert="horz" wrap="square" lIns="90991" tIns="45494" rIns="90991" bIns="45494" numCol="1" anchor="t" anchorCtr="0" compatLnSpc="1">
            <a:prstTxWarp prst="textNoShape">
              <a:avLst/>
            </a:prstTxWarp>
          </a:bodyPr>
          <a:lstStyle/>
          <a:p>
            <a:endParaRPr lang="zh-CN" altLang="en-US" sz="2007"/>
          </a:p>
        </p:txBody>
      </p:sp>
      <p:sp>
        <p:nvSpPr>
          <p:cNvPr id="38" name="Freeform 8"/>
          <p:cNvSpPr>
            <a:spLocks/>
          </p:cNvSpPr>
          <p:nvPr/>
        </p:nvSpPr>
        <p:spPr bwMode="auto">
          <a:xfrm>
            <a:off x="1544978" y="1081097"/>
            <a:ext cx="3864053" cy="4518396"/>
          </a:xfrm>
          <a:custGeom>
            <a:avLst/>
            <a:gdLst>
              <a:gd name="T0" fmla="*/ 133 w 3381"/>
              <a:gd name="T1" fmla="*/ 2348 h 3999"/>
              <a:gd name="T2" fmla="*/ 0 w 3381"/>
              <a:gd name="T3" fmla="*/ 1703 h 3999"/>
              <a:gd name="T4" fmla="*/ 282 w 3381"/>
              <a:gd name="T5" fmla="*/ 767 h 3999"/>
              <a:gd name="T6" fmla="*/ 1039 w 3381"/>
              <a:gd name="T7" fmla="*/ 133 h 3999"/>
              <a:gd name="T8" fmla="*/ 1689 w 3381"/>
              <a:gd name="T9" fmla="*/ 0 h 3999"/>
              <a:gd name="T10" fmla="*/ 2885 w 3381"/>
              <a:gd name="T11" fmla="*/ 495 h 3999"/>
              <a:gd name="T12" fmla="*/ 3381 w 3381"/>
              <a:gd name="T13" fmla="*/ 1691 h 3999"/>
              <a:gd name="T14" fmla="*/ 3097 w 3381"/>
              <a:gd name="T15" fmla="*/ 2624 h 3999"/>
              <a:gd name="T16" fmla="*/ 2346 w 3381"/>
              <a:gd name="T17" fmla="*/ 3248 h 3999"/>
              <a:gd name="T18" fmla="*/ 2281 w 3381"/>
              <a:gd name="T19" fmla="*/ 3304 h 3999"/>
              <a:gd name="T20" fmla="*/ 2256 w 3381"/>
              <a:gd name="T21" fmla="*/ 3388 h 3999"/>
              <a:gd name="T22" fmla="*/ 2256 w 3381"/>
              <a:gd name="T23" fmla="*/ 3718 h 3999"/>
              <a:gd name="T24" fmla="*/ 1699 w 3381"/>
              <a:gd name="T25" fmla="*/ 3999 h 3999"/>
              <a:gd name="T26" fmla="*/ 1142 w 3381"/>
              <a:gd name="T27" fmla="*/ 3718 h 3999"/>
              <a:gd name="T28" fmla="*/ 1142 w 3381"/>
              <a:gd name="T29" fmla="*/ 3388 h 3999"/>
              <a:gd name="T30" fmla="*/ 1354 w 3381"/>
              <a:gd name="T31" fmla="*/ 2691 h 3999"/>
              <a:gd name="T32" fmla="*/ 1916 w 3381"/>
              <a:gd name="T33" fmla="*/ 2226 h 3999"/>
              <a:gd name="T34" fmla="*/ 2171 w 3381"/>
              <a:gd name="T35" fmla="*/ 2011 h 3999"/>
              <a:gd name="T36" fmla="*/ 2267 w 3381"/>
              <a:gd name="T37" fmla="*/ 1691 h 3999"/>
              <a:gd name="T38" fmla="*/ 2098 w 3381"/>
              <a:gd name="T39" fmla="*/ 1283 h 3999"/>
              <a:gd name="T40" fmla="*/ 1689 w 3381"/>
              <a:gd name="T41" fmla="*/ 1113 h 3999"/>
              <a:gd name="T42" fmla="*/ 1469 w 3381"/>
              <a:gd name="T43" fmla="*/ 1155 h 3999"/>
              <a:gd name="T44" fmla="*/ 1212 w 3381"/>
              <a:gd name="T45" fmla="*/ 1375 h 3999"/>
              <a:gd name="T46" fmla="*/ 1113 w 3381"/>
              <a:gd name="T47" fmla="*/ 1703 h 3999"/>
              <a:gd name="T48" fmla="*/ 1155 w 3381"/>
              <a:gd name="T49" fmla="*/ 1918 h 3999"/>
              <a:gd name="T50" fmla="*/ 133 w 3381"/>
              <a:gd name="T51" fmla="*/ 2348 h 3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381" h="3999">
                <a:moveTo>
                  <a:pt x="133" y="2348"/>
                </a:moveTo>
                <a:cubicBezTo>
                  <a:pt x="42" y="2134"/>
                  <a:pt x="0" y="1915"/>
                  <a:pt x="0" y="1703"/>
                </a:cubicBezTo>
                <a:cubicBezTo>
                  <a:pt x="0" y="1368"/>
                  <a:pt x="102" y="1042"/>
                  <a:pt x="282" y="767"/>
                </a:cubicBezTo>
                <a:cubicBezTo>
                  <a:pt x="461" y="492"/>
                  <a:pt x="721" y="267"/>
                  <a:pt x="1039" y="133"/>
                </a:cubicBezTo>
                <a:cubicBezTo>
                  <a:pt x="1240" y="48"/>
                  <a:pt x="1459" y="0"/>
                  <a:pt x="1689" y="0"/>
                </a:cubicBezTo>
                <a:cubicBezTo>
                  <a:pt x="2156" y="0"/>
                  <a:pt x="2579" y="189"/>
                  <a:pt x="2885" y="495"/>
                </a:cubicBezTo>
                <a:cubicBezTo>
                  <a:pt x="3191" y="802"/>
                  <a:pt x="3381" y="1224"/>
                  <a:pt x="3381" y="1691"/>
                </a:cubicBezTo>
                <a:cubicBezTo>
                  <a:pt x="3381" y="2028"/>
                  <a:pt x="3278" y="2352"/>
                  <a:pt x="3097" y="2624"/>
                </a:cubicBezTo>
                <a:cubicBezTo>
                  <a:pt x="2918" y="2895"/>
                  <a:pt x="2659" y="3115"/>
                  <a:pt x="2346" y="3248"/>
                </a:cubicBezTo>
                <a:cubicBezTo>
                  <a:pt x="2320" y="3259"/>
                  <a:pt x="2298" y="3279"/>
                  <a:pt x="2281" y="3304"/>
                </a:cubicBezTo>
                <a:cubicBezTo>
                  <a:pt x="2265" y="3328"/>
                  <a:pt x="2256" y="3357"/>
                  <a:pt x="2256" y="3388"/>
                </a:cubicBezTo>
                <a:lnTo>
                  <a:pt x="2256" y="3718"/>
                </a:lnTo>
                <a:lnTo>
                  <a:pt x="1699" y="3999"/>
                </a:lnTo>
                <a:lnTo>
                  <a:pt x="1142" y="3718"/>
                </a:lnTo>
                <a:lnTo>
                  <a:pt x="1142" y="3388"/>
                </a:lnTo>
                <a:cubicBezTo>
                  <a:pt x="1142" y="3137"/>
                  <a:pt x="1219" y="2895"/>
                  <a:pt x="1354" y="2691"/>
                </a:cubicBezTo>
                <a:cubicBezTo>
                  <a:pt x="1488" y="2489"/>
                  <a:pt x="1681" y="2325"/>
                  <a:pt x="1916" y="2226"/>
                </a:cubicBezTo>
                <a:cubicBezTo>
                  <a:pt x="2020" y="2181"/>
                  <a:pt x="2108" y="2106"/>
                  <a:pt x="2171" y="2011"/>
                </a:cubicBezTo>
                <a:cubicBezTo>
                  <a:pt x="2232" y="1918"/>
                  <a:pt x="2267" y="1808"/>
                  <a:pt x="2267" y="1691"/>
                </a:cubicBezTo>
                <a:cubicBezTo>
                  <a:pt x="2267" y="1532"/>
                  <a:pt x="2203" y="1387"/>
                  <a:pt x="2098" y="1283"/>
                </a:cubicBezTo>
                <a:cubicBezTo>
                  <a:pt x="1993" y="1178"/>
                  <a:pt x="1849" y="1113"/>
                  <a:pt x="1689" y="1113"/>
                </a:cubicBezTo>
                <a:cubicBezTo>
                  <a:pt x="1606" y="1113"/>
                  <a:pt x="1532" y="1128"/>
                  <a:pt x="1469" y="1155"/>
                </a:cubicBezTo>
                <a:cubicBezTo>
                  <a:pt x="1365" y="1199"/>
                  <a:pt x="1276" y="1278"/>
                  <a:pt x="1212" y="1375"/>
                </a:cubicBezTo>
                <a:cubicBezTo>
                  <a:pt x="1149" y="1472"/>
                  <a:pt x="1113" y="1586"/>
                  <a:pt x="1113" y="1703"/>
                </a:cubicBezTo>
                <a:cubicBezTo>
                  <a:pt x="1113" y="1777"/>
                  <a:pt x="1127" y="1850"/>
                  <a:pt x="1155" y="1918"/>
                </a:cubicBezTo>
                <a:lnTo>
                  <a:pt x="133" y="2348"/>
                </a:lnTo>
                <a:close/>
              </a:path>
            </a:pathLst>
          </a:custGeom>
          <a:solidFill>
            <a:schemeClr val="accent4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 vert="horz" wrap="square" lIns="90991" tIns="45494" rIns="90991" bIns="45494" numCol="1" anchor="t" anchorCtr="0" compatLnSpc="1">
            <a:prstTxWarp prst="textNoShape">
              <a:avLst/>
            </a:prstTxWarp>
          </a:bodyPr>
          <a:lstStyle/>
          <a:p>
            <a:endParaRPr lang="zh-CN" altLang="en-US" sz="2007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2527259" y="1081098"/>
            <a:ext cx="2643742" cy="1632078"/>
          </a:xfrm>
          <a:custGeom>
            <a:avLst/>
            <a:gdLst>
              <a:gd name="T0" fmla="*/ 0 w 2313"/>
              <a:gd name="T1" fmla="*/ 221 h 1445"/>
              <a:gd name="T2" fmla="*/ 179 w 2313"/>
              <a:gd name="T3" fmla="*/ 133 h 1445"/>
              <a:gd name="T4" fmla="*/ 829 w 2313"/>
              <a:gd name="T5" fmla="*/ 0 h 1445"/>
              <a:gd name="T6" fmla="*/ 2025 w 2313"/>
              <a:gd name="T7" fmla="*/ 495 h 1445"/>
              <a:gd name="T8" fmla="*/ 2313 w 2313"/>
              <a:gd name="T9" fmla="*/ 879 h 1445"/>
              <a:gd name="T10" fmla="*/ 1353 w 2313"/>
              <a:gd name="T11" fmla="*/ 1445 h 1445"/>
              <a:gd name="T12" fmla="*/ 1238 w 2313"/>
              <a:gd name="T13" fmla="*/ 1283 h 1445"/>
              <a:gd name="T14" fmla="*/ 829 w 2313"/>
              <a:gd name="T15" fmla="*/ 1113 h 1445"/>
              <a:gd name="T16" fmla="*/ 609 w 2313"/>
              <a:gd name="T17" fmla="*/ 1155 h 1445"/>
              <a:gd name="T18" fmla="*/ 552 w 2313"/>
              <a:gd name="T19" fmla="*/ 1184 h 1445"/>
              <a:gd name="T20" fmla="*/ 0 w 2313"/>
              <a:gd name="T21" fmla="*/ 221 h 1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3" h="1445">
                <a:moveTo>
                  <a:pt x="0" y="221"/>
                </a:moveTo>
                <a:cubicBezTo>
                  <a:pt x="57" y="189"/>
                  <a:pt x="117" y="159"/>
                  <a:pt x="179" y="133"/>
                </a:cubicBezTo>
                <a:cubicBezTo>
                  <a:pt x="380" y="48"/>
                  <a:pt x="599" y="0"/>
                  <a:pt x="829" y="0"/>
                </a:cubicBezTo>
                <a:cubicBezTo>
                  <a:pt x="1296" y="0"/>
                  <a:pt x="1719" y="189"/>
                  <a:pt x="2025" y="495"/>
                </a:cubicBezTo>
                <a:cubicBezTo>
                  <a:pt x="2138" y="609"/>
                  <a:pt x="2236" y="738"/>
                  <a:pt x="2313" y="879"/>
                </a:cubicBezTo>
                <a:lnTo>
                  <a:pt x="1353" y="1445"/>
                </a:lnTo>
                <a:cubicBezTo>
                  <a:pt x="1324" y="1385"/>
                  <a:pt x="1285" y="1330"/>
                  <a:pt x="1238" y="1283"/>
                </a:cubicBezTo>
                <a:cubicBezTo>
                  <a:pt x="1133" y="1178"/>
                  <a:pt x="989" y="1113"/>
                  <a:pt x="829" y="1113"/>
                </a:cubicBezTo>
                <a:cubicBezTo>
                  <a:pt x="746" y="1113"/>
                  <a:pt x="672" y="1128"/>
                  <a:pt x="609" y="1155"/>
                </a:cubicBezTo>
                <a:cubicBezTo>
                  <a:pt x="590" y="1163"/>
                  <a:pt x="570" y="1173"/>
                  <a:pt x="552" y="1184"/>
                </a:cubicBezTo>
                <a:lnTo>
                  <a:pt x="0" y="221"/>
                </a:lnTo>
                <a:close/>
              </a:path>
            </a:pathLst>
          </a:custGeom>
          <a:solidFill>
            <a:schemeClr val="accent1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 vert="horz" wrap="square" lIns="90991" tIns="45494" rIns="90991" bIns="45494" numCol="1" anchor="t" anchorCtr="0" compatLnSpc="1">
            <a:prstTxWarp prst="textNoShape">
              <a:avLst/>
            </a:prstTxWarp>
          </a:bodyPr>
          <a:lstStyle/>
          <a:p>
            <a:endParaRPr lang="zh-CN" altLang="en-US" sz="2007"/>
          </a:p>
        </p:txBody>
      </p:sp>
      <p:sp>
        <p:nvSpPr>
          <p:cNvPr id="40" name="Freeform 10"/>
          <p:cNvSpPr>
            <a:spLocks/>
          </p:cNvSpPr>
          <p:nvPr/>
        </p:nvSpPr>
        <p:spPr bwMode="auto">
          <a:xfrm>
            <a:off x="3920539" y="2006098"/>
            <a:ext cx="1488494" cy="2357969"/>
          </a:xfrm>
          <a:custGeom>
            <a:avLst/>
            <a:gdLst>
              <a:gd name="T0" fmla="*/ 1061 w 1303"/>
              <a:gd name="T1" fmla="*/ 0 h 2087"/>
              <a:gd name="T2" fmla="*/ 1303 w 1303"/>
              <a:gd name="T3" fmla="*/ 872 h 2087"/>
              <a:gd name="T4" fmla="*/ 1019 w 1303"/>
              <a:gd name="T5" fmla="*/ 1805 h 2087"/>
              <a:gd name="T6" fmla="*/ 785 w 1303"/>
              <a:gd name="T7" fmla="*/ 2087 h 2087"/>
              <a:gd name="T8" fmla="*/ 0 w 1303"/>
              <a:gd name="T9" fmla="*/ 1301 h 2087"/>
              <a:gd name="T10" fmla="*/ 93 w 1303"/>
              <a:gd name="T11" fmla="*/ 1192 h 2087"/>
              <a:gd name="T12" fmla="*/ 189 w 1303"/>
              <a:gd name="T13" fmla="*/ 872 h 2087"/>
              <a:gd name="T14" fmla="*/ 101 w 1303"/>
              <a:gd name="T15" fmla="*/ 566 h 2087"/>
              <a:gd name="T16" fmla="*/ 1061 w 1303"/>
              <a:gd name="T17" fmla="*/ 0 h 2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3" h="2087">
                <a:moveTo>
                  <a:pt x="1061" y="0"/>
                </a:moveTo>
                <a:cubicBezTo>
                  <a:pt x="1214" y="255"/>
                  <a:pt x="1303" y="553"/>
                  <a:pt x="1303" y="872"/>
                </a:cubicBezTo>
                <a:cubicBezTo>
                  <a:pt x="1303" y="1209"/>
                  <a:pt x="1200" y="1533"/>
                  <a:pt x="1019" y="1805"/>
                </a:cubicBezTo>
                <a:cubicBezTo>
                  <a:pt x="952" y="1907"/>
                  <a:pt x="874" y="2001"/>
                  <a:pt x="785" y="2087"/>
                </a:cubicBezTo>
                <a:lnTo>
                  <a:pt x="0" y="1301"/>
                </a:lnTo>
                <a:cubicBezTo>
                  <a:pt x="35" y="1269"/>
                  <a:pt x="66" y="1232"/>
                  <a:pt x="93" y="1192"/>
                </a:cubicBezTo>
                <a:cubicBezTo>
                  <a:pt x="154" y="1099"/>
                  <a:pt x="189" y="989"/>
                  <a:pt x="189" y="872"/>
                </a:cubicBezTo>
                <a:cubicBezTo>
                  <a:pt x="189" y="760"/>
                  <a:pt x="157" y="655"/>
                  <a:pt x="101" y="566"/>
                </a:cubicBezTo>
                <a:lnTo>
                  <a:pt x="1061" y="0"/>
                </a:lnTo>
                <a:close/>
              </a:path>
            </a:pathLst>
          </a:custGeom>
          <a:solidFill>
            <a:schemeClr val="accent2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 vert="horz" wrap="square" lIns="90991" tIns="45494" rIns="90991" bIns="45494" numCol="1" anchor="t" anchorCtr="0" compatLnSpc="1">
            <a:prstTxWarp prst="textNoShape">
              <a:avLst/>
            </a:prstTxWarp>
          </a:bodyPr>
          <a:lstStyle/>
          <a:p>
            <a:endParaRPr lang="zh-CN" altLang="en-US" sz="2007"/>
          </a:p>
        </p:txBody>
      </p:sp>
      <p:sp>
        <p:nvSpPr>
          <p:cNvPr id="41" name="Freeform 11"/>
          <p:cNvSpPr>
            <a:spLocks/>
          </p:cNvSpPr>
          <p:nvPr/>
        </p:nvSpPr>
        <p:spPr bwMode="auto">
          <a:xfrm>
            <a:off x="1525934" y="1328808"/>
            <a:ext cx="1632900" cy="2405004"/>
          </a:xfrm>
          <a:custGeom>
            <a:avLst/>
            <a:gdLst>
              <a:gd name="T0" fmla="*/ 149 w 1428"/>
              <a:gd name="T1" fmla="*/ 2129 h 2129"/>
              <a:gd name="T2" fmla="*/ 25 w 1428"/>
              <a:gd name="T3" fmla="*/ 1325 h 2129"/>
              <a:gd name="T4" fmla="*/ 296 w 1428"/>
              <a:gd name="T5" fmla="*/ 552 h 2129"/>
              <a:gd name="T6" fmla="*/ 554 w 1428"/>
              <a:gd name="T7" fmla="*/ 242 h 2129"/>
              <a:gd name="T8" fmla="*/ 880 w 1428"/>
              <a:gd name="T9" fmla="*/ 0 h 2129"/>
              <a:gd name="T10" fmla="*/ 1428 w 1428"/>
              <a:gd name="T11" fmla="*/ 965 h 2129"/>
              <a:gd name="T12" fmla="*/ 1319 w 1428"/>
              <a:gd name="T13" fmla="*/ 1046 h 2129"/>
              <a:gd name="T14" fmla="*/ 1227 w 1428"/>
              <a:gd name="T15" fmla="*/ 1157 h 2129"/>
              <a:gd name="T16" fmla="*/ 1130 w 1428"/>
              <a:gd name="T17" fmla="*/ 1429 h 2129"/>
              <a:gd name="T18" fmla="*/ 1171 w 1428"/>
              <a:gd name="T19" fmla="*/ 1699 h 2129"/>
              <a:gd name="T20" fmla="*/ 149 w 1428"/>
              <a:gd name="T21" fmla="*/ 2129 h 2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28" h="2129">
                <a:moveTo>
                  <a:pt x="149" y="2129"/>
                </a:moveTo>
                <a:cubicBezTo>
                  <a:pt x="37" y="1865"/>
                  <a:pt x="0" y="1590"/>
                  <a:pt x="25" y="1325"/>
                </a:cubicBezTo>
                <a:cubicBezTo>
                  <a:pt x="52" y="1048"/>
                  <a:pt x="147" y="782"/>
                  <a:pt x="296" y="552"/>
                </a:cubicBezTo>
                <a:cubicBezTo>
                  <a:pt x="370" y="438"/>
                  <a:pt x="457" y="334"/>
                  <a:pt x="554" y="242"/>
                </a:cubicBezTo>
                <a:cubicBezTo>
                  <a:pt x="651" y="149"/>
                  <a:pt x="761" y="68"/>
                  <a:pt x="880" y="0"/>
                </a:cubicBezTo>
                <a:lnTo>
                  <a:pt x="1428" y="965"/>
                </a:lnTo>
                <a:cubicBezTo>
                  <a:pt x="1389" y="987"/>
                  <a:pt x="1353" y="1015"/>
                  <a:pt x="1319" y="1046"/>
                </a:cubicBezTo>
                <a:cubicBezTo>
                  <a:pt x="1283" y="1080"/>
                  <a:pt x="1252" y="1117"/>
                  <a:pt x="1227" y="1157"/>
                </a:cubicBezTo>
                <a:cubicBezTo>
                  <a:pt x="1173" y="1239"/>
                  <a:pt x="1139" y="1333"/>
                  <a:pt x="1130" y="1429"/>
                </a:cubicBezTo>
                <a:cubicBezTo>
                  <a:pt x="1122" y="1519"/>
                  <a:pt x="1134" y="1611"/>
                  <a:pt x="1171" y="1699"/>
                </a:cubicBezTo>
                <a:lnTo>
                  <a:pt x="149" y="2129"/>
                </a:lnTo>
                <a:close/>
              </a:path>
            </a:pathLst>
          </a:custGeom>
          <a:solidFill>
            <a:schemeClr val="bg2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 vert="horz" wrap="square" lIns="90991" tIns="45494" rIns="90991" bIns="45494" numCol="1" anchor="t" anchorCtr="0" compatLnSpc="1">
            <a:prstTxWarp prst="textNoShape">
              <a:avLst/>
            </a:prstTxWarp>
          </a:bodyPr>
          <a:lstStyle/>
          <a:p>
            <a:endParaRPr lang="zh-CN" altLang="en-US" sz="2007"/>
          </a:p>
        </p:txBody>
      </p:sp>
      <p:grpSp>
        <p:nvGrpSpPr>
          <p:cNvPr id="42" name="组合 41"/>
          <p:cNvGrpSpPr/>
          <p:nvPr/>
        </p:nvGrpSpPr>
        <p:grpSpPr>
          <a:xfrm>
            <a:off x="1664390" y="1990965"/>
            <a:ext cx="1151678" cy="915313"/>
            <a:chOff x="1681435" y="1637023"/>
            <a:chExt cx="1152128" cy="926815"/>
          </a:xfrm>
        </p:grpSpPr>
        <p:sp>
          <p:nvSpPr>
            <p:cNvPr id="43" name="TextBox 42"/>
            <p:cNvSpPr txBox="1"/>
            <p:nvPr/>
          </p:nvSpPr>
          <p:spPr>
            <a:xfrm>
              <a:off x="2007270" y="1637023"/>
              <a:ext cx="390002" cy="5921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j-ea"/>
                  <a:ea typeface="+mj-ea"/>
                </a:rPr>
                <a:t>1</a:t>
              </a:r>
              <a:endParaRPr lang="zh-CN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81435" y="2157597"/>
              <a:ext cx="1152128" cy="406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7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ea"/>
                </a:rPr>
                <a:t>整合</a:t>
              </a:r>
              <a:endParaRPr lang="zh-CN" altLang="en-US" sz="2007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166512" y="1184435"/>
            <a:ext cx="1151678" cy="920168"/>
            <a:chOff x="3226103" y="871906"/>
            <a:chExt cx="1152128" cy="931731"/>
          </a:xfrm>
        </p:grpSpPr>
        <p:sp>
          <p:nvSpPr>
            <p:cNvPr id="46" name="TextBox 45"/>
            <p:cNvSpPr txBox="1"/>
            <p:nvPr/>
          </p:nvSpPr>
          <p:spPr>
            <a:xfrm>
              <a:off x="3616226" y="871906"/>
              <a:ext cx="378778" cy="562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010" b="1" dirty="0">
                  <a:solidFill>
                    <a:srgbClr val="F8F8F8"/>
                  </a:solidFill>
                  <a:latin typeface="+mj-ea"/>
                  <a:ea typeface="+mj-ea"/>
                </a:rPr>
                <a:t>2</a:t>
              </a:r>
              <a:endParaRPr lang="zh-CN" altLang="en-US" sz="3010" b="1" dirty="0">
                <a:solidFill>
                  <a:srgbClr val="F8F8F8"/>
                </a:solidFill>
                <a:latin typeface="+mj-ea"/>
                <a:ea typeface="+mj-ea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226103" y="1429664"/>
              <a:ext cx="1152128" cy="373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rgbClr val="F8F8F8"/>
                  </a:solidFill>
                  <a:latin typeface="+mn-ea"/>
                </a:rPr>
                <a:t>项目</a:t>
              </a:r>
              <a:endParaRPr lang="zh-CN" altLang="en-US" b="1" dirty="0">
                <a:solidFill>
                  <a:srgbClr val="F8F8F8"/>
                </a:solidFill>
                <a:latin typeface="+mn-ea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120028" y="2515403"/>
            <a:ext cx="1151678" cy="1006842"/>
            <a:chOff x="4138032" y="2168050"/>
            <a:chExt cx="1152128" cy="1019492"/>
          </a:xfrm>
        </p:grpSpPr>
        <p:sp>
          <p:nvSpPr>
            <p:cNvPr id="49" name="TextBox 48"/>
            <p:cNvSpPr txBox="1"/>
            <p:nvPr/>
          </p:nvSpPr>
          <p:spPr>
            <a:xfrm>
              <a:off x="4463867" y="2168050"/>
              <a:ext cx="412453" cy="640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511" b="1" dirty="0">
                  <a:solidFill>
                    <a:srgbClr val="F8F8F8"/>
                  </a:solidFill>
                  <a:latin typeface="+mj-ea"/>
                  <a:ea typeface="+mj-ea"/>
                </a:rPr>
                <a:t>3</a:t>
              </a:r>
              <a:endParaRPr lang="zh-CN" altLang="en-US" sz="3511" b="1" dirty="0">
                <a:solidFill>
                  <a:srgbClr val="F8F8F8"/>
                </a:solidFill>
                <a:latin typeface="+mj-ea"/>
                <a:ea typeface="+mj-ea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38032" y="2781301"/>
              <a:ext cx="1152128" cy="406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7" b="1" dirty="0" smtClean="0">
                  <a:solidFill>
                    <a:srgbClr val="F8F8F8"/>
                  </a:solidFill>
                  <a:latin typeface="+mn-ea"/>
                </a:rPr>
                <a:t>探究</a:t>
              </a:r>
              <a:endParaRPr lang="zh-CN" altLang="en-US" sz="2007" b="1" dirty="0">
                <a:solidFill>
                  <a:srgbClr val="F8F8F8"/>
                </a:solidFill>
                <a:latin typeface="+mn-ea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912745" y="3996759"/>
            <a:ext cx="1151678" cy="907747"/>
            <a:chOff x="2930276" y="3668024"/>
            <a:chExt cx="1152128" cy="919154"/>
          </a:xfrm>
        </p:grpSpPr>
        <p:sp>
          <p:nvSpPr>
            <p:cNvPr id="52" name="TextBox 51"/>
            <p:cNvSpPr txBox="1"/>
            <p:nvPr/>
          </p:nvSpPr>
          <p:spPr>
            <a:xfrm>
              <a:off x="3256111" y="3668024"/>
              <a:ext cx="412453" cy="640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511" b="1" dirty="0">
                  <a:solidFill>
                    <a:srgbClr val="F8F8F8"/>
                  </a:solidFill>
                  <a:latin typeface="+mj-ea"/>
                  <a:ea typeface="+mj-ea"/>
                </a:rPr>
                <a:t>4</a:t>
              </a:r>
              <a:endParaRPr lang="zh-CN" altLang="en-US" sz="3511" b="1" dirty="0">
                <a:solidFill>
                  <a:srgbClr val="F8F8F8"/>
                </a:solidFill>
                <a:latin typeface="+mj-ea"/>
                <a:ea typeface="+mj-ea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930276" y="4180937"/>
              <a:ext cx="1152128" cy="406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7" b="1" dirty="0" smtClean="0">
                  <a:solidFill>
                    <a:srgbClr val="F8F8F8"/>
                  </a:solidFill>
                  <a:latin typeface="+mn-ea"/>
                </a:rPr>
                <a:t>辅助</a:t>
              </a:r>
              <a:endParaRPr lang="zh-CN" altLang="en-US" sz="2007" b="1" dirty="0">
                <a:solidFill>
                  <a:srgbClr val="F8F8F8"/>
                </a:solidFill>
                <a:latin typeface="+mn-ea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858173" y="5918068"/>
            <a:ext cx="1151678" cy="400744"/>
          </a:xfrm>
          <a:prstGeom prst="rect">
            <a:avLst/>
          </a:prstGeom>
          <a:noFill/>
        </p:spPr>
        <p:txBody>
          <a:bodyPr wrap="square" lIns="90991" tIns="45494" rIns="90991" bIns="45494" rtlCol="0">
            <a:spAutoFit/>
          </a:bodyPr>
          <a:lstStyle/>
          <a:p>
            <a:pPr algn="ctr"/>
            <a:r>
              <a:rPr lang="zh-CN" altLang="en-US" sz="2007" b="1" dirty="0" smtClean="0">
                <a:solidFill>
                  <a:srgbClr val="F8F8F8"/>
                </a:solidFill>
                <a:latin typeface="+mn-ea"/>
              </a:rPr>
              <a:t>特点</a:t>
            </a:r>
            <a:endParaRPr lang="zh-CN" altLang="en-US" sz="2007" b="1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212453" y="1660920"/>
            <a:ext cx="4979548" cy="559312"/>
          </a:xfrm>
          <a:prstGeom prst="rect">
            <a:avLst/>
          </a:prstGeom>
          <a:noFill/>
        </p:spPr>
        <p:txBody>
          <a:bodyPr wrap="square" lIns="90991" tIns="45494" rIns="90991" bIns="45494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6"/>
                </a:solidFill>
                <a:latin typeface="+mn-ea"/>
              </a:rPr>
              <a:t>学习的内容是跨学科的，是整合的。</a:t>
            </a:r>
            <a:endParaRPr lang="zh-CN" altLang="en-US" sz="2400" b="1" dirty="0">
              <a:solidFill>
                <a:schemeClr val="accent6"/>
              </a:solidFill>
              <a:latin typeface="+mn-ea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6011798" y="1480735"/>
            <a:ext cx="961711" cy="950144"/>
            <a:chOff x="6409426" y="1173624"/>
            <a:chExt cx="962086" cy="962084"/>
          </a:xfrm>
          <a:solidFill>
            <a:schemeClr val="bg2"/>
          </a:solidFill>
        </p:grpSpPr>
        <p:sp>
          <p:nvSpPr>
            <p:cNvPr id="57" name="椭圆 56"/>
            <p:cNvSpPr/>
            <p:nvPr/>
          </p:nvSpPr>
          <p:spPr bwMode="auto">
            <a:xfrm>
              <a:off x="6409426" y="1173624"/>
              <a:ext cx="962086" cy="962084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114673" tIns="57337" rIns="114673" bIns="57337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7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53352" y="1318965"/>
              <a:ext cx="412453" cy="6405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51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j-ea"/>
                  <a:ea typeface="+mj-ea"/>
                </a:rPr>
                <a:t>1</a:t>
              </a:r>
              <a:endParaRPr lang="zh-CN" altLang="en-US" sz="351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011798" y="2686862"/>
            <a:ext cx="961711" cy="950144"/>
            <a:chOff x="6409426" y="2394908"/>
            <a:chExt cx="962086" cy="962084"/>
          </a:xfrm>
          <a:solidFill>
            <a:schemeClr val="accent1"/>
          </a:solidFill>
        </p:grpSpPr>
        <p:sp>
          <p:nvSpPr>
            <p:cNvPr id="60" name="椭圆 59"/>
            <p:cNvSpPr/>
            <p:nvPr/>
          </p:nvSpPr>
          <p:spPr bwMode="auto">
            <a:xfrm>
              <a:off x="6409426" y="2394908"/>
              <a:ext cx="962086" cy="962084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114673" tIns="57337" rIns="114673" bIns="57337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7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635866" y="2536282"/>
              <a:ext cx="412453" cy="6405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8F8F8"/>
                  </a:solidFill>
                  <a:latin typeface="+mj-ea"/>
                  <a:ea typeface="+mj-ea"/>
                </a:defRPr>
              </a:lvl1pPr>
            </a:lstStyle>
            <a:p>
              <a:r>
                <a:rPr lang="en-US" altLang="zh-CN" sz="3511" dirty="0"/>
                <a:t>2</a:t>
              </a:r>
              <a:endParaRPr lang="zh-CN" altLang="en-US" sz="3511" dirty="0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011794" y="3845498"/>
            <a:ext cx="961711" cy="950144"/>
            <a:chOff x="6409429" y="3568104"/>
            <a:chExt cx="962087" cy="962084"/>
          </a:xfrm>
          <a:solidFill>
            <a:schemeClr val="accent2"/>
          </a:solidFill>
        </p:grpSpPr>
        <p:sp>
          <p:nvSpPr>
            <p:cNvPr id="63" name="椭圆 62"/>
            <p:cNvSpPr/>
            <p:nvPr/>
          </p:nvSpPr>
          <p:spPr bwMode="auto">
            <a:xfrm>
              <a:off x="6409429" y="3568104"/>
              <a:ext cx="962087" cy="962084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114673" tIns="57337" rIns="114673" bIns="57337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7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635869" y="3702117"/>
              <a:ext cx="412453" cy="6405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8F8F8"/>
                  </a:solidFill>
                  <a:latin typeface="+mj-ea"/>
                  <a:ea typeface="+mj-ea"/>
                </a:defRPr>
              </a:lvl1pPr>
            </a:lstStyle>
            <a:p>
              <a:r>
                <a:rPr lang="en-US" altLang="zh-CN" sz="3511" dirty="0"/>
                <a:t>3</a:t>
              </a:r>
              <a:endParaRPr lang="zh-CN" altLang="en-US" sz="3511" dirty="0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011798" y="5130407"/>
            <a:ext cx="961711" cy="950144"/>
            <a:chOff x="6409426" y="4869160"/>
            <a:chExt cx="962086" cy="962084"/>
          </a:xfrm>
          <a:solidFill>
            <a:srgbClr val="7030A0"/>
          </a:solidFill>
        </p:grpSpPr>
        <p:sp>
          <p:nvSpPr>
            <p:cNvPr id="66" name="椭圆 65"/>
            <p:cNvSpPr/>
            <p:nvPr/>
          </p:nvSpPr>
          <p:spPr bwMode="auto">
            <a:xfrm>
              <a:off x="6409426" y="4869160"/>
              <a:ext cx="962086" cy="962084"/>
            </a:xfrm>
            <a:prstGeom prst="ellipse">
              <a:avLst/>
            </a:prstGeom>
            <a:solidFill>
              <a:schemeClr val="accent4"/>
            </a:solidFill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114673" tIns="57337" rIns="114673" bIns="57337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7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616829" y="5005505"/>
              <a:ext cx="412453" cy="6405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8F8F8"/>
                  </a:solidFill>
                  <a:latin typeface="+mj-ea"/>
                  <a:ea typeface="+mj-ea"/>
                </a:defRPr>
              </a:lvl1pPr>
            </a:lstStyle>
            <a:p>
              <a:r>
                <a:rPr lang="en-US" altLang="zh-CN" sz="3511" dirty="0"/>
                <a:t>4</a:t>
              </a:r>
              <a:endParaRPr lang="zh-CN" altLang="en-US" sz="3511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7212452" y="2907477"/>
            <a:ext cx="4030874" cy="645874"/>
          </a:xfrm>
          <a:prstGeom prst="rect">
            <a:avLst/>
          </a:prstGeom>
          <a:noFill/>
        </p:spPr>
        <p:txBody>
          <a:bodyPr wrap="square" lIns="90991" tIns="45494" rIns="90991" bIns="45494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6"/>
                </a:solidFill>
                <a:latin typeface="+mn-ea"/>
              </a:rPr>
              <a:t>学习的方法以项目为主。</a:t>
            </a:r>
            <a:endParaRPr lang="zh-CN" altLang="en-US" sz="2400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212452" y="3825971"/>
            <a:ext cx="4611248" cy="1199872"/>
          </a:xfrm>
          <a:prstGeom prst="rect">
            <a:avLst/>
          </a:prstGeom>
          <a:noFill/>
        </p:spPr>
        <p:txBody>
          <a:bodyPr wrap="square" lIns="90991" tIns="45494" rIns="90991" bIns="45494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6"/>
                </a:solidFill>
                <a:latin typeface="+mn-ea"/>
              </a:rPr>
              <a:t>学习的环境是探究的、互助的、团队的。</a:t>
            </a:r>
            <a:endParaRPr lang="zh-CN" altLang="en-US" sz="2400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212452" y="5272194"/>
            <a:ext cx="4030874" cy="645874"/>
          </a:xfrm>
          <a:prstGeom prst="rect">
            <a:avLst/>
          </a:prstGeom>
          <a:noFill/>
        </p:spPr>
        <p:txBody>
          <a:bodyPr wrap="square" lIns="90991" tIns="45494" rIns="90991" bIns="45494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6"/>
                </a:solidFill>
                <a:latin typeface="+mn-ea"/>
              </a:rPr>
              <a:t>教师的角色是辅助的</a:t>
            </a:r>
            <a:endParaRPr lang="zh-CN" altLang="en-US" sz="2400" b="1" dirty="0">
              <a:solidFill>
                <a:schemeClr val="accent6"/>
              </a:solidFill>
              <a:latin typeface="+mn-ea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8806976" y="268361"/>
            <a:ext cx="3385025" cy="4515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57"/>
          </a:p>
        </p:txBody>
      </p:sp>
      <p:sp>
        <p:nvSpPr>
          <p:cNvPr id="71" name="矩形 70"/>
          <p:cNvSpPr/>
          <p:nvPr/>
        </p:nvSpPr>
        <p:spPr>
          <a:xfrm>
            <a:off x="91" y="268361"/>
            <a:ext cx="3385025" cy="4515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57"/>
          </a:p>
        </p:txBody>
      </p:sp>
      <p:sp>
        <p:nvSpPr>
          <p:cNvPr id="72" name="TextBox 71"/>
          <p:cNvSpPr txBox="1"/>
          <p:nvPr/>
        </p:nvSpPr>
        <p:spPr>
          <a:xfrm>
            <a:off x="3678716" y="178058"/>
            <a:ext cx="4765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未来教室的特点</a:t>
            </a:r>
            <a:endParaRPr lang="zh-CN" altLang="en-US" sz="4000" dirty="0"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1795947"/>
      </p:ext>
    </p:extLst>
  </p:cSld>
  <p:clrMapOvr>
    <a:masterClrMapping/>
  </p:clrMapOvr>
  <p:transition spd="med" advClick="0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000"/>
                            </p:stCondLst>
                            <p:childTnLst>
                              <p:par>
                                <p:cTn id="9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54" grpId="0"/>
      <p:bldP spid="55" grpId="0"/>
      <p:bldP spid="68" grpId="0"/>
      <p:bldP spid="69" grpId="0"/>
      <p:bldP spid="70" grpId="0"/>
      <p:bldP spid="36" grpId="0" animBg="1"/>
      <p:bldP spid="71" grpId="0" animBg="1"/>
      <p:bldP spid="72" grpId="0"/>
    </p:bldLst>
  </p:timing>
  <p:extLst mod="1">
    <p:ext uri="{E180D4A7-C9FB-4DFB-919C-405C955672EB}">
      <p14:showEvtLst xmlns:p14="http://schemas.microsoft.com/office/powerpoint/2010/main">
        <p14:playEvt time="0" objId="30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5335" smtClean="0">
                <a:latin typeface="方正大黑简体" panose="02010601030101010101" pitchFamily="2" charset="-122"/>
                <a:ea typeface="方正大黑简体" panose="02010601030101010101" pitchFamily="2" charset="-122"/>
              </a:rPr>
              <a:t>翻转课堂在教学中成功的三个关键</a:t>
            </a:r>
            <a:endParaRPr lang="en-US" altLang="zh-CN" sz="5335" dirty="0">
              <a:latin typeface="方正大黑简体" panose="02010601030101010101" pitchFamily="2" charset="-122"/>
              <a:ea typeface="方正大黑简体" panose="02010601030101010101" pitchFamily="2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82</Words>
  <Application>Microsoft Office PowerPoint</Application>
  <PresentationFormat>宽屏</PresentationFormat>
  <Paragraphs>24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方正大黑简体</vt:lpstr>
      <vt:lpstr>方正少儿简体</vt:lpstr>
      <vt:lpstr>黑体</vt:lpstr>
      <vt:lpstr>华文行楷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翻转课堂在教学中成功的三个关键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bn</dc:creator>
  <cp:lastModifiedBy>bn</cp:lastModifiedBy>
  <cp:revision>43</cp:revision>
  <dcterms:created xsi:type="dcterms:W3CDTF">2015-05-05T08:02:00Z</dcterms:created>
  <dcterms:modified xsi:type="dcterms:W3CDTF">2017-03-03T06:26:04Z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2052-10.1.0.5867</vt:lpwstr>
  </property>
</Properties>
</file>