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11" name="图片 123910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266382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3907" name="矩形 123906"/>
          <p:cNvSpPr/>
          <p:nvPr/>
        </p:nvSpPr>
        <p:spPr>
          <a:xfrm>
            <a:off x="2351088" y="981075"/>
            <a:ext cx="6337300" cy="19335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endParaRPr sz="4800" b="1" dirty="0">
              <a:solidFill>
                <a:srgbClr val="9933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3921" name="组合 123920"/>
          <p:cNvGrpSpPr/>
          <p:nvPr/>
        </p:nvGrpSpPr>
        <p:grpSpPr>
          <a:xfrm>
            <a:off x="8112125" y="4868863"/>
            <a:ext cx="2195513" cy="1628775"/>
            <a:chOff x="4377" y="0"/>
            <a:chExt cx="1383" cy="1026"/>
          </a:xfrm>
        </p:grpSpPr>
        <p:pic>
          <p:nvPicPr>
            <p:cNvPr id="123918" name="图片 123917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" y="0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19" name="图片 123918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" y="378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20" name="图片 123919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7" y="164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23924" name="矩形 123923"/>
          <p:cNvSpPr/>
          <p:nvPr/>
        </p:nvSpPr>
        <p:spPr>
          <a:xfrm>
            <a:off x="4224338" y="2133600"/>
            <a:ext cx="5943600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2F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charset="0"/>
                <a:ea typeface="微软雅黑" charset="0"/>
              </a:rPr>
              <a:t>我眼中的</a:t>
            </a:r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2F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charset="0"/>
                <a:ea typeface="微软雅黑" charset="0"/>
              </a:rPr>
              <a:t>“</a:t>
            </a:r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2F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charset="0"/>
                <a:ea typeface="微软雅黑" charset="0"/>
              </a:rPr>
              <a:t>新基础教育</a:t>
            </a:r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2F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charset="0"/>
                <a:ea typeface="微软雅黑" charset="0"/>
              </a:rPr>
              <a:t>”</a:t>
            </a:r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2F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charset="0"/>
                <a:ea typeface="微软雅黑" charset="0"/>
              </a:rPr>
              <a:t>研究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  <a:p>
            <a:pPr algn="ctr"/>
            <a:endParaRPr lang="en-US" altLang="zh-CN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  <a:p>
            <a:pPr algn="ctr"/>
            <a:endParaRPr lang="en-US" altLang="zh-CN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  <a:p>
            <a:pPr algn="ctr"/>
            <a:r>
              <a:rPr lang="en-US" altLang="zh-CN" sz="2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2F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charset="0"/>
                <a:ea typeface="微软雅黑" charset="0"/>
              </a:rPr>
              <a:t>——</a:t>
            </a:r>
            <a:r>
              <a:rPr lang="zh-CN" altLang="en-US" sz="2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2F00"/>
                </a:soli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charset="0"/>
                <a:ea typeface="微软雅黑" charset="0"/>
              </a:rPr>
              <a:t>西夏墅小学     李忠顺</a:t>
            </a:r>
            <a:endParaRPr lang="zh-CN" altLang="en-US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</p:txBody>
      </p:sp>
      <p:pic>
        <p:nvPicPr>
          <p:cNvPr id="123925" name="图片 123924" descr="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088" y="0"/>
            <a:ext cx="1143000" cy="11303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3926" name="文本框 123925"/>
          <p:cNvSpPr txBox="1"/>
          <p:nvPr/>
        </p:nvSpPr>
        <p:spPr>
          <a:xfrm>
            <a:off x="5087938" y="5435600"/>
            <a:ext cx="3744912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2016.09.19</a:t>
            </a:r>
            <a:endParaRPr lang="en-US" altLang="zh-CN" sz="2800" b="1" dirty="0">
              <a:solidFill>
                <a:schemeClr val="tx2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11" name="图片 123910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266382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3907" name="矩形 123906"/>
          <p:cNvSpPr/>
          <p:nvPr/>
        </p:nvSpPr>
        <p:spPr>
          <a:xfrm>
            <a:off x="2351088" y="981075"/>
            <a:ext cx="6337300" cy="19335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endParaRPr sz="4800" b="1" dirty="0">
              <a:solidFill>
                <a:srgbClr val="9933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3921" name="组合 123920"/>
          <p:cNvGrpSpPr/>
          <p:nvPr/>
        </p:nvGrpSpPr>
        <p:grpSpPr>
          <a:xfrm>
            <a:off x="8112125" y="4868863"/>
            <a:ext cx="2195513" cy="1628775"/>
            <a:chOff x="4377" y="0"/>
            <a:chExt cx="1383" cy="1026"/>
          </a:xfrm>
        </p:grpSpPr>
        <p:pic>
          <p:nvPicPr>
            <p:cNvPr id="123918" name="图片 123917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" y="0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19" name="图片 123918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" y="378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20" name="图片 123919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7" y="164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23924" name="矩形 123923"/>
          <p:cNvSpPr/>
          <p:nvPr/>
        </p:nvSpPr>
        <p:spPr>
          <a:xfrm>
            <a:off x="4224338" y="2133600"/>
            <a:ext cx="5943600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</p:txBody>
      </p:sp>
      <p:pic>
        <p:nvPicPr>
          <p:cNvPr id="123925" name="图片 123924" descr="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088" y="0"/>
            <a:ext cx="1143000" cy="11303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4770755" y="1506220"/>
            <a:ext cx="6321425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主要内容：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一、新基础教育的总体理解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二、新基础教育的核心关键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三、新基础教育的发展历程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四、本校推进情况</a:t>
            </a:r>
            <a:endParaRPr lang="zh-CN" altLang="en-US" sz="3600" b="1">
              <a:solidFill>
                <a:srgbClr val="FF0000"/>
              </a:solidFill>
            </a:endParaRPr>
          </a:p>
          <a:p>
            <a:r>
              <a:rPr lang="zh-CN" altLang="en-US" sz="3600" b="1">
                <a:solidFill>
                  <a:srgbClr val="FF0000"/>
                </a:solidFill>
              </a:rPr>
              <a:t>   （存在的问题和今后的措施）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11" name="图片 123910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266382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3907" name="矩形 123906"/>
          <p:cNvSpPr/>
          <p:nvPr/>
        </p:nvSpPr>
        <p:spPr>
          <a:xfrm>
            <a:off x="4957445" y="952500"/>
            <a:ext cx="6337300" cy="1468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endParaRPr sz="4800" b="1" dirty="0">
              <a:solidFill>
                <a:srgbClr val="9933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3921" name="组合 123920"/>
          <p:cNvGrpSpPr/>
          <p:nvPr/>
        </p:nvGrpSpPr>
        <p:grpSpPr>
          <a:xfrm>
            <a:off x="8112125" y="4868863"/>
            <a:ext cx="2195513" cy="1628775"/>
            <a:chOff x="4377" y="0"/>
            <a:chExt cx="1383" cy="1026"/>
          </a:xfrm>
        </p:grpSpPr>
        <p:pic>
          <p:nvPicPr>
            <p:cNvPr id="123918" name="图片 123917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" y="0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19" name="图片 123918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" y="378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20" name="图片 123919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7" y="164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23924" name="矩形 123923"/>
          <p:cNvSpPr/>
          <p:nvPr/>
        </p:nvSpPr>
        <p:spPr>
          <a:xfrm>
            <a:off x="4366895" y="2133600"/>
            <a:ext cx="5801360" cy="2218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</p:txBody>
      </p:sp>
      <p:pic>
        <p:nvPicPr>
          <p:cNvPr id="123925" name="图片 123924" descr="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088" y="0"/>
            <a:ext cx="1143000" cy="11303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4904105" y="2320925"/>
            <a:ext cx="6172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一、</a:t>
            </a:r>
            <a:r>
              <a:rPr lang="en-US" altLang="zh-CN" sz="3600">
                <a:solidFill>
                  <a:srgbClr val="FF0000"/>
                </a:solidFill>
              </a:rPr>
              <a:t>“</a:t>
            </a:r>
            <a:r>
              <a:rPr lang="zh-CN" altLang="en-US" sz="3600">
                <a:solidFill>
                  <a:srgbClr val="FF0000"/>
                </a:solidFill>
              </a:rPr>
              <a:t>新基础教育</a:t>
            </a:r>
            <a:r>
              <a:rPr lang="en-US" altLang="zh-CN" sz="3600">
                <a:solidFill>
                  <a:srgbClr val="FF0000"/>
                </a:solidFill>
              </a:rPr>
              <a:t>”</a:t>
            </a:r>
            <a:r>
              <a:rPr lang="zh-CN" altLang="en-US" sz="3600">
                <a:solidFill>
                  <a:srgbClr val="FF0000"/>
                </a:solidFill>
              </a:rPr>
              <a:t>的总体理解：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rot="10740000" flipV="1">
            <a:off x="5857875" y="3583940"/>
            <a:ext cx="52108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创始人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：叶</a:t>
            </a:r>
            <a:r>
              <a:rPr lang="zh-CN" altLang="en-US" sz="3600">
                <a:solidFill>
                  <a:srgbClr val="FF0000"/>
                </a:solidFill>
              </a:rPr>
              <a:t>澜老师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11" name="图片 123910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266382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3907" name="矩形 123906"/>
          <p:cNvSpPr/>
          <p:nvPr/>
        </p:nvSpPr>
        <p:spPr>
          <a:xfrm>
            <a:off x="5005070" y="1019175"/>
            <a:ext cx="6337300" cy="1468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endParaRPr sz="4800" b="1" dirty="0">
              <a:solidFill>
                <a:srgbClr val="9933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3921" name="组合 123920"/>
          <p:cNvGrpSpPr/>
          <p:nvPr/>
        </p:nvGrpSpPr>
        <p:grpSpPr>
          <a:xfrm>
            <a:off x="8140700" y="4802188"/>
            <a:ext cx="2195513" cy="1628775"/>
            <a:chOff x="4377" y="0"/>
            <a:chExt cx="1383" cy="1026"/>
          </a:xfrm>
        </p:grpSpPr>
        <p:pic>
          <p:nvPicPr>
            <p:cNvPr id="123918" name="图片 123917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" y="0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19" name="图片 123918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" y="378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20" name="图片 123919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7" y="164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23924" name="矩形 123923"/>
          <p:cNvSpPr/>
          <p:nvPr/>
        </p:nvSpPr>
        <p:spPr>
          <a:xfrm>
            <a:off x="4366895" y="2133600"/>
            <a:ext cx="5801360" cy="2218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</p:txBody>
      </p:sp>
      <p:pic>
        <p:nvPicPr>
          <p:cNvPr id="123925" name="图片 123924" descr="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088" y="0"/>
            <a:ext cx="1143000" cy="11303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5027930" y="1264920"/>
            <a:ext cx="6172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二、</a:t>
            </a:r>
            <a:r>
              <a:rPr lang="en-US" altLang="zh-CN" sz="3600">
                <a:solidFill>
                  <a:srgbClr val="FF0000"/>
                </a:solidFill>
              </a:rPr>
              <a:t>“</a:t>
            </a:r>
            <a:r>
              <a:rPr lang="zh-CN" altLang="en-US" sz="3600">
                <a:solidFill>
                  <a:srgbClr val="FF0000"/>
                </a:solidFill>
              </a:rPr>
              <a:t>新基础教育</a:t>
            </a:r>
            <a:r>
              <a:rPr lang="en-US" altLang="zh-CN" sz="3600">
                <a:solidFill>
                  <a:srgbClr val="FF0000"/>
                </a:solidFill>
              </a:rPr>
              <a:t>”</a:t>
            </a:r>
            <a:r>
              <a:rPr lang="zh-CN" altLang="en-US" sz="3600">
                <a:solidFill>
                  <a:srgbClr val="FF0000"/>
                </a:solidFill>
              </a:rPr>
              <a:t>的核心关键：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rot="10800000" flipV="1">
            <a:off x="5099050" y="2110105"/>
            <a:ext cx="6121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1.</a:t>
            </a:r>
            <a:r>
              <a:rPr lang="zh-CN" altLang="en-US" sz="3600">
                <a:solidFill>
                  <a:srgbClr val="FF0000"/>
                </a:solidFill>
              </a:rPr>
              <a:t>成事成人，以成人来促成事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87620" y="2882265"/>
            <a:ext cx="560197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+mj-ea"/>
                <a:ea typeface="+mj-ea"/>
              </a:rPr>
              <a:t>2.</a:t>
            </a:r>
            <a:r>
              <a:rPr lang="zh-CN" altLang="en-US" sz="3600">
                <a:solidFill>
                  <a:srgbClr val="FF0000"/>
                </a:solidFill>
                <a:latin typeface="+mj-ea"/>
                <a:ea typeface="+mj-ea"/>
              </a:rPr>
              <a:t>课堂是学生生命的一部分，课堂要在互动中共同成长。</a:t>
            </a:r>
            <a:endParaRPr lang="zh-CN" altLang="en-US" sz="360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06670" y="4222115"/>
            <a:ext cx="623887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+mj-ea"/>
                <a:ea typeface="+mj-ea"/>
              </a:rPr>
              <a:t>3.</a:t>
            </a:r>
            <a:r>
              <a:rPr lang="zh-CN" altLang="en-US" sz="3600">
                <a:solidFill>
                  <a:srgbClr val="FF0000"/>
                </a:solidFill>
                <a:latin typeface="+mj-ea"/>
                <a:ea typeface="+mj-ea"/>
              </a:rPr>
              <a:t>价值提升、重心下移、结构开放、过程互动、动力内化</a:t>
            </a:r>
            <a:endParaRPr lang="zh-CN" altLang="en-US" sz="360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11" name="图片 123910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266382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3907" name="矩形 123906"/>
          <p:cNvSpPr/>
          <p:nvPr/>
        </p:nvSpPr>
        <p:spPr>
          <a:xfrm>
            <a:off x="4957445" y="952500"/>
            <a:ext cx="6337300" cy="1468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endParaRPr sz="4800" b="1" dirty="0">
              <a:solidFill>
                <a:srgbClr val="9933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3921" name="组合 123920"/>
          <p:cNvGrpSpPr/>
          <p:nvPr/>
        </p:nvGrpSpPr>
        <p:grpSpPr>
          <a:xfrm>
            <a:off x="8112125" y="4868863"/>
            <a:ext cx="2195513" cy="1628775"/>
            <a:chOff x="4377" y="0"/>
            <a:chExt cx="1383" cy="1026"/>
          </a:xfrm>
        </p:grpSpPr>
        <p:pic>
          <p:nvPicPr>
            <p:cNvPr id="123918" name="图片 123917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" y="0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19" name="图片 123918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" y="378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20" name="图片 123919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7" y="164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23924" name="矩形 123923"/>
          <p:cNvSpPr/>
          <p:nvPr/>
        </p:nvSpPr>
        <p:spPr>
          <a:xfrm>
            <a:off x="4366895" y="2133600"/>
            <a:ext cx="5801360" cy="2218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</p:txBody>
      </p:sp>
      <p:pic>
        <p:nvPicPr>
          <p:cNvPr id="123925" name="图片 123924" descr="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088" y="0"/>
            <a:ext cx="1143000" cy="11303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5008880" y="666115"/>
            <a:ext cx="6172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三、</a:t>
            </a:r>
            <a:r>
              <a:rPr lang="en-US" altLang="zh-CN" sz="3600">
                <a:solidFill>
                  <a:srgbClr val="FF0000"/>
                </a:solidFill>
              </a:rPr>
              <a:t>“</a:t>
            </a:r>
            <a:r>
              <a:rPr lang="zh-CN" altLang="en-US" sz="3600">
                <a:solidFill>
                  <a:srgbClr val="FF0000"/>
                </a:solidFill>
              </a:rPr>
              <a:t>新基础教育</a:t>
            </a:r>
            <a:r>
              <a:rPr lang="en-US" altLang="zh-CN" sz="3600">
                <a:solidFill>
                  <a:srgbClr val="FF0000"/>
                </a:solidFill>
              </a:rPr>
              <a:t>”</a:t>
            </a:r>
            <a:r>
              <a:rPr lang="zh-CN" altLang="en-US" sz="3600">
                <a:solidFill>
                  <a:srgbClr val="FF0000"/>
                </a:solidFill>
              </a:rPr>
              <a:t>的发展过程：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4135" y="1431925"/>
            <a:ext cx="6620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1994—1999</a:t>
            </a:r>
            <a:r>
              <a:rPr lang="zh-CN" altLang="en-US" sz="3200">
                <a:solidFill>
                  <a:srgbClr val="FF0000"/>
                </a:solidFill>
              </a:rPr>
              <a:t>探索性研究，整体转型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0740000" flipV="1">
            <a:off x="5160010" y="2241550"/>
            <a:ext cx="6755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1999—2004</a:t>
            </a:r>
            <a:r>
              <a:rPr lang="zh-CN" altLang="en-US" sz="3200">
                <a:solidFill>
                  <a:srgbClr val="FF0000"/>
                </a:solidFill>
              </a:rPr>
              <a:t>发展</a:t>
            </a:r>
            <a:r>
              <a:rPr lang="zh-CN" altLang="en-US" sz="3200">
                <a:solidFill>
                  <a:srgbClr val="FF0000"/>
                </a:solidFill>
              </a:rPr>
              <a:t>性研究，全、实、深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 rot="10740000" flipV="1">
            <a:off x="5033645" y="3013710"/>
            <a:ext cx="6743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2004—2009</a:t>
            </a:r>
            <a:r>
              <a:rPr lang="zh-CN" altLang="en-US" sz="3200">
                <a:solidFill>
                  <a:srgbClr val="FF0000"/>
                </a:solidFill>
              </a:rPr>
              <a:t>成型性</a:t>
            </a:r>
            <a:r>
              <a:rPr lang="zh-CN" altLang="en-US" sz="3200">
                <a:solidFill>
                  <a:srgbClr val="FF0000"/>
                </a:solidFill>
              </a:rPr>
              <a:t>研究，精、特、美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10740000" flipV="1">
            <a:off x="4982845" y="3726815"/>
            <a:ext cx="6694805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2009—2014</a:t>
            </a:r>
            <a:r>
              <a:rPr lang="zh-CN" altLang="en-US" sz="3200">
                <a:solidFill>
                  <a:srgbClr val="FF0000"/>
                </a:solidFill>
              </a:rPr>
              <a:t>生态区</a:t>
            </a:r>
            <a:r>
              <a:rPr lang="zh-CN" altLang="en-US" sz="3200">
                <a:solidFill>
                  <a:srgbClr val="FF0000"/>
                </a:solidFill>
              </a:rPr>
              <a:t>研究。综合融通，自主创造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rot="10740000" flipV="1">
            <a:off x="5109845" y="4759325"/>
            <a:ext cx="6642100" cy="1071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2014—</a:t>
            </a:r>
            <a:r>
              <a:rPr lang="zh-CN" altLang="en-US" sz="3200">
                <a:solidFill>
                  <a:srgbClr val="FF0000"/>
                </a:solidFill>
              </a:rPr>
              <a:t>今   </a:t>
            </a:r>
            <a:r>
              <a:rPr lang="zh-CN" altLang="en-US" sz="3200">
                <a:solidFill>
                  <a:srgbClr val="FF0000"/>
                </a:solidFill>
              </a:rPr>
              <a:t>生命实践学派形成</a:t>
            </a:r>
            <a:r>
              <a:rPr lang="zh-CN" altLang="en-US" sz="3200">
                <a:solidFill>
                  <a:srgbClr val="FF0000"/>
                </a:solidFill>
              </a:rPr>
              <a:t>，彰显学校品牌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11" name="图片 123910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2663825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3907" name="矩形 123906"/>
          <p:cNvSpPr/>
          <p:nvPr/>
        </p:nvSpPr>
        <p:spPr>
          <a:xfrm>
            <a:off x="4957445" y="952500"/>
            <a:ext cx="6337300" cy="1468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lvl="0"/>
            <a:endParaRPr sz="4800" b="1" dirty="0">
              <a:solidFill>
                <a:srgbClr val="9933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23921" name="组合 123920"/>
          <p:cNvGrpSpPr/>
          <p:nvPr/>
        </p:nvGrpSpPr>
        <p:grpSpPr>
          <a:xfrm>
            <a:off x="8112125" y="4868863"/>
            <a:ext cx="2195513" cy="1628775"/>
            <a:chOff x="4377" y="0"/>
            <a:chExt cx="1383" cy="1026"/>
          </a:xfrm>
        </p:grpSpPr>
        <p:pic>
          <p:nvPicPr>
            <p:cNvPr id="123918" name="图片 123917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" y="0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19" name="图片 123918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" y="378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23920" name="图片 123919" descr="0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7" y="164"/>
              <a:ext cx="756" cy="64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123924" name="矩形 123923"/>
          <p:cNvSpPr/>
          <p:nvPr/>
        </p:nvSpPr>
        <p:spPr>
          <a:xfrm>
            <a:off x="4376420" y="2133600"/>
            <a:ext cx="5801360" cy="2218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2F00"/>
              </a:soli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charset="0"/>
              <a:ea typeface="微软雅黑" charset="0"/>
            </a:endParaRPr>
          </a:p>
        </p:txBody>
      </p:sp>
      <p:pic>
        <p:nvPicPr>
          <p:cNvPr id="123925" name="图片 123924" descr="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6088" y="0"/>
            <a:ext cx="1143000" cy="11303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文本框 1"/>
          <p:cNvSpPr txBox="1"/>
          <p:nvPr/>
        </p:nvSpPr>
        <p:spPr>
          <a:xfrm>
            <a:off x="4779010" y="911225"/>
            <a:ext cx="7311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四、</a:t>
            </a:r>
            <a:r>
              <a:rPr lang="en-US" altLang="zh-CN" sz="3600">
                <a:solidFill>
                  <a:srgbClr val="FF0000"/>
                </a:solidFill>
              </a:rPr>
              <a:t>“</a:t>
            </a:r>
            <a:r>
              <a:rPr lang="zh-CN" altLang="en-US" sz="3600">
                <a:solidFill>
                  <a:srgbClr val="FF0000"/>
                </a:solidFill>
              </a:rPr>
              <a:t>新基础教育</a:t>
            </a:r>
            <a:r>
              <a:rPr lang="en-US" altLang="zh-CN" sz="3600">
                <a:solidFill>
                  <a:srgbClr val="FF0000"/>
                </a:solidFill>
              </a:rPr>
              <a:t>”</a:t>
            </a:r>
            <a:r>
              <a:rPr lang="zh-CN" altLang="en-US" sz="3600">
                <a:solidFill>
                  <a:srgbClr val="FF0000"/>
                </a:solidFill>
              </a:rPr>
              <a:t>本校推进情况</a:t>
            </a:r>
            <a:r>
              <a:rPr lang="zh-CN" altLang="en-US" sz="3600">
                <a:solidFill>
                  <a:srgbClr val="FF0000"/>
                </a:solidFill>
              </a:rPr>
              <a:t>：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rot="10740000" flipV="1">
            <a:off x="5529580" y="1721485"/>
            <a:ext cx="5210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1.</a:t>
            </a:r>
            <a:r>
              <a:rPr lang="zh-CN" altLang="en-US" sz="3600">
                <a:solidFill>
                  <a:srgbClr val="FF0000"/>
                </a:solidFill>
              </a:rPr>
              <a:t>主要问题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21540000">
            <a:off x="5579110" y="2700655"/>
            <a:ext cx="2567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2.</a:t>
            </a:r>
            <a:r>
              <a:rPr lang="zh-CN" altLang="en-US" sz="3600">
                <a:solidFill>
                  <a:srgbClr val="FF0000"/>
                </a:solidFill>
              </a:rPr>
              <a:t>主要措施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0375" y="3732530"/>
            <a:ext cx="5086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3.</a:t>
            </a:r>
            <a:r>
              <a:rPr lang="zh-CN" altLang="en-US" sz="3600">
                <a:solidFill>
                  <a:srgbClr val="FF0000"/>
                </a:solidFill>
              </a:rPr>
              <a:t>本学期重点研究工作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3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Kingsoft Office WPP</Application>
  <PresentationFormat>宽屏</PresentationFormat>
  <Paragraphs>46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2016-09-18T03:25:00Z</dcterms:created>
  <dcterms:modified xsi:type="dcterms:W3CDTF">2016-09-19T06:23:22Z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