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  <p:sldId id="286" r:id="rId4"/>
    <p:sldId id="328" r:id="rId5"/>
    <p:sldId id="340" r:id="rId6"/>
    <p:sldId id="350" r:id="rId7"/>
    <p:sldId id="351" r:id="rId8"/>
    <p:sldId id="353" r:id="rId9"/>
    <p:sldId id="370" r:id="rId10"/>
    <p:sldId id="304" r:id="rId11"/>
    <p:sldId id="305" r:id="rId12"/>
    <p:sldId id="298" r:id="rId13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FF9900"/>
    <a:srgbClr val="FF0066"/>
    <a:srgbClr val="660066"/>
    <a:srgbClr val="00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222"/>
        <p:guide pos="2885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副标题 2049"/>
          <p:cNvSpPr>
            <a:spLocks noGrp="1"/>
          </p:cNvSpPr>
          <p:nvPr>
            <p:ph type="subTitle" idx="1"/>
          </p:nvPr>
        </p:nvSpPr>
        <p:spPr>
          <a:xfrm>
            <a:off x="1371600" y="3781425"/>
            <a:ext cx="6400800" cy="1030288"/>
          </a:xfrm>
          <a:prstGeom prst="rect">
            <a:avLst/>
          </a:prstGeom>
          <a:noFill/>
          <a:ln w="9525">
            <a:noFill/>
          </a:ln>
        </p:spPr>
        <p:txBody>
          <a:bodyPr vert="horz" anchor="t">
            <a:normAutofit/>
          </a:bodyPr>
          <a:lstStyle>
            <a:lvl1pPr lvl="0" algn="ctr">
              <a:buNone/>
              <a:defRPr sz="3000" kern="1200">
                <a:solidFill>
                  <a:schemeClr val="bg1"/>
                </a:solidFill>
              </a:defRPr>
            </a:lvl1pPr>
            <a:lvl2pPr lvl="1" algn="l">
              <a:buNone/>
              <a:defRPr sz="2200" kern="1200">
                <a:solidFill>
                  <a:schemeClr val="tx1"/>
                </a:solidFill>
              </a:defRPr>
            </a:lvl2pPr>
            <a:lvl3pPr lvl="2" algn="l">
              <a:buNone/>
              <a:defRPr sz="2200" kern="1200">
                <a:solidFill>
                  <a:schemeClr val="tx1"/>
                </a:solidFill>
              </a:defRPr>
            </a:lvl3pPr>
            <a:lvl4pPr lvl="3" algn="l">
              <a:buNone/>
              <a:defRPr sz="2200" kern="1200">
                <a:solidFill>
                  <a:schemeClr val="tx1"/>
                </a:solidFill>
              </a:defRPr>
            </a:lvl4pPr>
            <a:lvl5pPr lvl="4" algn="l">
              <a:buNone/>
              <a:defRPr sz="2200" kern="1200"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2051" name="标题 2050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 w="9525">
            <a:noFill/>
          </a:ln>
        </p:spPr>
        <p:txBody>
          <a:bodyPr vert="horz" anchor="ctr">
            <a:normAutofit/>
          </a:bodyPr>
          <a:lstStyle>
            <a:lvl1pPr lvl="0" algn="ctr">
              <a:defRPr sz="4000" kern="12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hf sldNum="0"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2.jpe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/>
  <p:txStyles>
    <p:titleStyle>
      <a:lvl1pPr marL="914400" lvl="0" indent="-914400" algn="l" eaLnBrk="1" latinLnBrk="0" hangingPunct="1">
        <a:lnSpc>
          <a:spcPct val="100000"/>
        </a:lnSpc>
        <a:spcBef>
          <a:spcPct val="0"/>
        </a:spcBef>
        <a:buClr>
          <a:srgbClr val="000000"/>
        </a:buClr>
        <a:buNone/>
        <a:defRPr sz="3200" b="1" kern="1200">
          <a:solidFill>
            <a:schemeClr val="tx1"/>
          </a:solidFill>
          <a:latin typeface="+mj-lt"/>
          <a:ea typeface="+mj-ea"/>
          <a:cs typeface="+mj-cs"/>
          <a:sym typeface="Calibri" panose="020F0502020204030204" charset="0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4.png"/><Relationship Id="rId3" Type="http://schemas.microsoft.com/office/2007/relationships/media" Target="file:///D:\music\&#36731;&#38899;&#20048;\&#33545;&#33673;&#33457;.mp3" TargetMode="External"/><Relationship Id="rId2" Type="http://schemas.openxmlformats.org/officeDocument/2006/relationships/audio" Target="file:///D:\music\&#36731;&#38899;&#20048;\&#33545;&#33673;&#33457;.mp3" TargetMode="External"/><Relationship Id="rId1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2.png"/><Relationship Id="rId1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4.png"/><Relationship Id="rId1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14.jpeg"/><Relationship Id="rId1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16.jpeg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20.jpeg"/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098" name="图片 4097" descr="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099" name="文本框 4098"/>
          <p:cNvSpPr txBox="1"/>
          <p:nvPr/>
        </p:nvSpPr>
        <p:spPr>
          <a:xfrm>
            <a:off x="4191000" y="2819400"/>
            <a:ext cx="2592388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/>
            <a:r>
              <a:rPr lang="zh-CN" altLang="en-US" sz="6000" b="1" i="1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</a:rPr>
              <a:t>的策略</a:t>
            </a:r>
            <a:endParaRPr lang="zh-CN" altLang="en-US" sz="6000" b="1" i="1">
              <a:solidFill>
                <a:srgbClr val="000066"/>
              </a:solidFill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4100" name="茉莉花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243888" y="6092825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10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00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5842" name="图片 35841" descr="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716463" y="1773238"/>
            <a:ext cx="1512887" cy="857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5843" name="文本框 35842"/>
          <p:cNvSpPr txBox="1"/>
          <p:nvPr/>
        </p:nvSpPr>
        <p:spPr>
          <a:xfrm>
            <a:off x="539750" y="404813"/>
            <a:ext cx="8388350" cy="15541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3200" b="1">
                <a:latin typeface="Arial" panose="020B0604020202020204" pitchFamily="34" charset="0"/>
                <a:ea typeface="宋体" panose="02010600030101010101" pitchFamily="2" charset="-122"/>
              </a:rPr>
              <a:t>辆大货车和</a:t>
            </a:r>
            <a:r>
              <a:rPr lang="en-US" altLang="zh-CN" sz="3200" b="1">
                <a:latin typeface="Arial" panose="020B0604020202020204" pitchFamily="34" charset="0"/>
                <a:ea typeface="宋体" panose="02010600030101010101" pitchFamily="2" charset="-122"/>
              </a:rPr>
              <a:t>4</a:t>
            </a:r>
            <a:r>
              <a:rPr lang="zh-CN" altLang="en-US" sz="3200" b="1">
                <a:latin typeface="Arial" panose="020B0604020202020204" pitchFamily="34" charset="0"/>
                <a:ea typeface="宋体" panose="02010600030101010101" pitchFamily="2" charset="-122"/>
              </a:rPr>
              <a:t>辆小货车共运货</a:t>
            </a:r>
            <a:r>
              <a:rPr lang="en-US" altLang="zh-CN" sz="3200" b="1">
                <a:latin typeface="Arial" panose="020B0604020202020204" pitchFamily="34" charset="0"/>
                <a:ea typeface="宋体" panose="02010600030101010101" pitchFamily="2" charset="-122"/>
              </a:rPr>
              <a:t>30</a:t>
            </a:r>
            <a:r>
              <a:rPr lang="zh-CN" altLang="en-US" sz="3200" b="1">
                <a:latin typeface="Arial" panose="020B0604020202020204" pitchFamily="34" charset="0"/>
                <a:ea typeface="宋体" panose="02010600030101010101" pitchFamily="2" charset="-122"/>
              </a:rPr>
              <a:t>吨，大货车的载重量是小货车的</a:t>
            </a:r>
            <a:r>
              <a:rPr lang="en-US" altLang="zh-CN" sz="3200" b="1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3200" b="1">
                <a:latin typeface="Arial" panose="020B0604020202020204" pitchFamily="34" charset="0"/>
                <a:ea typeface="宋体" panose="02010600030101010101" pitchFamily="2" charset="-122"/>
              </a:rPr>
              <a:t>倍。两种货车的载重量各是多少吨？</a:t>
            </a:r>
            <a:endParaRPr lang="zh-CN" altLang="en-US" sz="32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35844" name="图片 35843" descr="4"/>
          <p:cNvPicPr>
            <a:picLocks noChangeAspect="1"/>
          </p:cNvPicPr>
          <p:nvPr/>
        </p:nvPicPr>
        <p:blipFill>
          <a:blip r:embed="rId2"/>
          <a:srcRect t="6891" r="3755" b="9648"/>
          <a:stretch>
            <a:fillRect/>
          </a:stretch>
        </p:blipFill>
        <p:spPr>
          <a:xfrm>
            <a:off x="827088" y="1916113"/>
            <a:ext cx="1871662" cy="8651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5845" name="图片 35844" descr="4"/>
          <p:cNvPicPr>
            <a:picLocks noChangeAspect="1"/>
          </p:cNvPicPr>
          <p:nvPr/>
        </p:nvPicPr>
        <p:blipFill>
          <a:blip r:embed="rId2"/>
          <a:srcRect t="6891" r="3755" b="9648"/>
          <a:stretch>
            <a:fillRect/>
          </a:stretch>
        </p:blipFill>
        <p:spPr>
          <a:xfrm>
            <a:off x="1620838" y="2349500"/>
            <a:ext cx="1871662" cy="8651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5846" name="图片 35845" descr="4"/>
          <p:cNvPicPr>
            <a:picLocks noChangeAspect="1"/>
          </p:cNvPicPr>
          <p:nvPr/>
        </p:nvPicPr>
        <p:blipFill>
          <a:blip r:embed="rId2"/>
          <a:srcRect t="6891" r="3755" b="9648"/>
          <a:stretch>
            <a:fillRect/>
          </a:stretch>
        </p:blipFill>
        <p:spPr>
          <a:xfrm>
            <a:off x="2339975" y="2708275"/>
            <a:ext cx="1871663" cy="8651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5847" name="图片 35846" descr="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588125" y="1700213"/>
            <a:ext cx="1512888" cy="8572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5848" name="图片 35847" descr="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091363" y="2708275"/>
            <a:ext cx="1512887" cy="8572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5849" name="图片 35848" descr="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146675" y="2708275"/>
            <a:ext cx="1512888" cy="857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5851" name="文本框 35850"/>
          <p:cNvSpPr txBox="1"/>
          <p:nvPr/>
        </p:nvSpPr>
        <p:spPr>
          <a:xfrm>
            <a:off x="7451725" y="3497263"/>
            <a:ext cx="433388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>
              <a:spcBef>
                <a:spcPct val="50000"/>
              </a:spcBef>
            </a:pPr>
            <a:r>
              <a:rPr lang="en-US" altLang="zh-CN" sz="3200" b="1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endParaRPr lang="en-US" altLang="zh-CN" sz="3200" b="1">
              <a:solidFill>
                <a:srgbClr val="0000CC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5852" name="文本框 35851"/>
          <p:cNvSpPr txBox="1"/>
          <p:nvPr/>
        </p:nvSpPr>
        <p:spPr>
          <a:xfrm>
            <a:off x="3276600" y="3573780"/>
            <a:ext cx="93662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>
              <a:spcBef>
                <a:spcPct val="50000"/>
              </a:spcBef>
            </a:pPr>
            <a:r>
              <a:rPr lang="en-US" altLang="zh-CN" sz="3200" b="1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5</a:t>
            </a:r>
            <a:endParaRPr lang="en-US" altLang="zh-CN" sz="3200" b="1">
              <a:solidFill>
                <a:srgbClr val="0000CC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1" grpId="0"/>
      <p:bldP spid="3585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6866" name="图片 36865" descr="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6038"/>
            <a:ext cx="9144000" cy="32385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36867" name="组合 36866"/>
          <p:cNvGrpSpPr/>
          <p:nvPr/>
        </p:nvGrpSpPr>
        <p:grpSpPr>
          <a:xfrm>
            <a:off x="179388" y="2755900"/>
            <a:ext cx="9001125" cy="1536700"/>
            <a:chOff x="0" y="0"/>
            <a:chExt cx="5670" cy="968"/>
          </a:xfrm>
        </p:grpSpPr>
        <p:sp>
          <p:nvSpPr>
            <p:cNvPr id="36868" name="椭圆形标注 36867"/>
            <p:cNvSpPr/>
            <p:nvPr/>
          </p:nvSpPr>
          <p:spPr>
            <a:xfrm>
              <a:off x="929" y="0"/>
              <a:ext cx="4718" cy="636"/>
            </a:xfrm>
            <a:prstGeom prst="wedgeEllipseCallout">
              <a:avLst>
                <a:gd name="adj1" fmla="val -57949"/>
                <a:gd name="adj2" fmla="val 20125"/>
              </a:avLst>
            </a:prstGeom>
            <a:gradFill rotWithShape="1">
              <a:gsLst>
                <a:gs pos="0">
                  <a:srgbClr val="FF9933"/>
                </a:gs>
                <a:gs pos="100000">
                  <a:schemeClr val="bg1"/>
                </a:gs>
              </a:gsLst>
              <a:lin ang="5400000" scaled="1"/>
              <a:tileRect/>
            </a:gradFill>
            <a:ln w="9525" cap="flat" cmpd="sng">
              <a:solidFill>
                <a:srgbClr val="FF9933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pPr lvl="0"/>
              <a:endParaRPr sz="3200" b="1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pic>
          <p:nvPicPr>
            <p:cNvPr id="36869" name="图片 36868" descr="xiaoniao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0" y="137"/>
              <a:ext cx="856" cy="831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36870" name="文本框 36869"/>
            <p:cNvSpPr txBox="1"/>
            <p:nvPr/>
          </p:nvSpPr>
          <p:spPr>
            <a:xfrm>
              <a:off x="998" y="137"/>
              <a:ext cx="4672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lvl="0"/>
              <a:r>
                <a:rPr lang="zh-CN" altLang="en-US" sz="2800" b="1">
                  <a:solidFill>
                    <a:srgbClr val="000000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每个大纸箱装多少双运动鞋？每个小纸箱呢？</a:t>
              </a:r>
              <a:r>
                <a:rPr lang="zh-CN" altLang="en-US" sz="3200" b="1">
                  <a:solidFill>
                    <a:srgbClr val="000000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 </a:t>
              </a:r>
              <a:endParaRPr lang="zh-CN" altLang="en-US">
                <a:latin typeface="Arial" panose="020B0604020202020204" pitchFamily="34" charset="0"/>
                <a:ea typeface="黑体" panose="02010609060101010101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6" name="图片 6145" descr="背景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79387" y="0"/>
            <a:ext cx="9610725" cy="7024688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6147" name="组合 6146"/>
          <p:cNvGrpSpPr>
            <a:grpSpLocks noChangeAspect="1"/>
          </p:cNvGrpSpPr>
          <p:nvPr/>
        </p:nvGrpSpPr>
        <p:grpSpPr>
          <a:xfrm>
            <a:off x="611188" y="1268413"/>
            <a:ext cx="7416800" cy="1584325"/>
            <a:chOff x="0" y="0"/>
            <a:chExt cx="4672" cy="1361"/>
          </a:xfrm>
        </p:grpSpPr>
        <p:pic>
          <p:nvPicPr>
            <p:cNvPr id="6148" name="图片 6147" descr="天平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318"/>
              <a:ext cx="4672" cy="1043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6149" name="图片 6148" descr="输出向导-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36" y="0"/>
              <a:ext cx="553" cy="59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6150" name="图片 6149" descr="输出向导-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311" y="182"/>
              <a:ext cx="453" cy="408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6151" name="图片 6150" descr="输出向导-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720" y="182"/>
              <a:ext cx="453" cy="408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6152" name="组合 6151"/>
          <p:cNvGrpSpPr>
            <a:grpSpLocks noChangeAspect="1"/>
          </p:cNvGrpSpPr>
          <p:nvPr/>
        </p:nvGrpSpPr>
        <p:grpSpPr>
          <a:xfrm>
            <a:off x="827088" y="3727451"/>
            <a:ext cx="7416800" cy="1646238"/>
            <a:chOff x="0" y="97"/>
            <a:chExt cx="4672" cy="1037"/>
          </a:xfrm>
        </p:grpSpPr>
        <p:pic>
          <p:nvPicPr>
            <p:cNvPr id="6153" name="图片 6152" descr="天平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369"/>
              <a:ext cx="4672" cy="765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6154" name="组合 6153"/>
            <p:cNvGrpSpPr>
              <a:grpSpLocks noChangeAspect="1"/>
            </p:cNvGrpSpPr>
            <p:nvPr/>
          </p:nvGrpSpPr>
          <p:grpSpPr>
            <a:xfrm>
              <a:off x="226" y="97"/>
              <a:ext cx="1451" cy="454"/>
              <a:chOff x="0" y="0"/>
              <a:chExt cx="1451" cy="454"/>
            </a:xfrm>
          </p:grpSpPr>
          <p:pic>
            <p:nvPicPr>
              <p:cNvPr id="6155" name="图片 6154" descr="输出向导-1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0"/>
                <a:ext cx="553" cy="433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6156" name="图片 6155" descr="输出向导-2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35" y="154"/>
                <a:ext cx="453" cy="3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6157" name="图片 6156" descr="输出向导-2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98" y="136"/>
                <a:ext cx="453" cy="300"/>
              </a:xfrm>
              <a:prstGeom prst="rect">
                <a:avLst/>
              </a:prstGeom>
              <a:noFill/>
              <a:ln w="9525">
                <a:noFill/>
              </a:ln>
            </p:spPr>
          </p:pic>
        </p:grpSp>
      </p:grpSp>
      <p:sp>
        <p:nvSpPr>
          <p:cNvPr id="2" name="爆炸形 2 1"/>
          <p:cNvSpPr/>
          <p:nvPr/>
        </p:nvSpPr>
        <p:spPr>
          <a:xfrm>
            <a:off x="725170" y="2925445"/>
            <a:ext cx="1800225" cy="2088515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9" name="图片 8" descr="t01c3e9b2b17e192a2f"/>
          <p:cNvPicPr>
            <a:picLocks noChangeAspect="1"/>
          </p:cNvPicPr>
          <p:nvPr/>
        </p:nvPicPr>
        <p:blipFill>
          <a:blip r:embed="rId5"/>
          <a:srcRect l="22589" r="13901"/>
          <a:stretch>
            <a:fillRect/>
          </a:stretch>
        </p:blipFill>
        <p:spPr>
          <a:xfrm>
            <a:off x="6413500" y="3528060"/>
            <a:ext cx="735965" cy="92011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6479540" y="3985895"/>
            <a:ext cx="90043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 b="1"/>
              <a:t>600</a:t>
            </a:r>
            <a:r>
              <a:rPr lang="zh-CN" altLang="zh-CN" sz="1400" b="1"/>
              <a:t>克</a:t>
            </a:r>
            <a:endParaRPr lang="zh-CN" altLang="zh-CN" sz="1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pic>
        <p:nvPicPr>
          <p:cNvPr id="14343" name="图片 14342"/>
          <p:cNvPicPr>
            <a:picLocks noChangeAspect="1"/>
          </p:cNvPicPr>
          <p:nvPr/>
        </p:nvPicPr>
        <p:blipFill>
          <a:blip r:embed="rId1">
            <a:lum bright="-29999" contrast="46000"/>
          </a:blip>
          <a:stretch>
            <a:fillRect/>
          </a:stretch>
        </p:blipFill>
        <p:spPr>
          <a:xfrm>
            <a:off x="333375" y="0"/>
            <a:ext cx="793750" cy="10017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44" name="矩形 14343"/>
          <p:cNvSpPr/>
          <p:nvPr/>
        </p:nvSpPr>
        <p:spPr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4345" name="文本框 14344"/>
          <p:cNvSpPr txBox="1"/>
          <p:nvPr/>
        </p:nvSpPr>
        <p:spPr>
          <a:xfrm>
            <a:off x="0" y="0"/>
            <a:ext cx="9143365" cy="2065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lvl="0">
              <a:lnSpc>
                <a:spcPct val="120000"/>
              </a:lnSpc>
            </a:pPr>
            <a:r>
              <a:rPr lang="zh-CN" altLang="en-US" sz="36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小明把</a:t>
            </a:r>
            <a:r>
              <a:rPr lang="en-US" altLang="x-none" sz="36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720</a:t>
            </a:r>
            <a:r>
              <a:rPr lang="zh-CN" altLang="en-US" sz="36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毫升果汁倒入</a:t>
            </a:r>
            <a:r>
              <a:rPr lang="en-US" altLang="x-none" sz="36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36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个小杯和</a:t>
            </a:r>
            <a:r>
              <a:rPr lang="en-US" altLang="x-none" sz="36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36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个大杯，正好都倒满。已知小杯的容量是大杯的   。小杯和大杯的容量各是多少毫</a:t>
            </a:r>
            <a:r>
              <a:rPr lang="zh-CN" altLang="en-US" sz="3600" b="1" dirty="0">
                <a:solidFill>
                  <a:srgbClr val="000000"/>
                </a:solidFill>
                <a:latin typeface="宋体" panose="02010600030101010101" pitchFamily="2" charset="-122"/>
                <a:sym typeface="+mn-ea"/>
              </a:rPr>
              <a:t>升？</a:t>
            </a:r>
            <a:r>
              <a:rPr lang="zh-CN" altLang="en-US" sz="36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endParaRPr lang="zh-CN" altLang="en-US" sz="3600" b="1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14346" name="组合 14345"/>
          <p:cNvGrpSpPr/>
          <p:nvPr/>
        </p:nvGrpSpPr>
        <p:grpSpPr>
          <a:xfrm>
            <a:off x="474663" y="1137920"/>
            <a:ext cx="852487" cy="1187450"/>
            <a:chOff x="0" y="0"/>
            <a:chExt cx="537" cy="748"/>
          </a:xfrm>
        </p:grpSpPr>
        <p:sp>
          <p:nvSpPr>
            <p:cNvPr id="14347" name="文本框 14346"/>
            <p:cNvSpPr txBox="1"/>
            <p:nvPr/>
          </p:nvSpPr>
          <p:spPr>
            <a:xfrm>
              <a:off x="16" y="0"/>
              <a:ext cx="379" cy="44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lvl="0" algn="r">
                <a:spcBef>
                  <a:spcPct val="50000"/>
                </a:spcBef>
              </a:pPr>
              <a:r>
                <a:rPr lang="en-US" altLang="x-none" sz="4000" b="1" dirty="0">
                  <a:latin typeface="宋体" panose="02010600030101010101" pitchFamily="2" charset="-122"/>
                  <a:ea typeface="宋体" panose="02010600030101010101" pitchFamily="2" charset="-122"/>
                </a:rPr>
                <a:t>1</a:t>
              </a:r>
              <a:endParaRPr lang="en-US" altLang="x-none" sz="4000" b="1"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14348" name="直接连接符 14347"/>
            <p:cNvSpPr/>
            <p:nvPr/>
          </p:nvSpPr>
          <p:spPr>
            <a:xfrm>
              <a:off x="72" y="362"/>
              <a:ext cx="378" cy="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349" name="文本框 14348"/>
            <p:cNvSpPr txBox="1"/>
            <p:nvPr/>
          </p:nvSpPr>
          <p:spPr>
            <a:xfrm>
              <a:off x="0" y="306"/>
              <a:ext cx="537" cy="44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lvl="0" algn="ctr">
                <a:spcBef>
                  <a:spcPct val="50000"/>
                </a:spcBef>
              </a:pPr>
              <a:r>
                <a:rPr lang="en-US" altLang="x-none" sz="4000" b="1" dirty="0">
                  <a:latin typeface="宋体" panose="02010600030101010101" pitchFamily="2" charset="-122"/>
                  <a:ea typeface="宋体" panose="02010600030101010101" pitchFamily="2" charset="-122"/>
                </a:rPr>
                <a:t>3</a:t>
              </a:r>
              <a:r>
                <a:rPr lang="en-US" altLang="x-none" sz="3600" dirty="0">
                  <a:latin typeface="Arial" panose="020B0604020202020204" pitchFamily="34" charset="0"/>
                  <a:ea typeface="宋体" panose="02010600030101010101" pitchFamily="2" charset="-122"/>
                </a:rPr>
                <a:t>   </a:t>
              </a:r>
              <a:endParaRPr lang="en-US" altLang="x-none" sz="36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14353" name="圆角矩形标注 14352"/>
          <p:cNvSpPr/>
          <p:nvPr/>
        </p:nvSpPr>
        <p:spPr>
          <a:xfrm>
            <a:off x="190500" y="2634615"/>
            <a:ext cx="8421370" cy="631825"/>
          </a:xfrm>
          <a:prstGeom prst="wedgeRoundRectCallout">
            <a:avLst>
              <a:gd name="adj1" fmla="val -27348"/>
              <a:gd name="adj2" fmla="val 50500"/>
              <a:gd name="adj3" fmla="val 16667"/>
            </a:avLst>
          </a:prstGeom>
          <a:solidFill>
            <a:srgbClr val="FF99CC"/>
          </a:solidFill>
          <a:ln w="952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lvl="0">
              <a:spcBef>
                <a:spcPct val="50000"/>
              </a:spcBef>
            </a:pPr>
            <a:r>
              <a:rPr lang="en-US" altLang="x-none" sz="3200" b="1" dirty="0">
                <a:latin typeface="Arial" panose="020B0604020202020204" pitchFamily="34" charset="0"/>
                <a:ea typeface="宋体" panose="02010600030101010101" pitchFamily="2" charset="-122"/>
              </a:rPr>
              <a:t>6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个小杯的容量＋</a:t>
            </a:r>
            <a:r>
              <a:rPr lang="en-US" altLang="x-none" sz="3200" b="1" dirty="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个大杯的容量＝</a:t>
            </a:r>
            <a:r>
              <a:rPr lang="en-US" altLang="x-none" sz="3200" b="1" dirty="0">
                <a:latin typeface="Arial" panose="020B0604020202020204" pitchFamily="34" charset="0"/>
                <a:ea typeface="宋体" panose="02010600030101010101" pitchFamily="2" charset="-122"/>
              </a:rPr>
              <a:t>720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毫升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algn="ctr"/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4356" name="组合 14355"/>
          <p:cNvGrpSpPr/>
          <p:nvPr/>
        </p:nvGrpSpPr>
        <p:grpSpPr>
          <a:xfrm rot="0">
            <a:off x="191135" y="3488010"/>
            <a:ext cx="7333615" cy="1938065"/>
            <a:chOff x="-1590" y="36"/>
            <a:chExt cx="4620" cy="1020"/>
          </a:xfrm>
        </p:grpSpPr>
        <p:sp>
          <p:nvSpPr>
            <p:cNvPr id="14357" name="圆角矩形标注 14356"/>
            <p:cNvSpPr/>
            <p:nvPr/>
          </p:nvSpPr>
          <p:spPr>
            <a:xfrm>
              <a:off x="-1590" y="104"/>
              <a:ext cx="4620" cy="952"/>
            </a:xfrm>
            <a:prstGeom prst="wedgeRoundRectCallout">
              <a:avLst>
                <a:gd name="adj1" fmla="val 30056"/>
                <a:gd name="adj2" fmla="val 50130"/>
                <a:gd name="adj3" fmla="val 16667"/>
              </a:avLst>
            </a:prstGeom>
            <a:solidFill>
              <a:srgbClr val="99CCFF"/>
            </a:solidFill>
            <a:ln w="28575" cap="flat" cmpd="sng">
              <a:solidFill>
                <a:srgbClr val="33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rIns="0"/>
            <a:p>
              <a:pPr lvl="0"/>
              <a:r>
                <a:rPr lang="zh-CN" altLang="en-US" sz="3200" b="1" dirty="0">
                  <a:latin typeface="Arial" panose="020B0604020202020204" pitchFamily="34" charset="0"/>
                  <a:ea typeface="宋体" panose="02010600030101010101" pitchFamily="2" charset="-122"/>
                </a:rPr>
                <a:t>小杯的容量是大杯的     ，</a:t>
              </a:r>
              <a:endPara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pPr lvl="0"/>
              <a:endPara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pPr lvl="0"/>
              <a:r>
                <a:rPr lang="zh-CN" altLang="en-US" sz="3200" b="1" dirty="0">
                  <a:latin typeface="Arial" panose="020B0604020202020204" pitchFamily="34" charset="0"/>
                  <a:ea typeface="宋体" panose="02010600030101010101" pitchFamily="2" charset="-122"/>
                </a:rPr>
                <a:t>大杯的容量就是小杯的</a:t>
              </a:r>
              <a:r>
                <a:rPr lang="en-US" altLang="x-none" sz="3200" b="1" dirty="0">
                  <a:latin typeface="Arial" panose="020B0604020202020204" pitchFamily="34" charset="0"/>
                  <a:ea typeface="宋体" panose="02010600030101010101" pitchFamily="2" charset="-122"/>
                </a:rPr>
                <a:t>3</a:t>
              </a:r>
              <a:r>
                <a:rPr lang="zh-CN" altLang="en-US" sz="3200" b="1" dirty="0">
                  <a:latin typeface="Arial" panose="020B0604020202020204" pitchFamily="34" charset="0"/>
                  <a:ea typeface="宋体" panose="02010600030101010101" pitchFamily="2" charset="-122"/>
                </a:rPr>
                <a:t>倍。</a:t>
              </a:r>
              <a:endPara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pSp>
          <p:nvGrpSpPr>
            <p:cNvPr id="14358" name="组合 14357"/>
            <p:cNvGrpSpPr/>
            <p:nvPr/>
          </p:nvGrpSpPr>
          <p:grpSpPr>
            <a:xfrm>
              <a:off x="926" y="36"/>
              <a:ext cx="273" cy="548"/>
              <a:chOff x="-1535" y="29"/>
              <a:chExt cx="273" cy="446"/>
            </a:xfrm>
          </p:grpSpPr>
          <p:sp>
            <p:nvSpPr>
              <p:cNvPr id="14359" name="文本框 14358"/>
              <p:cNvSpPr txBox="1"/>
              <p:nvPr/>
            </p:nvSpPr>
            <p:spPr>
              <a:xfrm>
                <a:off x="-1535" y="29"/>
                <a:ext cx="272" cy="27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lvl="0">
                  <a:spcBef>
                    <a:spcPct val="50000"/>
                  </a:spcBef>
                </a:pPr>
                <a:r>
                  <a:rPr lang="en-US" altLang="x-none" sz="3600" b="1" dirty="0">
                    <a:solidFill>
                      <a:srgbClr val="FF0066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1</a:t>
                </a:r>
                <a:endParaRPr lang="en-US" altLang="x-none" sz="3600" b="1" dirty="0">
                  <a:solidFill>
                    <a:srgbClr val="FF0066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</p:txBody>
          </p:sp>
          <p:sp>
            <p:nvSpPr>
              <p:cNvPr id="14360" name="文本框 14359"/>
              <p:cNvSpPr txBox="1"/>
              <p:nvPr/>
            </p:nvSpPr>
            <p:spPr>
              <a:xfrm>
                <a:off x="-1534" y="201"/>
                <a:ext cx="272" cy="27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lvl="0">
                  <a:spcBef>
                    <a:spcPct val="50000"/>
                  </a:spcBef>
                </a:pPr>
                <a:r>
                  <a:rPr lang="en-US" altLang="x-none" sz="3600" b="1" dirty="0">
                    <a:solidFill>
                      <a:srgbClr val="FF0066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3</a:t>
                </a:r>
                <a:endParaRPr lang="en-US" altLang="x-none" sz="3600" b="1" dirty="0">
                  <a:solidFill>
                    <a:srgbClr val="FF0066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</p:txBody>
          </p:sp>
          <p:sp>
            <p:nvSpPr>
              <p:cNvPr id="14361" name="直接连接符 14360"/>
              <p:cNvSpPr/>
              <p:nvPr/>
            </p:nvSpPr>
            <p:spPr>
              <a:xfrm>
                <a:off x="-1535" y="251"/>
                <a:ext cx="273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3" name="文本框 27652"/>
          <p:cNvSpPr txBox="1"/>
          <p:nvPr/>
        </p:nvSpPr>
        <p:spPr>
          <a:xfrm>
            <a:off x="1012825" y="1646238"/>
            <a:ext cx="24955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>
              <a:buClr>
                <a:srgbClr val="000000"/>
              </a:buClr>
            </a:pPr>
            <a:endParaRPr sz="2400">
              <a:latin typeface="Times New Roman" panose="02020603050405020304" pitchFamily="2" charset="0"/>
              <a:ea typeface="宋体" panose="02010600030101010101" pitchFamily="2" charset="-122"/>
            </a:endParaRPr>
          </a:p>
        </p:txBody>
      </p:sp>
      <p:sp>
        <p:nvSpPr>
          <p:cNvPr id="27654" name="文本框 27653"/>
          <p:cNvSpPr txBox="1"/>
          <p:nvPr/>
        </p:nvSpPr>
        <p:spPr>
          <a:xfrm>
            <a:off x="2336800" y="939800"/>
            <a:ext cx="5003800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>
              <a:spcBef>
                <a:spcPct val="50000"/>
              </a:spcBef>
              <a:buClr>
                <a:srgbClr val="000000"/>
              </a:buClr>
            </a:pPr>
            <a:r>
              <a:rPr lang="zh-CN" altLang="en-US" sz="6000" b="1">
                <a:latin typeface="Times New Roman" panose="02020603050405020304" pitchFamily="2" charset="0"/>
                <a:ea typeface="宋体" panose="02010600030101010101" pitchFamily="2" charset="-122"/>
              </a:rPr>
              <a:t>如何验算呢？</a:t>
            </a:r>
            <a:endParaRPr lang="zh-CN" altLang="en-US" sz="6000" b="1">
              <a:latin typeface="Times New Roman" panose="02020603050405020304" pitchFamily="2" charset="0"/>
              <a:ea typeface="宋体" panose="02010600030101010101" pitchFamily="2" charset="-122"/>
            </a:endParaRPr>
          </a:p>
        </p:txBody>
      </p:sp>
      <p:sp>
        <p:nvSpPr>
          <p:cNvPr id="27655" name="矩形 27654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27656" name="矩形 27655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zh-CN" altLang="en-US"/>
          </a:p>
        </p:txBody>
      </p:sp>
      <p:pic>
        <p:nvPicPr>
          <p:cNvPr id="27657" name="图片 27656" descr="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7200" y="584200"/>
            <a:ext cx="1600200" cy="1600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grpSp>
        <p:nvGrpSpPr>
          <p:cNvPr id="29698" name="组合 29697"/>
          <p:cNvGrpSpPr/>
          <p:nvPr/>
        </p:nvGrpSpPr>
        <p:grpSpPr>
          <a:xfrm>
            <a:off x="225425" y="158750"/>
            <a:ext cx="7864475" cy="3278188"/>
            <a:chOff x="0" y="0"/>
            <a:chExt cx="4954" cy="2065"/>
          </a:xfrm>
        </p:grpSpPr>
        <p:sp>
          <p:nvSpPr>
            <p:cNvPr id="29699" name="椭圆形标注 29698"/>
            <p:cNvSpPr/>
            <p:nvPr/>
          </p:nvSpPr>
          <p:spPr>
            <a:xfrm>
              <a:off x="758" y="0"/>
              <a:ext cx="4196" cy="979"/>
            </a:xfrm>
            <a:prstGeom prst="wedgeEllipseCallout">
              <a:avLst>
                <a:gd name="adj1" fmla="val -48167"/>
                <a:gd name="adj2" fmla="val 72065"/>
              </a:avLst>
            </a:prstGeom>
            <a:gradFill rotWithShape="1">
              <a:gsLst>
                <a:gs pos="0">
                  <a:srgbClr val="FF99CC"/>
                </a:gs>
                <a:gs pos="100000">
                  <a:schemeClr val="bg1"/>
                </a:gs>
              </a:gsLst>
              <a:lin ang="5400000" scaled="1"/>
              <a:tileRect/>
            </a:gradFill>
            <a:ln w="9525" cap="flat" cmpd="sng">
              <a:solidFill>
                <a:srgbClr val="FF99CC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pPr lvl="0"/>
              <a:r>
                <a:rPr lang="zh-CN" altLang="en-US" sz="3600" b="1" dirty="0">
                  <a:latin typeface="Arial" panose="020B0604020202020204" pitchFamily="34" charset="0"/>
                  <a:ea typeface="黑体" panose="02010609060101010101" pitchFamily="2" charset="-122"/>
                </a:rPr>
                <a:t>回顾解决问题的过程，你有什么体会？</a:t>
              </a:r>
              <a:endParaRPr lang="zh-CN" altLang="en-US" sz="3600" b="1" dirty="0">
                <a:latin typeface="Arial" panose="020B0604020202020204" pitchFamily="34" charset="0"/>
                <a:ea typeface="黑体" panose="02010609060101010101" pitchFamily="2" charset="-122"/>
              </a:endParaRPr>
            </a:p>
          </p:txBody>
        </p:sp>
        <p:pic>
          <p:nvPicPr>
            <p:cNvPr id="29700" name="图片 29699" descr="xiaoxiang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0" y="1205"/>
              <a:ext cx="948" cy="860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" name="文本框 2"/>
          <p:cNvSpPr txBox="1"/>
          <p:nvPr/>
        </p:nvSpPr>
        <p:spPr>
          <a:xfrm>
            <a:off x="1828165" y="2939415"/>
            <a:ext cx="449262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  <a:sym typeface="+mn-ea"/>
              </a:rPr>
              <a:t>假设可以使数量关系变得简单。</a:t>
            </a:r>
            <a:endParaRPr lang="zh-CN" altLang="en-US" sz="2400" b="1" dirty="0">
              <a:solidFill>
                <a:srgbClr val="FF0000"/>
              </a:solidFill>
              <a:latin typeface="宋体" panose="0201060003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828165" y="3796030"/>
            <a:ext cx="5048250" cy="8229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  <a:sym typeface="+mn-ea"/>
              </a:rPr>
              <a:t>假设要弄清楚数量之间的关系。</a:t>
            </a:r>
            <a:endParaRPr lang="zh-CN" altLang="en-US" sz="24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endParaRPr lang="zh-CN" altLang="en-US" sz="2400" b="1" dirty="0">
              <a:solidFill>
                <a:srgbClr val="FF0000"/>
              </a:solidFill>
              <a:latin typeface="宋体" panose="0201060003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828165" y="4618990"/>
            <a:ext cx="690753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lvl="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  <a:sym typeface="+mn-ea"/>
              </a:rPr>
              <a:t>假设时也可以用字母表示未知量，列方程解答。</a:t>
            </a:r>
            <a:endParaRPr lang="zh-CN" altLang="en-US" sz="2400" b="1" dirty="0">
              <a:solidFill>
                <a:srgbClr val="FF0000"/>
              </a:solidFill>
              <a:latin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t014e8cee9f804a86e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7150" y="41910"/>
            <a:ext cx="4714875" cy="3823335"/>
          </a:xfrm>
          <a:prstGeom prst="rect">
            <a:avLst/>
          </a:prstGeom>
        </p:spPr>
      </p:pic>
      <p:cxnSp>
        <p:nvCxnSpPr>
          <p:cNvPr id="3" name="直接连接符 2"/>
          <p:cNvCxnSpPr/>
          <p:nvPr/>
        </p:nvCxnSpPr>
        <p:spPr>
          <a:xfrm flipH="1">
            <a:off x="3203575" y="2997200"/>
            <a:ext cx="136842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747" name="文本框 31746"/>
          <p:cNvSpPr txBox="1"/>
          <p:nvPr/>
        </p:nvSpPr>
        <p:spPr>
          <a:xfrm>
            <a:off x="4972685" y="908050"/>
            <a:ext cx="4034155" cy="14630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lvl="0">
              <a:spcBef>
                <a:spcPct val="50000"/>
              </a:spcBef>
            </a:pPr>
            <a:r>
              <a:rPr lang="en-US" altLang="zh-CN" sz="2800" b="1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zh-CN" sz="36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估算：</a:t>
            </a:r>
            <a:endParaRPr lang="zh-CN" altLang="zh-CN" sz="36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>
              <a:spcBef>
                <a:spcPct val="50000"/>
              </a:spcBef>
            </a:pPr>
            <a:r>
              <a:rPr lang="en-US" altLang="zh-CN" sz="3600" b="1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198 </a:t>
            </a:r>
            <a:r>
              <a:rPr lang="en-US" altLang="zh-CN" sz="3600" b="1">
                <a:solidFill>
                  <a:srgbClr val="0000CC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×21</a:t>
            </a:r>
            <a:r>
              <a:rPr lang="zh-CN" altLang="en-US" sz="3600" b="1">
                <a:solidFill>
                  <a:srgbClr val="0000CC"/>
                </a:solidFill>
                <a:ea typeface="黑体" panose="02010609060101010101" pitchFamily="2" charset="-122"/>
              </a:rPr>
              <a:t>≈（       ）</a:t>
            </a:r>
            <a:endParaRPr lang="zh-CN" altLang="en-US" sz="3600" b="1">
              <a:solidFill>
                <a:srgbClr val="0000CC"/>
              </a:solidFill>
              <a:ea typeface="黑体" panose="02010609060101010101" pitchFamily="2" charset="-122"/>
            </a:endParaRPr>
          </a:p>
        </p:txBody>
      </p:sp>
      <p:pic>
        <p:nvPicPr>
          <p:cNvPr id="4" name="图片 3" descr="t01ee7afd7d1c5214bb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0630" y="3865245"/>
            <a:ext cx="6645275" cy="290512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069590" y="2273300"/>
            <a:ext cx="1635760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zh-CN" sz="16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把</a:t>
            </a:r>
            <a:r>
              <a:rPr lang="en-US" altLang="zh-CN" sz="16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21</a:t>
            </a:r>
            <a:r>
              <a:rPr lang="zh-CN" altLang="en-US" sz="16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看作</a:t>
            </a:r>
            <a:r>
              <a:rPr lang="en-US" altLang="zh-CN" sz="16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20</a:t>
            </a:r>
            <a:r>
              <a:rPr lang="zh-CN" altLang="en-US" sz="16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试商</a:t>
            </a:r>
            <a:endParaRPr lang="zh-CN" altLang="en-US" sz="1600" b="1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文本占位符 32769"/>
          <p:cNvSpPr/>
          <p:nvPr>
            <p:ph type="body" idx="1"/>
          </p:nvPr>
        </p:nvSpPr>
        <p:spPr>
          <a:xfrm>
            <a:off x="457200" y="1225550"/>
            <a:ext cx="8229600" cy="3307080"/>
          </a:xfrm>
        </p:spPr>
        <p:txBody>
          <a:bodyPr/>
          <a:p>
            <a:pPr>
              <a:buNone/>
            </a:pPr>
            <a:r>
              <a:rPr lang="en-US" altLang="x-none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     </a:t>
            </a:r>
            <a:endParaRPr lang="en-US" altLang="x-none" sz="3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buNone/>
            </a:pPr>
            <a:r>
              <a:rPr lang="en-US" altLang="x-none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    1</a:t>
            </a: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张桌子和</a:t>
            </a:r>
            <a:r>
              <a:rPr lang="en-US" altLang="x-none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把椅子的总价是</a:t>
            </a:r>
            <a:r>
              <a:rPr lang="en-US" altLang="x-none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2700</a:t>
            </a: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元，</a:t>
            </a:r>
            <a:endParaRPr lang="zh-CN" altLang="en-US" sz="3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buNone/>
            </a:pP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椅子的单价是桌子的   。桌子和椅子的</a:t>
            </a:r>
            <a:endParaRPr lang="zh-CN" altLang="en-US" sz="3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buNone/>
            </a:pP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单价各是多少？</a:t>
            </a:r>
            <a:endParaRPr lang="zh-CN" altLang="en-US" sz="3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buNone/>
            </a:pPr>
            <a:endParaRPr lang="zh-CN" altLang="en-US" sz="3600" b="1" dirty="0">
              <a:solidFill>
                <a:srgbClr val="FF0066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buNone/>
            </a:pPr>
            <a:r>
              <a:rPr lang="en-US" altLang="x-none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endParaRPr lang="zh-CN" altLang="en-US" sz="3600" b="1" dirty="0">
              <a:solidFill>
                <a:srgbClr val="FF0066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32771" name="图片 32770"/>
          <p:cNvPicPr>
            <a:picLocks noChangeAspect="1"/>
          </p:cNvPicPr>
          <p:nvPr/>
        </p:nvPicPr>
        <p:blipFill>
          <a:blip r:embed="rId1">
            <a:lum bright="-29999" contrast="46000"/>
          </a:blip>
          <a:stretch>
            <a:fillRect/>
          </a:stretch>
        </p:blipFill>
        <p:spPr>
          <a:xfrm>
            <a:off x="165100" y="225425"/>
            <a:ext cx="3541713" cy="1103313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32772" name="组合 32771"/>
          <p:cNvGrpSpPr/>
          <p:nvPr/>
        </p:nvGrpSpPr>
        <p:grpSpPr>
          <a:xfrm>
            <a:off x="4659948" y="2300605"/>
            <a:ext cx="558800" cy="1073150"/>
            <a:chOff x="0" y="0"/>
            <a:chExt cx="352" cy="676"/>
          </a:xfrm>
        </p:grpSpPr>
        <p:sp>
          <p:nvSpPr>
            <p:cNvPr id="32773" name="文本框 32772"/>
            <p:cNvSpPr txBox="1"/>
            <p:nvPr/>
          </p:nvSpPr>
          <p:spPr>
            <a:xfrm>
              <a:off x="0" y="0"/>
              <a:ext cx="344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lvl="0" algn="ctr">
                <a:spcBef>
                  <a:spcPct val="50000"/>
                </a:spcBef>
              </a:pPr>
              <a:r>
                <a:rPr lang="en-US" altLang="x-none" sz="3600" b="1" dirty="0">
                  <a:latin typeface="宋体" panose="02010600030101010101" pitchFamily="2" charset="-122"/>
                  <a:ea typeface="宋体" panose="02010600030101010101" pitchFamily="2" charset="-122"/>
                </a:rPr>
                <a:t>1</a:t>
              </a:r>
              <a:endParaRPr lang="en-US" altLang="x-none" sz="3600" b="1"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32774" name="文本框 32773"/>
            <p:cNvSpPr txBox="1"/>
            <p:nvPr/>
          </p:nvSpPr>
          <p:spPr>
            <a:xfrm>
              <a:off x="8" y="272"/>
              <a:ext cx="344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lvl="0" algn="ctr">
                <a:spcBef>
                  <a:spcPct val="50000"/>
                </a:spcBef>
              </a:pPr>
              <a:r>
                <a:rPr lang="en-US" altLang="x-none" sz="3600" b="1" dirty="0">
                  <a:latin typeface="宋体" panose="02010600030101010101" pitchFamily="2" charset="-122"/>
                  <a:ea typeface="宋体" panose="02010600030101010101" pitchFamily="2" charset="-122"/>
                </a:rPr>
                <a:t>5</a:t>
              </a:r>
              <a:endParaRPr lang="en-US" altLang="x-none" sz="3600" b="1"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32775" name="直接连接符 32774"/>
            <p:cNvSpPr/>
            <p:nvPr/>
          </p:nvSpPr>
          <p:spPr>
            <a:xfrm>
              <a:off x="56" y="352"/>
              <a:ext cx="256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6" name="图片 6145" descr="背景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79387" y="0"/>
            <a:ext cx="9610725" cy="7024688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6147" name="组合 6146"/>
          <p:cNvGrpSpPr>
            <a:grpSpLocks noChangeAspect="1"/>
          </p:cNvGrpSpPr>
          <p:nvPr/>
        </p:nvGrpSpPr>
        <p:grpSpPr>
          <a:xfrm>
            <a:off x="611188" y="909638"/>
            <a:ext cx="7416800" cy="1584325"/>
            <a:chOff x="0" y="0"/>
            <a:chExt cx="4672" cy="1361"/>
          </a:xfrm>
        </p:grpSpPr>
        <p:pic>
          <p:nvPicPr>
            <p:cNvPr id="6148" name="图片 6147" descr="天平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318"/>
              <a:ext cx="4672" cy="1043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6149" name="图片 6148" descr="输出向导-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36" y="0"/>
              <a:ext cx="553" cy="59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6150" name="图片 6149" descr="输出向导-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311" y="182"/>
              <a:ext cx="453" cy="408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6151" name="图片 6150" descr="输出向导-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720" y="182"/>
              <a:ext cx="453" cy="408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6152" name="组合 6151"/>
          <p:cNvGrpSpPr>
            <a:grpSpLocks noChangeAspect="1"/>
          </p:cNvGrpSpPr>
          <p:nvPr/>
        </p:nvGrpSpPr>
        <p:grpSpPr>
          <a:xfrm>
            <a:off x="750888" y="2938146"/>
            <a:ext cx="7416800" cy="1646238"/>
            <a:chOff x="0" y="97"/>
            <a:chExt cx="4672" cy="1037"/>
          </a:xfrm>
        </p:grpSpPr>
        <p:pic>
          <p:nvPicPr>
            <p:cNvPr id="6153" name="图片 6152" descr="天平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369"/>
              <a:ext cx="4672" cy="765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6154" name="组合 6153"/>
            <p:cNvGrpSpPr>
              <a:grpSpLocks noChangeAspect="1"/>
            </p:cNvGrpSpPr>
            <p:nvPr/>
          </p:nvGrpSpPr>
          <p:grpSpPr>
            <a:xfrm>
              <a:off x="226" y="97"/>
              <a:ext cx="1451" cy="454"/>
              <a:chOff x="0" y="0"/>
              <a:chExt cx="1451" cy="454"/>
            </a:xfrm>
          </p:grpSpPr>
          <p:pic>
            <p:nvPicPr>
              <p:cNvPr id="6155" name="图片 6154" descr="输出向导-1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0"/>
                <a:ext cx="553" cy="433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6156" name="图片 6155" descr="输出向导-2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35" y="154"/>
                <a:ext cx="453" cy="3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6157" name="图片 6156" descr="输出向导-2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98" y="136"/>
                <a:ext cx="453" cy="300"/>
              </a:xfrm>
              <a:prstGeom prst="rect">
                <a:avLst/>
              </a:prstGeom>
              <a:noFill/>
              <a:ln w="9525">
                <a:noFill/>
              </a:ln>
            </p:spPr>
          </p:pic>
        </p:grpSp>
      </p:grpSp>
      <p:sp>
        <p:nvSpPr>
          <p:cNvPr id="2" name="爆炸形 2 1"/>
          <p:cNvSpPr/>
          <p:nvPr/>
        </p:nvSpPr>
        <p:spPr>
          <a:xfrm>
            <a:off x="581660" y="2351405"/>
            <a:ext cx="1800225" cy="2088515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4" name="图片 3" descr="129074170453906250"/>
          <p:cNvPicPr>
            <a:picLocks noChangeAspect="1"/>
          </p:cNvPicPr>
          <p:nvPr/>
        </p:nvPicPr>
        <p:blipFill>
          <a:blip r:embed="rId5"/>
          <a:srcRect l="-109" t="10590" r="13388" b="-2488"/>
          <a:stretch>
            <a:fillRect/>
          </a:stretch>
        </p:blipFill>
        <p:spPr>
          <a:xfrm>
            <a:off x="963295" y="2924810"/>
            <a:ext cx="1007745" cy="1008380"/>
          </a:xfrm>
          <a:prstGeom prst="rect">
            <a:avLst/>
          </a:prstGeom>
        </p:spPr>
      </p:pic>
      <p:pic>
        <p:nvPicPr>
          <p:cNvPr id="9" name="图片 8" descr="t01c3e9b2b17e192a2f"/>
          <p:cNvPicPr>
            <a:picLocks noChangeAspect="1"/>
          </p:cNvPicPr>
          <p:nvPr/>
        </p:nvPicPr>
        <p:blipFill>
          <a:blip r:embed="rId6"/>
          <a:srcRect l="22589" r="13901"/>
          <a:stretch>
            <a:fillRect/>
          </a:stretch>
        </p:blipFill>
        <p:spPr>
          <a:xfrm>
            <a:off x="6517005" y="805815"/>
            <a:ext cx="632460" cy="79057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6517005" y="1279525"/>
            <a:ext cx="90043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 b="1"/>
              <a:t>100</a:t>
            </a:r>
            <a:r>
              <a:rPr lang="zh-CN" altLang="zh-CN" sz="1400" b="1"/>
              <a:t>克</a:t>
            </a:r>
            <a:endParaRPr lang="zh-CN" altLang="zh-CN" sz="1400" b="1"/>
          </a:p>
        </p:txBody>
      </p:sp>
      <p:pic>
        <p:nvPicPr>
          <p:cNvPr id="10" name="图片 9" descr="129074170453906250"/>
          <p:cNvPicPr>
            <a:picLocks noChangeAspect="1"/>
          </p:cNvPicPr>
          <p:nvPr/>
        </p:nvPicPr>
        <p:blipFill>
          <a:blip r:embed="rId5"/>
          <a:srcRect l="-109" t="10590" r="13388" b="-2488"/>
          <a:stretch>
            <a:fillRect/>
          </a:stretch>
        </p:blipFill>
        <p:spPr>
          <a:xfrm>
            <a:off x="1397635" y="696595"/>
            <a:ext cx="1007745" cy="1008380"/>
          </a:xfrm>
          <a:prstGeom prst="rect">
            <a:avLst/>
          </a:prstGeom>
        </p:spPr>
      </p:pic>
      <p:pic>
        <p:nvPicPr>
          <p:cNvPr id="3" name="图片 2" descr="t01c3e9b2b17e192a2f"/>
          <p:cNvPicPr>
            <a:picLocks noChangeAspect="1"/>
          </p:cNvPicPr>
          <p:nvPr/>
        </p:nvPicPr>
        <p:blipFill>
          <a:blip r:embed="rId6"/>
          <a:srcRect l="22589" r="13901"/>
          <a:stretch>
            <a:fillRect/>
          </a:stretch>
        </p:blipFill>
        <p:spPr>
          <a:xfrm>
            <a:off x="6413500" y="2882265"/>
            <a:ext cx="735965" cy="92011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479540" y="3340100"/>
            <a:ext cx="90043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 b="1"/>
              <a:t>600</a:t>
            </a:r>
            <a:r>
              <a:rPr lang="zh-CN" altLang="zh-CN" sz="1400" b="1"/>
              <a:t>克</a:t>
            </a:r>
            <a:endParaRPr lang="zh-CN" altLang="zh-CN" sz="1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-0.000000 L -0.291250 0.010463 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" grpId="2" animBg="1"/>
      <p:bldP spid="2" grpId="3" animBg="1"/>
      <p:bldP spid="2" grpId="4" animBg="1"/>
      <p:bldP spid="2" grpId="5" animBg="1"/>
      <p:bldP spid="2" grpId="6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8914" name="图片 38913" descr="card133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228600"/>
            <a:ext cx="8458200" cy="6153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8915" name="云形标注 38914" descr="羊皮纸"/>
          <p:cNvSpPr/>
          <p:nvPr/>
        </p:nvSpPr>
        <p:spPr>
          <a:xfrm>
            <a:off x="2362200" y="898525"/>
            <a:ext cx="5873115" cy="3097530"/>
          </a:xfrm>
          <a:prstGeom prst="cloudCallout">
            <a:avLst>
              <a:gd name="adj1" fmla="val -48398"/>
              <a:gd name="adj2" fmla="val 39597"/>
            </a:avLst>
          </a:prstGeom>
          <a:blipFill rotWithShape="0">
            <a:blip r:embed="rId2"/>
          </a:blipFill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 lvl="0">
              <a:buClr>
                <a:srgbClr val="000000"/>
              </a:buClr>
            </a:pPr>
            <a:r>
              <a:rPr lang="en-US" altLang="zh-CN" sz="9600" b="1">
                <a:solidFill>
                  <a:srgbClr val="3333CC"/>
                </a:solidFill>
                <a:latin typeface="Arial" panose="020B0604020202020204" pitchFamily="34" charset="0"/>
                <a:ea typeface="华文隶书" panose="02010800040101010101" pitchFamily="2" charset="-122"/>
              </a:rPr>
              <a:t>  </a:t>
            </a:r>
            <a:r>
              <a:rPr lang="zh-CN" altLang="en-US" sz="9600" b="1">
                <a:solidFill>
                  <a:srgbClr val="3333CC"/>
                </a:solidFill>
                <a:latin typeface="Arial" panose="020B0604020202020204" pitchFamily="34" charset="0"/>
                <a:ea typeface="华文隶书" panose="02010800040101010101" pitchFamily="2" charset="-122"/>
              </a:rPr>
              <a:t>收 获</a:t>
            </a:r>
            <a:endParaRPr lang="zh-CN" altLang="en-US" sz="9600" b="1">
              <a:solidFill>
                <a:srgbClr val="3333CC"/>
              </a:solidFill>
              <a:latin typeface="Arial" panose="020B0604020202020204" pitchFamily="34" charset="0"/>
              <a:ea typeface="华文隶书" panose="02010800040101010101" pitchFamily="2" charset="-122"/>
            </a:endParaRPr>
          </a:p>
        </p:txBody>
      </p:sp>
      <p:pic>
        <p:nvPicPr>
          <p:cNvPr id="38916" name="图片 38915" descr="u=4098612897,1062031833&amp;gp=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425" y="5373688"/>
            <a:ext cx="854075" cy="8620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8917" name="图片 38916" descr="u=1224917350,620991509&amp;gp=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0" y="4953000"/>
            <a:ext cx="1079500" cy="10795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绿草地上的十字架">
  <a:themeElements>
    <a:clrScheme name="">
      <a:dk1>
        <a:srgbClr val="000000"/>
      </a:dk1>
      <a:lt1>
        <a:srgbClr val="FFFFFF"/>
      </a:lt1>
      <a:dk2>
        <a:srgbClr val="63A414"/>
      </a:dk2>
      <a:lt2>
        <a:srgbClr val="EEECE1"/>
      </a:lt2>
      <a:accent1>
        <a:srgbClr val="63A414"/>
      </a:accent1>
      <a:accent2>
        <a:srgbClr val="36590B"/>
      </a:accent2>
      <a:accent3>
        <a:srgbClr val="FFFFFF"/>
      </a:accent3>
      <a:accent4>
        <a:srgbClr val="000000"/>
      </a:accent4>
      <a:accent5>
        <a:srgbClr val="B8CFAA"/>
      </a:accent5>
      <a:accent6>
        <a:srgbClr val="304F09"/>
      </a:accent6>
      <a:hlink>
        <a:srgbClr val="36590B"/>
      </a:hlink>
      <a:folHlink>
        <a:srgbClr val="8A2222"/>
      </a:folHlink>
    </a:clrScheme>
    <a:fontScheme name="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CDESIGNN</Template>
  <TotalTime>0</TotalTime>
  <Words>370</Words>
  <Application>WPS 演示</Application>
  <PresentationFormat>在屏幕上显示</PresentationFormat>
  <Paragraphs>62</Paragraphs>
  <Slides>11</Slides>
  <Notes>0</Notes>
  <HiddenSlides>0</HiddenSlides>
  <MMClips>1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0" baseType="lpstr">
      <vt:lpstr>Arial</vt:lpstr>
      <vt:lpstr>宋体</vt:lpstr>
      <vt:lpstr>Wingdings</vt:lpstr>
      <vt:lpstr>Calibri</vt:lpstr>
      <vt:lpstr>Times New Roman</vt:lpstr>
      <vt:lpstr>黑体</vt:lpstr>
      <vt:lpstr>华文隶书</vt:lpstr>
      <vt:lpstr>微软雅黑</vt:lpstr>
      <vt:lpstr>绿草地上的十字架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</dc:creator>
  <cp:lastModifiedBy>Administrator</cp:lastModifiedBy>
  <cp:revision>98</cp:revision>
  <dcterms:created xsi:type="dcterms:W3CDTF">2013-11-09T23:25:00Z</dcterms:created>
  <dcterms:modified xsi:type="dcterms:W3CDTF">2016-10-26T23:36:12Z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2052-10.1.0.6029</vt:lpwstr>
  </property>
</Properties>
</file>