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7" r:id="rId3"/>
    <p:sldId id="267" r:id="rId4"/>
    <p:sldId id="294" r:id="rId5"/>
    <p:sldId id="297" r:id="rId6"/>
    <p:sldId id="298" r:id="rId7"/>
    <p:sldId id="362" r:id="rId8"/>
    <p:sldId id="299" r:id="rId9"/>
    <p:sldId id="300" r:id="rId10"/>
    <p:sldId id="361" r:id="rId11"/>
    <p:sldId id="302" r:id="rId12"/>
    <p:sldId id="303" r:id="rId13"/>
    <p:sldId id="304" r:id="rId14"/>
    <p:sldId id="307" r:id="rId15"/>
    <p:sldId id="309" r:id="rId16"/>
    <p:sldId id="363" r:id="rId17"/>
    <p:sldId id="296" r:id="rId18"/>
    <p:sldId id="310" r:id="rId19"/>
    <p:sldId id="311" r:id="rId20"/>
    <p:sldId id="364" r:id="rId21"/>
    <p:sldId id="301" r:id="rId22"/>
    <p:sldId id="313" r:id="rId23"/>
    <p:sldId id="365" r:id="rId24"/>
    <p:sldId id="314" r:id="rId25"/>
    <p:sldId id="366" r:id="rId26"/>
    <p:sldId id="315" r:id="rId27"/>
    <p:sldId id="316" r:id="rId28"/>
    <p:sldId id="317" r:id="rId29"/>
    <p:sldId id="318" r:id="rId30"/>
    <p:sldId id="367" r:id="rId31"/>
    <p:sldId id="319" r:id="rId32"/>
    <p:sldId id="320" r:id="rId33"/>
    <p:sldId id="321" r:id="rId34"/>
    <p:sldId id="322" r:id="rId35"/>
    <p:sldId id="323" r:id="rId36"/>
    <p:sldId id="324" r:id="rId37"/>
    <p:sldId id="327" r:id="rId38"/>
    <p:sldId id="328" r:id="rId39"/>
    <p:sldId id="265" r:id="rId40"/>
    <p:sldId id="258" r:id="rId41"/>
    <p:sldId id="329" r:id="rId42"/>
    <p:sldId id="295" r:id="rId43"/>
    <p:sldId id="259" r:id="rId44"/>
    <p:sldId id="331" r:id="rId45"/>
    <p:sldId id="332" r:id="rId46"/>
    <p:sldId id="333" r:id="rId47"/>
    <p:sldId id="334" r:id="rId48"/>
    <p:sldId id="335" r:id="rId49"/>
    <p:sldId id="337" r:id="rId50"/>
    <p:sldId id="338" r:id="rId51"/>
    <p:sldId id="339" r:id="rId52"/>
    <p:sldId id="340" r:id="rId53"/>
    <p:sldId id="341" r:id="rId54"/>
    <p:sldId id="342" r:id="rId55"/>
    <p:sldId id="343" r:id="rId56"/>
    <p:sldId id="344" r:id="rId57"/>
    <p:sldId id="346" r:id="rId58"/>
    <p:sldId id="347" r:id="rId59"/>
    <p:sldId id="348" r:id="rId60"/>
    <p:sldId id="349" r:id="rId61"/>
    <p:sldId id="350" r:id="rId62"/>
    <p:sldId id="351" r:id="rId63"/>
    <p:sldId id="330" r:id="rId64"/>
    <p:sldId id="352" r:id="rId65"/>
    <p:sldId id="353" r:id="rId66"/>
    <p:sldId id="354" r:id="rId67"/>
    <p:sldId id="355" r:id="rId68"/>
    <p:sldId id="356" r:id="rId69"/>
    <p:sldId id="357" r:id="rId70"/>
    <p:sldId id="368" r:id="rId71"/>
    <p:sldId id="358" r:id="rId72"/>
    <p:sldId id="359" r:id="rId73"/>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clrMru>
    <a:srgbClr val="FF0000"/>
    <a:srgbClr val="FF33CC"/>
    <a:srgbClr val="FEFBD8"/>
    <a:srgbClr val="0099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p:cViewPr varScale="1">
        <p:scale>
          <a:sx n="90" d="100"/>
          <a:sy n="90" d="100"/>
        </p:scale>
        <p:origin x="-96" y="-180"/>
      </p:cViewPr>
      <p:guideLst>
        <p:guide orient="horz" pos="1620"/>
        <p:guide pos="2992"/>
      </p:guideLst>
    </p:cSldViewPr>
  </p:slideViewPr>
  <p:notesTextViewPr>
    <p:cViewPr>
      <p:scale>
        <a:sx n="1" d="1"/>
        <a:sy n="1" d="1"/>
      </p:scale>
      <p:origin x="0" y="0"/>
    </p:cViewPr>
  </p:notesTextViewPr>
  <p:sorterViewPr showFormatting="0">
    <p:cViewPr>
      <p:scale>
        <a:sx n="130" d="100"/>
        <a:sy n="130" d="100"/>
      </p:scale>
      <p:origin x="0" y="3996"/>
    </p:cViewPr>
  </p:sorterViewPr>
  <p:gridSpacing cx="73734613" cy="7373461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lstStyle>
            <a:lvl1pP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lstStyle>
            <a:lvl1pPr algn="r" eaLnBrk="1" hangingPunct="1">
              <a:buFont typeface="Arial" panose="020B0604020202020204" pitchFamily="34" charset="0"/>
              <a:buNone/>
              <a:defRPr>
                <a:latin typeface="Arial" panose="020B0604020202020204" pitchFamily="34" charset="0"/>
                <a:ea typeface="宋体" panose="02010600030101010101" pitchFamily="2" charset="-122"/>
              </a:defRPr>
            </a:lvl1pPr>
          </a:lstStyle>
          <a:p>
            <a:pPr>
              <a:defRPr/>
            </a:pPr>
            <a:fld id="{CD61C906-D81B-41C0-B6C4-BEF080D3387A}" type="datetime1">
              <a:rPr lang="zh-CN" altLang="en-US"/>
              <a:pPr>
                <a:defRPr/>
              </a:pPr>
              <a:t>2016-10-8</a:t>
            </a:fld>
            <a:endParaRPr lang="zh-CN" altLang="en-US" sz="1200"/>
          </a:p>
        </p:txBody>
      </p:sp>
      <p:sp>
        <p:nvSpPr>
          <p:cNvPr id="5124" name="幻灯片图像占位符 3"/>
          <p:cNvSpPr>
            <a:spLocks noGrp="1" noRot="1" noChangeAspect="1"/>
          </p:cNvSpPr>
          <p:nvPr>
            <p:ph type="sldImg" idx="2"/>
          </p:nvPr>
        </p:nvSpPr>
        <p:spPr bwMode="auto">
          <a:xfrm>
            <a:off x="381000" y="685800"/>
            <a:ext cx="6096000" cy="3429000"/>
          </a:xfrm>
          <a:prstGeom prst="rect">
            <a:avLst/>
          </a:prstGeom>
          <a:noFill/>
          <a:ln w="12700">
            <a:noFill/>
            <a:miter lim="800000"/>
            <a:headEnd/>
            <a:tailEnd/>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ext uri="{91240B29-F687-4F45-9708-019B960494DF}"/>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defRPr/>
            </a:pPr>
            <a:r>
              <a:rPr lang="zh-CN" altLang="zh-CN" smtClean="0">
                <a:ea typeface="宋体" panose="02010600030101010101" pitchFamily="2" charset="-122"/>
              </a:rPr>
              <a:t>单击此处编辑母版文本样式</a:t>
            </a:r>
          </a:p>
          <a:p>
            <a:pPr>
              <a:defRPr/>
            </a:pPr>
            <a:r>
              <a:rPr lang="zh-CN" altLang="zh-CN" smtClean="0">
                <a:ea typeface="宋体" panose="02010600030101010101" pitchFamily="2" charset="-122"/>
              </a:rPr>
              <a:t>第二级</a:t>
            </a:r>
          </a:p>
          <a:p>
            <a:pPr>
              <a:defRPr/>
            </a:pPr>
            <a:r>
              <a:rPr lang="zh-CN" altLang="zh-CN" smtClean="0">
                <a:ea typeface="宋体" panose="02010600030101010101" pitchFamily="2" charset="-122"/>
              </a:rPr>
              <a:t>第三级</a:t>
            </a:r>
          </a:p>
          <a:p>
            <a:pPr>
              <a:defRPr/>
            </a:pPr>
            <a:r>
              <a:rPr lang="zh-CN" altLang="zh-CN" smtClean="0">
                <a:ea typeface="宋体" panose="02010600030101010101" pitchFamily="2" charset="-122"/>
              </a:rPr>
              <a:t>第四级</a:t>
            </a:r>
          </a:p>
          <a:p>
            <a:pPr>
              <a:defRPr/>
            </a:pPr>
            <a:r>
              <a:rPr lang="zh-CN" altLang="zh-CN" smtClean="0">
                <a:ea typeface="宋体" panose="02010600030101010101" pitchFamily="2" charset="-122"/>
              </a:rPr>
              <a:t>第五级</a:t>
            </a:r>
          </a:p>
        </p:txBody>
      </p:sp>
      <p:sp>
        <p:nvSpPr>
          <p:cNvPr id="2054"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lstStyle>
            <a:lvl1pPr eaLnBrk="1" hangingPunct="1">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lstStyle>
            <a:lvl1pPr algn="r">
              <a:buFontTx/>
              <a:buChar char="•"/>
              <a:defRPr>
                <a:latin typeface="Arial" panose="020B0604020202020204" pitchFamily="34" charset="0"/>
                <a:ea typeface="宋体" panose="02010600030101010101" pitchFamily="2" charset="-122"/>
              </a:defRPr>
            </a:lvl1pPr>
          </a:lstStyle>
          <a:p>
            <a:pPr>
              <a:defRPr/>
            </a:pPr>
            <a:fld id="{13242EC9-1210-4AAF-A165-C873ACEBEB92}" type="slidenum">
              <a:rPr lang="zh-CN" altLang="en-US"/>
              <a:pPr>
                <a:defRPr/>
              </a:pPr>
              <a:t>‹#›</a:t>
            </a:fld>
            <a:endParaRPr lang="zh-CN" altLang="en-US" sz="1200"/>
          </a:p>
        </p:txBody>
      </p:sp>
    </p:spTree>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idx="2"/>
          </p:nvPr>
        </p:nvSpPr>
        <p:spPr/>
      </p:sp>
      <p:sp>
        <p:nvSpPr>
          <p:cNvPr id="819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94A0D247-972E-4C74-AB82-C8248047F6B3}"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8195"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idx="2"/>
          </p:nvPr>
        </p:nvSpPr>
        <p:spPr/>
      </p:sp>
      <p:sp>
        <p:nvSpPr>
          <p:cNvPr id="4403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DF57737B-CC0C-4A6D-ADBA-D1B9B540A4FF}"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44035"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idx="2"/>
          </p:nvPr>
        </p:nvSpPr>
        <p:spPr/>
      </p:sp>
      <p:sp>
        <p:nvSpPr>
          <p:cNvPr id="4608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63CE557E-C43A-4943-B870-57D249830E31}"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4608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idx="2"/>
          </p:nvPr>
        </p:nvSpPr>
        <p:spPr/>
      </p:sp>
      <p:sp>
        <p:nvSpPr>
          <p:cNvPr id="5120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22E89430-19A8-42BA-8D8D-CD547D5B0CD0}"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120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idx="2"/>
          </p:nvPr>
        </p:nvSpPr>
        <p:spPr/>
      </p:sp>
      <p:sp>
        <p:nvSpPr>
          <p:cNvPr id="53250"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8D3D78BA-510A-4780-8E35-FB3C07C5BB14}"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3251"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idx="2"/>
          </p:nvPr>
        </p:nvSpPr>
        <p:spPr/>
      </p:sp>
      <p:sp>
        <p:nvSpPr>
          <p:cNvPr id="55298"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A01DE4C2-DC07-4497-81AE-2EA9F564E273}"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5299"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idx="2"/>
          </p:nvPr>
        </p:nvSpPr>
        <p:spPr/>
      </p:sp>
      <p:sp>
        <p:nvSpPr>
          <p:cNvPr id="57346"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303874D8-407B-4142-8A6C-D1915A4447B9}"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7347"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idx="2"/>
          </p:nvPr>
        </p:nvSpPr>
        <p:spPr/>
      </p:sp>
      <p:sp>
        <p:nvSpPr>
          <p:cNvPr id="5939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618AA25F-D4CD-4D8D-900A-1B2398C3A374}"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59395"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idx="2"/>
          </p:nvPr>
        </p:nvSpPr>
        <p:spPr/>
      </p:sp>
      <p:sp>
        <p:nvSpPr>
          <p:cNvPr id="6144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F535DED4-808A-47D8-A9DD-76C53FD4F16A}"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6144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idx="2"/>
          </p:nvPr>
        </p:nvSpPr>
        <p:spPr/>
      </p:sp>
      <p:sp>
        <p:nvSpPr>
          <p:cNvPr id="14338"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BAA3A4D5-53FF-4118-BC6E-9ED199AB5A5E}"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14339"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p:cNvSpPr>
          <p:nvPr>
            <p:ph type="sldImg" idx="2"/>
          </p:nvPr>
        </p:nvSpPr>
        <p:spPr/>
      </p:sp>
      <p:sp>
        <p:nvSpPr>
          <p:cNvPr id="2560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B7B3B22E-66D5-4D6A-AF3E-C2F2DB8F8CFF}"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25603"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idx="2"/>
          </p:nvPr>
        </p:nvSpPr>
        <p:spPr/>
      </p:sp>
      <p:sp>
        <p:nvSpPr>
          <p:cNvPr id="27650"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A5DFB453-5A0E-4453-A914-48BC6DE8ACC9}"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27651"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idx="2"/>
          </p:nvPr>
        </p:nvSpPr>
        <p:spPr/>
      </p:sp>
      <p:sp>
        <p:nvSpPr>
          <p:cNvPr id="29698"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D538D204-31D8-4E3D-8390-DFE75F9C3157}"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29699"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idx="2"/>
          </p:nvPr>
        </p:nvSpPr>
        <p:spPr/>
      </p:sp>
      <p:sp>
        <p:nvSpPr>
          <p:cNvPr id="33794"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264CED10-C00E-4732-AFB3-CE76B076DFD4}"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33795" name="文本占位符 4"/>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idx="2"/>
          </p:nvPr>
        </p:nvSpPr>
        <p:spPr/>
      </p:sp>
      <p:sp>
        <p:nvSpPr>
          <p:cNvPr id="35842"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BC0AC446-F8CE-404F-A6C4-D3B3BEE5E35B}"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35843" name="文本占位符 4"/>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idx="2"/>
          </p:nvPr>
        </p:nvSpPr>
        <p:spPr/>
      </p:sp>
      <p:sp>
        <p:nvSpPr>
          <p:cNvPr id="37890"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84516287-C336-4451-B819-CCC9CCD25CAA}"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37891" name="文本占位符 4"/>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idx="2"/>
          </p:nvPr>
        </p:nvSpPr>
        <p:spPr/>
      </p:sp>
      <p:sp>
        <p:nvSpPr>
          <p:cNvPr id="41986" name="日期占位符 2"/>
          <p:cNvSpPr>
            <a:spLocks noGrp="1"/>
          </p:cNvSpPr>
          <p:nvPr>
            <p:ph type="dt" sz="quarter" idx="1"/>
          </p:nvPr>
        </p:nvSpPr>
        <p:spPr>
          <a:noFill/>
          <a:ln>
            <a:miter lim="800000"/>
            <a:headEnd/>
            <a:tailEnd/>
          </a:ln>
        </p:spPr>
        <p:txBody>
          <a:bodyPr>
            <a:prstTxWarp prst="textNoShape">
              <a:avLst/>
            </a:prstTxWarp>
          </a:bodyPr>
          <a:lstStyle/>
          <a:p>
            <a:pPr>
              <a:buFont typeface="Arial" charset="0"/>
              <a:buNone/>
            </a:pPr>
            <a:fld id="{C5213157-6AA5-4975-BB88-626A89EBF28F}" type="datetime1">
              <a:rPr lang="zh-CN" altLang="en-US" smtClean="0">
                <a:latin typeface="Arial" charset="0"/>
                <a:ea typeface="宋体" charset="-122"/>
              </a:rPr>
              <a:pPr>
                <a:buFont typeface="Arial" charset="0"/>
                <a:buNone/>
              </a:pPr>
              <a:t>2016-10-8</a:t>
            </a:fld>
            <a:endParaRPr lang="en-US" altLang="zh-CN" sz="1200" smtClean="0">
              <a:latin typeface="Arial" charset="0"/>
              <a:ea typeface="宋体" charset="-122"/>
            </a:endParaRPr>
          </a:p>
        </p:txBody>
      </p:sp>
      <p:sp>
        <p:nvSpPr>
          <p:cNvPr id="41987" name="文本占位符 3"/>
          <p:cNvSpPr>
            <a:spLocks noGrp="1"/>
          </p:cNvSpPr>
          <p:nvPr>
            <p:ph type="body" sz="quarter"/>
          </p:nvPr>
        </p:nvSpPr>
        <p:spPr bwMode="auto">
          <a:xfrm>
            <a:off x="661988" y="3932238"/>
            <a:ext cx="5295900" cy="3216275"/>
          </a:xfrm>
          <a:prstGeom prst="rect">
            <a:avLst/>
          </a:prstGeom>
          <a:noFill/>
          <a:ln>
            <a:miter lim="800000"/>
            <a:headEnd/>
            <a:tailEnd/>
          </a:ln>
        </p:spPr>
        <p:txBody>
          <a:bodyPr/>
          <a:lstStyle/>
          <a:p>
            <a:endParaRPr lang="zh-CN"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76"/>
            <a:ext cx="8229600" cy="8574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4768850"/>
            <a:ext cx="2133600" cy="273050"/>
          </a:xfrm>
        </p:spPr>
        <p:txBody>
          <a:bodyPr/>
          <a:lstStyle>
            <a:lvl1pPr>
              <a:buFont typeface="Arial" panose="020B0604020202020204" pitchFamily="34" charset="0"/>
              <a:buNone/>
              <a:defRPr sz="1200">
                <a:solidFill>
                  <a:srgbClr val="898989"/>
                </a:solidFill>
                <a:latin typeface="Arial" panose="020B0604020202020204" pitchFamily="34" charset="0"/>
                <a:ea typeface="宋体" panose="02010600030101010101" pitchFamily="2" charset="-122"/>
              </a:defRPr>
            </a:lvl1pPr>
          </a:lstStyle>
          <a:p>
            <a:pPr>
              <a:defRPr/>
            </a:pPr>
            <a:fld id="{7B9D0A1F-0F46-44A9-AEDC-23FB72F7A398}" type="datetime1">
              <a:rPr lang="zh-CN" altLang="en-US"/>
              <a:pPr>
                <a:defRPr/>
              </a:pPr>
              <a:t>2016-10-8</a:t>
            </a:fld>
            <a:endParaRPr lang="zh-CN" altLang="en-US"/>
          </a:p>
        </p:txBody>
      </p:sp>
      <p:sp>
        <p:nvSpPr>
          <p:cNvPr id="4" name="页脚占位符 3"/>
          <p:cNvSpPr>
            <a:spLocks noGrp="1"/>
          </p:cNvSpPr>
          <p:nvPr>
            <p:ph type="ftr" sz="quarter" idx="11"/>
          </p:nvPr>
        </p:nvSpPr>
        <p:spPr>
          <a:xfrm>
            <a:off x="3124200" y="4768850"/>
            <a:ext cx="2895600" cy="273050"/>
          </a:xfrm>
        </p:spPr>
        <p:txBody>
          <a:bodyPr/>
          <a:lstStyle>
            <a:lvl1pPr algn="ctr">
              <a:buFont typeface="Arial" panose="020B0604020202020204" pitchFamily="34" charset="0"/>
              <a:buNone/>
              <a:defRPr sz="1200">
                <a:solidFill>
                  <a:srgbClr val="898989"/>
                </a:solidFill>
                <a:latin typeface="Arial" panose="020B0604020202020204" pitchFamily="34" charset="0"/>
                <a:ea typeface="宋体" panose="02010600030101010101" pitchFamily="2" charset="-122"/>
              </a:defRPr>
            </a:lvl1pPr>
          </a:lstStyle>
          <a:p>
            <a:pPr>
              <a:defRPr/>
            </a:pPr>
            <a:endParaRPr lang="zh-CN" altLang="zh-CN"/>
          </a:p>
        </p:txBody>
      </p:sp>
      <p:sp>
        <p:nvSpPr>
          <p:cNvPr id="5" name="灯片编号占位符 4"/>
          <p:cNvSpPr>
            <a:spLocks noGrp="1"/>
          </p:cNvSpPr>
          <p:nvPr>
            <p:ph type="sldNum" sz="quarter" idx="12"/>
          </p:nvPr>
        </p:nvSpPr>
        <p:spPr>
          <a:xfrm>
            <a:off x="6553200" y="4768850"/>
            <a:ext cx="2133600" cy="273050"/>
          </a:xfrm>
        </p:spPr>
        <p:txBody>
          <a:bodyPr/>
          <a:lstStyle>
            <a:lvl1pPr algn="r">
              <a:buFontTx/>
              <a:buChar char="•"/>
              <a:defRPr sz="1200">
                <a:solidFill>
                  <a:srgbClr val="898989"/>
                </a:solidFill>
                <a:latin typeface="Arial" panose="020B0604020202020204" pitchFamily="34" charset="0"/>
                <a:ea typeface="宋体" panose="02010600030101010101" pitchFamily="2" charset="-122"/>
              </a:defRPr>
            </a:lvl1pPr>
          </a:lstStyle>
          <a:p>
            <a:pPr>
              <a:defRPr/>
            </a:pPr>
            <a:fld id="{0754D1F2-C37D-4792-B12A-4D4A0ECD1621}" type="slidenum">
              <a:rPr lang="zh-CN" altLang="en-US"/>
              <a:pPr>
                <a:defRPr/>
              </a:pPr>
              <a:t>‹#›</a:t>
            </a:fld>
            <a:endParaRPr lang="zh-CN" alt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教学设计1">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76"/>
            <a:ext cx="8229600" cy="8574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360"/>
            <a:ext cx="8229600" cy="33953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8850"/>
            <a:ext cx="2133600" cy="273050"/>
          </a:xfrm>
          <a:prstGeom prst="rect">
            <a:avLst/>
          </a:prstGeom>
        </p:spPr>
        <p:txBody>
          <a:bodyPr vert="horz" lIns="91440" tIns="45720" rIns="91440" bIns="45720" rtlCol="0" anchor="ctr"/>
          <a:lstStyle>
            <a:lvl1pPr eaLnBrk="0" fontAlgn="base" hangingPunct="0">
              <a:spcBef>
                <a:spcPct val="0"/>
              </a:spcBef>
              <a:spcAft>
                <a:spcPct val="0"/>
              </a:spcAft>
              <a:defRPr>
                <a:latin typeface="Arial" panose="020B0604020202020204" pitchFamily="34" charset="0"/>
                <a:ea typeface="宋体" panose="02010600030101010101" pitchFamily="2" charset="-122"/>
              </a:defRPr>
            </a:lvl1pPr>
          </a:lstStyle>
          <a:p>
            <a:pPr>
              <a:defRPr/>
            </a:pPr>
            <a:fld id="{530820CF-B880-4189-942D-D702A7CBA730}" type="datetimeFigureOut">
              <a:rPr lang="zh-CN" altLang="en-US"/>
              <a:pPr>
                <a:defRPr/>
              </a:pPr>
              <a:t>2016-10-8</a:t>
            </a:fld>
            <a:endParaRPr lang="zh-CN" altLang="en-US"/>
          </a:p>
        </p:txBody>
      </p:sp>
      <p:sp>
        <p:nvSpPr>
          <p:cNvPr id="5" name="页脚占位符 4"/>
          <p:cNvSpPr>
            <a:spLocks noGrp="1"/>
          </p:cNvSpPr>
          <p:nvPr>
            <p:ph type="ftr" sz="quarter" idx="11"/>
          </p:nvPr>
        </p:nvSpPr>
        <p:spPr>
          <a:xfrm>
            <a:off x="3124200" y="4768850"/>
            <a:ext cx="2895600" cy="273050"/>
          </a:xfrm>
          <a:prstGeom prst="rect">
            <a:avLst/>
          </a:prstGeom>
        </p:spPr>
        <p:txBody>
          <a:bodyPr vert="horz" lIns="91440" tIns="45720" rIns="91440" bIns="45720" rtlCol="0" anchor="ctr"/>
          <a:lstStyle>
            <a:lvl1pPr eaLnBrk="0" fontAlgn="base" hangingPunct="0">
              <a:spcBef>
                <a:spcPct val="0"/>
              </a:spcBef>
              <a:spcAft>
                <a:spcPct val="0"/>
              </a:spcAft>
              <a:defRPr>
                <a:latin typeface="Arial" panose="020B0604020202020204" pitchFamily="34" charset="0"/>
                <a:ea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12"/>
          </p:nvPr>
        </p:nvSpPr>
        <p:spPr>
          <a:xfrm>
            <a:off x="6553200" y="4768850"/>
            <a:ext cx="2133600" cy="273050"/>
          </a:xfrm>
          <a:prstGeom prst="rect">
            <a:avLst/>
          </a:prstGeom>
        </p:spPr>
        <p:txBody>
          <a:bodyPr vert="horz" lIns="91440" tIns="45720" rIns="91440" bIns="45720" rtlCol="0" anchor="ctr"/>
          <a:lstStyle>
            <a:lvl1pPr algn="r" eaLnBrk="0" hangingPunct="0">
              <a:defRPr sz="1200">
                <a:solidFill>
                  <a:srgbClr val="898989"/>
                </a:solidFill>
                <a:latin typeface="Arial" panose="020B0604020202020204" pitchFamily="34" charset="0"/>
                <a:ea typeface="宋体" panose="02010600030101010101" pitchFamily="2" charset="-122"/>
              </a:defRPr>
            </a:lvl1pPr>
          </a:lstStyle>
          <a:p>
            <a:pPr>
              <a:defRPr/>
            </a:pPr>
            <a:fld id="{97CF6DAC-BE19-4700-A964-B2F40D60608E}" type="slidenum">
              <a:rPr lang="zh-CN" altLang="en-US"/>
              <a:pPr>
                <a:defRPr/>
              </a:pPr>
              <a:t>‹#›</a:t>
            </a:fld>
            <a:endParaRPr lang="zh-CN" alt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1" r:id="rId2"/>
    <p:sldLayoutId id="2147483653" r:id="rId3"/>
  </p:sldLayoutIdLst>
  <p:transition spd="slow">
    <p:random/>
  </p:transition>
  <p:timing>
    <p:tnLst>
      <p:par>
        <p:cTn id="1" dur="indefinite" restart="never" nodeType="tmRoot"/>
      </p:par>
    </p:tnLst>
  </p:timing>
  <p:hf sldNum="0" hdr="0" ftr="0"/>
  <p:txStyles>
    <p:titleStyle>
      <a:lvl1pPr marL="822325" indent="-822325" algn="ctr" rtl="0" eaLnBrk="0" fontAlgn="base" hangingPunct="0">
        <a:spcBef>
          <a:spcPct val="0"/>
        </a:spcBef>
        <a:spcAft>
          <a:spcPct val="0"/>
        </a:spcAft>
        <a:defRPr sz="3900">
          <a:solidFill>
            <a:schemeClr val="tx1"/>
          </a:solidFill>
          <a:latin typeface="+mj-lt"/>
          <a:ea typeface="+mj-ea"/>
          <a:cs typeface="+mj-cs"/>
          <a:sym typeface="方正兰亭粗黑_GBK"/>
        </a:defRPr>
      </a:lvl1pPr>
      <a:lvl2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2pPr>
      <a:lvl3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3pPr>
      <a:lvl4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4pPr>
      <a:lvl5pPr marL="822325" indent="-822325" algn="ctr" rtl="0" eaLnBrk="0" fontAlgn="base" hangingPunct="0">
        <a:spcBef>
          <a:spcPct val="0"/>
        </a:spcBef>
        <a:spcAft>
          <a:spcPct val="0"/>
        </a:spcAft>
        <a:defRPr sz="3900">
          <a:solidFill>
            <a:schemeClr val="tx1"/>
          </a:solidFill>
          <a:latin typeface="方正兰亭粗黑_GBK" charset="-122"/>
          <a:ea typeface="宋体" panose="02010600030101010101" pitchFamily="2" charset="-122"/>
          <a:sym typeface="方正兰亭粗黑_GBK"/>
        </a:defRPr>
      </a:lvl5pPr>
      <a:lvl6pPr marL="13716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6pPr>
      <a:lvl7pPr marL="18288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7pPr>
      <a:lvl8pPr marL="22860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8pPr>
      <a:lvl9pPr marL="2743200" indent="-914400" algn="ctr" rtl="0" fontAlgn="base">
        <a:spcBef>
          <a:spcPct val="0"/>
        </a:spcBef>
        <a:spcAft>
          <a:spcPct val="0"/>
        </a:spcAft>
        <a:defRPr sz="4400">
          <a:solidFill>
            <a:schemeClr val="tx1"/>
          </a:solidFill>
          <a:latin typeface="方正兰亭粗黑_GBK" charset="-122"/>
          <a:ea typeface="宋体" panose="02010600030101010101" pitchFamily="2" charset="-122"/>
          <a:sym typeface="方正兰亭粗黑_GBK" charset="-122"/>
        </a:defRPr>
      </a:lvl9pPr>
    </p:titleStyle>
    <p:bodyStyle>
      <a:lvl1pPr marL="307975" indent="-307975" algn="l" rtl="0" eaLnBrk="0" fontAlgn="base" hangingPunct="0">
        <a:spcBef>
          <a:spcPct val="18000"/>
        </a:spcBef>
        <a:spcAft>
          <a:spcPct val="0"/>
        </a:spcAft>
        <a:buFont typeface="Arial" charset="0"/>
        <a:buChar char="•"/>
        <a:defRPr sz="2800">
          <a:solidFill>
            <a:schemeClr val="tx1"/>
          </a:solidFill>
          <a:latin typeface="+mn-lt"/>
          <a:ea typeface="+mn-ea"/>
          <a:cs typeface="+mn-cs"/>
          <a:sym typeface="方正兰亭粗黑_GBK"/>
        </a:defRPr>
      </a:lvl1pPr>
      <a:lvl2pPr marL="668338" indent="-255588" algn="l" rtl="0" eaLnBrk="0" fontAlgn="base" hangingPunct="0">
        <a:spcBef>
          <a:spcPct val="18000"/>
        </a:spcBef>
        <a:spcAft>
          <a:spcPct val="0"/>
        </a:spcAft>
        <a:buFont typeface="Arial" charset="0"/>
        <a:buChar char="–"/>
        <a:defRPr sz="2500">
          <a:solidFill>
            <a:schemeClr val="tx1"/>
          </a:solidFill>
          <a:latin typeface="+mn-lt"/>
          <a:ea typeface="+mn-ea"/>
          <a:sym typeface="方正兰亭粗黑_GBK"/>
        </a:defRPr>
      </a:lvl2pPr>
      <a:lvl3pPr marL="1028700" indent="-204788" algn="l" rtl="0" eaLnBrk="0" fontAlgn="base" hangingPunct="0">
        <a:spcBef>
          <a:spcPct val="18000"/>
        </a:spcBef>
        <a:spcAft>
          <a:spcPct val="0"/>
        </a:spcAft>
        <a:buFont typeface="Arial" charset="0"/>
        <a:buChar char="•"/>
        <a:defRPr sz="2100">
          <a:solidFill>
            <a:schemeClr val="tx1"/>
          </a:solidFill>
          <a:latin typeface="+mn-lt"/>
          <a:ea typeface="+mn-ea"/>
          <a:sym typeface="方正兰亭粗黑_GBK"/>
        </a:defRPr>
      </a:lvl3pPr>
      <a:lvl4pPr marL="1439863" indent="-204788" algn="l" rtl="0" eaLnBrk="0" fontAlgn="base" hangingPunct="0">
        <a:spcBef>
          <a:spcPct val="18000"/>
        </a:spcBef>
        <a:spcAft>
          <a:spcPct val="0"/>
        </a:spcAft>
        <a:buFont typeface="Arial" charset="0"/>
        <a:buChar char="–"/>
        <a:defRPr>
          <a:solidFill>
            <a:schemeClr val="tx1"/>
          </a:solidFill>
          <a:latin typeface="+mn-lt"/>
          <a:ea typeface="+mn-ea"/>
          <a:sym typeface="方正兰亭粗黑_GBK"/>
        </a:defRPr>
      </a:lvl4pPr>
      <a:lvl5pPr marL="1851025" indent="-204788" algn="l" rtl="0" eaLnBrk="0" fontAlgn="base" hangingPunct="0">
        <a:spcBef>
          <a:spcPct val="18000"/>
        </a:spcBef>
        <a:spcAft>
          <a:spcPct val="0"/>
        </a:spcAft>
        <a:buFont typeface="Arial" charset="0"/>
        <a:buChar char="»"/>
        <a:defRPr>
          <a:solidFill>
            <a:schemeClr val="tx1"/>
          </a:solidFill>
          <a:latin typeface="+mn-lt"/>
          <a:ea typeface="+mn-ea"/>
          <a:sym typeface="方正兰亭粗黑_GBK"/>
        </a:defRPr>
      </a:lvl5pPr>
      <a:lvl6pPr marL="226377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6pPr>
      <a:lvl7pPr marL="267525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7pPr>
      <a:lvl8pPr marL="308673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8pPr>
      <a:lvl9pPr marL="3498215" indent="-205105" algn="l" rtl="0" fontAlgn="base">
        <a:spcBef>
          <a:spcPct val="18000"/>
        </a:spcBef>
        <a:spcAft>
          <a:spcPct val="0"/>
        </a:spcAft>
        <a:buFont typeface="Arial" panose="020B0604020202020204" pitchFamily="34" charset="0"/>
        <a:buChar char="»"/>
        <a:defRPr sz="1800">
          <a:solidFill>
            <a:schemeClr val="tx1"/>
          </a:solidFill>
          <a:latin typeface="+mn-lt"/>
          <a:ea typeface="+mn-ea"/>
          <a:sym typeface="方正兰亭粗黑_GBK" charset="-122"/>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8035" algn="l" defTabSz="822960" rtl="0" eaLnBrk="1" latinLnBrk="0" hangingPunct="1">
        <a:defRPr sz="1620" kern="1200">
          <a:solidFill>
            <a:schemeClr val="tx1"/>
          </a:solidFill>
          <a:latin typeface="+mn-lt"/>
          <a:ea typeface="+mn-ea"/>
          <a:cs typeface="+mn-cs"/>
        </a:defRPr>
      </a:lvl6pPr>
      <a:lvl7pPr marL="2469515" algn="l" defTabSz="822960" rtl="0" eaLnBrk="1" latinLnBrk="0" hangingPunct="1">
        <a:defRPr sz="1620" kern="1200">
          <a:solidFill>
            <a:schemeClr val="tx1"/>
          </a:solidFill>
          <a:latin typeface="+mn-lt"/>
          <a:ea typeface="+mn-ea"/>
          <a:cs typeface="+mn-cs"/>
        </a:defRPr>
      </a:lvl7pPr>
      <a:lvl8pPr marL="2880995" algn="l" defTabSz="822960" rtl="0" eaLnBrk="1" latinLnBrk="0" hangingPunct="1">
        <a:defRPr sz="1620" kern="1200">
          <a:solidFill>
            <a:schemeClr val="tx1"/>
          </a:solidFill>
          <a:latin typeface="+mn-lt"/>
          <a:ea typeface="+mn-ea"/>
          <a:cs typeface="+mn-cs"/>
        </a:defRPr>
      </a:lvl8pPr>
      <a:lvl9pPr marL="3292475"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gif"/><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gif"/><Relationship Id="rId7"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gif"/><Relationship Id="rId7"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1.gif"/><Relationship Id="rId7" Type="http://schemas.openxmlformats.org/officeDocument/2006/relationships/image" Target="../media/image9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3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gif"/><Relationship Id="rId7"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7.jpeg"/><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gif"/><Relationship Id="rId4" Type="http://schemas.openxmlformats.org/officeDocument/2006/relationships/image" Target="../media/image12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1.xml.rels><?xml version="1.0" encoding="UTF-8" standalone="yes"?>
<Relationships xmlns="http://schemas.openxmlformats.org/package/2006/relationships"><Relationship Id="rId3" Type="http://schemas.openxmlformats.org/officeDocument/2006/relationships/hyperlink" Target="file:///C:\Documents%20and%20Settings\Administrator\&#26700;&#38754;\&#35838;&#31243;&#24314;&#35774;&#27719;&#25253;2016.9.14\&#35838;&#31243;&#24314;&#35774;&#27719;&#25253;2016.9.14\&#19968;&#24180;&#32423;&#22987;&#19994;&#35838;&#31243;\&#19968;&#24180;&#32423;&#22987;&#19994;&#35838;&#31243;&#24635;&#32467;&#27719;&#25253;.pp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52.xml.rels><?xml version="1.0" encoding="UTF-8" standalone="yes"?>
<Relationships xmlns="http://schemas.openxmlformats.org/package/2006/relationships"><Relationship Id="rId8" Type="http://schemas.openxmlformats.org/officeDocument/2006/relationships/hyperlink" Target="../&#35838;&#31243;&#24314;&#35774;&#27719;&#25253;&#65288;&#30563;&#23548;&#29992;&#65289;/&#35838;&#31243;&#24314;&#35774;&#27719;&#25253;2016.9.14/&#20108;&#24180;&#32423;&#26399;&#21021;&#35838;&#31243;/&#20108;&#24180;&#32423;&#24320;&#23398;&#35838;&#31243;%20&#26041;&#26696;.doc" TargetMode="External"/><Relationship Id="rId3" Type="http://schemas.openxmlformats.org/officeDocument/2006/relationships/image" Target="../media/image130.jpeg"/><Relationship Id="rId7"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35838;&#31243;&#24314;&#35774;&#27719;&#25253;&#65288;&#30563;&#23548;&#29992;&#65289;/&#35838;&#31243;&#24314;&#35774;&#27719;&#25253;2016.9.14/&#19977;&#24180;&#32423;&#26399;&#21021;&#35838;&#31243;/&#19977;&#24180;&#32423;&#24320;&#23398;&#35838;&#31243;&#23454;&#26045;&#26041;&#26696;.docx" TargetMode="External"/><Relationship Id="rId5" Type="http://schemas.openxmlformats.org/officeDocument/2006/relationships/image" Target="../media/image1.gif"/><Relationship Id="rId4" Type="http://schemas.openxmlformats.org/officeDocument/2006/relationships/image" Target="../media/image135.jpeg"/></Relationships>
</file>

<file path=ppt/slides/_rels/slide54.xml.rels><?xml version="1.0" encoding="UTF-8" standalone="yes"?>
<Relationships xmlns="http://schemas.openxmlformats.org/package/2006/relationships"><Relationship Id="rId8" Type="http://schemas.openxmlformats.org/officeDocument/2006/relationships/hyperlink" Target="../&#35838;&#31243;&#24314;&#35774;&#27719;&#25253;&#65288;&#30563;&#23548;&#29992;&#65289;/&#35838;&#31243;&#24314;&#35774;&#27719;&#25253;2016.9.14/&#22235;&#24180;&#32423;&#26399;&#21021;&#35838;&#31243;/&#22235;&#24180;&#32423;&#24320;&#23398;&#35838;&#31243;&#23454;&#26045;&#26041;&#26696;.docx" TargetMode="External"/><Relationship Id="rId3" Type="http://schemas.openxmlformats.org/officeDocument/2006/relationships/image" Target="../media/image136.jpeg"/><Relationship Id="rId7"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35838;&#31243;&#24314;&#35774;&#27719;&#25253;&#65288;&#30563;&#23548;&#29992;&#65289;/&#35838;&#31243;&#24314;&#35774;&#27719;&#25253;2016.9.14/&#20116;&#24180;&#32423;&#26399;&#21021;&#35838;&#31243;/&#20116;&#24180;&#32423;&#24320;&#23398;&#35838;&#31243;&#23454;&#26045;&#26041;&#26696;%20&#65288;&#21021;&#31295;&#65289;.docx" TargetMode="External"/><Relationship Id="rId5" Type="http://schemas.openxmlformats.org/officeDocument/2006/relationships/image" Target="../media/image1.gif"/><Relationship Id="rId4" Type="http://schemas.openxmlformats.org/officeDocument/2006/relationships/image" Target="../media/image141.jpeg"/></Relationships>
</file>

<file path=ppt/slides/_rels/slide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35838;&#31243;&#24314;&#35774;&#27719;&#25253;&#65288;&#30563;&#23548;&#29992;&#65289;/&#35838;&#31243;&#24314;&#35774;&#27719;&#25253;2016.9.14/&#20845;&#24180;&#32423;&#26399;&#21021;&#35838;&#31243;/&#20845;&#24180;&#32423;&#24320;&#23398;&#35838;&#31243;&#23454;&#26045;&#26041;&#26696;.docx" TargetMode="External"/><Relationship Id="rId5" Type="http://schemas.openxmlformats.org/officeDocument/2006/relationships/image" Target="../media/image1.gif"/><Relationship Id="rId4" Type="http://schemas.openxmlformats.org/officeDocument/2006/relationships/image" Target="../media/image143.jpeg"/></Relationships>
</file>

<file path=ppt/slides/_rels/slide57.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5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50.jpeg"/><Relationship Id="rId4" Type="http://schemas.openxmlformats.org/officeDocument/2006/relationships/image" Target="../media/image149.jpeg"/></Relationships>
</file>

<file path=ppt/slides/_rels/slide59.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6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5" Type="http://schemas.openxmlformats.org/officeDocument/2006/relationships/image" Target="../media/image1.gif"/><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jpeg"/></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61.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hyperlink" Target="file:///C:\Documents%20and%20Settings\Administrator\&#26700;&#38754;\&#35838;&#31243;&#24314;&#35774;&#27719;&#25253;2016.9.14\&#35838;&#31243;&#24314;&#35774;&#27719;&#25253;2016.9.14\&#23305;&#22799;&#35838;&#31243;&#26550;&#26500;&#35774;&#24819;&#21450;&#31934;&#24425;&#30636;&#38388;\&#8220;&#23305;&#22799;&#8221;&#35838;&#31243;&#26550;&#26500;&#35774;&#24819;.docx" TargetMode="External"/><Relationship Id="rId7" Type="http://schemas.openxmlformats.org/officeDocument/2006/relationships/image" Target="../media/image17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1.gif"/></Relationships>
</file>

<file path=ppt/slides/_rels/slide62.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6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2.jpeg"/><Relationship Id="rId12" Type="http://schemas.openxmlformats.org/officeDocument/2006/relationships/image" Target="../media/image187.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181.jpeg"/><Relationship Id="rId11" Type="http://schemas.openxmlformats.org/officeDocument/2006/relationships/image" Target="../media/image186.jpeg"/><Relationship Id="rId5" Type="http://schemas.openxmlformats.org/officeDocument/2006/relationships/image" Target="../media/image180.jpeg"/><Relationship Id="rId10" Type="http://schemas.openxmlformats.org/officeDocument/2006/relationships/image" Target="../media/image185.jpeg"/><Relationship Id="rId4" Type="http://schemas.openxmlformats.org/officeDocument/2006/relationships/image" Target="../media/image179.png"/><Relationship Id="rId9" Type="http://schemas.openxmlformats.org/officeDocument/2006/relationships/image" Target="../media/image184.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gif"/><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89.jpeg"/></Relationships>
</file>

<file path=ppt/slides/_rels/slide7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TextBox 1"/>
          <p:cNvSpPr/>
          <p:nvPr/>
        </p:nvSpPr>
        <p:spPr>
          <a:xfrm>
            <a:off x="48192" y="1453364"/>
            <a:ext cx="9072880" cy="907415"/>
          </a:xfrm>
          <a:prstGeom prst="rect">
            <a:avLst/>
          </a:prstGeom>
          <a:noFill/>
          <a:ln w="9525">
            <a:noFill/>
          </a:ln>
        </p:spPr>
        <p:txBody>
          <a:bodyPr wrap="none">
            <a:spAutoFit/>
            <a:scene3d>
              <a:camera prst="orthographicFront"/>
              <a:lightRig rig="threePt" dir="t"/>
            </a:scene3d>
          </a:bodyPr>
          <a:lstStyle/>
          <a:p>
            <a:pPr>
              <a:defRPr/>
            </a:pPr>
            <a:r>
              <a:rPr lang="en-US" altLang="zh-CN" sz="5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方正细圆简体" pitchFamily="65" charset="-122"/>
              </a:rPr>
              <a:t>成于常规，赢在执行，特在创新</a:t>
            </a:r>
          </a:p>
        </p:txBody>
      </p:sp>
      <p:sp>
        <p:nvSpPr>
          <p:cNvPr id="3078" name="TextBox 5"/>
          <p:cNvSpPr>
            <a:spLocks noChangeArrowheads="1"/>
          </p:cNvSpPr>
          <p:nvPr/>
        </p:nvSpPr>
        <p:spPr bwMode="auto">
          <a:xfrm>
            <a:off x="2808288" y="2571750"/>
            <a:ext cx="3468687" cy="396875"/>
          </a:xfrm>
          <a:prstGeom prst="rect">
            <a:avLst/>
          </a:prstGeom>
          <a:noFill/>
          <a:ln w="9525">
            <a:noFill/>
            <a:miter lim="800000"/>
            <a:headEnd/>
            <a:tailEnd/>
          </a:ln>
        </p:spPr>
        <p:txBody>
          <a:bodyPr>
            <a:spAutoFit/>
          </a:bodyPr>
          <a:lstStyle/>
          <a:p>
            <a:pPr algn="ctr"/>
            <a:r>
              <a:rPr lang="zh-CN" altLang="en-US" sz="2000">
                <a:solidFill>
                  <a:srgbClr val="262626"/>
                </a:solidFill>
                <a:latin typeface="方正兰亭中黑_GBK"/>
                <a:ea typeface="方正兰亭中黑_GBK"/>
                <a:cs typeface="方正兰亭中黑_GBK"/>
                <a:sym typeface="方正兰亭中黑_GBK"/>
              </a:rPr>
              <a:t>——9月份值周瞭望</a:t>
            </a:r>
          </a:p>
        </p:txBody>
      </p:sp>
      <p:sp>
        <p:nvSpPr>
          <p:cNvPr id="3081" name="矩形 8"/>
          <p:cNvSpPr/>
          <p:nvPr/>
        </p:nvSpPr>
        <p:spPr>
          <a:xfrm flipH="1">
            <a:off x="1104900" y="3187700"/>
            <a:ext cx="1439863" cy="1181100"/>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083" name="矩形 10"/>
          <p:cNvSpPr/>
          <p:nvPr/>
        </p:nvSpPr>
        <p:spPr>
          <a:xfrm flipH="1">
            <a:off x="4302125" y="3187700"/>
            <a:ext cx="1439863" cy="1181100"/>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085" name="矩形 12"/>
          <p:cNvSpPr/>
          <p:nvPr/>
        </p:nvSpPr>
        <p:spPr>
          <a:xfrm flipH="1">
            <a:off x="7812088" y="3179763"/>
            <a:ext cx="276225" cy="1174750"/>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151"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pic>
        <p:nvPicPr>
          <p:cNvPr id="3" name="图片 2" descr="7"/>
          <p:cNvPicPr>
            <a:picLocks noChangeAspect="1"/>
          </p:cNvPicPr>
          <p:nvPr/>
        </p:nvPicPr>
        <p:blipFill>
          <a:blip r:embed="rId3"/>
          <a:srcRect l="3999" t="6451" r="4671" b="20380"/>
          <a:stretch>
            <a:fillRect/>
          </a:stretch>
        </p:blipFill>
        <p:spPr bwMode="auto">
          <a:xfrm>
            <a:off x="5741988" y="3187700"/>
            <a:ext cx="2068512" cy="1181100"/>
          </a:xfrm>
          <a:prstGeom prst="rect">
            <a:avLst/>
          </a:prstGeom>
          <a:solidFill>
            <a:schemeClr val="bg1"/>
          </a:solidFill>
          <a:ln w="9525">
            <a:noFill/>
            <a:miter lim="800000"/>
            <a:headEnd/>
            <a:tailEnd/>
          </a:ln>
        </p:spPr>
      </p:pic>
      <p:pic>
        <p:nvPicPr>
          <p:cNvPr id="4" name="图片 3" descr="9"/>
          <p:cNvPicPr>
            <a:picLocks noChangeAspect="1"/>
          </p:cNvPicPr>
          <p:nvPr/>
        </p:nvPicPr>
        <p:blipFill>
          <a:blip r:embed="rId4">
            <a:clrChange>
              <a:clrFrom>
                <a:srgbClr val="FFFFFF"/>
              </a:clrFrom>
              <a:clrTo>
                <a:srgbClr val="FFFFFF">
                  <a:alpha val="0"/>
                </a:srgbClr>
              </a:clrTo>
            </a:clrChange>
          </a:blip>
          <a:srcRect l="10550" t="10019" r="12904" b="17912"/>
          <a:stretch>
            <a:fillRect/>
          </a:stretch>
        </p:blipFill>
        <p:spPr bwMode="auto">
          <a:xfrm>
            <a:off x="2543175" y="3179763"/>
            <a:ext cx="1766888" cy="1189037"/>
          </a:xfrm>
          <a:prstGeom prst="rect">
            <a:avLst/>
          </a:prstGeom>
          <a:solidFill>
            <a:schemeClr val="bg1"/>
          </a:solid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3333"/>
                                  </p:iterate>
                                  <p:childTnLst>
                                    <p:set>
                                      <p:cBhvr>
                                        <p:cTn id="6" dur="1" fill="hold">
                                          <p:stCondLst>
                                            <p:cond delay="0"/>
                                          </p:stCondLst>
                                        </p:cTn>
                                        <p:tgtEl>
                                          <p:spTgt spid="3077"/>
                                        </p:tgtEl>
                                        <p:attrNameLst>
                                          <p:attrName>style.visibility</p:attrName>
                                        </p:attrNameLst>
                                      </p:cBhvr>
                                      <p:to>
                                        <p:strVal val="visible"/>
                                      </p:to>
                                    </p:set>
                                    <p:anim by="(-#ppt_w*2)" calcmode="lin" valueType="num">
                                      <p:cBhvr rctx="PPT">
                                        <p:cTn id="7" dur="500" autoRev="1" fill="hold">
                                          <p:stCondLst>
                                            <p:cond delay="0"/>
                                          </p:stCondLst>
                                        </p:cTn>
                                        <p:tgtEl>
                                          <p:spTgt spid="3077"/>
                                        </p:tgtEl>
                                        <p:attrNameLst>
                                          <p:attrName>ppt_w</p:attrName>
                                        </p:attrNameLst>
                                      </p:cBhvr>
                                    </p:anim>
                                    <p:anim by="(#ppt_w*0.50)" calcmode="lin" valueType="num">
                                      <p:cBhvr>
                                        <p:cTn id="8" dur="500" decel="50000" autoRev="1" fill="hold">
                                          <p:stCondLst>
                                            <p:cond delay="0"/>
                                          </p:stCondLst>
                                        </p:cTn>
                                        <p:tgtEl>
                                          <p:spTgt spid="3077"/>
                                        </p:tgtEl>
                                        <p:attrNameLst>
                                          <p:attrName>ppt_x</p:attrName>
                                        </p:attrNameLst>
                                      </p:cBhvr>
                                    </p:anim>
                                    <p:anim from="(-#ppt_h/2)" to="(#ppt_y)" calcmode="lin" valueType="num">
                                      <p:cBhvr>
                                        <p:cTn id="9" dur="1000" fill="hold">
                                          <p:stCondLst>
                                            <p:cond delay="0"/>
                                          </p:stCondLst>
                                        </p:cTn>
                                        <p:tgtEl>
                                          <p:spTgt spid="3077"/>
                                        </p:tgtEl>
                                        <p:attrNameLst>
                                          <p:attrName>ppt_y</p:attrName>
                                        </p:attrNameLst>
                                      </p:cBhvr>
                                    </p:anim>
                                    <p:animRot by="21600000">
                                      <p:cBhvr>
                                        <p:cTn id="10" dur="1000" fill="hold">
                                          <p:stCondLst>
                                            <p:cond delay="0"/>
                                          </p:stCondLst>
                                        </p:cTn>
                                        <p:tgtEl>
                                          <p:spTgt spid="3077"/>
                                        </p:tgtEl>
                                        <p:attrNameLst>
                                          <p:attrName>r</p:attrName>
                                        </p:attrNameLst>
                                      </p:cBhvr>
                                    </p:animRot>
                                  </p:childTnLst>
                                </p:cTn>
                              </p:par>
                            </p:childTnLst>
                          </p:cTn>
                        </p:par>
                        <p:par>
                          <p:cTn id="11" fill="hold">
                            <p:stCondLst>
                              <p:cond delay="1433"/>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078"/>
                                        </p:tgtEl>
                                        <p:attrNameLst>
                                          <p:attrName>style.visibility</p:attrName>
                                        </p:attrNameLst>
                                      </p:cBhvr>
                                      <p:to>
                                        <p:strVal val="visible"/>
                                      </p:to>
                                    </p:set>
                                    <p:anim calcmode="lin" valueType="num">
                                      <p:cBhvr>
                                        <p:cTn id="14" dur="500" fill="hold"/>
                                        <p:tgtEl>
                                          <p:spTgt spid="307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078"/>
                                        </p:tgtEl>
                                        <p:attrNameLst>
                                          <p:attrName>ppt_y</p:attrName>
                                        </p:attrNameLst>
                                      </p:cBhvr>
                                      <p:tavLst>
                                        <p:tav tm="0">
                                          <p:val>
                                            <p:strVal val="#ppt_y"/>
                                          </p:val>
                                        </p:tav>
                                        <p:tav tm="100000">
                                          <p:val>
                                            <p:strVal val="#ppt_y"/>
                                          </p:val>
                                        </p:tav>
                                      </p:tavLst>
                                    </p:anim>
                                    <p:anim calcmode="lin" valueType="num">
                                      <p:cBhvr>
                                        <p:cTn id="16" dur="500" fill="hold"/>
                                        <p:tgtEl>
                                          <p:spTgt spid="307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078"/>
                                        </p:tgtEl>
                                        <p:attrNameLst>
                                          <p:attrName>ppt_w</p:attrName>
                                        </p:attrNameLst>
                                      </p:cBhvr>
                                      <p:tavLst>
                                        <p:tav tm="0">
                                          <p:val>
                                            <p:strVal val="#ppt_w/10"/>
                                          </p:val>
                                        </p:tav>
                                        <p:tav tm="50000">
                                          <p:val>
                                            <p:strVal val="#ppt_w+.01"/>
                                          </p:val>
                                        </p:tav>
                                        <p:tav tm="100000">
                                          <p:val>
                                            <p:strVal val="#ppt_w"/>
                                          </p:val>
                                        </p:tav>
                                      </p:tavLst>
                                    </p:anim>
                                    <p:animEffect filter="fade">
                                      <p:cBhvr>
                                        <p:cTn id="18" dur="500" tmFilter="0,0; .5, 1; 1, 1"/>
                                        <p:tgtEl>
                                          <p:spTgt spid="3078"/>
                                        </p:tgtEl>
                                      </p:cBhvr>
                                    </p:animEffect>
                                  </p:childTnLst>
                                </p:cTn>
                              </p:par>
                            </p:childTnLst>
                          </p:cTn>
                        </p:par>
                        <p:par>
                          <p:cTn id="19" fill="hold">
                            <p:stCondLst>
                              <p:cond delay="2333"/>
                            </p:stCondLst>
                            <p:childTnLst>
                              <p:par>
                                <p:cTn id="20" presetID="2" presetClass="entr" presetSubtype="4" fill="hold" grpId="0" nodeType="afterEffect">
                                  <p:stCondLst>
                                    <p:cond delay="0"/>
                                  </p:stCondLst>
                                  <p:childTnLst>
                                    <p:set>
                                      <p:cBhvr>
                                        <p:cTn id="21" dur="1" fill="hold">
                                          <p:stCondLst>
                                            <p:cond delay="0"/>
                                          </p:stCondLst>
                                        </p:cTn>
                                        <p:tgtEl>
                                          <p:spTgt spid="3081"/>
                                        </p:tgtEl>
                                        <p:attrNameLst>
                                          <p:attrName>style.visibility</p:attrName>
                                        </p:attrNameLst>
                                      </p:cBhvr>
                                      <p:to>
                                        <p:strVal val="visible"/>
                                      </p:to>
                                    </p:set>
                                    <p:anim calcmode="lin" valueType="num">
                                      <p:cBhvr>
                                        <p:cTn id="22" dur="500" fill="hold"/>
                                        <p:tgtEl>
                                          <p:spTgt spid="3081"/>
                                        </p:tgtEl>
                                        <p:attrNameLst>
                                          <p:attrName>ppt_x</p:attrName>
                                        </p:attrNameLst>
                                      </p:cBhvr>
                                      <p:tavLst>
                                        <p:tav tm="0">
                                          <p:val>
                                            <p:strVal val="#ppt_x"/>
                                          </p:val>
                                        </p:tav>
                                        <p:tav tm="100000">
                                          <p:val>
                                            <p:strVal val="#ppt_x"/>
                                          </p:val>
                                        </p:tav>
                                      </p:tavLst>
                                    </p:anim>
                                    <p:anim calcmode="lin" valueType="num">
                                      <p:cBhvr>
                                        <p:cTn id="23" dur="500" fill="hold"/>
                                        <p:tgtEl>
                                          <p:spTgt spid="308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083"/>
                                        </p:tgtEl>
                                        <p:attrNameLst>
                                          <p:attrName>style.visibility</p:attrName>
                                        </p:attrNameLst>
                                      </p:cBhvr>
                                      <p:to>
                                        <p:strVal val="visible"/>
                                      </p:to>
                                    </p:set>
                                    <p:anim calcmode="lin" valueType="num">
                                      <p:cBhvr>
                                        <p:cTn id="26" dur="500" fill="hold"/>
                                        <p:tgtEl>
                                          <p:spTgt spid="3083"/>
                                        </p:tgtEl>
                                        <p:attrNameLst>
                                          <p:attrName>ppt_x</p:attrName>
                                        </p:attrNameLst>
                                      </p:cBhvr>
                                      <p:tavLst>
                                        <p:tav tm="0">
                                          <p:val>
                                            <p:strVal val="#ppt_x"/>
                                          </p:val>
                                        </p:tav>
                                        <p:tav tm="100000">
                                          <p:val>
                                            <p:strVal val="#ppt_x"/>
                                          </p:val>
                                        </p:tav>
                                      </p:tavLst>
                                    </p:anim>
                                    <p:anim calcmode="lin" valueType="num">
                                      <p:cBhvr>
                                        <p:cTn id="27" dur="500" fill="hold"/>
                                        <p:tgtEl>
                                          <p:spTgt spid="308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par>
                          <p:cTn id="36" fill="hold">
                            <p:stCondLst>
                              <p:cond delay="2833"/>
                            </p:stCondLst>
                            <p:childTnLst>
                              <p:par>
                                <p:cTn id="37" presetID="22" presetClass="entr" presetSubtype="1" fill="hold" grpId="0" nodeType="afterEffect">
                                  <p:stCondLst>
                                    <p:cond delay="0"/>
                                  </p:stCondLst>
                                  <p:childTnLst>
                                    <p:set>
                                      <p:cBhvr>
                                        <p:cTn id="38" dur="1" fill="hold">
                                          <p:stCondLst>
                                            <p:cond delay="0"/>
                                          </p:stCondLst>
                                        </p:cTn>
                                        <p:tgtEl>
                                          <p:spTgt spid="3085"/>
                                        </p:tgtEl>
                                        <p:attrNameLst>
                                          <p:attrName>style.visibility</p:attrName>
                                        </p:attrNameLst>
                                      </p:cBhvr>
                                      <p:to>
                                        <p:strVal val="visible"/>
                                      </p:to>
                                    </p:set>
                                    <p:animEffect filter="wipe(up)">
                                      <p:cBhvr>
                                        <p:cTn id="39"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ldLvl="0"/>
      <p:bldP spid="3081" grpId="0" bldLvl="0" animBg="1"/>
      <p:bldP spid="3083" grpId="0" bldLvl="0" animBg="1"/>
      <p:bldP spid="308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t="10622" b="21945"/>
          <a:stretch>
            <a:fillRect/>
          </a:stretch>
        </p:blipFill>
        <p:spPr bwMode="auto">
          <a:xfrm>
            <a:off x="457200" y="1184275"/>
            <a:ext cx="8229600" cy="2716213"/>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57AF48AA-6E77-45CC-BA9D-1C1567AAEC2C}" type="slidenum">
              <a:rPr lang="zh-CN" altLang="en-US" sz="1080">
                <a:sym typeface="方正兰亭粗黑_GBK" charset="-122"/>
              </a:rPr>
              <a:pPr>
                <a:defRPr/>
              </a:pPr>
              <a:t>10</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584200" y="3048000"/>
            <a:ext cx="1684338" cy="1684338"/>
          </a:xfrm>
          <a:prstGeom prst="ellipse">
            <a:avLst/>
          </a:prstGeom>
          <a:solidFill>
            <a:srgbClr val="FFFF00">
              <a:alpha val="57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927146" y="3550236"/>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二</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750060" y="3891280"/>
            <a:ext cx="7364730" cy="914400"/>
          </a:xfrm>
          <a:prstGeom prst="rect">
            <a:avLst/>
          </a:prstGeom>
          <a:noFill/>
          <a:ln w="9525">
            <a:noFill/>
          </a:ln>
        </p:spPr>
        <p:txBody>
          <a:bodyPr>
            <a:spAutoFit/>
            <a:scene3d>
              <a:camera prst="orthographicFront"/>
              <a:lightRig rig="threePt" dir="t"/>
            </a:scene3d>
          </a:bodyPr>
          <a:lstStyle/>
          <a:p>
            <a:pPr algn="ctr">
              <a:lnSpc>
                <a:spcPct val="15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课堂常规——课堂是质量的心脏</a:t>
            </a:r>
          </a:p>
        </p:txBody>
      </p:sp>
      <p:pic>
        <p:nvPicPr>
          <p:cNvPr id="17418" name="图片 5141" descr="未标题-2"/>
          <p:cNvPicPr>
            <a:picLocks noChangeAspect="1"/>
          </p:cNvPicPr>
          <p:nvPr/>
        </p:nvPicPr>
        <p:blipFill>
          <a:blip r:embed="rId3"/>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F04FD1B-484D-41CD-A14B-CCB3E86A210E}" type="slidenum">
              <a:rPr lang="zh-CN" altLang="en-US" sz="1080">
                <a:sym typeface="方正兰亭粗黑_GBK" charset="-122"/>
              </a:rPr>
              <a:pPr>
                <a:defRPr/>
              </a:pPr>
              <a:t>11</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843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8439"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18441" name="文本框 2"/>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pic>
        <p:nvPicPr>
          <p:cNvPr id="6" name="图片 5" descr="英语课已下课，下节是数学课"/>
          <p:cNvPicPr>
            <a:picLocks noChangeAspect="1"/>
          </p:cNvPicPr>
          <p:nvPr/>
        </p:nvPicPr>
        <p:blipFill>
          <a:blip r:embed="rId3"/>
          <a:srcRect/>
          <a:stretch>
            <a:fillRect/>
          </a:stretch>
        </p:blipFill>
        <p:spPr bwMode="auto">
          <a:xfrm>
            <a:off x="4764088" y="1395413"/>
            <a:ext cx="4171950" cy="2352675"/>
          </a:xfrm>
          <a:prstGeom prst="rect">
            <a:avLst/>
          </a:prstGeom>
          <a:noFill/>
          <a:ln w="9525">
            <a:noFill/>
            <a:miter lim="800000"/>
            <a:headEnd/>
            <a:tailEnd/>
          </a:ln>
        </p:spPr>
      </p:pic>
      <p:pic>
        <p:nvPicPr>
          <p:cNvPr id="7" name="图片 6" descr="预备铃声已响"/>
          <p:cNvPicPr>
            <a:picLocks noChangeAspect="1"/>
          </p:cNvPicPr>
          <p:nvPr/>
        </p:nvPicPr>
        <p:blipFill>
          <a:blip r:embed="rId4"/>
          <a:srcRect/>
          <a:stretch>
            <a:fillRect/>
          </a:stretch>
        </p:blipFill>
        <p:spPr bwMode="auto">
          <a:xfrm>
            <a:off x="169863" y="2244725"/>
            <a:ext cx="4476750" cy="2524125"/>
          </a:xfrm>
          <a:prstGeom prst="rect">
            <a:avLst/>
          </a:prstGeom>
          <a:noFill/>
          <a:ln w="9525">
            <a:noFill/>
            <a:miter lim="800000"/>
            <a:headEnd/>
            <a:tailEnd/>
          </a:ln>
        </p:spPr>
      </p:pic>
      <p:sp>
        <p:nvSpPr>
          <p:cNvPr id="8" name="文本框 7"/>
          <p:cNvSpPr txBox="1">
            <a:spLocks noChangeArrowheads="1"/>
          </p:cNvSpPr>
          <p:nvPr/>
        </p:nvSpPr>
        <p:spPr bwMode="auto">
          <a:xfrm>
            <a:off x="5354638" y="4140200"/>
            <a:ext cx="2965450" cy="482600"/>
          </a:xfrm>
          <a:prstGeom prst="rect">
            <a:avLst/>
          </a:prstGeom>
          <a:noFill/>
          <a:ln w="9525">
            <a:noFill/>
            <a:miter lim="800000"/>
            <a:headEnd/>
            <a:tailEnd/>
          </a:ln>
        </p:spPr>
        <p:txBody>
          <a:bodyPr>
            <a:spAutoFit/>
          </a:bodyPr>
          <a:lstStyle/>
          <a:p>
            <a:pPr algn="ctr" eaLnBrk="0" hangingPunct="0"/>
            <a:r>
              <a:rPr lang="zh-CN" altLang="en-US" sz="2400">
                <a:solidFill>
                  <a:srgbClr val="FF0000"/>
                </a:solidFill>
                <a:latin typeface="微软雅黑"/>
                <a:ea typeface="微软雅黑"/>
                <a:cs typeface="宋体" charset="-122"/>
              </a:rPr>
              <a:t>侯课不及时</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9AB573F-C020-46C8-B325-D8F0512EA3B0}" type="slidenum">
              <a:rPr lang="zh-CN" altLang="en-US" sz="1080">
                <a:sym typeface="方正兰亭粗黑_GBK" charset="-122"/>
              </a:rPr>
              <a:pPr>
                <a:defRPr/>
              </a:pPr>
              <a:t>12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946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9463"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946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4" name="图片 3" descr="IMG_20160918_103041"/>
          <p:cNvPicPr>
            <a:picLocks noChangeAspect="1"/>
          </p:cNvPicPr>
          <p:nvPr/>
        </p:nvPicPr>
        <p:blipFill>
          <a:blip r:embed="rId3"/>
          <a:srcRect t="8835" b="12558"/>
          <a:stretch>
            <a:fillRect/>
          </a:stretch>
        </p:blipFill>
        <p:spPr bwMode="auto">
          <a:xfrm>
            <a:off x="695325" y="1931988"/>
            <a:ext cx="2133600" cy="2974975"/>
          </a:xfrm>
          <a:prstGeom prst="rect">
            <a:avLst/>
          </a:prstGeom>
          <a:noFill/>
          <a:ln w="9525">
            <a:noFill/>
            <a:miter lim="800000"/>
            <a:headEnd/>
            <a:tailEnd/>
          </a:ln>
        </p:spPr>
      </p:pic>
      <p:pic>
        <p:nvPicPr>
          <p:cNvPr id="5" name="图片 4" descr="IMG_20160918_103332"/>
          <p:cNvPicPr>
            <a:picLocks noChangeAspect="1"/>
          </p:cNvPicPr>
          <p:nvPr/>
        </p:nvPicPr>
        <p:blipFill>
          <a:blip r:embed="rId4"/>
          <a:srcRect/>
          <a:stretch>
            <a:fillRect/>
          </a:stretch>
        </p:blipFill>
        <p:spPr bwMode="auto">
          <a:xfrm>
            <a:off x="3025775" y="939800"/>
            <a:ext cx="5667375" cy="3197225"/>
          </a:xfrm>
          <a:prstGeom prst="rect">
            <a:avLst/>
          </a:prstGeom>
          <a:noFill/>
          <a:ln w="9525">
            <a:noFill/>
            <a:miter lim="800000"/>
            <a:headEnd/>
            <a:tailEnd/>
          </a:ln>
        </p:spPr>
      </p:pic>
      <p:sp>
        <p:nvSpPr>
          <p:cNvPr id="100" name="文本框 99"/>
          <p:cNvSpPr txBox="1">
            <a:spLocks noChangeArrowheads="1"/>
          </p:cNvSpPr>
          <p:nvPr/>
        </p:nvSpPr>
        <p:spPr bwMode="auto">
          <a:xfrm>
            <a:off x="3267075" y="4279900"/>
            <a:ext cx="5080000" cy="482600"/>
          </a:xfrm>
          <a:prstGeom prst="rect">
            <a:avLst/>
          </a:prstGeom>
          <a:noFill/>
          <a:ln w="9525">
            <a:noFill/>
            <a:miter lim="800000"/>
            <a:headEnd/>
            <a:tailEnd/>
          </a:ln>
        </p:spPr>
        <p:txBody>
          <a:bodyPr>
            <a:spAutoFit/>
          </a:bodyPr>
          <a:lstStyle/>
          <a:p>
            <a:pPr algn="ctr" eaLnBrk="0" hangingPunct="0"/>
            <a:r>
              <a:rPr lang="zh-CN" altLang="en-US" sz="2400">
                <a:solidFill>
                  <a:srgbClr val="FF0000"/>
                </a:solidFill>
                <a:latin typeface="微软雅黑"/>
                <a:ea typeface="微软雅黑"/>
                <a:cs typeface="宋体" charset="-122"/>
              </a:rPr>
              <a:t>姿势不正确    听讲不认真</a:t>
            </a:r>
          </a:p>
        </p:txBody>
      </p:sp>
      <p:sp>
        <p:nvSpPr>
          <p:cNvPr id="19468" name="文本框 7"/>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diamond(in)">
                                      <p:cBhvr>
                                        <p:cTn id="15"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4EB2F9E2-D7E7-4321-9264-6FCBFF587A51}" type="slidenum">
              <a:rPr lang="zh-CN" altLang="en-US" sz="1080">
                <a:sym typeface="方正兰亭粗黑_GBK" charset="-122"/>
              </a:rPr>
              <a:pPr>
                <a:defRPr/>
              </a:pPr>
              <a:t>13</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048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0487"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0488" name="文本框 1"/>
          <p:cNvSpPr txBox="1">
            <a:spLocks noChangeArrowheads="1"/>
          </p:cNvSpPr>
          <p:nvPr/>
        </p:nvSpPr>
        <p:spPr bwMode="auto">
          <a:xfrm>
            <a:off x="146050" y="1406525"/>
            <a:ext cx="4138613" cy="425450"/>
          </a:xfrm>
          <a:prstGeom prst="rect">
            <a:avLst/>
          </a:prstGeom>
          <a:noFill/>
          <a:ln w="9525">
            <a:noFill/>
            <a:miter lim="800000"/>
            <a:headEnd/>
            <a:tailEnd/>
          </a:ln>
        </p:spPr>
        <p:txBody>
          <a:bodyPr>
            <a:spAutoFit/>
          </a:bodyPr>
          <a:lstStyle/>
          <a:p>
            <a:pPr indent="304800" eaLnBrk="0" hangingPunct="0">
              <a:lnSpc>
                <a:spcPct val="110000"/>
              </a:lnSpc>
            </a:pPr>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7" name="图片 6" descr="一（2）班侯课"/>
          <p:cNvPicPr>
            <a:picLocks noChangeAspect="1"/>
          </p:cNvPicPr>
          <p:nvPr/>
        </p:nvPicPr>
        <p:blipFill>
          <a:blip r:embed="rId3"/>
          <a:srcRect/>
          <a:stretch>
            <a:fillRect/>
          </a:stretch>
        </p:blipFill>
        <p:spPr bwMode="auto">
          <a:xfrm>
            <a:off x="5700713" y="949325"/>
            <a:ext cx="3294062" cy="1893888"/>
          </a:xfrm>
          <a:prstGeom prst="rect">
            <a:avLst/>
          </a:prstGeom>
          <a:noFill/>
          <a:ln w="9525">
            <a:noFill/>
            <a:miter lim="800000"/>
            <a:headEnd/>
            <a:tailEnd/>
          </a:ln>
        </p:spPr>
      </p:pic>
      <p:pic>
        <p:nvPicPr>
          <p:cNvPr id="8" name="图片 7" descr="一（3）班侯课 (2)"/>
          <p:cNvPicPr>
            <a:picLocks noChangeAspect="1"/>
          </p:cNvPicPr>
          <p:nvPr/>
        </p:nvPicPr>
        <p:blipFill>
          <a:blip r:embed="rId4"/>
          <a:srcRect/>
          <a:stretch>
            <a:fillRect/>
          </a:stretch>
        </p:blipFill>
        <p:spPr bwMode="auto">
          <a:xfrm>
            <a:off x="2397125" y="2979738"/>
            <a:ext cx="3175000" cy="1789112"/>
          </a:xfrm>
          <a:prstGeom prst="rect">
            <a:avLst/>
          </a:prstGeom>
          <a:noFill/>
          <a:ln w="9525">
            <a:noFill/>
            <a:miter lim="800000"/>
            <a:headEnd/>
            <a:tailEnd/>
          </a:ln>
        </p:spPr>
      </p:pic>
      <p:pic>
        <p:nvPicPr>
          <p:cNvPr id="9" name="图片 8" descr="一（10）班侯课好"/>
          <p:cNvPicPr>
            <a:picLocks noChangeAspect="1"/>
          </p:cNvPicPr>
          <p:nvPr/>
        </p:nvPicPr>
        <p:blipFill>
          <a:blip r:embed="rId5"/>
          <a:srcRect/>
          <a:stretch>
            <a:fillRect/>
          </a:stretch>
        </p:blipFill>
        <p:spPr bwMode="auto">
          <a:xfrm>
            <a:off x="5702300" y="2979738"/>
            <a:ext cx="3267075" cy="1839912"/>
          </a:xfrm>
          <a:prstGeom prst="rect">
            <a:avLst/>
          </a:prstGeom>
          <a:noFill/>
          <a:ln w="9525">
            <a:noFill/>
            <a:miter lim="800000"/>
            <a:headEnd/>
            <a:tailEnd/>
          </a:ln>
        </p:spPr>
      </p:pic>
      <p:pic>
        <p:nvPicPr>
          <p:cNvPr id="10" name="图片 9" descr="一（13）班侯课"/>
          <p:cNvPicPr>
            <a:picLocks noChangeAspect="1"/>
          </p:cNvPicPr>
          <p:nvPr/>
        </p:nvPicPr>
        <p:blipFill>
          <a:blip r:embed="rId6"/>
          <a:srcRect/>
          <a:stretch>
            <a:fillRect/>
          </a:stretch>
        </p:blipFill>
        <p:spPr bwMode="auto">
          <a:xfrm>
            <a:off x="2397125" y="949325"/>
            <a:ext cx="3160713" cy="1892300"/>
          </a:xfrm>
          <a:prstGeom prst="rect">
            <a:avLst/>
          </a:prstGeom>
          <a:noFill/>
          <a:ln w="9525">
            <a:noFill/>
            <a:miter lim="800000"/>
            <a:headEnd/>
            <a:tailEnd/>
          </a:ln>
        </p:spPr>
      </p:pic>
      <p:sp>
        <p:nvSpPr>
          <p:cNvPr id="20493" name="文本框 10"/>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sp>
        <p:nvSpPr>
          <p:cNvPr id="100" name="文本框 99"/>
          <p:cNvSpPr txBox="1">
            <a:spLocks noChangeArrowheads="1"/>
          </p:cNvSpPr>
          <p:nvPr/>
        </p:nvSpPr>
        <p:spPr bwMode="auto">
          <a:xfrm>
            <a:off x="546100" y="2097088"/>
            <a:ext cx="2211388" cy="1736725"/>
          </a:xfrm>
          <a:prstGeom prst="rect">
            <a:avLst/>
          </a:prstGeom>
          <a:noFill/>
          <a:ln w="9525">
            <a:noFill/>
            <a:miter lim="800000"/>
            <a:headEnd/>
            <a:tailEnd/>
          </a:ln>
        </p:spPr>
        <p:txBody>
          <a:bodyPr>
            <a:spAutoFit/>
          </a:bodyPr>
          <a:lstStyle/>
          <a:p>
            <a:pPr eaLnBrk="0" hangingPunct="0">
              <a:lnSpc>
                <a:spcPct val="150000"/>
              </a:lnSpc>
            </a:pPr>
            <a:r>
              <a:rPr lang="zh-CN" altLang="en-US">
                <a:solidFill>
                  <a:srgbClr val="0000FF"/>
                </a:solidFill>
                <a:latin typeface="微软雅黑"/>
                <a:ea typeface="微软雅黑"/>
                <a:cs typeface="宋体" charset="-122"/>
              </a:rPr>
              <a:t>预备铃响回座位，</a:t>
            </a:r>
          </a:p>
          <a:p>
            <a:pPr eaLnBrk="0" hangingPunct="0">
              <a:lnSpc>
                <a:spcPct val="150000"/>
              </a:lnSpc>
            </a:pPr>
            <a:r>
              <a:rPr lang="zh-CN" altLang="en-US">
                <a:solidFill>
                  <a:srgbClr val="0000FF"/>
                </a:solidFill>
                <a:latin typeface="微软雅黑"/>
                <a:ea typeface="微软雅黑"/>
                <a:cs typeface="宋体" charset="-122"/>
              </a:rPr>
              <a:t>语数英，做积累，</a:t>
            </a:r>
          </a:p>
          <a:p>
            <a:pPr eaLnBrk="0" hangingPunct="0">
              <a:lnSpc>
                <a:spcPct val="150000"/>
              </a:lnSpc>
            </a:pPr>
            <a:r>
              <a:rPr lang="zh-CN" altLang="en-US">
                <a:solidFill>
                  <a:srgbClr val="0000FF"/>
                </a:solidFill>
                <a:latin typeface="微软雅黑"/>
                <a:ea typeface="微软雅黑"/>
                <a:cs typeface="宋体" charset="-122"/>
              </a:rPr>
              <a:t>其他课，安静趴，脸朝外，等老师。</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9236B75B-9C45-43F7-8F7A-11693F23D4E1}" type="slidenum">
              <a:rPr lang="zh-CN" altLang="en-US" sz="1080">
                <a:sym typeface="方正兰亭粗黑_GBK" charset="-122"/>
              </a:rPr>
              <a:pPr>
                <a:defRPr/>
              </a:pPr>
              <a:t>14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151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1511"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1512" name="文本框 1"/>
          <p:cNvSpPr txBox="1">
            <a:spLocks noChangeArrowheads="1"/>
          </p:cNvSpPr>
          <p:nvPr/>
        </p:nvSpPr>
        <p:spPr bwMode="auto">
          <a:xfrm>
            <a:off x="146050" y="1406525"/>
            <a:ext cx="4138613" cy="425450"/>
          </a:xfrm>
          <a:prstGeom prst="rect">
            <a:avLst/>
          </a:prstGeom>
          <a:noFill/>
          <a:ln w="9525">
            <a:noFill/>
            <a:miter lim="800000"/>
            <a:headEnd/>
            <a:tailEnd/>
          </a:ln>
        </p:spPr>
        <p:txBody>
          <a:bodyPr>
            <a:spAutoFit/>
          </a:bodyPr>
          <a:lstStyle/>
          <a:p>
            <a:pPr indent="304800" eaLnBrk="0" hangingPunct="0">
              <a:lnSpc>
                <a:spcPct val="110000"/>
              </a:lnSpc>
            </a:pPr>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读书姿势"/>
          <p:cNvPicPr>
            <a:picLocks noChangeAspect="1"/>
          </p:cNvPicPr>
          <p:nvPr/>
        </p:nvPicPr>
        <p:blipFill>
          <a:blip r:embed="rId3"/>
          <a:srcRect l="4465" r="4504"/>
          <a:stretch>
            <a:fillRect/>
          </a:stretch>
        </p:blipFill>
        <p:spPr bwMode="auto">
          <a:xfrm>
            <a:off x="2268538" y="915988"/>
            <a:ext cx="3308350" cy="2043112"/>
          </a:xfrm>
          <a:prstGeom prst="rect">
            <a:avLst/>
          </a:prstGeom>
          <a:noFill/>
          <a:ln w="9525">
            <a:noFill/>
            <a:miter lim="800000"/>
            <a:headEnd/>
            <a:tailEnd/>
          </a:ln>
        </p:spPr>
      </p:pic>
      <p:sp>
        <p:nvSpPr>
          <p:cNvPr id="21514" name="文本框 11"/>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pic>
        <p:nvPicPr>
          <p:cNvPr id="21517" name="图片 10" descr="写字姿势"/>
          <p:cNvPicPr>
            <a:picLocks noChangeAspect="1"/>
          </p:cNvPicPr>
          <p:nvPr/>
        </p:nvPicPr>
        <p:blipFill>
          <a:blip r:embed="rId4"/>
          <a:srcRect/>
          <a:stretch>
            <a:fillRect/>
          </a:stretch>
        </p:blipFill>
        <p:spPr bwMode="auto">
          <a:xfrm>
            <a:off x="2268538" y="3003550"/>
            <a:ext cx="3311525" cy="1985963"/>
          </a:xfrm>
          <a:prstGeom prst="rect">
            <a:avLst/>
          </a:prstGeom>
          <a:noFill/>
          <a:ln w="9525">
            <a:noFill/>
            <a:miter lim="800000"/>
            <a:headEnd/>
            <a:tailEnd/>
          </a:ln>
        </p:spPr>
      </p:pic>
      <p:pic>
        <p:nvPicPr>
          <p:cNvPr id="21518" name="图片 4" descr="握笔姿势"/>
          <p:cNvPicPr>
            <a:picLocks noChangeAspect="1"/>
          </p:cNvPicPr>
          <p:nvPr/>
        </p:nvPicPr>
        <p:blipFill>
          <a:blip r:embed="rId5"/>
          <a:srcRect/>
          <a:stretch>
            <a:fillRect/>
          </a:stretch>
        </p:blipFill>
        <p:spPr bwMode="auto">
          <a:xfrm>
            <a:off x="5867400" y="1419225"/>
            <a:ext cx="3097213" cy="2838450"/>
          </a:xfrm>
          <a:prstGeom prst="rect">
            <a:avLst/>
          </a:prstGeom>
          <a:noFill/>
          <a:ln w="9525">
            <a:noFill/>
            <a:miter lim="800000"/>
            <a:headEnd/>
            <a:tailEnd/>
          </a:ln>
        </p:spPr>
      </p:pic>
      <p:sp>
        <p:nvSpPr>
          <p:cNvPr id="21519" name="Text Box 15"/>
          <p:cNvSpPr txBox="1">
            <a:spLocks noChangeArrowheads="1"/>
          </p:cNvSpPr>
          <p:nvPr/>
        </p:nvSpPr>
        <p:spPr bwMode="auto">
          <a:xfrm>
            <a:off x="971550" y="1924050"/>
            <a:ext cx="503238" cy="2654300"/>
          </a:xfrm>
          <a:prstGeom prst="rect">
            <a:avLst/>
          </a:prstGeom>
          <a:noFill/>
          <a:ln w="9525">
            <a:noFill/>
            <a:miter lim="800000"/>
            <a:headEnd/>
            <a:tailEnd/>
          </a:ln>
        </p:spPr>
        <p:txBody>
          <a:bodyPr>
            <a:spAutoFit/>
          </a:bodyPr>
          <a:lstStyle/>
          <a:p>
            <a:pPr>
              <a:spcBef>
                <a:spcPct val="50000"/>
              </a:spcBef>
            </a:pPr>
            <a:r>
              <a:rPr lang="zh-CN" altLang="en-US" sz="2800" b="1">
                <a:solidFill>
                  <a:srgbClr val="FF0000"/>
                </a:solidFill>
              </a:rPr>
              <a:t>关注读写姿势</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additive="base">
                                        <p:cTn id="7" dur="500" fill="hold"/>
                                        <p:tgtEl>
                                          <p:spTgt spid="21519"/>
                                        </p:tgtEl>
                                        <p:attrNameLst>
                                          <p:attrName>ppt_x</p:attrName>
                                        </p:attrNameLst>
                                      </p:cBhvr>
                                      <p:tavLst>
                                        <p:tav tm="0">
                                          <p:val>
                                            <p:strVal val="#ppt_x"/>
                                          </p:val>
                                        </p:tav>
                                        <p:tav tm="100000">
                                          <p:val>
                                            <p:strVal val="#ppt_x"/>
                                          </p:val>
                                        </p:tav>
                                      </p:tavLst>
                                    </p:anim>
                                    <p:anim calcmode="lin" valueType="num">
                                      <p:cBhvr additive="base">
                                        <p:cTn id="8" dur="500" fill="hold"/>
                                        <p:tgtEl>
                                          <p:spTgt spid="215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8" presetClass="entr" presetSubtype="16" fill="hold" nodeType="afterEffect">
                                  <p:stCondLst>
                                    <p:cond delay="0"/>
                                  </p:stCondLst>
                                  <p:childTnLst>
                                    <p:set>
                                      <p:cBhvr>
                                        <p:cTn id="15" dur="1" fill="hold">
                                          <p:stCondLst>
                                            <p:cond delay="0"/>
                                          </p:stCondLst>
                                        </p:cTn>
                                        <p:tgtEl>
                                          <p:spTgt spid="21517"/>
                                        </p:tgtEl>
                                        <p:attrNameLst>
                                          <p:attrName>style.visibility</p:attrName>
                                        </p:attrNameLst>
                                      </p:cBhvr>
                                      <p:to>
                                        <p:strVal val="visible"/>
                                      </p:to>
                                    </p:set>
                                    <p:animEffect transition="in" filter="diamond(in)">
                                      <p:cBhvr>
                                        <p:cTn id="16" dur="500"/>
                                        <p:tgtEl>
                                          <p:spTgt spid="21517"/>
                                        </p:tgtEl>
                                      </p:cBhvr>
                                    </p:animEffect>
                                  </p:childTnLst>
                                </p:cTn>
                              </p:par>
                            </p:childTnLst>
                          </p:cTn>
                        </p:par>
                        <p:par>
                          <p:cTn id="17" fill="hold">
                            <p:stCondLst>
                              <p:cond delay="1500"/>
                            </p:stCondLst>
                            <p:childTnLst>
                              <p:par>
                                <p:cTn id="18" presetID="4" presetClass="entr" presetSubtype="16" fill="hold" nodeType="afterEffect">
                                  <p:stCondLst>
                                    <p:cond delay="0"/>
                                  </p:stCondLst>
                                  <p:childTnLst>
                                    <p:set>
                                      <p:cBhvr>
                                        <p:cTn id="19" dur="1" fill="hold">
                                          <p:stCondLst>
                                            <p:cond delay="0"/>
                                          </p:stCondLst>
                                        </p:cTn>
                                        <p:tgtEl>
                                          <p:spTgt spid="21518"/>
                                        </p:tgtEl>
                                        <p:attrNameLst>
                                          <p:attrName>style.visibility</p:attrName>
                                        </p:attrNameLst>
                                      </p:cBhvr>
                                      <p:to>
                                        <p:strVal val="visible"/>
                                      </p:to>
                                    </p:set>
                                    <p:animEffect transition="in" filter="box(in)">
                                      <p:cBhvr>
                                        <p:cTn id="20"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4BB52C4-D78E-4F8B-9DB5-BBAE6A6F3F6B}" type="slidenum">
              <a:rPr lang="zh-CN" altLang="en-US" sz="1080">
                <a:sym typeface="方正兰亭粗黑_GBK" charset="-122"/>
              </a:rPr>
              <a:pPr>
                <a:defRPr/>
              </a:pPr>
              <a:t>15</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253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2535"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2536" name="文本框 1"/>
          <p:cNvSpPr txBox="1">
            <a:spLocks noChangeArrowheads="1"/>
          </p:cNvSpPr>
          <p:nvPr/>
        </p:nvSpPr>
        <p:spPr bwMode="auto">
          <a:xfrm>
            <a:off x="146050" y="1406525"/>
            <a:ext cx="4138613" cy="425450"/>
          </a:xfrm>
          <a:prstGeom prst="rect">
            <a:avLst/>
          </a:prstGeom>
          <a:noFill/>
          <a:ln w="9525">
            <a:noFill/>
            <a:miter lim="800000"/>
            <a:headEnd/>
            <a:tailEnd/>
          </a:ln>
        </p:spPr>
        <p:txBody>
          <a:bodyPr>
            <a:spAutoFit/>
          </a:bodyPr>
          <a:lstStyle/>
          <a:p>
            <a:pPr indent="304800" eaLnBrk="0" hangingPunct="0">
              <a:lnSpc>
                <a:spcPct val="110000"/>
              </a:lnSpc>
            </a:pPr>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4" name="文本框 3"/>
          <p:cNvSpPr txBox="1"/>
          <p:nvPr/>
        </p:nvSpPr>
        <p:spPr>
          <a:xfrm>
            <a:off x="368935" y="1815465"/>
            <a:ext cx="1388110" cy="2359025"/>
          </a:xfrm>
          <a:prstGeom prst="rect">
            <a:avLst/>
          </a:prstGeom>
          <a:noFill/>
        </p:spPr>
        <p:txBody>
          <a:bodyPr vert="eaVert">
            <a:spAutoFit/>
          </a:bodyPr>
          <a:lstStyle/>
          <a:p>
            <a:pPr indent="304800" eaLnBrk="0" hangingPunct="0">
              <a:lnSpc>
                <a:spcPct val="80000"/>
              </a:lnSpc>
              <a:defRPr/>
            </a:pPr>
            <a:r>
              <a:rPr lang="zh-CN" altLang="en-US" sz="20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注重指导评价</a:t>
            </a:r>
            <a:endParaRPr lang="zh-CN" altLang="en-US" sz="24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sym typeface="+mn-ea"/>
            </a:endParaRPr>
          </a:p>
          <a:p>
            <a:pPr indent="304800" eaLnBrk="0" hangingPunct="0">
              <a:lnSpc>
                <a:spcPct val="80000"/>
              </a:lnSpc>
              <a:defRPr/>
            </a:pPr>
            <a:endParaRPr lang="zh-CN" altLang="en-US" sz="28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sym typeface="+mn-ea"/>
            </a:endParaRPr>
          </a:p>
          <a:p>
            <a:pPr indent="304800" eaLnBrk="0" hangingPunct="0">
              <a:lnSpc>
                <a:spcPct val="80000"/>
              </a:lnSpc>
              <a:defRPr/>
            </a:pPr>
            <a:r>
              <a:rPr lang="zh-CN" altLang="en-US" sz="20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课前多花功夫</a:t>
            </a:r>
          </a:p>
          <a:p>
            <a:pPr eaLnBrk="0" hangingPunct="0">
              <a:defRPr/>
            </a:pPr>
            <a:endParaRPr lang="zh-CN" altLang="en-US" sz="200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22538" name="文本框 11"/>
          <p:cNvSpPr txBox="1">
            <a:spLocks noChangeArrowheads="1"/>
          </p:cNvSpPr>
          <p:nvPr/>
        </p:nvSpPr>
        <p:spPr bwMode="auto">
          <a:xfrm>
            <a:off x="1247775" y="411163"/>
            <a:ext cx="7469188" cy="547687"/>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（二）课堂常规</a:t>
            </a:r>
            <a:r>
              <a:rPr lang="en-US" altLang="zh-CN" sz="2800">
                <a:latin typeface="微软雅黑"/>
                <a:ea typeface="微软雅黑"/>
                <a:cs typeface="宋体" charset="-122"/>
              </a:rPr>
              <a:t>——</a:t>
            </a:r>
            <a:r>
              <a:rPr lang="zh-CN" altLang="en-US" sz="2800">
                <a:latin typeface="微软雅黑"/>
                <a:ea typeface="微软雅黑"/>
                <a:cs typeface="宋体" charset="-122"/>
              </a:rPr>
              <a:t>课堂是质量的心脏</a:t>
            </a:r>
          </a:p>
        </p:txBody>
      </p:sp>
      <p:pic>
        <p:nvPicPr>
          <p:cNvPr id="22539" name="Picture 13" descr="集体备课"/>
          <p:cNvPicPr>
            <a:picLocks noChangeAspect="1" noChangeArrowheads="1"/>
          </p:cNvPicPr>
          <p:nvPr/>
        </p:nvPicPr>
        <p:blipFill>
          <a:blip r:embed="rId3"/>
          <a:srcRect/>
          <a:stretch>
            <a:fillRect/>
          </a:stretch>
        </p:blipFill>
        <p:spPr bwMode="auto">
          <a:xfrm>
            <a:off x="1908175" y="1203325"/>
            <a:ext cx="4470400" cy="2520950"/>
          </a:xfrm>
          <a:prstGeom prst="rect">
            <a:avLst/>
          </a:prstGeom>
          <a:noFill/>
          <a:ln w="9525">
            <a:noFill/>
            <a:miter lim="800000"/>
            <a:headEnd/>
            <a:tailEnd/>
          </a:ln>
        </p:spPr>
      </p:pic>
      <p:pic>
        <p:nvPicPr>
          <p:cNvPr id="22540" name="Picture 14" descr="听一课上一课"/>
          <p:cNvPicPr>
            <a:picLocks noChangeAspect="1" noChangeArrowheads="1"/>
          </p:cNvPicPr>
          <p:nvPr/>
        </p:nvPicPr>
        <p:blipFill>
          <a:blip r:embed="rId4"/>
          <a:srcRect b="13026"/>
          <a:stretch>
            <a:fillRect/>
          </a:stretch>
        </p:blipFill>
        <p:spPr bwMode="auto">
          <a:xfrm>
            <a:off x="6804025" y="915988"/>
            <a:ext cx="1989138" cy="3067050"/>
          </a:xfrm>
          <a:prstGeom prst="rect">
            <a:avLst/>
          </a:prstGeom>
          <a:noFill/>
          <a:ln w="9525">
            <a:noFill/>
            <a:miter lim="800000"/>
            <a:headEnd/>
            <a:tailEnd/>
          </a:ln>
        </p:spPr>
      </p:pic>
      <p:sp>
        <p:nvSpPr>
          <p:cNvPr id="22541" name="Text Box 15"/>
          <p:cNvSpPr txBox="1">
            <a:spLocks noChangeArrowheads="1"/>
          </p:cNvSpPr>
          <p:nvPr/>
        </p:nvSpPr>
        <p:spPr bwMode="auto">
          <a:xfrm>
            <a:off x="2916238" y="3795713"/>
            <a:ext cx="2016125" cy="366712"/>
          </a:xfrm>
          <a:prstGeom prst="rect">
            <a:avLst/>
          </a:prstGeom>
          <a:noFill/>
          <a:ln w="9525">
            <a:noFill/>
            <a:miter lim="800000"/>
            <a:headEnd/>
            <a:tailEnd/>
          </a:ln>
        </p:spPr>
        <p:txBody>
          <a:bodyPr>
            <a:spAutoFit/>
          </a:bodyPr>
          <a:lstStyle/>
          <a:p>
            <a:pPr>
              <a:spcBef>
                <a:spcPct val="50000"/>
              </a:spcBef>
            </a:pPr>
            <a:r>
              <a:rPr lang="zh-CN" altLang="en-US"/>
              <a:t>提升集体备课效度</a:t>
            </a:r>
          </a:p>
        </p:txBody>
      </p:sp>
      <p:sp>
        <p:nvSpPr>
          <p:cNvPr id="22542" name="Text Box 16"/>
          <p:cNvSpPr txBox="1">
            <a:spLocks noChangeArrowheads="1"/>
          </p:cNvSpPr>
          <p:nvPr/>
        </p:nvSpPr>
        <p:spPr bwMode="auto">
          <a:xfrm>
            <a:off x="7127875" y="4011613"/>
            <a:ext cx="2016125" cy="366712"/>
          </a:xfrm>
          <a:prstGeom prst="rect">
            <a:avLst/>
          </a:prstGeom>
          <a:noFill/>
          <a:ln w="9525">
            <a:noFill/>
            <a:miter lim="800000"/>
            <a:headEnd/>
            <a:tailEnd/>
          </a:ln>
        </p:spPr>
        <p:txBody>
          <a:bodyPr>
            <a:spAutoFit/>
          </a:bodyPr>
          <a:lstStyle/>
          <a:p>
            <a:pPr>
              <a:spcBef>
                <a:spcPct val="50000"/>
              </a:spcBef>
            </a:pPr>
            <a:r>
              <a:rPr lang="zh-CN" altLang="en-US"/>
              <a:t>加强组内听课</a:t>
            </a: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t="33356" b="17453"/>
          <a:stretch>
            <a:fillRect/>
          </a:stretch>
        </p:blipFill>
        <p:spPr bwMode="auto">
          <a:xfrm>
            <a:off x="377825" y="1165225"/>
            <a:ext cx="8310563" cy="2716213"/>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7D427206-0476-48CF-8F27-B39C4785B282}" type="slidenum">
              <a:rPr lang="zh-CN" altLang="en-US" sz="1080">
                <a:sym typeface="方正兰亭粗黑_GBK" charset="-122"/>
              </a:rPr>
              <a:pPr>
                <a:defRPr/>
              </a:pPr>
              <a:t>16</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584200" y="3048000"/>
            <a:ext cx="1684338" cy="1684338"/>
          </a:xfrm>
          <a:prstGeom prst="ellipse">
            <a:avLst/>
          </a:prstGeom>
          <a:solidFill>
            <a:srgbClr val="00B0F0">
              <a:alpha val="54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927146" y="3550236"/>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三</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474470" y="3782695"/>
            <a:ext cx="7364730" cy="1297940"/>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路队常规</a:t>
            </a:r>
          </a:p>
          <a:p>
            <a:pPr algn="ctr">
              <a:lnSpc>
                <a:spcPct val="11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排队要学大雁，又快又直又整齐</a:t>
            </a:r>
          </a:p>
        </p:txBody>
      </p:sp>
      <p:pic>
        <p:nvPicPr>
          <p:cNvPr id="23562" name="图片 5141" descr="未标题-2"/>
          <p:cNvPicPr>
            <a:picLocks noChangeAspect="1"/>
          </p:cNvPicPr>
          <p:nvPr/>
        </p:nvPicPr>
        <p:blipFill>
          <a:blip r:embed="rId3"/>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06780312-6437-410C-82F2-D6AF89C22E4F}" type="slidenum">
              <a:rPr lang="zh-CN" altLang="en-US" sz="1080">
                <a:sym typeface="方正兰亭粗黑_GBK" charset="-122"/>
              </a:rPr>
              <a:pPr>
                <a:defRPr/>
              </a:pPr>
              <a:t>17</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458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4583"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24584" name="文本框 99"/>
          <p:cNvSpPr txBox="1">
            <a:spLocks noChangeArrowheads="1"/>
          </p:cNvSpPr>
          <p:nvPr/>
        </p:nvSpPr>
        <p:spPr bwMode="auto">
          <a:xfrm>
            <a:off x="1054100" y="411163"/>
            <a:ext cx="8016875" cy="482600"/>
          </a:xfrm>
          <a:prstGeom prst="rect">
            <a:avLst/>
          </a:prstGeom>
          <a:noFill/>
          <a:ln w="9525">
            <a:noFill/>
            <a:miter lim="800000"/>
            <a:headEnd/>
            <a:tailEnd/>
          </a:ln>
        </p:spPr>
        <p:txBody>
          <a:bodyPr>
            <a:spAutoFit/>
          </a:bodyPr>
          <a:lstStyle/>
          <a:p>
            <a:pPr indent="304800" eaLnBrk="0" hangingPunct="0"/>
            <a:r>
              <a:rPr lang="zh-CN" altLang="en-US" sz="2400">
                <a:latin typeface="微软雅黑"/>
                <a:ea typeface="微软雅黑"/>
                <a:cs typeface="宋体" charset="-122"/>
              </a:rPr>
              <a:t>（三）路队常规</a:t>
            </a:r>
            <a:r>
              <a:rPr lang="en-US" altLang="zh-CN" sz="2400">
                <a:latin typeface="微软雅黑"/>
                <a:ea typeface="微软雅黑"/>
                <a:cs typeface="宋体" charset="-122"/>
              </a:rPr>
              <a:t>——</a:t>
            </a:r>
            <a:r>
              <a:rPr lang="zh-CN" altLang="en-US" sz="2400">
                <a:latin typeface="微软雅黑"/>
                <a:ea typeface="微软雅黑"/>
                <a:cs typeface="宋体" charset="-122"/>
              </a:rPr>
              <a:t>排队要学大雁，又快又直又整齐。</a:t>
            </a:r>
          </a:p>
        </p:txBody>
      </p:sp>
      <p:sp>
        <p:nvSpPr>
          <p:cNvPr id="24585"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4" name="图片 3" descr="IMG_20160905_145232"/>
          <p:cNvPicPr>
            <a:picLocks noChangeAspect="1"/>
          </p:cNvPicPr>
          <p:nvPr/>
        </p:nvPicPr>
        <p:blipFill>
          <a:blip r:embed="rId4"/>
          <a:srcRect/>
          <a:stretch>
            <a:fillRect/>
          </a:stretch>
        </p:blipFill>
        <p:spPr bwMode="auto">
          <a:xfrm>
            <a:off x="2686050" y="893763"/>
            <a:ext cx="3141663" cy="1771650"/>
          </a:xfrm>
          <a:prstGeom prst="rect">
            <a:avLst/>
          </a:prstGeom>
          <a:noFill/>
          <a:ln w="9525">
            <a:noFill/>
            <a:miter lim="800000"/>
            <a:headEnd/>
            <a:tailEnd/>
          </a:ln>
        </p:spPr>
      </p:pic>
      <p:pic>
        <p:nvPicPr>
          <p:cNvPr id="5" name="图片 4" descr="短课结束一年级小朋友跑回教室"/>
          <p:cNvPicPr>
            <a:picLocks noChangeAspect="1"/>
          </p:cNvPicPr>
          <p:nvPr/>
        </p:nvPicPr>
        <p:blipFill>
          <a:blip r:embed="rId5"/>
          <a:srcRect t="24469" b="21156"/>
          <a:stretch>
            <a:fillRect/>
          </a:stretch>
        </p:blipFill>
        <p:spPr bwMode="auto">
          <a:xfrm>
            <a:off x="5935663" y="958850"/>
            <a:ext cx="2759075" cy="2000250"/>
          </a:xfrm>
          <a:prstGeom prst="rect">
            <a:avLst/>
          </a:prstGeom>
          <a:noFill/>
          <a:ln w="9525">
            <a:noFill/>
            <a:miter lim="800000"/>
            <a:headEnd/>
            <a:tailEnd/>
          </a:ln>
        </p:spPr>
      </p:pic>
      <p:pic>
        <p:nvPicPr>
          <p:cNvPr id="6" name="图片 5" descr="放学路队三三两两"/>
          <p:cNvPicPr>
            <a:picLocks noChangeAspect="1"/>
          </p:cNvPicPr>
          <p:nvPr/>
        </p:nvPicPr>
        <p:blipFill>
          <a:blip r:embed="rId6"/>
          <a:srcRect t="5363" b="8540"/>
          <a:stretch>
            <a:fillRect/>
          </a:stretch>
        </p:blipFill>
        <p:spPr bwMode="auto">
          <a:xfrm>
            <a:off x="2686050" y="2786063"/>
            <a:ext cx="3141663" cy="2028825"/>
          </a:xfrm>
          <a:prstGeom prst="rect">
            <a:avLst/>
          </a:prstGeom>
          <a:noFill/>
          <a:ln w="9525">
            <a:noFill/>
            <a:miter lim="800000"/>
            <a:headEnd/>
            <a:tailEnd/>
          </a:ln>
        </p:spPr>
      </p:pic>
      <p:pic>
        <p:nvPicPr>
          <p:cNvPr id="7" name="图片 6" descr="路队要关注后半段"/>
          <p:cNvPicPr>
            <a:picLocks noChangeAspect="1"/>
          </p:cNvPicPr>
          <p:nvPr/>
        </p:nvPicPr>
        <p:blipFill>
          <a:blip r:embed="rId7"/>
          <a:srcRect/>
          <a:stretch>
            <a:fillRect/>
          </a:stretch>
        </p:blipFill>
        <p:spPr bwMode="auto">
          <a:xfrm>
            <a:off x="312738" y="1824038"/>
            <a:ext cx="2262187" cy="3016250"/>
          </a:xfrm>
          <a:prstGeom prst="rect">
            <a:avLst/>
          </a:prstGeom>
          <a:noFill/>
          <a:ln w="9525">
            <a:noFill/>
            <a:miter lim="800000"/>
            <a:headEnd/>
            <a:tailEnd/>
          </a:ln>
        </p:spPr>
      </p:pic>
      <p:sp>
        <p:nvSpPr>
          <p:cNvPr id="8" name="文本框 7"/>
          <p:cNvSpPr txBox="1">
            <a:spLocks noChangeArrowheads="1"/>
          </p:cNvSpPr>
          <p:nvPr/>
        </p:nvSpPr>
        <p:spPr bwMode="auto">
          <a:xfrm>
            <a:off x="5961063" y="3005138"/>
            <a:ext cx="3038475" cy="1627187"/>
          </a:xfrm>
          <a:prstGeom prst="rect">
            <a:avLst/>
          </a:prstGeom>
          <a:noFill/>
          <a:ln w="9525">
            <a:noFill/>
            <a:miter lim="800000"/>
            <a:headEnd/>
            <a:tailEnd/>
          </a:ln>
        </p:spPr>
        <p:txBody>
          <a:bodyPr>
            <a:spAutoFit/>
          </a:bodyPr>
          <a:lstStyle/>
          <a:p>
            <a:pPr eaLnBrk="0" hangingPunct="0">
              <a:lnSpc>
                <a:spcPct val="180000"/>
              </a:lnSpc>
            </a:pPr>
            <a:r>
              <a:rPr lang="zh-CN" altLang="en-US" sz="2800">
                <a:solidFill>
                  <a:srgbClr val="FF0000"/>
                </a:solidFill>
                <a:latin typeface="微软雅黑"/>
                <a:ea typeface="微软雅黑"/>
                <a:cs typeface="宋体" charset="-122"/>
              </a:rPr>
              <a:t>排队拖拉不整齐，</a:t>
            </a:r>
          </a:p>
          <a:p>
            <a:pPr eaLnBrk="0" hangingPunct="0">
              <a:lnSpc>
                <a:spcPct val="180000"/>
              </a:lnSpc>
            </a:pPr>
            <a:r>
              <a:rPr lang="zh-CN" altLang="en-US" sz="2800">
                <a:solidFill>
                  <a:srgbClr val="FF0000"/>
                </a:solidFill>
                <a:latin typeface="微软雅黑"/>
                <a:ea typeface="微软雅黑"/>
                <a:cs typeface="宋体" charset="-122"/>
              </a:rPr>
              <a:t>走路跑跳不安静。</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4FB04ED9-877D-4771-BD29-7A2776DD83CD}" type="slidenum">
              <a:rPr lang="zh-CN" altLang="en-US" sz="1080">
                <a:sym typeface="方正兰亭粗黑_GBK" charset="-122"/>
              </a:rPr>
              <a:pPr>
                <a:defRPr/>
              </a:pPr>
              <a:t>18</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663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6631"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26632" name="文本框 99"/>
          <p:cNvSpPr txBox="1">
            <a:spLocks noChangeArrowheads="1"/>
          </p:cNvSpPr>
          <p:nvPr/>
        </p:nvSpPr>
        <p:spPr bwMode="auto">
          <a:xfrm>
            <a:off x="1054100" y="411163"/>
            <a:ext cx="8016875" cy="417512"/>
          </a:xfrm>
          <a:prstGeom prst="rect">
            <a:avLst/>
          </a:prstGeom>
          <a:noFill/>
          <a:ln w="9525">
            <a:noFill/>
            <a:miter lim="800000"/>
            <a:headEnd/>
            <a:tailEnd/>
          </a:ln>
        </p:spPr>
        <p:txBody>
          <a:bodyPr>
            <a:spAutoFit/>
          </a:bodyPr>
          <a:lstStyle/>
          <a:p>
            <a:pPr indent="304800" eaLnBrk="0" hangingPunct="0"/>
            <a:r>
              <a:rPr lang="zh-CN" altLang="en-US" sz="2000">
                <a:latin typeface="微软雅黑"/>
                <a:ea typeface="微软雅黑"/>
                <a:cs typeface="宋体" charset="-122"/>
              </a:rPr>
              <a:t>（三）路队常规</a:t>
            </a:r>
            <a:r>
              <a:rPr lang="en-US" altLang="zh-CN" sz="2000">
                <a:latin typeface="微软雅黑"/>
                <a:ea typeface="微软雅黑"/>
                <a:cs typeface="宋体" charset="-122"/>
              </a:rPr>
              <a:t>——</a:t>
            </a:r>
            <a:r>
              <a:rPr lang="zh-CN" altLang="en-US" sz="2000">
                <a:latin typeface="微软雅黑"/>
                <a:ea typeface="微软雅黑"/>
                <a:cs typeface="宋体" charset="-122"/>
              </a:rPr>
              <a:t>排队要学大雁，又快又直又整齐。</a:t>
            </a:r>
          </a:p>
        </p:txBody>
      </p:sp>
      <p:sp>
        <p:nvSpPr>
          <p:cNvPr id="26633"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3" name="文本框 2"/>
          <p:cNvSpPr txBox="1">
            <a:spLocks noChangeArrowheads="1"/>
          </p:cNvSpPr>
          <p:nvPr/>
        </p:nvSpPr>
        <p:spPr bwMode="auto">
          <a:xfrm>
            <a:off x="65088" y="2035175"/>
            <a:ext cx="549275" cy="1928813"/>
          </a:xfrm>
          <a:prstGeom prst="rect">
            <a:avLst/>
          </a:prstGeom>
          <a:noFill/>
          <a:ln w="9525">
            <a:noFill/>
            <a:miter lim="800000"/>
            <a:headEnd/>
            <a:tailEnd/>
          </a:ln>
        </p:spPr>
        <p:txBody>
          <a:bodyPr vert="eaVert" wrap="none">
            <a:spAutoFit/>
          </a:bodyPr>
          <a:lstStyle/>
          <a:p>
            <a:pPr eaLnBrk="0" hangingPunct="0"/>
            <a:r>
              <a:rPr lang="zh-CN" altLang="en-US" sz="2400" b="1"/>
              <a:t>明确路队标准</a:t>
            </a:r>
          </a:p>
        </p:txBody>
      </p:sp>
      <p:pic>
        <p:nvPicPr>
          <p:cNvPr id="8" name="图片 7" descr="IMG_20160908_075701"/>
          <p:cNvPicPr>
            <a:picLocks noChangeAspect="1"/>
          </p:cNvPicPr>
          <p:nvPr/>
        </p:nvPicPr>
        <p:blipFill>
          <a:blip r:embed="rId4"/>
          <a:srcRect b="12306"/>
          <a:stretch>
            <a:fillRect/>
          </a:stretch>
        </p:blipFill>
        <p:spPr bwMode="auto">
          <a:xfrm>
            <a:off x="6989763" y="1127125"/>
            <a:ext cx="1822450" cy="2836863"/>
          </a:xfrm>
          <a:prstGeom prst="rect">
            <a:avLst/>
          </a:prstGeom>
          <a:solidFill>
            <a:schemeClr val="bg1"/>
          </a:solidFill>
          <a:ln w="9525">
            <a:noFill/>
            <a:miter lim="800000"/>
            <a:headEnd/>
            <a:tailEnd/>
          </a:ln>
        </p:spPr>
      </p:pic>
      <p:pic>
        <p:nvPicPr>
          <p:cNvPr id="9" name="图片 8" descr="班主任协助排队"/>
          <p:cNvPicPr>
            <a:picLocks noChangeAspect="1"/>
          </p:cNvPicPr>
          <p:nvPr/>
        </p:nvPicPr>
        <p:blipFill>
          <a:blip r:embed="rId5"/>
          <a:srcRect b="8405"/>
          <a:stretch>
            <a:fillRect/>
          </a:stretch>
        </p:blipFill>
        <p:spPr bwMode="auto">
          <a:xfrm>
            <a:off x="4860925" y="1406525"/>
            <a:ext cx="1893888" cy="3079750"/>
          </a:xfrm>
          <a:prstGeom prst="rect">
            <a:avLst/>
          </a:prstGeom>
          <a:solidFill>
            <a:schemeClr val="bg1"/>
          </a:solidFill>
          <a:ln w="9525">
            <a:noFill/>
            <a:miter lim="800000"/>
            <a:headEnd/>
            <a:tailEnd/>
          </a:ln>
        </p:spPr>
      </p:pic>
      <p:pic>
        <p:nvPicPr>
          <p:cNvPr id="10" name="图片 9" descr="五（3）班路队长管理下的路队很整齐"/>
          <p:cNvPicPr>
            <a:picLocks noChangeAspect="1"/>
          </p:cNvPicPr>
          <p:nvPr/>
        </p:nvPicPr>
        <p:blipFill>
          <a:blip r:embed="rId6"/>
          <a:srcRect l="7761" r="11801"/>
          <a:stretch>
            <a:fillRect/>
          </a:stretch>
        </p:blipFill>
        <p:spPr bwMode="auto">
          <a:xfrm>
            <a:off x="2898775" y="1127125"/>
            <a:ext cx="1744663" cy="2890838"/>
          </a:xfrm>
          <a:prstGeom prst="rect">
            <a:avLst/>
          </a:prstGeom>
          <a:noFill/>
          <a:ln w="9525">
            <a:noFill/>
            <a:miter lim="800000"/>
            <a:headEnd/>
            <a:tailEnd/>
          </a:ln>
        </p:spPr>
      </p:pic>
      <p:pic>
        <p:nvPicPr>
          <p:cNvPr id="11" name="图片 10" descr="一（6）班放学路队很整齐"/>
          <p:cNvPicPr>
            <a:picLocks noChangeAspect="1"/>
          </p:cNvPicPr>
          <p:nvPr/>
        </p:nvPicPr>
        <p:blipFill>
          <a:blip r:embed="rId7"/>
          <a:srcRect t="17677" r="9338"/>
          <a:stretch>
            <a:fillRect/>
          </a:stretch>
        </p:blipFill>
        <p:spPr bwMode="auto">
          <a:xfrm>
            <a:off x="766763" y="2092325"/>
            <a:ext cx="1973262" cy="2389188"/>
          </a:xfrm>
          <a:prstGeom prst="rect">
            <a:avLst/>
          </a:prstGeom>
          <a:noFill/>
          <a:ln w="9525">
            <a:noFill/>
            <a:miter lim="800000"/>
            <a:headEnd/>
            <a:tailEnd/>
          </a:ln>
        </p:spPr>
      </p:pic>
      <p:sp>
        <p:nvSpPr>
          <p:cNvPr id="12" name="文本框 11"/>
          <p:cNvSpPr txBox="1"/>
          <p:nvPr/>
        </p:nvSpPr>
        <p:spPr>
          <a:xfrm>
            <a:off x="479425" y="4575810"/>
            <a:ext cx="8542655" cy="417830"/>
          </a:xfrm>
          <a:prstGeom prst="rect">
            <a:avLst/>
          </a:prstGeom>
          <a:noFill/>
          <a:ln w="9525">
            <a:noFill/>
          </a:ln>
        </p:spPr>
        <p:txBody>
          <a:bodyPr>
            <a:spAutoFit/>
            <a:scene3d>
              <a:camera prst="orthographicFront"/>
              <a:lightRig rig="threePt" dir="t"/>
            </a:scene3d>
          </a:bodyPr>
          <a:lstStyle/>
          <a:p>
            <a:pPr eaLnBrk="0" hangingPunct="0">
              <a:defRPr/>
            </a:pPr>
            <a:r>
              <a:rPr lang="zh-CN" altLang="en-US" sz="20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指令发出就排队，安静整齐不讲话，不跑不跳轻轻走，上下楼梯靠右行</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893284B8-45D7-4208-B8AD-98AD42CC376B}" type="slidenum">
              <a:rPr lang="zh-CN" altLang="en-US" sz="1080">
                <a:sym typeface="方正兰亭粗黑_GBK" charset="-122"/>
              </a:rPr>
              <a:pPr>
                <a:defRPr/>
              </a:pPr>
              <a:t>19</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7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28679"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28680" name="文本框 99"/>
          <p:cNvSpPr txBox="1">
            <a:spLocks noChangeArrowheads="1"/>
          </p:cNvSpPr>
          <p:nvPr/>
        </p:nvSpPr>
        <p:spPr bwMode="auto">
          <a:xfrm>
            <a:off x="1054100" y="411163"/>
            <a:ext cx="8016875" cy="417512"/>
          </a:xfrm>
          <a:prstGeom prst="rect">
            <a:avLst/>
          </a:prstGeom>
          <a:noFill/>
          <a:ln w="9525">
            <a:noFill/>
            <a:miter lim="800000"/>
            <a:headEnd/>
            <a:tailEnd/>
          </a:ln>
        </p:spPr>
        <p:txBody>
          <a:bodyPr>
            <a:spAutoFit/>
          </a:bodyPr>
          <a:lstStyle/>
          <a:p>
            <a:pPr indent="304800" eaLnBrk="0" hangingPunct="0"/>
            <a:r>
              <a:rPr lang="zh-CN" altLang="en-US" sz="2000">
                <a:latin typeface="微软雅黑"/>
                <a:ea typeface="微软雅黑"/>
                <a:cs typeface="宋体" charset="-122"/>
              </a:rPr>
              <a:t>（三）路队常规</a:t>
            </a:r>
            <a:r>
              <a:rPr lang="en-US" altLang="zh-CN" sz="2000">
                <a:latin typeface="微软雅黑"/>
                <a:ea typeface="微软雅黑"/>
                <a:cs typeface="宋体" charset="-122"/>
              </a:rPr>
              <a:t>——</a:t>
            </a:r>
            <a:r>
              <a:rPr lang="zh-CN" altLang="en-US" sz="2000">
                <a:latin typeface="微软雅黑"/>
                <a:ea typeface="微软雅黑"/>
                <a:cs typeface="宋体" charset="-122"/>
              </a:rPr>
              <a:t>排队要学大雁，又快又直又整齐。</a:t>
            </a:r>
          </a:p>
        </p:txBody>
      </p:sp>
      <p:sp>
        <p:nvSpPr>
          <p:cNvPr id="28681"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4" name="文本框 3"/>
          <p:cNvSpPr txBox="1"/>
          <p:nvPr/>
        </p:nvSpPr>
        <p:spPr>
          <a:xfrm>
            <a:off x="456565" y="2069465"/>
            <a:ext cx="8357235" cy="2286000"/>
          </a:xfrm>
          <a:prstGeom prst="rect">
            <a:avLst/>
          </a:prstGeom>
          <a:noFill/>
          <a:ln w="9525">
            <a:noFill/>
          </a:ln>
        </p:spPr>
        <p:txBody>
          <a:bodyPr>
            <a:spAutoFit/>
            <a:scene3d>
              <a:camera prst="orthographicFront"/>
              <a:lightRig rig="threePt" dir="t"/>
            </a:scene3d>
          </a:bodyPr>
          <a:lstStyle/>
          <a:p>
            <a:pPr indent="304800" eaLnBrk="0" hangingPunct="0">
              <a:lnSpc>
                <a:spcPct val="150000"/>
              </a:lnSpc>
              <a:defRPr/>
            </a:pP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）注意站位管理：一人带队靠中间，前后都要关注到，不要出现虎头蛇尾的现象。</a:t>
            </a:r>
          </a:p>
          <a:p>
            <a:pPr eaLnBrk="0" hangingPunct="0">
              <a:defRPr/>
            </a:pP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   （</a:t>
            </a:r>
            <a:r>
              <a:rPr lang="en-US" altLang="zh-CN"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3</a:t>
            </a:r>
            <a:r>
              <a:rPr lang="zh-CN" altLang="en-US" sz="2400">
                <a:ln/>
                <a:solidFill>
                  <a:srgbClr val="FF0000"/>
                </a:solidFill>
                <a:latin typeface="微软雅黑" panose="020B0503020204020204" pitchFamily="34" charset="-122"/>
                <a:ea typeface="微软雅黑" panose="020B0503020204020204" pitchFamily="34" charset="-122"/>
                <a:cs typeface="宋体" panose="02010600030101010101" pitchFamily="2" charset="-122"/>
              </a:rPr>
              <a:t>）善于培养路队长：中年级开始放手培养路队长，明确岗位职责，做什么，怎么做，设岗更要注意评岗。</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4B2E1F21-26AD-490D-825D-96E43CCA468E}" type="slidenum">
              <a:rPr lang="zh-CN" altLang="en-US" sz="1080">
                <a:sym typeface="方正兰亭粗黑_GBK" charset="-122"/>
              </a:rPr>
              <a:pPr>
                <a:defRPr/>
              </a:pPr>
              <a:t>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7174"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4" name="矩形 3"/>
          <p:cNvSpPr/>
          <p:nvPr/>
        </p:nvSpPr>
        <p:spPr>
          <a:xfrm>
            <a:off x="1623060" y="94932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图</a:t>
            </a:r>
          </a:p>
        </p:txBody>
      </p:sp>
      <p:sp>
        <p:nvSpPr>
          <p:cNvPr id="5" name="矩形 4"/>
          <p:cNvSpPr/>
          <p:nvPr/>
        </p:nvSpPr>
        <p:spPr>
          <a:xfrm>
            <a:off x="3113405" y="129159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说</a:t>
            </a:r>
          </a:p>
        </p:txBody>
      </p:sp>
      <p:sp>
        <p:nvSpPr>
          <p:cNvPr id="6" name="矩形 5"/>
          <p:cNvSpPr/>
          <p:nvPr/>
        </p:nvSpPr>
        <p:spPr>
          <a:xfrm>
            <a:off x="4675505" y="98806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常</a:t>
            </a:r>
          </a:p>
        </p:txBody>
      </p:sp>
      <p:sp>
        <p:nvSpPr>
          <p:cNvPr id="7" name="矩形 6"/>
          <p:cNvSpPr/>
          <p:nvPr/>
        </p:nvSpPr>
        <p:spPr>
          <a:xfrm>
            <a:off x="6165850" y="133032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规</a:t>
            </a:r>
          </a:p>
        </p:txBody>
      </p:sp>
      <p:sp>
        <p:nvSpPr>
          <p:cNvPr id="8" name="文本框 7"/>
          <p:cNvSpPr txBox="1"/>
          <p:nvPr/>
        </p:nvSpPr>
        <p:spPr>
          <a:xfrm>
            <a:off x="274955" y="3307080"/>
            <a:ext cx="8869680" cy="678815"/>
          </a:xfrm>
          <a:prstGeom prst="rect">
            <a:avLst/>
          </a:prstGeom>
          <a:noFill/>
        </p:spPr>
        <p:txBody>
          <a:bodyPr wrap="none">
            <a:spAutoFit/>
            <a:scene3d>
              <a:camera prst="orthographicFront"/>
              <a:lightRig rig="threePt" dir="t"/>
            </a:scene3d>
          </a:bodyPr>
          <a:lstStyle/>
          <a:p>
            <a:pPr eaLnBrk="0" hangingPunct="0">
              <a:defRPr/>
            </a:pPr>
            <a:r>
              <a:rPr lang="zh-CN" altLang="en-US" sz="3600">
                <a:ln w="317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常规重在“常”，责在“规”，贵在“实”</a:t>
            </a:r>
          </a:p>
        </p:txBody>
      </p:sp>
      <p:sp>
        <p:nvSpPr>
          <p:cNvPr id="100" name="文本框 99"/>
          <p:cNvSpPr txBox="1"/>
          <p:nvPr/>
        </p:nvSpPr>
        <p:spPr>
          <a:xfrm>
            <a:off x="456565" y="3913505"/>
            <a:ext cx="8417560" cy="1041400"/>
          </a:xfrm>
          <a:prstGeom prst="rect">
            <a:avLst/>
          </a:prstGeom>
          <a:noFill/>
          <a:ln w="9525">
            <a:noFill/>
          </a:ln>
        </p:spPr>
        <p:txBody>
          <a:bodyPr>
            <a:spAutoFit/>
            <a:scene3d>
              <a:camera prst="orthographicFront"/>
              <a:lightRig rig="threePt" dir="t"/>
            </a:scene3d>
          </a:bodyPr>
          <a:lstStyle/>
          <a:p>
            <a:pPr indent="304800" eaLnBrk="0" hangingPunct="0">
              <a:lnSpc>
                <a:spcPct val="130000"/>
              </a:lnSpc>
              <a:defRPr/>
            </a:pP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  </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让“知规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明确标准；行规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行为训练；懂规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内化过程；成规</a:t>
            </a:r>
            <a:r>
              <a:rPr lang="en-US" altLang="zh-CN"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Calibri" panose="020F0502020204030204" pitchFamily="34" charset="0"/>
              </a:rPr>
              <a:t>——</a:t>
            </a:r>
            <a:r>
              <a:rPr lang="zh-CN" altLang="en-US" sz="2400">
                <a:ln/>
                <a:solidFill>
                  <a:srgbClr val="7030A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自觉行为”贯穿于每一个常规培养中。</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4500"/>
                            </p:stCondLst>
                            <p:childTnLst>
                              <p:par>
                                <p:cTn id="33" presetID="22" presetClass="entr" presetSubtype="8" fill="hold" nodeType="after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wipe(left)">
                                      <p:cBhvr>
                                        <p:cTn id="3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rcRect t="18843" b="35675"/>
          <a:stretch>
            <a:fillRect/>
          </a:stretch>
        </p:blipFill>
        <p:spPr bwMode="auto">
          <a:xfrm>
            <a:off x="368300" y="1177925"/>
            <a:ext cx="8391525" cy="2495550"/>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4667034E-5AA6-4D01-94AD-0C931FFECBCF}" type="slidenum">
              <a:rPr lang="zh-CN" altLang="en-US" sz="1080">
                <a:sym typeface="方正兰亭粗黑_GBK" charset="-122"/>
              </a:rPr>
              <a:pPr>
                <a:defRPr/>
              </a:pPr>
              <a:t>20</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439738" y="2976563"/>
            <a:ext cx="1684337" cy="1684337"/>
          </a:xfrm>
          <a:prstGeom prst="ellipse">
            <a:avLst/>
          </a:prstGeom>
          <a:solidFill>
            <a:srgbClr val="FF33CC">
              <a:alpha val="62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711881" y="3550236"/>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四</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216025" y="3639185"/>
            <a:ext cx="7987030" cy="1143000"/>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3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用餐常规——让“三清一静”</a:t>
            </a:r>
          </a:p>
          <a:p>
            <a:pPr algn="ctr">
              <a:lnSpc>
                <a:spcPct val="120000"/>
              </a:lnSpc>
              <a:defRPr/>
            </a:pPr>
            <a:r>
              <a:rPr lang="zh-CN" altLang="en-US" sz="3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（桌面清、碗清、盆清，安静）成为最美旋律</a:t>
            </a:r>
          </a:p>
        </p:txBody>
      </p:sp>
      <p:pic>
        <p:nvPicPr>
          <p:cNvPr id="30730" name="图片 5141" descr="未标题-2"/>
          <p:cNvPicPr>
            <a:picLocks noChangeAspect="1"/>
          </p:cNvPicPr>
          <p:nvPr/>
        </p:nvPicPr>
        <p:blipFill>
          <a:blip r:embed="rId3"/>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190FA9A1-303C-42E2-94F7-166FD5CC68DE}" type="slidenum">
              <a:rPr lang="zh-CN" altLang="en-US" sz="1080">
                <a:sym typeface="方正兰亭粗黑_GBK" charset="-122"/>
              </a:rPr>
              <a:pPr>
                <a:defRPr/>
              </a:pPr>
              <a:t>21</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175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1751"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31752" name="文本框 99"/>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
        <p:nvSpPr>
          <p:cNvPr id="31753"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4" name="图片 3" descr="餐厅内的嘈杂"/>
          <p:cNvPicPr>
            <a:picLocks noChangeAspect="1"/>
          </p:cNvPicPr>
          <p:nvPr/>
        </p:nvPicPr>
        <p:blipFill>
          <a:blip r:embed="rId3"/>
          <a:srcRect/>
          <a:stretch>
            <a:fillRect/>
          </a:stretch>
        </p:blipFill>
        <p:spPr bwMode="auto">
          <a:xfrm>
            <a:off x="6540500" y="1019175"/>
            <a:ext cx="2479675" cy="3306763"/>
          </a:xfrm>
          <a:prstGeom prst="rect">
            <a:avLst/>
          </a:prstGeom>
          <a:solidFill>
            <a:schemeClr val="bg1"/>
          </a:solidFill>
          <a:ln w="9525">
            <a:noFill/>
            <a:miter lim="800000"/>
            <a:headEnd/>
            <a:tailEnd/>
          </a:ln>
        </p:spPr>
      </p:pic>
      <p:pic>
        <p:nvPicPr>
          <p:cNvPr id="5" name="图片 4" descr="餐厅外的无序"/>
          <p:cNvPicPr>
            <a:picLocks noChangeAspect="1"/>
          </p:cNvPicPr>
          <p:nvPr/>
        </p:nvPicPr>
        <p:blipFill>
          <a:blip r:embed="rId4"/>
          <a:srcRect t="7179" b="10503"/>
          <a:stretch>
            <a:fillRect/>
          </a:stretch>
        </p:blipFill>
        <p:spPr bwMode="auto">
          <a:xfrm>
            <a:off x="3251200" y="1333500"/>
            <a:ext cx="3182938" cy="1966913"/>
          </a:xfrm>
          <a:prstGeom prst="rect">
            <a:avLst/>
          </a:prstGeom>
          <a:solidFill>
            <a:schemeClr val="bg1"/>
          </a:solidFill>
          <a:ln w="9525">
            <a:noFill/>
            <a:miter lim="800000"/>
            <a:headEnd/>
            <a:tailEnd/>
          </a:ln>
        </p:spPr>
      </p:pic>
      <p:pic>
        <p:nvPicPr>
          <p:cNvPr id="6" name="图片 5" descr="好多剩饭都倒在外面了"/>
          <p:cNvPicPr>
            <a:picLocks noChangeAspect="1"/>
          </p:cNvPicPr>
          <p:nvPr/>
        </p:nvPicPr>
        <p:blipFill>
          <a:blip r:embed="rId5"/>
          <a:srcRect l="12715" r="18768"/>
          <a:stretch>
            <a:fillRect/>
          </a:stretch>
        </p:blipFill>
        <p:spPr bwMode="auto">
          <a:xfrm>
            <a:off x="144463" y="2233613"/>
            <a:ext cx="2992437" cy="2462212"/>
          </a:xfrm>
          <a:prstGeom prst="rect">
            <a:avLst/>
          </a:prstGeom>
          <a:solidFill>
            <a:schemeClr val="bg1"/>
          </a:solidFill>
          <a:ln w="9525">
            <a:noFill/>
            <a:miter lim="800000"/>
            <a:headEnd/>
            <a:tailEnd/>
          </a:ln>
        </p:spPr>
      </p:pic>
      <p:sp>
        <p:nvSpPr>
          <p:cNvPr id="7" name="文本框 6"/>
          <p:cNvSpPr txBox="1">
            <a:spLocks noChangeArrowheads="1"/>
          </p:cNvSpPr>
          <p:nvPr/>
        </p:nvSpPr>
        <p:spPr bwMode="auto">
          <a:xfrm>
            <a:off x="3603625" y="3267075"/>
            <a:ext cx="2686050" cy="1698625"/>
          </a:xfrm>
          <a:prstGeom prst="rect">
            <a:avLst/>
          </a:prstGeom>
          <a:noFill/>
          <a:ln w="9525">
            <a:noFill/>
            <a:miter lim="800000"/>
            <a:headEnd/>
            <a:tailEnd/>
          </a:ln>
        </p:spPr>
        <p:txBody>
          <a:bodyPr>
            <a:spAutoFit/>
          </a:bodyPr>
          <a:lstStyle/>
          <a:p>
            <a:pPr eaLnBrk="0" hangingPunct="0">
              <a:lnSpc>
                <a:spcPct val="110000"/>
              </a:lnSpc>
            </a:pPr>
            <a:r>
              <a:rPr lang="zh-CN" altLang="en-US" sz="2400">
                <a:solidFill>
                  <a:srgbClr val="0000FF"/>
                </a:solidFill>
                <a:latin typeface="微软雅黑"/>
                <a:ea typeface="微软雅黑"/>
                <a:cs typeface="宋体" charset="-122"/>
              </a:rPr>
              <a:t>进入餐厅声音吵，</a:t>
            </a:r>
          </a:p>
          <a:p>
            <a:pPr eaLnBrk="0" hangingPunct="0">
              <a:lnSpc>
                <a:spcPct val="110000"/>
              </a:lnSpc>
            </a:pPr>
            <a:r>
              <a:rPr lang="zh-CN" altLang="en-US" sz="2400">
                <a:solidFill>
                  <a:srgbClr val="0000FF"/>
                </a:solidFill>
                <a:latin typeface="微软雅黑"/>
                <a:ea typeface="微软雅黑"/>
                <a:cs typeface="宋体" charset="-122"/>
              </a:rPr>
              <a:t>边吃饭来边讲话，</a:t>
            </a:r>
          </a:p>
          <a:p>
            <a:pPr eaLnBrk="0" hangingPunct="0">
              <a:lnSpc>
                <a:spcPct val="110000"/>
              </a:lnSpc>
            </a:pPr>
            <a:r>
              <a:rPr lang="zh-CN" altLang="en-US" sz="2400">
                <a:solidFill>
                  <a:srgbClr val="0000FF"/>
                </a:solidFill>
                <a:latin typeface="微软雅黑"/>
                <a:ea typeface="微软雅黑"/>
                <a:cs typeface="宋体" charset="-122"/>
              </a:rPr>
              <a:t>手不扶碗不文雅，</a:t>
            </a:r>
          </a:p>
          <a:p>
            <a:pPr eaLnBrk="0" hangingPunct="0">
              <a:lnSpc>
                <a:spcPct val="110000"/>
              </a:lnSpc>
            </a:pPr>
            <a:r>
              <a:rPr lang="zh-CN" altLang="en-US" sz="2400">
                <a:solidFill>
                  <a:srgbClr val="0000FF"/>
                </a:solidFill>
                <a:latin typeface="微软雅黑"/>
                <a:ea typeface="微软雅黑"/>
                <a:cs typeface="宋体" charset="-122"/>
              </a:rPr>
              <a:t>餐后排队老打闹。</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CAC856D5-8A3D-47C1-B9FF-47E3481FE80D}" type="slidenum">
              <a:rPr lang="zh-CN" altLang="en-US" sz="1080">
                <a:sym typeface="方正兰亭粗黑_GBK" charset="-122"/>
              </a:rPr>
              <a:pPr>
                <a:defRPr/>
              </a:pPr>
              <a:t>22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277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2775"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32776"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endParaRPr lang="zh-CN" altLang="zh-CN" sz="2000">
              <a:latin typeface="微软雅黑"/>
              <a:ea typeface="微软雅黑"/>
              <a:cs typeface="宋体" charset="-122"/>
            </a:endParaRPr>
          </a:p>
        </p:txBody>
      </p:sp>
      <p:sp>
        <p:nvSpPr>
          <p:cNvPr id="7" name="文本框 6"/>
          <p:cNvSpPr txBox="1">
            <a:spLocks noChangeArrowheads="1"/>
          </p:cNvSpPr>
          <p:nvPr/>
        </p:nvSpPr>
        <p:spPr bwMode="auto">
          <a:xfrm>
            <a:off x="222250" y="2101850"/>
            <a:ext cx="547688" cy="1928813"/>
          </a:xfrm>
          <a:prstGeom prst="rect">
            <a:avLst/>
          </a:prstGeom>
          <a:noFill/>
          <a:ln w="9525">
            <a:noFill/>
            <a:miter lim="800000"/>
            <a:headEnd/>
            <a:tailEnd/>
          </a:ln>
        </p:spPr>
        <p:txBody>
          <a:bodyPr vert="eaVert" wrap="none">
            <a:spAutoFit/>
          </a:bodyPr>
          <a:lstStyle/>
          <a:p>
            <a:pPr eaLnBrk="0" hangingPunct="0"/>
            <a:r>
              <a:rPr lang="zh-CN" altLang="en-US" sz="2400" b="1"/>
              <a:t>明确用餐常规</a:t>
            </a:r>
          </a:p>
        </p:txBody>
      </p:sp>
      <p:pic>
        <p:nvPicPr>
          <p:cNvPr id="8" name="图片 7" descr="IMG_20160909_120444"/>
          <p:cNvPicPr>
            <a:picLocks noChangeAspect="1"/>
          </p:cNvPicPr>
          <p:nvPr/>
        </p:nvPicPr>
        <p:blipFill>
          <a:blip r:embed="rId4"/>
          <a:srcRect t="10370" b="5948"/>
          <a:stretch>
            <a:fillRect/>
          </a:stretch>
        </p:blipFill>
        <p:spPr bwMode="auto">
          <a:xfrm>
            <a:off x="7400925" y="819150"/>
            <a:ext cx="1593850" cy="2366963"/>
          </a:xfrm>
          <a:prstGeom prst="rect">
            <a:avLst/>
          </a:prstGeom>
          <a:solidFill>
            <a:schemeClr val="bg1"/>
          </a:solidFill>
          <a:ln w="9525">
            <a:noFill/>
            <a:miter lim="800000"/>
            <a:headEnd/>
            <a:tailEnd/>
          </a:ln>
        </p:spPr>
      </p:pic>
      <p:pic>
        <p:nvPicPr>
          <p:cNvPr id="9" name="图片 8" descr="餐后收拾餐具有序摆放"/>
          <p:cNvPicPr>
            <a:picLocks noChangeAspect="1"/>
          </p:cNvPicPr>
          <p:nvPr/>
        </p:nvPicPr>
        <p:blipFill>
          <a:blip r:embed="rId5"/>
          <a:srcRect t="17563" b="10394"/>
          <a:stretch>
            <a:fillRect/>
          </a:stretch>
        </p:blipFill>
        <p:spPr bwMode="auto">
          <a:xfrm>
            <a:off x="7400925" y="3336925"/>
            <a:ext cx="1593850" cy="1595438"/>
          </a:xfrm>
          <a:prstGeom prst="rect">
            <a:avLst/>
          </a:prstGeom>
          <a:solidFill>
            <a:schemeClr val="bg1"/>
          </a:solidFill>
          <a:ln w="9525">
            <a:noFill/>
            <a:miter lim="800000"/>
            <a:headEnd/>
            <a:tailEnd/>
          </a:ln>
        </p:spPr>
      </p:pic>
      <p:pic>
        <p:nvPicPr>
          <p:cNvPr id="10" name="图片 9" descr="餐后有序收拾餐具（二1班）"/>
          <p:cNvPicPr>
            <a:picLocks noChangeAspect="1"/>
          </p:cNvPicPr>
          <p:nvPr/>
        </p:nvPicPr>
        <p:blipFill>
          <a:blip r:embed="rId6"/>
          <a:srcRect/>
          <a:stretch>
            <a:fillRect/>
          </a:stretch>
        </p:blipFill>
        <p:spPr bwMode="auto">
          <a:xfrm>
            <a:off x="5162550" y="1592263"/>
            <a:ext cx="2127250" cy="1593850"/>
          </a:xfrm>
          <a:prstGeom prst="rect">
            <a:avLst/>
          </a:prstGeom>
          <a:solidFill>
            <a:schemeClr val="bg1"/>
          </a:solidFill>
          <a:ln w="9525">
            <a:noFill/>
            <a:miter lim="800000"/>
            <a:headEnd/>
            <a:tailEnd/>
          </a:ln>
        </p:spPr>
      </p:pic>
      <p:pic>
        <p:nvPicPr>
          <p:cNvPr id="11" name="图片 10" descr="餐具摆放整齐"/>
          <p:cNvPicPr>
            <a:picLocks noChangeAspect="1"/>
          </p:cNvPicPr>
          <p:nvPr/>
        </p:nvPicPr>
        <p:blipFill>
          <a:blip r:embed="rId7"/>
          <a:srcRect/>
          <a:stretch>
            <a:fillRect/>
          </a:stretch>
        </p:blipFill>
        <p:spPr bwMode="auto">
          <a:xfrm>
            <a:off x="2901950" y="1592263"/>
            <a:ext cx="2125663" cy="1593850"/>
          </a:xfrm>
          <a:prstGeom prst="rect">
            <a:avLst/>
          </a:prstGeom>
          <a:solidFill>
            <a:schemeClr val="bg1"/>
          </a:solidFill>
          <a:ln w="9525">
            <a:noFill/>
            <a:miter lim="800000"/>
            <a:headEnd/>
            <a:tailEnd/>
          </a:ln>
        </p:spPr>
      </p:pic>
      <p:pic>
        <p:nvPicPr>
          <p:cNvPr id="12" name="图片 11" descr="排队倒餐有序"/>
          <p:cNvPicPr>
            <a:picLocks noChangeAspect="1"/>
          </p:cNvPicPr>
          <p:nvPr/>
        </p:nvPicPr>
        <p:blipFill>
          <a:blip r:embed="rId8"/>
          <a:srcRect/>
          <a:stretch>
            <a:fillRect/>
          </a:stretch>
        </p:blipFill>
        <p:spPr bwMode="auto">
          <a:xfrm>
            <a:off x="5162550" y="3336925"/>
            <a:ext cx="2127250" cy="1595438"/>
          </a:xfrm>
          <a:prstGeom prst="rect">
            <a:avLst/>
          </a:prstGeom>
          <a:solidFill>
            <a:schemeClr val="bg1"/>
          </a:solidFill>
          <a:ln w="9525">
            <a:noFill/>
            <a:miter lim="800000"/>
            <a:headEnd/>
            <a:tailEnd/>
          </a:ln>
        </p:spPr>
      </p:pic>
      <p:pic>
        <p:nvPicPr>
          <p:cNvPr id="13" name="图片 12" descr="排队取饭有秩序"/>
          <p:cNvPicPr>
            <a:picLocks noChangeAspect="1"/>
          </p:cNvPicPr>
          <p:nvPr/>
        </p:nvPicPr>
        <p:blipFill>
          <a:blip r:embed="rId9"/>
          <a:srcRect/>
          <a:stretch>
            <a:fillRect/>
          </a:stretch>
        </p:blipFill>
        <p:spPr bwMode="auto">
          <a:xfrm>
            <a:off x="1079500" y="1952625"/>
            <a:ext cx="1677988" cy="2979738"/>
          </a:xfrm>
          <a:prstGeom prst="rect">
            <a:avLst/>
          </a:prstGeom>
          <a:solidFill>
            <a:schemeClr val="bg1"/>
          </a:solidFill>
          <a:ln w="9525">
            <a:noFill/>
            <a:miter lim="800000"/>
            <a:headEnd/>
            <a:tailEnd/>
          </a:ln>
        </p:spPr>
      </p:pic>
      <p:pic>
        <p:nvPicPr>
          <p:cNvPr id="15" name="图片 14" descr="学生用餐安静"/>
          <p:cNvPicPr>
            <a:picLocks noChangeAspect="1"/>
          </p:cNvPicPr>
          <p:nvPr/>
        </p:nvPicPr>
        <p:blipFill>
          <a:blip r:embed="rId10"/>
          <a:srcRect/>
          <a:stretch>
            <a:fillRect/>
          </a:stretch>
        </p:blipFill>
        <p:spPr bwMode="auto">
          <a:xfrm>
            <a:off x="2901950" y="3346450"/>
            <a:ext cx="2125663" cy="1593850"/>
          </a:xfrm>
          <a:prstGeom prst="rect">
            <a:avLst/>
          </a:prstGeom>
          <a:solidFill>
            <a:schemeClr val="bg1"/>
          </a:solidFill>
          <a:ln w="9525">
            <a:noFill/>
            <a:miter lim="800000"/>
            <a:headEnd/>
            <a:tailEnd/>
          </a:ln>
        </p:spPr>
      </p:pic>
      <p:sp>
        <p:nvSpPr>
          <p:cNvPr id="32785" name="文本框 15"/>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205ACAB-27F1-4019-AE0D-0C6B6CD4C6B1}" type="slidenum">
              <a:rPr lang="zh-CN" altLang="en-US" sz="1080">
                <a:sym typeface="方正兰亭粗黑_GBK" charset="-122"/>
              </a:rPr>
              <a:pPr>
                <a:defRPr/>
              </a:pPr>
              <a:t>23</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482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4823"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3482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endParaRPr lang="zh-CN" altLang="zh-CN" sz="2000">
              <a:latin typeface="微软雅黑"/>
              <a:ea typeface="微软雅黑"/>
              <a:cs typeface="宋体" charset="-122"/>
            </a:endParaRPr>
          </a:p>
        </p:txBody>
      </p:sp>
      <p:sp>
        <p:nvSpPr>
          <p:cNvPr id="34825" name="文本框 6"/>
          <p:cNvSpPr txBox="1">
            <a:spLocks noChangeArrowheads="1"/>
          </p:cNvSpPr>
          <p:nvPr/>
        </p:nvSpPr>
        <p:spPr bwMode="auto">
          <a:xfrm>
            <a:off x="365125" y="2101850"/>
            <a:ext cx="549275" cy="1928813"/>
          </a:xfrm>
          <a:prstGeom prst="rect">
            <a:avLst/>
          </a:prstGeom>
          <a:noFill/>
          <a:ln w="9525">
            <a:noFill/>
            <a:miter lim="800000"/>
            <a:headEnd/>
            <a:tailEnd/>
          </a:ln>
        </p:spPr>
        <p:txBody>
          <a:bodyPr vert="eaVert" wrap="none">
            <a:spAutoFit/>
          </a:bodyPr>
          <a:lstStyle/>
          <a:p>
            <a:pPr eaLnBrk="0" hangingPunct="0"/>
            <a:r>
              <a:rPr lang="zh-CN" altLang="en-US" sz="2400" b="1"/>
              <a:t>明确用餐常规</a:t>
            </a:r>
          </a:p>
        </p:txBody>
      </p:sp>
      <p:sp>
        <p:nvSpPr>
          <p:cNvPr id="34826" name="文本框 15"/>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
        <p:nvSpPr>
          <p:cNvPr id="100" name="文本框 99"/>
          <p:cNvSpPr txBox="1"/>
          <p:nvPr/>
        </p:nvSpPr>
        <p:spPr>
          <a:xfrm>
            <a:off x="913130" y="1912620"/>
            <a:ext cx="7919085" cy="2139315"/>
          </a:xfrm>
          <a:prstGeom prst="rect">
            <a:avLst/>
          </a:prstGeom>
          <a:noFill/>
          <a:ln w="9525">
            <a:noFill/>
          </a:ln>
        </p:spPr>
        <p:txBody>
          <a:bodyPr>
            <a:spAutoFit/>
            <a:scene3d>
              <a:camera prst="orthographicFront"/>
              <a:lightRig rig="threePt" dir="t"/>
            </a:scene3d>
          </a:bodyPr>
          <a:lstStyle/>
          <a:p>
            <a:pPr algn="ctr" eaLnBrk="0" hangingPunct="0">
              <a:lnSpc>
                <a:spcPct val="140000"/>
              </a:lnSpc>
              <a:defRPr/>
            </a:pPr>
            <a:r>
              <a:rPr lang="zh-CN" altLang="en-US" sz="3200">
                <a:ln/>
                <a:solidFill>
                  <a:srgbClr val="FF0000"/>
                </a:solidFill>
                <a:latin typeface="楷体_GB2312" panose="02010609030101010101" charset="-122"/>
                <a:ea typeface="楷体_GB2312" panose="02010609030101010101" charset="-122"/>
                <a:cs typeface="宋体" panose="02010600030101010101" pitchFamily="2" charset="-122"/>
              </a:rPr>
              <a:t>排队进出都安静，捧好餐盘拿好勺，</a:t>
            </a:r>
          </a:p>
          <a:p>
            <a:pPr algn="ctr" eaLnBrk="0" hangingPunct="0">
              <a:lnSpc>
                <a:spcPct val="140000"/>
              </a:lnSpc>
              <a:defRPr/>
            </a:pPr>
            <a:r>
              <a:rPr lang="zh-CN" altLang="en-US" sz="3200">
                <a:ln/>
                <a:solidFill>
                  <a:srgbClr val="FF0000"/>
                </a:solidFill>
                <a:latin typeface="楷体_GB2312" panose="02010609030101010101" charset="-122"/>
                <a:ea typeface="楷体_GB2312" panose="02010609030101010101" charset="-122"/>
                <a:cs typeface="宋体" panose="02010600030101010101" pitchFamily="2" charset="-122"/>
              </a:rPr>
              <a:t>细嚼慢咽不讲话，爱惜粮食不挑剔，</a:t>
            </a:r>
          </a:p>
          <a:p>
            <a:pPr algn="ctr" eaLnBrk="0" hangingPunct="0">
              <a:lnSpc>
                <a:spcPct val="140000"/>
              </a:lnSpc>
              <a:defRPr/>
            </a:pPr>
            <a:r>
              <a:rPr lang="zh-CN" altLang="en-US" sz="3200">
                <a:ln/>
                <a:solidFill>
                  <a:srgbClr val="FF0000"/>
                </a:solidFill>
                <a:latin typeface="楷体_GB2312" panose="02010609030101010101" charset="-122"/>
                <a:ea typeface="楷体_GB2312" panose="02010609030101010101" charset="-122"/>
                <a:cs typeface="宋体" panose="02010600030101010101" pitchFamily="2" charset="-122"/>
              </a:rPr>
              <a:t>剩饭剩菜不乱倒，吃完餐具收整齐。</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CD592F01-9C0D-41A9-AD80-7255D527378A}" type="slidenum">
              <a:rPr lang="zh-CN" altLang="en-US" sz="1080">
                <a:sym typeface="方正兰亭粗黑_GBK" charset="-122"/>
              </a:rPr>
              <a:pPr>
                <a:defRPr/>
              </a:pPr>
              <a:t>24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687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6871"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36872"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endParaRPr lang="zh-CN" altLang="zh-CN" sz="2000">
              <a:latin typeface="微软雅黑"/>
              <a:ea typeface="微软雅黑"/>
              <a:cs typeface="宋体" charset="-122"/>
            </a:endParaRPr>
          </a:p>
        </p:txBody>
      </p:sp>
      <p:sp>
        <p:nvSpPr>
          <p:cNvPr id="3" name="文本框 2"/>
          <p:cNvSpPr txBox="1"/>
          <p:nvPr/>
        </p:nvSpPr>
        <p:spPr>
          <a:xfrm>
            <a:off x="31750" y="1814513"/>
            <a:ext cx="8975725" cy="3017837"/>
          </a:xfrm>
          <a:prstGeom prst="rect">
            <a:avLst/>
          </a:prstGeom>
          <a:noFill/>
          <a:ln w="9525">
            <a:noFill/>
          </a:ln>
        </p:spPr>
        <p:txBody>
          <a:bodyPr>
            <a:spAutoFit/>
          </a:bodyPr>
          <a:lstStyle/>
          <a:p>
            <a:pPr indent="304800" eaLnBrk="0" hangingPunct="0">
              <a:lnSpc>
                <a:spcPct val="160000"/>
              </a:lnSpc>
              <a:defRPr/>
            </a:pPr>
            <a:r>
              <a:rPr lang="en-US" altLang="zh-CN" sz="2000">
                <a:solidFill>
                  <a:srgbClr val="FF0000"/>
                </a:solidFill>
                <a:latin typeface="楷体_GB2312" panose="02010609030101010101" charset="-122"/>
                <a:ea typeface="楷体_GB2312" panose="02010609030101010101" charset="-122"/>
                <a:cs typeface="宋体" panose="02010600030101010101" pitchFamily="2" charset="-122"/>
              </a:rPr>
              <a:t> </a:t>
            </a:r>
            <a:r>
              <a:rPr lang="zh-CN" altLang="en-US" sz="2000">
                <a:solidFill>
                  <a:srgbClr val="FF0000"/>
                </a:solidFill>
                <a:latin typeface="楷体_GB2312" panose="02010609030101010101" charset="-122"/>
                <a:ea typeface="楷体_GB2312" panose="02010609030101010101" charset="-122"/>
                <a:cs typeface="宋体" panose="02010600030101010101" pitchFamily="2" charset="-122"/>
              </a:rPr>
              <a:t>落实餐饮之礼</a:t>
            </a:r>
            <a:r>
              <a:rPr lang="zh-CN" altLang="en-US" sz="2000">
                <a:latin typeface="楷体_GB2312" panose="02010609030101010101" charset="-122"/>
                <a:ea typeface="楷体_GB2312" panose="02010609030101010101" charset="-122"/>
                <a:cs typeface="宋体" panose="02010600030101010101" pitchFamily="2" charset="-122"/>
              </a:rPr>
              <a:t>：重视用餐礼仪教育，人在位还要管到位。对于剩饭剩菜多的现象，老师要以多种方式引导，比如餐桌上一句轻轻提醒：萝卜青菜都有营养，吃的饱饱身体才棒。再如可以开展主题活动介绍各种菜的营养，还可以及时树立榜样，鼓励向光盘的学生看齐。</a:t>
            </a:r>
          </a:p>
          <a:p>
            <a:pPr eaLnBrk="0" hangingPunct="0">
              <a:defRPr/>
            </a:pPr>
            <a:r>
              <a:rPr lang="zh-CN" altLang="en-US" sz="2000">
                <a:latin typeface="楷体_GB2312" panose="02010609030101010101" charset="-122"/>
                <a:ea typeface="楷体_GB2312" panose="02010609030101010101" charset="-122"/>
                <a:cs typeface="宋体" panose="02010600030101010101" pitchFamily="2" charset="-122"/>
              </a:rPr>
              <a:t>    </a:t>
            </a:r>
            <a:r>
              <a:rPr lang="zh-CN" altLang="en-US" sz="2000">
                <a:solidFill>
                  <a:srgbClr val="FF0000"/>
                </a:solidFill>
                <a:latin typeface="楷体_GB2312" panose="02010609030101010101" charset="-122"/>
                <a:ea typeface="楷体_GB2312" panose="02010609030101010101" charset="-122"/>
                <a:cs typeface="宋体" panose="02010600030101010101" pitchFamily="2" charset="-122"/>
              </a:rPr>
              <a:t>用好团队奖惩</a:t>
            </a:r>
            <a:r>
              <a:rPr lang="zh-CN" altLang="en-US" sz="2000">
                <a:latin typeface="楷体_GB2312" panose="02010609030101010101" charset="-122"/>
                <a:ea typeface="楷体_GB2312" panose="02010609030101010101" charset="-122"/>
                <a:cs typeface="宋体" panose="02010600030101010101" pitchFamily="2" charset="-122"/>
              </a:rPr>
              <a:t>：依托善真银行评价方案，可以一桌为一小组，团队与个体奖惩并用。奖励时要把握时机，起初可盯人适时强化，期待有更好的表现。</a:t>
            </a:r>
          </a:p>
        </p:txBody>
      </p:sp>
      <p:sp>
        <p:nvSpPr>
          <p:cNvPr id="36874" name="文本框 3"/>
          <p:cNvSpPr txBox="1">
            <a:spLocks noChangeArrowheads="1"/>
          </p:cNvSpPr>
          <p:nvPr/>
        </p:nvSpPr>
        <p:spPr bwMode="auto">
          <a:xfrm>
            <a:off x="1379538" y="90488"/>
            <a:ext cx="5894387" cy="944562"/>
          </a:xfrm>
          <a:prstGeom prst="rect">
            <a:avLst/>
          </a:prstGeom>
          <a:noFill/>
          <a:ln w="9525">
            <a:noFill/>
            <a:miter lim="800000"/>
            <a:headEnd/>
            <a:tailEnd/>
          </a:ln>
        </p:spPr>
        <p:txBody>
          <a:bodyPr>
            <a:spAutoFit/>
          </a:bodyPr>
          <a:lstStyle/>
          <a:p>
            <a:pPr indent="304800" algn="ctr" eaLnBrk="0" hangingPunct="0">
              <a:lnSpc>
                <a:spcPct val="140000"/>
              </a:lnSpc>
            </a:pPr>
            <a:r>
              <a:rPr lang="zh-CN" altLang="en-US" sz="2000">
                <a:latin typeface="微软雅黑"/>
                <a:ea typeface="微软雅黑"/>
                <a:cs typeface="宋体" charset="-122"/>
              </a:rPr>
              <a:t>（四）用餐常规</a:t>
            </a:r>
            <a:r>
              <a:rPr lang="en-US" altLang="zh-CN" sz="2000">
                <a:latin typeface="微软雅黑"/>
                <a:ea typeface="微软雅黑"/>
                <a:cs typeface="宋体" charset="-122"/>
              </a:rPr>
              <a:t>——</a:t>
            </a:r>
            <a:r>
              <a:rPr lang="zh-CN" altLang="en-US" sz="2000">
                <a:latin typeface="微软雅黑"/>
                <a:ea typeface="微软雅黑"/>
                <a:cs typeface="宋体" charset="-122"/>
              </a:rPr>
              <a:t>让“三清一静”</a:t>
            </a:r>
          </a:p>
          <a:p>
            <a:pPr indent="304800" algn="ctr" eaLnBrk="0" hangingPunct="0">
              <a:lnSpc>
                <a:spcPct val="140000"/>
              </a:lnSpc>
            </a:pPr>
            <a:r>
              <a:rPr lang="zh-CN" altLang="en-US" sz="2000">
                <a:latin typeface="微软雅黑"/>
                <a:ea typeface="微软雅黑"/>
                <a:cs typeface="宋体" charset="-122"/>
              </a:rPr>
              <a:t>（桌面清、碗清、盆清，安静）成为最美旋律。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rcRect/>
          <a:stretch>
            <a:fillRect/>
          </a:stretch>
        </p:blipFill>
        <p:spPr bwMode="auto">
          <a:xfrm>
            <a:off x="528638" y="1155700"/>
            <a:ext cx="8067675" cy="2411413"/>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D4F85359-E48D-4641-9B4C-7D92611DB18D}" type="slidenum">
              <a:rPr lang="zh-CN" altLang="en-US" sz="1080">
                <a:sym typeface="方正兰亭粗黑_GBK" charset="-122"/>
              </a:rPr>
              <a:pPr>
                <a:defRPr/>
              </a:pPr>
              <a:t>25</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439738" y="2976563"/>
            <a:ext cx="1684337" cy="1684337"/>
          </a:xfrm>
          <a:prstGeom prst="ellipse">
            <a:avLst/>
          </a:prstGeom>
          <a:solidFill>
            <a:srgbClr val="92D050">
              <a:alpha val="62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783636" y="3478481"/>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五</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000760" y="3926205"/>
            <a:ext cx="7987030" cy="694690"/>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3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课间常规——依要求成规范</a:t>
            </a:r>
          </a:p>
        </p:txBody>
      </p:sp>
      <p:pic>
        <p:nvPicPr>
          <p:cNvPr id="38922" name="图片 5141" descr="未标题-2"/>
          <p:cNvPicPr>
            <a:picLocks noChangeAspect="1"/>
          </p:cNvPicPr>
          <p:nvPr/>
        </p:nvPicPr>
        <p:blipFill>
          <a:blip r:embed="rId3"/>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B9E4F90C-423C-4BFF-9348-AD51B2F2B0CD}" type="slidenum">
              <a:rPr lang="zh-CN" altLang="en-US" sz="1080">
                <a:sym typeface="方正兰亭粗黑_GBK" charset="-122"/>
              </a:rPr>
              <a:pPr>
                <a:defRPr/>
              </a:pPr>
              <a:t>26</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994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39943"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39944" name="文本框 99"/>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
        <p:nvSpPr>
          <p:cNvPr id="39945"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pic>
        <p:nvPicPr>
          <p:cNvPr id="3" name="图片 2" descr="IMG_20160929_101137"/>
          <p:cNvPicPr>
            <a:picLocks noChangeAspect="1"/>
          </p:cNvPicPr>
          <p:nvPr/>
        </p:nvPicPr>
        <p:blipFill>
          <a:blip r:embed="rId3"/>
          <a:srcRect/>
          <a:stretch>
            <a:fillRect/>
          </a:stretch>
        </p:blipFill>
        <p:spPr bwMode="auto">
          <a:xfrm>
            <a:off x="82550" y="1895475"/>
            <a:ext cx="2292350" cy="3057525"/>
          </a:xfrm>
          <a:prstGeom prst="rect">
            <a:avLst/>
          </a:prstGeom>
          <a:solidFill>
            <a:schemeClr val="bg1"/>
          </a:solidFill>
          <a:ln w="9525">
            <a:noFill/>
            <a:miter lim="800000"/>
            <a:headEnd/>
            <a:tailEnd/>
          </a:ln>
        </p:spPr>
      </p:pic>
      <p:pic>
        <p:nvPicPr>
          <p:cNvPr id="7" name="图片 6" descr="打闹"/>
          <p:cNvPicPr>
            <a:picLocks noChangeAspect="1"/>
          </p:cNvPicPr>
          <p:nvPr/>
        </p:nvPicPr>
        <p:blipFill>
          <a:blip r:embed="rId4"/>
          <a:srcRect t="19392"/>
          <a:stretch>
            <a:fillRect/>
          </a:stretch>
        </p:blipFill>
        <p:spPr bwMode="auto">
          <a:xfrm>
            <a:off x="2425700" y="1746250"/>
            <a:ext cx="2136775" cy="3063875"/>
          </a:xfrm>
          <a:prstGeom prst="rect">
            <a:avLst/>
          </a:prstGeom>
          <a:noFill/>
          <a:ln w="9525">
            <a:noFill/>
            <a:miter lim="800000"/>
            <a:headEnd/>
            <a:tailEnd/>
          </a:ln>
        </p:spPr>
      </p:pic>
      <p:pic>
        <p:nvPicPr>
          <p:cNvPr id="8" name="图片 7" descr="信知楼二楼学生课间追逐"/>
          <p:cNvPicPr>
            <a:picLocks noChangeAspect="1"/>
          </p:cNvPicPr>
          <p:nvPr/>
        </p:nvPicPr>
        <p:blipFill>
          <a:blip r:embed="rId5"/>
          <a:srcRect t="19009"/>
          <a:stretch>
            <a:fillRect/>
          </a:stretch>
        </p:blipFill>
        <p:spPr bwMode="auto">
          <a:xfrm>
            <a:off x="6850063" y="1806575"/>
            <a:ext cx="2146300" cy="3092450"/>
          </a:xfrm>
          <a:prstGeom prst="rect">
            <a:avLst/>
          </a:prstGeom>
          <a:noFill/>
          <a:ln w="9525">
            <a:noFill/>
            <a:miter lim="800000"/>
            <a:headEnd/>
            <a:tailEnd/>
          </a:ln>
        </p:spPr>
      </p:pic>
      <p:pic>
        <p:nvPicPr>
          <p:cNvPr id="9" name="图片 8" descr="追逐"/>
          <p:cNvPicPr>
            <a:picLocks noChangeAspect="1"/>
          </p:cNvPicPr>
          <p:nvPr/>
        </p:nvPicPr>
        <p:blipFill>
          <a:blip r:embed="rId6"/>
          <a:srcRect t="19392"/>
          <a:stretch>
            <a:fillRect/>
          </a:stretch>
        </p:blipFill>
        <p:spPr bwMode="auto">
          <a:xfrm>
            <a:off x="4643438" y="1889125"/>
            <a:ext cx="2136775" cy="3063875"/>
          </a:xfrm>
          <a:prstGeom prst="rect">
            <a:avLst/>
          </a:prstGeom>
          <a:noFill/>
          <a:ln w="9525">
            <a:noFill/>
            <a:miter lim="800000"/>
            <a:headEnd/>
            <a:tailEnd/>
          </a:ln>
        </p:spPr>
      </p:pic>
      <p:sp>
        <p:nvSpPr>
          <p:cNvPr id="10" name="文本框 9"/>
          <p:cNvSpPr txBox="1">
            <a:spLocks noChangeArrowheads="1"/>
          </p:cNvSpPr>
          <p:nvPr/>
        </p:nvSpPr>
        <p:spPr bwMode="auto">
          <a:xfrm>
            <a:off x="2717800" y="1084263"/>
            <a:ext cx="5080000" cy="482600"/>
          </a:xfrm>
          <a:prstGeom prst="rect">
            <a:avLst/>
          </a:prstGeom>
          <a:noFill/>
          <a:ln w="9525">
            <a:noFill/>
            <a:miter lim="800000"/>
            <a:headEnd/>
            <a:tailEnd/>
          </a:ln>
        </p:spPr>
        <p:txBody>
          <a:bodyPr>
            <a:spAutoFit/>
          </a:bodyPr>
          <a:lstStyle/>
          <a:p>
            <a:pPr eaLnBrk="0" hangingPunct="0"/>
            <a:r>
              <a:rPr lang="zh-CN" altLang="en-US" sz="2400">
                <a:solidFill>
                  <a:srgbClr val="FF0000"/>
                </a:solidFill>
                <a:latin typeface="微软雅黑"/>
                <a:ea typeface="微软雅黑"/>
                <a:cs typeface="宋体" charset="-122"/>
              </a:rPr>
              <a:t>大声喧哗、追逐打闹，危险游戏。</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63AFA0F1-015A-4177-A9B8-3C94D0A7CA41}" type="slidenum">
              <a:rPr lang="zh-CN" altLang="en-US" sz="1080">
                <a:sym typeface="方正兰亭粗黑_GBK" charset="-122"/>
              </a:rPr>
              <a:pPr>
                <a:defRPr/>
              </a:pPr>
              <a:t>27</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6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0967"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40968"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爱阅读的学生"/>
          <p:cNvPicPr>
            <a:picLocks noChangeAspect="1"/>
          </p:cNvPicPr>
          <p:nvPr/>
        </p:nvPicPr>
        <p:blipFill>
          <a:blip r:embed="rId4"/>
          <a:srcRect l="17821" r="6676"/>
          <a:stretch>
            <a:fillRect/>
          </a:stretch>
        </p:blipFill>
        <p:spPr bwMode="auto">
          <a:xfrm rot="-180000">
            <a:off x="2289175" y="1109663"/>
            <a:ext cx="1936750" cy="1446212"/>
          </a:xfrm>
          <a:prstGeom prst="rect">
            <a:avLst/>
          </a:prstGeom>
          <a:solidFill>
            <a:schemeClr val="bg1"/>
          </a:solidFill>
          <a:ln w="9525">
            <a:noFill/>
            <a:miter lim="800000"/>
            <a:headEnd/>
            <a:tailEnd/>
          </a:ln>
        </p:spPr>
      </p:pic>
      <p:pic>
        <p:nvPicPr>
          <p:cNvPr id="5" name="图片 4" descr="花样玩球1"/>
          <p:cNvPicPr>
            <a:picLocks noChangeAspect="1"/>
          </p:cNvPicPr>
          <p:nvPr/>
        </p:nvPicPr>
        <p:blipFill>
          <a:blip r:embed="rId5"/>
          <a:srcRect/>
          <a:stretch>
            <a:fillRect/>
          </a:stretch>
        </p:blipFill>
        <p:spPr bwMode="auto">
          <a:xfrm rot="420000">
            <a:off x="6426200" y="2100263"/>
            <a:ext cx="2351088" cy="1322387"/>
          </a:xfrm>
          <a:prstGeom prst="rect">
            <a:avLst/>
          </a:prstGeom>
          <a:solidFill>
            <a:schemeClr val="bg1"/>
          </a:solidFill>
          <a:ln w="9525">
            <a:noFill/>
            <a:miter lim="800000"/>
            <a:headEnd/>
            <a:tailEnd/>
          </a:ln>
        </p:spPr>
      </p:pic>
      <p:pic>
        <p:nvPicPr>
          <p:cNvPr id="6" name="图片 5" descr="花样玩球2"/>
          <p:cNvPicPr>
            <a:picLocks noChangeAspect="1"/>
          </p:cNvPicPr>
          <p:nvPr/>
        </p:nvPicPr>
        <p:blipFill>
          <a:blip r:embed="rId6"/>
          <a:srcRect/>
          <a:stretch>
            <a:fillRect/>
          </a:stretch>
        </p:blipFill>
        <p:spPr bwMode="auto">
          <a:xfrm rot="180000">
            <a:off x="6183313" y="809625"/>
            <a:ext cx="2351087" cy="1322388"/>
          </a:xfrm>
          <a:prstGeom prst="rect">
            <a:avLst/>
          </a:prstGeom>
          <a:solidFill>
            <a:schemeClr val="bg1"/>
          </a:solidFill>
          <a:ln w="9525">
            <a:noFill/>
            <a:miter lim="800000"/>
            <a:headEnd/>
            <a:tailEnd/>
          </a:ln>
        </p:spPr>
      </p:pic>
      <p:pic>
        <p:nvPicPr>
          <p:cNvPr id="10" name="图片 9" descr="花样玩球3"/>
          <p:cNvPicPr>
            <a:picLocks noChangeAspect="1"/>
          </p:cNvPicPr>
          <p:nvPr/>
        </p:nvPicPr>
        <p:blipFill>
          <a:blip r:embed="rId7"/>
          <a:srcRect/>
          <a:stretch>
            <a:fillRect/>
          </a:stretch>
        </p:blipFill>
        <p:spPr bwMode="auto">
          <a:xfrm rot="180000">
            <a:off x="4487863" y="1055688"/>
            <a:ext cx="1785937" cy="3175000"/>
          </a:xfrm>
          <a:prstGeom prst="rect">
            <a:avLst/>
          </a:prstGeom>
          <a:solidFill>
            <a:schemeClr val="bg1"/>
          </a:solidFill>
          <a:ln w="9525">
            <a:noFill/>
            <a:miter lim="800000"/>
            <a:headEnd/>
            <a:tailEnd/>
          </a:ln>
        </p:spPr>
      </p:pic>
      <p:pic>
        <p:nvPicPr>
          <p:cNvPr id="12" name="图片 11" descr="课间游戏"/>
          <p:cNvPicPr>
            <a:picLocks noChangeAspect="1"/>
          </p:cNvPicPr>
          <p:nvPr/>
        </p:nvPicPr>
        <p:blipFill>
          <a:blip r:embed="rId8"/>
          <a:srcRect/>
          <a:stretch>
            <a:fillRect/>
          </a:stretch>
        </p:blipFill>
        <p:spPr bwMode="auto">
          <a:xfrm rot="480000">
            <a:off x="2171700" y="2816225"/>
            <a:ext cx="2106613" cy="1577975"/>
          </a:xfrm>
          <a:prstGeom prst="rect">
            <a:avLst/>
          </a:prstGeom>
          <a:noFill/>
          <a:ln w="9525">
            <a:noFill/>
            <a:miter lim="800000"/>
            <a:headEnd/>
            <a:tailEnd/>
          </a:ln>
        </p:spPr>
      </p:pic>
      <p:pic>
        <p:nvPicPr>
          <p:cNvPr id="13" name="图片 12" descr="课间阅读也是一种休息"/>
          <p:cNvPicPr>
            <a:picLocks noChangeAspect="1"/>
          </p:cNvPicPr>
          <p:nvPr/>
        </p:nvPicPr>
        <p:blipFill>
          <a:blip r:embed="rId9"/>
          <a:srcRect t="8969" b="8987"/>
          <a:stretch>
            <a:fillRect/>
          </a:stretch>
        </p:blipFill>
        <p:spPr bwMode="auto">
          <a:xfrm rot="-240000">
            <a:off x="180975" y="2028825"/>
            <a:ext cx="1782763" cy="2598738"/>
          </a:xfrm>
          <a:prstGeom prst="rect">
            <a:avLst/>
          </a:prstGeom>
          <a:noFill/>
          <a:ln w="9525">
            <a:noFill/>
            <a:miter lim="800000"/>
            <a:headEnd/>
            <a:tailEnd/>
          </a:ln>
        </p:spPr>
      </p:pic>
      <p:pic>
        <p:nvPicPr>
          <p:cNvPr id="11" name="图片 10" descr="课间跳跳绳很好"/>
          <p:cNvPicPr>
            <a:picLocks noChangeAspect="1"/>
          </p:cNvPicPr>
          <p:nvPr/>
        </p:nvPicPr>
        <p:blipFill>
          <a:blip r:embed="rId10"/>
          <a:srcRect r="7561" b="19678"/>
          <a:stretch>
            <a:fillRect/>
          </a:stretch>
        </p:blipFill>
        <p:spPr bwMode="auto">
          <a:xfrm rot="540000">
            <a:off x="6594475" y="3495675"/>
            <a:ext cx="2392363" cy="1171575"/>
          </a:xfrm>
          <a:prstGeom prst="rect">
            <a:avLst/>
          </a:prstGeom>
          <a:solidFill>
            <a:schemeClr val="bg1"/>
          </a:solidFill>
          <a:ln w="9525">
            <a:noFill/>
            <a:miter lim="800000"/>
            <a:headEnd/>
            <a:tailEnd/>
          </a:ln>
        </p:spPr>
      </p:pic>
      <p:sp>
        <p:nvSpPr>
          <p:cNvPr id="40976" name="文本框 13"/>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
        <p:nvSpPr>
          <p:cNvPr id="15" name="文本框 14"/>
          <p:cNvSpPr txBox="1">
            <a:spLocks noChangeArrowheads="1"/>
          </p:cNvSpPr>
          <p:nvPr/>
        </p:nvSpPr>
        <p:spPr bwMode="auto">
          <a:xfrm>
            <a:off x="531813" y="4633913"/>
            <a:ext cx="7748587" cy="385762"/>
          </a:xfrm>
          <a:prstGeom prst="rect">
            <a:avLst/>
          </a:prstGeom>
          <a:noFill/>
          <a:ln w="9525">
            <a:noFill/>
            <a:miter lim="800000"/>
            <a:headEnd/>
            <a:tailEnd/>
          </a:ln>
        </p:spPr>
        <p:txBody>
          <a:bodyPr>
            <a:spAutoFit/>
          </a:bodyPr>
          <a:lstStyle/>
          <a:p>
            <a:pPr eaLnBrk="0" hangingPunct="0"/>
            <a:r>
              <a:rPr lang="zh-CN" altLang="en-US">
                <a:solidFill>
                  <a:srgbClr val="FF0000"/>
                </a:solidFill>
                <a:latin typeface="微软雅黑"/>
                <a:ea typeface="微软雅黑"/>
                <a:cs typeface="宋体" charset="-122"/>
              </a:rPr>
              <a:t>学习用品先准备，看看卫生干净否；文明游戏不打闹，轻步慢行懂礼让。</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Scale>
                                      <p:cBhvr>
                                        <p:cTn id="1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2"/>
                                        </p:tgtEl>
                                        <p:attrNameLst>
                                          <p:attrName>ppt_x</p:attrName>
                                          <p:attrName>ppt_y</p:attrName>
                                        </p:attrNameLst>
                                      </p:cBhvr>
                                    </p:animMotion>
                                    <p:animEffect transition="in" filter="fade">
                                      <p:cBhvr>
                                        <p:cTn id="21" dur="1000"/>
                                        <p:tgtEl>
                                          <p:spTgt spid="12"/>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Scale>
                                      <p:cBhvr>
                                        <p:cTn id="25"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0"/>
                                        </p:tgtEl>
                                        <p:attrNameLst>
                                          <p:attrName>ppt_x</p:attrName>
                                          <p:attrName>ppt_y</p:attrName>
                                        </p:attrNameLst>
                                      </p:cBhvr>
                                    </p:animMotion>
                                    <p:animEffect transition="in" filter="fade">
                                      <p:cBhvr>
                                        <p:cTn id="27" dur="1000"/>
                                        <p:tgtEl>
                                          <p:spTgt spid="10"/>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Scale>
                                      <p:cBhvr>
                                        <p:cTn id="3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6"/>
                                        </p:tgtEl>
                                        <p:attrNameLst>
                                          <p:attrName>ppt_x</p:attrName>
                                          <p:attrName>ppt_y</p:attrName>
                                        </p:attrNameLst>
                                      </p:cBhvr>
                                    </p:animMotion>
                                    <p:animEffect transition="in" filter="fade">
                                      <p:cBhvr>
                                        <p:cTn id="33" dur="1000"/>
                                        <p:tgtEl>
                                          <p:spTgt spid="6"/>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Scale>
                                      <p:cBhvr>
                                        <p:cTn id="3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5"/>
                                        </p:tgtEl>
                                        <p:attrNameLst>
                                          <p:attrName>ppt_x</p:attrName>
                                          <p:attrName>ppt_y</p:attrName>
                                        </p:attrNameLst>
                                      </p:cBhvr>
                                    </p:animMotion>
                                    <p:animEffect transition="in" filter="fade">
                                      <p:cBhvr>
                                        <p:cTn id="39" dur="1000"/>
                                        <p:tgtEl>
                                          <p:spTgt spid="5"/>
                                        </p:tgtEl>
                                      </p:cBhvr>
                                    </p:animEffect>
                                  </p:childTnLst>
                                </p:cTn>
                              </p:par>
                            </p:childTnLst>
                          </p:cTn>
                        </p:par>
                        <p:par>
                          <p:cTn id="40" fill="hold">
                            <p:stCondLst>
                              <p:cond delay="6000"/>
                            </p:stCondLst>
                            <p:childTnLst>
                              <p:par>
                                <p:cTn id="41" presetID="5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Scale>
                                      <p:cBhvr>
                                        <p:cTn id="4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1"/>
                                        </p:tgtEl>
                                        <p:attrNameLst>
                                          <p:attrName>ppt_x</p:attrName>
                                          <p:attrName>ppt_y</p:attrName>
                                        </p:attrNameLst>
                                      </p:cBhvr>
                                    </p:animMotion>
                                    <p:animEffect transition="in" filter="fade">
                                      <p:cBhvr>
                                        <p:cTn id="45" dur="1000"/>
                                        <p:tgtEl>
                                          <p:spTgt spid="11"/>
                                        </p:tgtEl>
                                      </p:cBhvr>
                                    </p:animEffect>
                                  </p:childTnLst>
                                </p:cTn>
                              </p:par>
                            </p:childTnLst>
                          </p:cTn>
                        </p:par>
                        <p:par>
                          <p:cTn id="46" fill="hold">
                            <p:stCondLst>
                              <p:cond delay="7000"/>
                            </p:stCondLst>
                            <p:childTnLst>
                              <p:par>
                                <p:cTn id="47" presetID="5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Scale>
                                      <p:cBhvr>
                                        <p:cTn id="4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5"/>
                                        </p:tgtEl>
                                        <p:attrNameLst>
                                          <p:attrName>ppt_x</p:attrName>
                                          <p:attrName>ppt_y</p:attrName>
                                        </p:attrNameLst>
                                      </p:cBhvr>
                                    </p:animMotion>
                                    <p:animEffect transition="in" filter="fade">
                                      <p:cBhvr>
                                        <p:cTn id="5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591FB4F7-1651-4595-ABAF-31EB4D928B56}" type="slidenum">
              <a:rPr lang="zh-CN" altLang="en-US" sz="1080">
                <a:sym typeface="方正兰亭粗黑_GBK" charset="-122"/>
              </a:rPr>
              <a:pPr>
                <a:defRPr/>
              </a:pPr>
              <a:t>28</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301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3015"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43016"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3" name="文本框 2"/>
          <p:cNvSpPr txBox="1">
            <a:spLocks noChangeArrowheads="1"/>
          </p:cNvSpPr>
          <p:nvPr/>
        </p:nvSpPr>
        <p:spPr bwMode="auto">
          <a:xfrm>
            <a:off x="284163" y="2251075"/>
            <a:ext cx="8404225" cy="1612900"/>
          </a:xfrm>
          <a:prstGeom prst="rect">
            <a:avLst/>
          </a:prstGeom>
          <a:noFill/>
          <a:ln w="9525">
            <a:noFill/>
            <a:miter lim="800000"/>
            <a:headEnd/>
            <a:tailEnd/>
          </a:ln>
        </p:spPr>
        <p:txBody>
          <a:bodyPr>
            <a:spAutoFit/>
          </a:bodyPr>
          <a:lstStyle/>
          <a:p>
            <a:pPr indent="304800" eaLnBrk="0" hangingPunct="0">
              <a:lnSpc>
                <a:spcPct val="130000"/>
              </a:lnSpc>
            </a:pPr>
            <a:r>
              <a:rPr lang="zh-CN" altLang="en-US" sz="2400">
                <a:solidFill>
                  <a:srgbClr val="FF0000"/>
                </a:solidFill>
                <a:latin typeface="楷体_GB2312" pitchFamily="49" charset="-122"/>
                <a:ea typeface="楷体_GB2312" pitchFamily="49" charset="-122"/>
                <a:cs typeface="宋体" charset="-122"/>
              </a:rPr>
              <a:t>  指导文明游戏</a:t>
            </a:r>
            <a:r>
              <a:rPr lang="zh-CN" altLang="en-US" sz="2400">
                <a:latin typeface="楷体_GB2312" pitchFamily="49" charset="-122"/>
                <a:ea typeface="楷体_GB2312" pitchFamily="49" charset="-122"/>
                <a:cs typeface="宋体" charset="-122"/>
              </a:rPr>
              <a:t>：根据各年龄段学生特点，推荐指导玩一些传统小游戏，也可利用班队课、品社课等时间，组织学生创编游戏，玩出教育的意义来。（</a:t>
            </a:r>
            <a:r>
              <a:rPr lang="zh-CN" altLang="en-US" sz="2800" b="1">
                <a:solidFill>
                  <a:srgbClr val="FF0000"/>
                </a:solidFill>
                <a:latin typeface="楷体_GB2312" pitchFamily="49" charset="-122"/>
                <a:ea typeface="楷体_GB2312" pitchFamily="49" charset="-122"/>
                <a:cs typeface="宋体" charset="-122"/>
              </a:rPr>
              <a:t>宜疏不宜堵</a:t>
            </a:r>
            <a:r>
              <a:rPr lang="zh-CN" altLang="en-US" sz="2400">
                <a:latin typeface="楷体_GB2312" pitchFamily="49" charset="-122"/>
                <a:ea typeface="楷体_GB2312" pitchFamily="49" charset="-122"/>
                <a:cs typeface="宋体" charset="-122"/>
              </a:rPr>
              <a:t>。）</a:t>
            </a:r>
          </a:p>
        </p:txBody>
      </p:sp>
      <p:sp>
        <p:nvSpPr>
          <p:cNvPr id="43018" name="文本框 6"/>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DFFBB5C6-07CE-4D24-AA72-63AAA781C04C}" type="slidenum">
              <a:rPr lang="zh-CN" altLang="en-US" sz="1080">
                <a:sym typeface="方正兰亭粗黑_GBK" charset="-122"/>
              </a:rPr>
              <a:pPr>
                <a:defRPr/>
              </a:pPr>
              <a:t>29</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506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5063"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4506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5" name="文本框 4"/>
          <p:cNvSpPr txBox="1">
            <a:spLocks noChangeArrowheads="1"/>
          </p:cNvSpPr>
          <p:nvPr/>
        </p:nvSpPr>
        <p:spPr bwMode="auto">
          <a:xfrm>
            <a:off x="884238" y="2057400"/>
            <a:ext cx="547687" cy="2198688"/>
          </a:xfrm>
          <a:prstGeom prst="rect">
            <a:avLst/>
          </a:prstGeom>
          <a:noFill/>
          <a:ln w="9525">
            <a:noFill/>
            <a:miter lim="800000"/>
            <a:headEnd/>
            <a:tailEnd/>
          </a:ln>
        </p:spPr>
        <p:txBody>
          <a:bodyPr vert="eaVert">
            <a:spAutoFit/>
          </a:bodyPr>
          <a:lstStyle/>
          <a:p>
            <a:pPr eaLnBrk="0" hangingPunct="0"/>
            <a:r>
              <a:rPr lang="zh-CN" altLang="en-US" sz="2400" b="1"/>
              <a:t>楼层值日到位</a:t>
            </a:r>
          </a:p>
        </p:txBody>
      </p:sp>
      <p:pic>
        <p:nvPicPr>
          <p:cNvPr id="6" name="图片 5" descr="楼层值日尽责巡视"/>
          <p:cNvPicPr>
            <a:picLocks noChangeAspect="1"/>
          </p:cNvPicPr>
          <p:nvPr/>
        </p:nvPicPr>
        <p:blipFill>
          <a:blip r:embed="rId4"/>
          <a:srcRect/>
          <a:stretch>
            <a:fillRect/>
          </a:stretch>
        </p:blipFill>
        <p:spPr bwMode="auto">
          <a:xfrm>
            <a:off x="6772275" y="917575"/>
            <a:ext cx="2171700" cy="3856038"/>
          </a:xfrm>
          <a:prstGeom prst="rect">
            <a:avLst/>
          </a:prstGeom>
          <a:solidFill>
            <a:schemeClr val="bg1"/>
          </a:solidFill>
          <a:ln w="9525">
            <a:noFill/>
            <a:miter lim="800000"/>
            <a:headEnd/>
            <a:tailEnd/>
          </a:ln>
        </p:spPr>
      </p:pic>
      <p:pic>
        <p:nvPicPr>
          <p:cNvPr id="8" name="图片 7" descr="楼层值日尽责巡视3"/>
          <p:cNvPicPr>
            <a:picLocks noChangeAspect="1"/>
          </p:cNvPicPr>
          <p:nvPr/>
        </p:nvPicPr>
        <p:blipFill>
          <a:blip r:embed="rId5"/>
          <a:srcRect t="18701" b="17603"/>
          <a:stretch>
            <a:fillRect/>
          </a:stretch>
        </p:blipFill>
        <p:spPr bwMode="auto">
          <a:xfrm>
            <a:off x="4546600" y="958850"/>
            <a:ext cx="1887538" cy="2133600"/>
          </a:xfrm>
          <a:prstGeom prst="rect">
            <a:avLst/>
          </a:prstGeom>
          <a:solidFill>
            <a:schemeClr val="bg1"/>
          </a:solidFill>
          <a:ln w="9525">
            <a:noFill/>
            <a:miter lim="800000"/>
            <a:headEnd/>
            <a:tailEnd/>
          </a:ln>
        </p:spPr>
      </p:pic>
      <p:pic>
        <p:nvPicPr>
          <p:cNvPr id="9" name="图片 8" descr="楼层值日尽责巡视4"/>
          <p:cNvPicPr>
            <a:picLocks noChangeAspect="1"/>
          </p:cNvPicPr>
          <p:nvPr/>
        </p:nvPicPr>
        <p:blipFill>
          <a:blip r:embed="rId6"/>
          <a:srcRect t="6940" b="34157"/>
          <a:stretch>
            <a:fillRect/>
          </a:stretch>
        </p:blipFill>
        <p:spPr bwMode="auto">
          <a:xfrm>
            <a:off x="2233613" y="958850"/>
            <a:ext cx="2041525" cy="2133600"/>
          </a:xfrm>
          <a:prstGeom prst="rect">
            <a:avLst/>
          </a:prstGeom>
          <a:solidFill>
            <a:schemeClr val="bg1"/>
          </a:solidFill>
          <a:ln w="9525">
            <a:noFill/>
            <a:miter lim="800000"/>
            <a:headEnd/>
            <a:tailEnd/>
          </a:ln>
        </p:spPr>
      </p:pic>
      <p:pic>
        <p:nvPicPr>
          <p:cNvPr id="10" name="图片 9" descr="楼层值日尽责巡视5"/>
          <p:cNvPicPr>
            <a:picLocks noChangeAspect="1"/>
          </p:cNvPicPr>
          <p:nvPr/>
        </p:nvPicPr>
        <p:blipFill>
          <a:blip r:embed="rId7"/>
          <a:srcRect t="14268" b="9077"/>
          <a:stretch>
            <a:fillRect/>
          </a:stretch>
        </p:blipFill>
        <p:spPr bwMode="auto">
          <a:xfrm>
            <a:off x="2498725" y="3263900"/>
            <a:ext cx="3622675" cy="1565275"/>
          </a:xfrm>
          <a:prstGeom prst="rect">
            <a:avLst/>
          </a:prstGeom>
          <a:noFill/>
          <a:ln w="9525">
            <a:noFill/>
            <a:miter lim="800000"/>
            <a:headEnd/>
            <a:tailEnd/>
          </a:ln>
        </p:spPr>
      </p:pic>
      <p:sp>
        <p:nvSpPr>
          <p:cNvPr id="45070" name="文本框 10"/>
          <p:cNvSpPr txBox="1">
            <a:spLocks noChangeArrowheads="1"/>
          </p:cNvSpPr>
          <p:nvPr/>
        </p:nvSpPr>
        <p:spPr bwMode="auto">
          <a:xfrm>
            <a:off x="1676400" y="161925"/>
            <a:ext cx="6746875" cy="688975"/>
          </a:xfrm>
          <a:prstGeom prst="rect">
            <a:avLst/>
          </a:prstGeom>
          <a:noFill/>
          <a:ln w="9525">
            <a:noFill/>
            <a:miter lim="800000"/>
            <a:headEnd/>
            <a:tailEnd/>
          </a:ln>
        </p:spPr>
        <p:txBody>
          <a:bodyPr>
            <a:spAutoFit/>
          </a:bodyPr>
          <a:lstStyle/>
          <a:p>
            <a:pPr indent="304800" eaLnBrk="0" hangingPunct="0">
              <a:lnSpc>
                <a:spcPct val="140000"/>
              </a:lnSpc>
            </a:pPr>
            <a:r>
              <a:rPr lang="zh-CN" altLang="en-US" sz="2800">
                <a:latin typeface="微软雅黑"/>
                <a:ea typeface="微软雅黑"/>
                <a:cs typeface="宋体" charset="-122"/>
              </a:rPr>
              <a:t>（五）课间常规</a:t>
            </a:r>
            <a:r>
              <a:rPr lang="en-US" altLang="zh-CN" sz="2800">
                <a:latin typeface="微软雅黑"/>
                <a:ea typeface="微软雅黑"/>
                <a:cs typeface="宋体" charset="-122"/>
              </a:rPr>
              <a:t>——</a:t>
            </a:r>
            <a:r>
              <a:rPr lang="zh-CN" altLang="en-US" sz="2800">
                <a:latin typeface="微软雅黑"/>
                <a:ea typeface="微软雅黑"/>
                <a:cs typeface="宋体" charset="-122"/>
              </a:rPr>
              <a:t>依要求成规范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
                                        </p:tgtEl>
                                        <p:attrNameLst>
                                          <p:attrName>ppt_x</p:attrName>
                                          <p:attrName>ppt_y</p:attrName>
                                        </p:attrNameLst>
                                      </p:cBhvr>
                                    </p:animMotion>
                                    <p:animEffect transition="in" filter="fade">
                                      <p:cBhvr>
                                        <p:cTn id="15" dur="1000"/>
                                        <p:tgtEl>
                                          <p:spTgt spid="6"/>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Scale>
                                      <p:cBhvr>
                                        <p:cTn id="1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8"/>
                                        </p:tgtEl>
                                        <p:attrNameLst>
                                          <p:attrName>ppt_x</p:attrName>
                                          <p:attrName>ppt_y</p:attrName>
                                        </p:attrNameLst>
                                      </p:cBhvr>
                                    </p:animMotion>
                                    <p:animEffect transition="in" filter="fade">
                                      <p:cBhvr>
                                        <p:cTn id="21" dur="1000"/>
                                        <p:tgtEl>
                                          <p:spTgt spid="8"/>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9"/>
                                        </p:tgtEl>
                                        <p:attrNameLst>
                                          <p:attrName>ppt_x</p:attrName>
                                          <p:attrName>ppt_y</p:attrName>
                                        </p:attrNameLst>
                                      </p:cBhvr>
                                    </p:animMotion>
                                    <p:animEffect transition="in" filter="fade">
                                      <p:cBhvr>
                                        <p:cTn id="27" dur="1000"/>
                                        <p:tgtEl>
                                          <p:spTgt spid="9"/>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4"/>
          <p:cNvSpPr>
            <a:spLocks noGrp="1"/>
          </p:cNvSpPr>
          <p:nvPr>
            <p:ph type="sldNum" sz="quarter" idx="12"/>
          </p:nvPr>
        </p:nvSpPr>
        <p:spPr>
          <a:xfrm>
            <a:off x="6354763" y="4768850"/>
            <a:ext cx="1920875" cy="273050"/>
          </a:xfrm>
        </p:spPr>
        <p:txBody>
          <a:bodyPr anchor="ctr"/>
          <a:lstStyle/>
          <a:p>
            <a:pPr>
              <a:defRPr/>
            </a:pPr>
            <a:fld id="{FEEDC864-F83C-4AC3-9514-C38B91D0F899}" type="slidenum">
              <a:rPr lang="zh-CN" altLang="en-US" sz="1080">
                <a:sym typeface="方正兰亭粗黑_GBK" charset="-122"/>
              </a:rPr>
              <a:pPr>
                <a:defRPr/>
              </a:pPr>
              <a:t>3</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3" name="图片 1"/>
          <p:cNvPicPr>
            <a:picLocks noChangeAspect="1"/>
          </p:cNvPicPr>
          <p:nvPr/>
        </p:nvPicPr>
        <p:blipFill>
          <a:blip r:embed="rId2"/>
          <a:srcRect t="7288" b="46390"/>
          <a:stretch>
            <a:fillRect/>
          </a:stretch>
        </p:blipFill>
        <p:spPr bwMode="auto">
          <a:xfrm>
            <a:off x="442913" y="1095375"/>
            <a:ext cx="8229600" cy="2552700"/>
          </a:xfrm>
          <a:prstGeom prst="rect">
            <a:avLst/>
          </a:prstGeom>
          <a:noFill/>
          <a:ln w="9525">
            <a:noFill/>
            <a:miter lim="800000"/>
            <a:headEnd/>
            <a:tailEnd/>
          </a:ln>
        </p:spPr>
      </p:pic>
      <p:pic>
        <p:nvPicPr>
          <p:cNvPr id="14346" name="图片 10"/>
          <p:cNvPicPr>
            <a:picLocks noChangeAspect="1"/>
          </p:cNvPicPr>
          <p:nvPr/>
        </p:nvPicPr>
        <p:blipFill>
          <a:blip r:embed="rId2"/>
          <a:srcRect t="7288" b="46390"/>
          <a:stretch>
            <a:fillRect/>
          </a:stretch>
        </p:blipFill>
        <p:spPr bwMode="auto">
          <a:xfrm>
            <a:off x="433388" y="1101725"/>
            <a:ext cx="8231187" cy="2552700"/>
          </a:xfrm>
          <a:prstGeom prst="rect">
            <a:avLst/>
          </a:prstGeom>
          <a:noFill/>
          <a:ln w="9525">
            <a:noFill/>
            <a:miter lim="800000"/>
            <a:headEnd/>
            <a:tailEnd/>
          </a:ln>
        </p:spPr>
      </p:pic>
      <p:sp>
        <p:nvSpPr>
          <p:cNvPr id="14347" name="椭圆 11"/>
          <p:cNvSpPr/>
          <p:nvPr/>
        </p:nvSpPr>
        <p:spPr>
          <a:xfrm>
            <a:off x="584200" y="2832100"/>
            <a:ext cx="1684338" cy="1684338"/>
          </a:xfrm>
          <a:prstGeom prst="ellipse">
            <a:avLst/>
          </a:prstGeom>
          <a:solidFill>
            <a:srgbClr val="53C3B0">
              <a:alpha val="59999"/>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927146" y="3334971"/>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一</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750060" y="3676015"/>
            <a:ext cx="7044690" cy="1005840"/>
          </a:xfrm>
          <a:prstGeom prst="rect">
            <a:avLst/>
          </a:prstGeom>
          <a:noFill/>
          <a:ln w="9525">
            <a:noFill/>
          </a:ln>
        </p:spPr>
        <p:txBody>
          <a:bodyPr>
            <a:spAutoFit/>
            <a:scene3d>
              <a:camera prst="orthographicFront"/>
              <a:lightRig rig="threePt" dir="t"/>
            </a:scene3d>
          </a:bodyPr>
          <a:lstStyle/>
          <a:p>
            <a:pPr algn="ctr">
              <a:lnSpc>
                <a:spcPct val="150000"/>
              </a:lnSpc>
              <a:defRPr/>
            </a:pPr>
            <a:r>
              <a:rPr lang="zh-CN" altLang="en-US" sz="40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早阅读——阅读是教育的核心</a:t>
            </a:r>
          </a:p>
        </p:txBody>
      </p:sp>
      <p:pic>
        <p:nvPicPr>
          <p:cNvPr id="9227" name="图片 5141" descr="未标题-2"/>
          <p:cNvPicPr>
            <a:picLocks noChangeAspect="1"/>
          </p:cNvPicPr>
          <p:nvPr/>
        </p:nvPicPr>
        <p:blipFill>
          <a:blip r:embed="rId3"/>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346"/>
                                        </p:tgtEl>
                                        <p:attrNameLst>
                                          <p:attrName>style.visibility</p:attrName>
                                        </p:attrNameLst>
                                      </p:cBhvr>
                                      <p:to>
                                        <p:strVal val="visible"/>
                                      </p:to>
                                    </p:set>
                                    <p:animEffect filter="wipe(left)">
                                      <p:cBhvr>
                                        <p:cTn id="11" dur="500"/>
                                        <p:tgtEl>
                                          <p:spTgt spid="14346"/>
                                        </p:tgtEl>
                                      </p:cBhvr>
                                    </p:animEffect>
                                  </p:childTnLst>
                                </p:cTn>
                              </p:par>
                            </p:childTnLst>
                          </p:cTn>
                        </p:par>
                        <p:par>
                          <p:cTn id="12" fill="hold">
                            <p:stCondLst>
                              <p:cond delay="1000"/>
                            </p:stCondLst>
                            <p:childTnLst>
                              <p:par>
                                <p:cTn id="13" presetID="15" presetClass="entr" presetSubtype="0" fill="hold" grpId="0" nodeType="afterEffect">
                                  <p:stCondLst>
                                    <p:cond delay="0"/>
                                  </p:stCondLst>
                                  <p:childTnLst>
                                    <p:set>
                                      <p:cBhvr>
                                        <p:cTn id="14" dur="1" fill="hold">
                                          <p:stCondLst>
                                            <p:cond delay="0"/>
                                          </p:stCondLst>
                                        </p:cTn>
                                        <p:tgtEl>
                                          <p:spTgt spid="14347"/>
                                        </p:tgtEl>
                                        <p:attrNameLst>
                                          <p:attrName>style.visibility</p:attrName>
                                        </p:attrNameLst>
                                      </p:cBhvr>
                                      <p:to>
                                        <p:strVal val="visible"/>
                                      </p:to>
                                    </p:set>
                                    <p:anim calcmode="lin" valueType="num">
                                      <p:cBhvr>
                                        <p:cTn id="15" dur="1000" fill="hold"/>
                                        <p:tgtEl>
                                          <p:spTgt spid="14347"/>
                                        </p:tgtEl>
                                        <p:attrNameLst>
                                          <p:attrName>ppt_w</p:attrName>
                                        </p:attrNameLst>
                                      </p:cBhvr>
                                      <p:tavLst>
                                        <p:tav tm="0">
                                          <p:val>
                                            <p:fltVal val="0"/>
                                          </p:val>
                                        </p:tav>
                                        <p:tav tm="100000">
                                          <p:val>
                                            <p:strVal val="#ppt_w"/>
                                          </p:val>
                                        </p:tav>
                                      </p:tavLst>
                                    </p:anim>
                                    <p:anim calcmode="lin" valueType="num">
                                      <p:cBhvr>
                                        <p:cTn id="16" dur="1000" fill="hold"/>
                                        <p:tgtEl>
                                          <p:spTgt spid="14347"/>
                                        </p:tgtEl>
                                        <p:attrNameLst>
                                          <p:attrName>ppt_h</p:attrName>
                                        </p:attrNameLst>
                                      </p:cBhvr>
                                      <p:tavLst>
                                        <p:tav tm="0">
                                          <p:val>
                                            <p:fltVal val="0"/>
                                          </p:val>
                                        </p:tav>
                                        <p:tav tm="100000">
                                          <p:val>
                                            <p:strVal val="#ppt_h"/>
                                          </p:val>
                                        </p:tav>
                                      </p:tavLst>
                                    </p:anim>
                                    <p:anim calcmode="lin" valueType="num">
                                      <p:cBhvr>
                                        <p:cTn id="17"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4348"/>
                                        </p:tgtEl>
                                        <p:attrNameLst>
                                          <p:attrName>style.visibility</p:attrName>
                                        </p:attrNameLst>
                                      </p:cBhvr>
                                      <p:to>
                                        <p:strVal val="visible"/>
                                      </p:to>
                                    </p:set>
                                    <p:anim calcmode="lin" valueType="num">
                                      <p:cBhvr>
                                        <p:cTn id="22" dur="500" fill="hold"/>
                                        <p:tgtEl>
                                          <p:spTgt spid="14348"/>
                                        </p:tgtEl>
                                        <p:attrNameLst>
                                          <p:attrName>ppt_w</p:attrName>
                                        </p:attrNameLst>
                                      </p:cBhvr>
                                      <p:tavLst>
                                        <p:tav tm="0">
                                          <p:val>
                                            <p:fltVal val="0"/>
                                          </p:val>
                                        </p:tav>
                                        <p:tav tm="100000">
                                          <p:val>
                                            <p:strVal val="#ppt_w"/>
                                          </p:val>
                                        </p:tav>
                                      </p:tavLst>
                                    </p:anim>
                                    <p:anim calcmode="lin" valueType="num">
                                      <p:cBhvr>
                                        <p:cTn id="23" dur="500" fill="hold"/>
                                        <p:tgtEl>
                                          <p:spTgt spid="14348"/>
                                        </p:tgtEl>
                                        <p:attrNameLst>
                                          <p:attrName>ppt_h</p:attrName>
                                        </p:attrNameLst>
                                      </p:cBhvr>
                                      <p:tavLst>
                                        <p:tav tm="0">
                                          <p:val>
                                            <p:fltVal val="0"/>
                                          </p:val>
                                        </p:tav>
                                        <p:tav tm="100000">
                                          <p:val>
                                            <p:strVal val="#ppt_h"/>
                                          </p:val>
                                        </p:tav>
                                      </p:tavLst>
                                    </p:anim>
                                    <p:animEffect filter="fade">
                                      <p:cBhvr>
                                        <p:cTn id="24" dur="500"/>
                                        <p:tgtEl>
                                          <p:spTgt spid="14348"/>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14349"/>
                                        </p:tgtEl>
                                        <p:attrNameLst>
                                          <p:attrName>style.visibility</p:attrName>
                                        </p:attrNameLst>
                                      </p:cBhvr>
                                      <p:to>
                                        <p:strVal val="visible"/>
                                      </p:to>
                                    </p:set>
                                    <p:animEffect filter="fade">
                                      <p:cBhvr>
                                        <p:cTn id="28" dur="1000"/>
                                        <p:tgtEl>
                                          <p:spTgt spid="14349"/>
                                        </p:tgtEl>
                                      </p:cBhvr>
                                    </p:animEffect>
                                    <p:anim calcmode="lin" valueType="num">
                                      <p:cBhvr>
                                        <p:cTn id="29" dur="1000" fill="hold"/>
                                        <p:tgtEl>
                                          <p:spTgt spid="14349"/>
                                        </p:tgtEl>
                                        <p:attrNameLst>
                                          <p:attrName>ppt_x</p:attrName>
                                        </p:attrNameLst>
                                      </p:cBhvr>
                                      <p:tavLst>
                                        <p:tav tm="0">
                                          <p:val>
                                            <p:strVal val="#ppt_x"/>
                                          </p:val>
                                        </p:tav>
                                        <p:tav tm="100000">
                                          <p:val>
                                            <p:strVal val="#ppt_x"/>
                                          </p:val>
                                        </p:tav>
                                      </p:tavLst>
                                    </p:anim>
                                    <p:anim calcmode="lin" valueType="num">
                                      <p:cBhvr>
                                        <p:cTn id="30"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rcRect/>
          <a:stretch>
            <a:fillRect/>
          </a:stretch>
        </p:blipFill>
        <p:spPr bwMode="auto">
          <a:xfrm>
            <a:off x="546100" y="1136650"/>
            <a:ext cx="7902575" cy="2789238"/>
          </a:xfrm>
          <a:prstGeom prst="rect">
            <a:avLst/>
          </a:prstGeom>
          <a:noFill/>
          <a:ln w="9525">
            <a:noFill/>
            <a:miter lim="800000"/>
            <a:headEnd/>
            <a:tailEnd/>
          </a:ln>
        </p:spPr>
      </p:pic>
      <p:sp>
        <p:nvSpPr>
          <p:cNvPr id="25602" name="灯片编号占位符 4"/>
          <p:cNvSpPr>
            <a:spLocks noGrp="1"/>
          </p:cNvSpPr>
          <p:nvPr>
            <p:ph type="sldNum" sz="quarter" idx="12"/>
          </p:nvPr>
        </p:nvSpPr>
        <p:spPr>
          <a:xfrm>
            <a:off x="6354763" y="4768850"/>
            <a:ext cx="1920875" cy="273050"/>
          </a:xfrm>
        </p:spPr>
        <p:txBody>
          <a:bodyPr anchor="ctr"/>
          <a:lstStyle/>
          <a:p>
            <a:pPr>
              <a:defRPr/>
            </a:pPr>
            <a:fld id="{6439EAB0-9F37-4E91-826D-4281732D0B3A}" type="slidenum">
              <a:rPr lang="zh-CN" altLang="en-US" sz="1080">
                <a:sym typeface="方正兰亭粗黑_GBK" charset="-122"/>
              </a:rPr>
              <a:pPr>
                <a:defRPr/>
              </a:pPr>
              <a:t>30</a:t>
            </a:fld>
            <a:endParaRPr lang="zh-CN" altLang="en-US" sz="1080">
              <a:sym typeface="方正兰亭粗黑_GBK" charset="-122"/>
            </a:endParaRPr>
          </a:p>
        </p:txBody>
      </p:sp>
      <p:sp>
        <p:nvSpPr>
          <p:cNvPr id="2560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7" name="椭圆 11"/>
          <p:cNvSpPr/>
          <p:nvPr/>
        </p:nvSpPr>
        <p:spPr>
          <a:xfrm>
            <a:off x="439738" y="2976563"/>
            <a:ext cx="1684337" cy="1684337"/>
          </a:xfrm>
          <a:prstGeom prst="ellipse">
            <a:avLst/>
          </a:prstGeom>
          <a:solidFill>
            <a:srgbClr val="92D050">
              <a:alpha val="62000"/>
            </a:srgbClr>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8" name="TextBox 12"/>
          <p:cNvSpPr/>
          <p:nvPr/>
        </p:nvSpPr>
        <p:spPr>
          <a:xfrm>
            <a:off x="783636" y="3478481"/>
            <a:ext cx="996950" cy="678815"/>
          </a:xfrm>
          <a:prstGeom prst="rect">
            <a:avLst/>
          </a:prstGeom>
          <a:noFill/>
          <a:ln w="9525">
            <a:noFill/>
          </a:ln>
        </p:spPr>
        <p:txBody>
          <a:bodyPr wrap="none">
            <a:spAutoFit/>
            <a:scene3d>
              <a:camera prst="orthographicFront"/>
              <a:lightRig rig="threePt" dir="t"/>
            </a:scene3d>
          </a:bodyPr>
          <a:lstStyle/>
          <a:p>
            <a:pPr>
              <a:defRPr/>
            </a:pP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六</a:t>
            </a:r>
            <a:r>
              <a:rPr lang="en-US" altLang="zh-CN"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14349" name="TextBox 13"/>
          <p:cNvSpPr/>
          <p:nvPr/>
        </p:nvSpPr>
        <p:spPr>
          <a:xfrm>
            <a:off x="1359535" y="4213225"/>
            <a:ext cx="7713345" cy="560705"/>
          </a:xfrm>
          <a:prstGeom prst="rect">
            <a:avLst/>
          </a:prstGeom>
          <a:noFill/>
          <a:ln w="9525">
            <a:noFill/>
          </a:ln>
        </p:spPr>
        <p:txBody>
          <a:bodyPr>
            <a:spAutoFit/>
            <a:scene3d>
              <a:camera prst="orthographicFront"/>
              <a:lightRig rig="threePt" dir="t"/>
            </a:scene3d>
          </a:bodyPr>
          <a:lstStyle/>
          <a:p>
            <a:pPr algn="ctr">
              <a:lnSpc>
                <a:spcPct val="110000"/>
              </a:lnSpc>
              <a:defRPr/>
            </a:pPr>
            <a:r>
              <a:rPr lang="zh-CN" altLang="en-US" sz="28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宋体" panose="02010600030101010101" pitchFamily="2" charset="-122"/>
              </a:rPr>
              <a:t>卫生常规——落实每个细节，打造最美班级</a:t>
            </a:r>
          </a:p>
        </p:txBody>
      </p:sp>
      <p:pic>
        <p:nvPicPr>
          <p:cNvPr id="47114" name="图片 5141" descr="未标题-2"/>
          <p:cNvPicPr>
            <a:picLocks noChangeAspect="1"/>
          </p:cNvPicPr>
          <p:nvPr/>
        </p:nvPicPr>
        <p:blipFill>
          <a:blip r:embed="rId3"/>
          <a:srcRect/>
          <a:stretch>
            <a:fillRect/>
          </a:stretch>
        </p:blipFill>
        <p:spPr bwMode="auto">
          <a:xfrm>
            <a:off x="144463" y="42863"/>
            <a:ext cx="1319212" cy="11842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4347"/>
                                        </p:tgtEl>
                                        <p:attrNameLst>
                                          <p:attrName>style.visibility</p:attrName>
                                        </p:attrNameLst>
                                      </p:cBhvr>
                                      <p:to>
                                        <p:strVal val="visible"/>
                                      </p:to>
                                    </p:set>
                                    <p:anim calcmode="lin" valueType="num">
                                      <p:cBhvr>
                                        <p:cTn id="11" dur="1000" fill="hold"/>
                                        <p:tgtEl>
                                          <p:spTgt spid="14347"/>
                                        </p:tgtEl>
                                        <p:attrNameLst>
                                          <p:attrName>ppt_w</p:attrName>
                                        </p:attrNameLst>
                                      </p:cBhvr>
                                      <p:tavLst>
                                        <p:tav tm="0">
                                          <p:val>
                                            <p:fltVal val="0"/>
                                          </p:val>
                                        </p:tav>
                                        <p:tav tm="100000">
                                          <p:val>
                                            <p:strVal val="#ppt_w"/>
                                          </p:val>
                                        </p:tav>
                                      </p:tavLst>
                                    </p:anim>
                                    <p:anim calcmode="lin" valueType="num">
                                      <p:cBhvr>
                                        <p:cTn id="12" dur="1000" fill="hold"/>
                                        <p:tgtEl>
                                          <p:spTgt spid="14347"/>
                                        </p:tgtEl>
                                        <p:attrNameLst>
                                          <p:attrName>ppt_h</p:attrName>
                                        </p:attrNameLst>
                                      </p:cBhvr>
                                      <p:tavLst>
                                        <p:tav tm="0">
                                          <p:val>
                                            <p:fltVal val="0"/>
                                          </p:val>
                                        </p:tav>
                                        <p:tav tm="100000">
                                          <p:val>
                                            <p:strVal val="#ppt_h"/>
                                          </p:val>
                                        </p:tav>
                                      </p:tavLst>
                                    </p:anim>
                                    <p:anim calcmode="lin" valueType="num">
                                      <p:cBhvr>
                                        <p:cTn id="13"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348"/>
                                        </p:tgtEl>
                                        <p:attrNameLst>
                                          <p:attrName>style.visibility</p:attrName>
                                        </p:attrNameLst>
                                      </p:cBhvr>
                                      <p:to>
                                        <p:strVal val="visible"/>
                                      </p:to>
                                    </p:set>
                                    <p:anim calcmode="lin" valueType="num">
                                      <p:cBhvr>
                                        <p:cTn id="18" dur="500" fill="hold"/>
                                        <p:tgtEl>
                                          <p:spTgt spid="14348"/>
                                        </p:tgtEl>
                                        <p:attrNameLst>
                                          <p:attrName>ppt_w</p:attrName>
                                        </p:attrNameLst>
                                      </p:cBhvr>
                                      <p:tavLst>
                                        <p:tav tm="0">
                                          <p:val>
                                            <p:fltVal val="0"/>
                                          </p:val>
                                        </p:tav>
                                        <p:tav tm="100000">
                                          <p:val>
                                            <p:strVal val="#ppt_w"/>
                                          </p:val>
                                        </p:tav>
                                      </p:tavLst>
                                    </p:anim>
                                    <p:anim calcmode="lin" valueType="num">
                                      <p:cBhvr>
                                        <p:cTn id="19" dur="500" fill="hold"/>
                                        <p:tgtEl>
                                          <p:spTgt spid="14348"/>
                                        </p:tgtEl>
                                        <p:attrNameLst>
                                          <p:attrName>ppt_h</p:attrName>
                                        </p:attrNameLst>
                                      </p:cBhvr>
                                      <p:tavLst>
                                        <p:tav tm="0">
                                          <p:val>
                                            <p:fltVal val="0"/>
                                          </p:val>
                                        </p:tav>
                                        <p:tav tm="100000">
                                          <p:val>
                                            <p:strVal val="#ppt_h"/>
                                          </p:val>
                                        </p:tav>
                                      </p:tavLst>
                                    </p:anim>
                                    <p:animEffect filter="fade">
                                      <p:cBhvr>
                                        <p:cTn id="20" dur="500"/>
                                        <p:tgtEl>
                                          <p:spTgt spid="14348"/>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4349"/>
                                        </p:tgtEl>
                                        <p:attrNameLst>
                                          <p:attrName>style.visibility</p:attrName>
                                        </p:attrNameLst>
                                      </p:cBhvr>
                                      <p:to>
                                        <p:strVal val="visible"/>
                                      </p:to>
                                    </p:set>
                                    <p:animEffect filter="fade">
                                      <p:cBhvr>
                                        <p:cTn id="24" dur="1000"/>
                                        <p:tgtEl>
                                          <p:spTgt spid="14349"/>
                                        </p:tgtEl>
                                      </p:cBhvr>
                                    </p:animEffect>
                                    <p:anim calcmode="lin" valueType="num">
                                      <p:cBhvr>
                                        <p:cTn id="25" dur="1000" fill="hold"/>
                                        <p:tgtEl>
                                          <p:spTgt spid="14349"/>
                                        </p:tgtEl>
                                        <p:attrNameLst>
                                          <p:attrName>ppt_x</p:attrName>
                                        </p:attrNameLst>
                                      </p:cBhvr>
                                      <p:tavLst>
                                        <p:tav tm="0">
                                          <p:val>
                                            <p:strVal val="#ppt_x"/>
                                          </p:val>
                                        </p:tav>
                                        <p:tav tm="100000">
                                          <p:val>
                                            <p:strVal val="#ppt_x"/>
                                          </p:val>
                                        </p:tav>
                                      </p:tavLst>
                                    </p:anim>
                                    <p:anim calcmode="lin" valueType="num">
                                      <p:cBhvr>
                                        <p:cTn id="2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4CCDAD92-D034-412E-A866-2D1A98D173D1}" type="slidenum">
              <a:rPr lang="zh-CN" altLang="en-US" sz="1080">
                <a:sym typeface="方正兰亭粗黑_GBK" charset="-122"/>
              </a:rPr>
              <a:pPr>
                <a:defRPr/>
              </a:pPr>
              <a:t>31</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813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8135"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48136" name="文本框 99"/>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
        <p:nvSpPr>
          <p:cNvPr id="48137"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128588" y="2216150"/>
            <a:ext cx="547687" cy="1631950"/>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桌椅乱糟糟</a:t>
            </a:r>
          </a:p>
        </p:txBody>
      </p:sp>
      <p:pic>
        <p:nvPicPr>
          <p:cNvPr id="5" name="图片 4" descr="Cache_5279958d0e1dc85c."/>
          <p:cNvPicPr>
            <a:picLocks noChangeAspect="1"/>
          </p:cNvPicPr>
          <p:nvPr/>
        </p:nvPicPr>
        <p:blipFill>
          <a:blip r:embed="rId3"/>
          <a:srcRect/>
          <a:stretch>
            <a:fillRect/>
          </a:stretch>
        </p:blipFill>
        <p:spPr bwMode="auto">
          <a:xfrm>
            <a:off x="6765925" y="3095625"/>
            <a:ext cx="2230438" cy="1673225"/>
          </a:xfrm>
          <a:prstGeom prst="rect">
            <a:avLst/>
          </a:prstGeom>
          <a:solidFill>
            <a:schemeClr val="bg1"/>
          </a:solidFill>
          <a:ln w="9525">
            <a:noFill/>
            <a:miter lim="800000"/>
            <a:headEnd/>
            <a:tailEnd/>
          </a:ln>
        </p:spPr>
      </p:pic>
      <p:pic>
        <p:nvPicPr>
          <p:cNvPr id="6" name="图片 5" descr="IMG_20160909_145818"/>
          <p:cNvPicPr>
            <a:picLocks noChangeAspect="1"/>
          </p:cNvPicPr>
          <p:nvPr/>
        </p:nvPicPr>
        <p:blipFill>
          <a:blip r:embed="rId4"/>
          <a:srcRect/>
          <a:stretch>
            <a:fillRect/>
          </a:stretch>
        </p:blipFill>
        <p:spPr bwMode="auto">
          <a:xfrm>
            <a:off x="4854575" y="2470150"/>
            <a:ext cx="1841500" cy="2452688"/>
          </a:xfrm>
          <a:prstGeom prst="rect">
            <a:avLst/>
          </a:prstGeom>
          <a:solidFill>
            <a:schemeClr val="bg1"/>
          </a:solidFill>
          <a:ln w="9525">
            <a:noFill/>
            <a:miter lim="800000"/>
            <a:headEnd/>
            <a:tailEnd/>
          </a:ln>
        </p:spPr>
      </p:pic>
      <p:pic>
        <p:nvPicPr>
          <p:cNvPr id="10" name="图片 9" descr="IMG_20160914_142930"/>
          <p:cNvPicPr>
            <a:picLocks noChangeAspect="1"/>
          </p:cNvPicPr>
          <p:nvPr/>
        </p:nvPicPr>
        <p:blipFill>
          <a:blip r:embed="rId5"/>
          <a:srcRect/>
          <a:stretch>
            <a:fillRect/>
          </a:stretch>
        </p:blipFill>
        <p:spPr bwMode="auto">
          <a:xfrm rot="540000">
            <a:off x="6530975" y="1106488"/>
            <a:ext cx="2454275" cy="1382712"/>
          </a:xfrm>
          <a:prstGeom prst="rect">
            <a:avLst/>
          </a:prstGeom>
          <a:solidFill>
            <a:schemeClr val="bg1"/>
          </a:solidFill>
          <a:ln w="9525">
            <a:noFill/>
            <a:miter lim="800000"/>
            <a:headEnd/>
            <a:tailEnd/>
          </a:ln>
        </p:spPr>
      </p:pic>
      <p:pic>
        <p:nvPicPr>
          <p:cNvPr id="11" name="图片 10" descr="IMG_20160926_104928"/>
          <p:cNvPicPr>
            <a:picLocks noChangeAspect="1"/>
          </p:cNvPicPr>
          <p:nvPr/>
        </p:nvPicPr>
        <p:blipFill>
          <a:blip r:embed="rId6"/>
          <a:srcRect/>
          <a:stretch>
            <a:fillRect/>
          </a:stretch>
        </p:blipFill>
        <p:spPr bwMode="auto">
          <a:xfrm>
            <a:off x="2757488" y="2470150"/>
            <a:ext cx="1839912" cy="2454275"/>
          </a:xfrm>
          <a:prstGeom prst="rect">
            <a:avLst/>
          </a:prstGeom>
          <a:solidFill>
            <a:schemeClr val="bg1"/>
          </a:solidFill>
          <a:ln w="9525">
            <a:noFill/>
            <a:miter lim="800000"/>
            <a:headEnd/>
            <a:tailEnd/>
          </a:ln>
        </p:spPr>
      </p:pic>
      <p:pic>
        <p:nvPicPr>
          <p:cNvPr id="12" name="图片 11" descr="外出上课书本没有整理好"/>
          <p:cNvPicPr>
            <a:picLocks noChangeAspect="1"/>
          </p:cNvPicPr>
          <p:nvPr/>
        </p:nvPicPr>
        <p:blipFill>
          <a:blip r:embed="rId7"/>
          <a:srcRect/>
          <a:stretch>
            <a:fillRect/>
          </a:stretch>
        </p:blipFill>
        <p:spPr bwMode="auto">
          <a:xfrm>
            <a:off x="820738" y="2143125"/>
            <a:ext cx="1843087" cy="2457450"/>
          </a:xfrm>
          <a:prstGeom prst="rect">
            <a:avLst/>
          </a:prstGeom>
          <a:noFill/>
          <a:ln w="9525">
            <a:noFill/>
            <a:miter lim="800000"/>
            <a:headEnd/>
            <a:tailEnd/>
          </a:ln>
        </p:spPr>
      </p:pic>
      <p:pic>
        <p:nvPicPr>
          <p:cNvPr id="13" name="图片 12" descr="一（7）班上午第三节课"/>
          <p:cNvPicPr>
            <a:picLocks noChangeAspect="1"/>
          </p:cNvPicPr>
          <p:nvPr/>
        </p:nvPicPr>
        <p:blipFill>
          <a:blip r:embed="rId8"/>
          <a:srcRect/>
          <a:stretch>
            <a:fillRect/>
          </a:stretch>
        </p:blipFill>
        <p:spPr bwMode="auto">
          <a:xfrm>
            <a:off x="3257550" y="923925"/>
            <a:ext cx="2454275" cy="1382713"/>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in)">
                                      <p:cBhvr>
                                        <p:cTn id="11" dur="2000"/>
                                        <p:tgtEl>
                                          <p:spTgt spid="12"/>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2000"/>
                                        <p:tgtEl>
                                          <p:spTgt spid="13"/>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2000"/>
                                        <p:tgtEl>
                                          <p:spTgt spid="11"/>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amond(in)">
                                      <p:cBhvr>
                                        <p:cTn id="23" dur="2000"/>
                                        <p:tgtEl>
                                          <p:spTgt spid="6"/>
                                        </p:tgtEl>
                                      </p:cBhvr>
                                    </p:animEffect>
                                  </p:childTnLst>
                                </p:cTn>
                              </p:par>
                            </p:childTnLst>
                          </p:cTn>
                        </p:par>
                        <p:par>
                          <p:cTn id="24" fill="hold">
                            <p:stCondLst>
                              <p:cond delay="10000"/>
                            </p:stCondLst>
                            <p:childTnLst>
                              <p:par>
                                <p:cTn id="25" presetID="8"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par>
                          <p:cTn id="28" fill="hold">
                            <p:stCondLst>
                              <p:cond delay="12000"/>
                            </p:stCondLst>
                            <p:childTnLst>
                              <p:par>
                                <p:cTn id="29" presetID="8"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amond(i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4B66C865-85F4-4082-B585-DE28ABDD1AAB}" type="slidenum">
              <a:rPr lang="zh-CN" altLang="en-US" sz="1080">
                <a:sym typeface="方正兰亭粗黑_GBK" charset="-122"/>
              </a:rPr>
              <a:pPr>
                <a:defRPr/>
              </a:pPr>
              <a:t>32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915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9159"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49160"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271463" y="2143125"/>
            <a:ext cx="549275" cy="1633538"/>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物品随意扔</a:t>
            </a:r>
          </a:p>
        </p:txBody>
      </p:sp>
      <p:pic>
        <p:nvPicPr>
          <p:cNvPr id="3" name="图片 2" descr="IMG_20160902_112645"/>
          <p:cNvPicPr>
            <a:picLocks noChangeAspect="1"/>
          </p:cNvPicPr>
          <p:nvPr/>
        </p:nvPicPr>
        <p:blipFill>
          <a:blip r:embed="rId3"/>
          <a:srcRect/>
          <a:stretch>
            <a:fillRect/>
          </a:stretch>
        </p:blipFill>
        <p:spPr bwMode="auto">
          <a:xfrm>
            <a:off x="5111750" y="3219450"/>
            <a:ext cx="2970213" cy="1676400"/>
          </a:xfrm>
          <a:prstGeom prst="rect">
            <a:avLst/>
          </a:prstGeom>
          <a:solidFill>
            <a:schemeClr val="bg1"/>
          </a:solidFill>
          <a:ln w="9525">
            <a:noFill/>
            <a:miter lim="800000"/>
            <a:headEnd/>
            <a:tailEnd/>
          </a:ln>
        </p:spPr>
      </p:pic>
      <p:pic>
        <p:nvPicPr>
          <p:cNvPr id="7" name="图片 6" descr="IMG_20160905_132126"/>
          <p:cNvPicPr>
            <a:picLocks noChangeAspect="1"/>
          </p:cNvPicPr>
          <p:nvPr/>
        </p:nvPicPr>
        <p:blipFill>
          <a:blip r:embed="rId4"/>
          <a:srcRect/>
          <a:stretch>
            <a:fillRect/>
          </a:stretch>
        </p:blipFill>
        <p:spPr bwMode="auto">
          <a:xfrm>
            <a:off x="2841625" y="1036638"/>
            <a:ext cx="2027238" cy="3598862"/>
          </a:xfrm>
          <a:prstGeom prst="rect">
            <a:avLst/>
          </a:prstGeom>
          <a:solidFill>
            <a:schemeClr val="bg1"/>
          </a:solidFill>
          <a:ln w="9525">
            <a:noFill/>
            <a:miter lim="800000"/>
            <a:headEnd/>
            <a:tailEnd/>
          </a:ln>
        </p:spPr>
      </p:pic>
      <p:pic>
        <p:nvPicPr>
          <p:cNvPr id="8" name="图片 7" descr="IMG_20160909_145634"/>
          <p:cNvPicPr>
            <a:picLocks noChangeAspect="1"/>
          </p:cNvPicPr>
          <p:nvPr/>
        </p:nvPicPr>
        <p:blipFill>
          <a:blip r:embed="rId5"/>
          <a:srcRect t="31293" b="9441"/>
          <a:stretch>
            <a:fillRect/>
          </a:stretch>
        </p:blipFill>
        <p:spPr bwMode="auto">
          <a:xfrm>
            <a:off x="5032375" y="765175"/>
            <a:ext cx="2051050" cy="1622425"/>
          </a:xfrm>
          <a:prstGeom prst="rect">
            <a:avLst/>
          </a:prstGeom>
          <a:solidFill>
            <a:schemeClr val="bg1"/>
          </a:solidFill>
          <a:ln w="9525">
            <a:noFill/>
            <a:miter lim="800000"/>
            <a:headEnd/>
            <a:tailEnd/>
          </a:ln>
        </p:spPr>
      </p:pic>
      <p:pic>
        <p:nvPicPr>
          <p:cNvPr id="9" name="图片 8" descr="IMG_20160912_073443"/>
          <p:cNvPicPr>
            <a:picLocks noChangeAspect="1"/>
          </p:cNvPicPr>
          <p:nvPr/>
        </p:nvPicPr>
        <p:blipFill>
          <a:blip r:embed="rId6"/>
          <a:srcRect/>
          <a:stretch>
            <a:fillRect/>
          </a:stretch>
        </p:blipFill>
        <p:spPr bwMode="auto">
          <a:xfrm>
            <a:off x="6354763" y="1824038"/>
            <a:ext cx="2663825" cy="1501775"/>
          </a:xfrm>
          <a:prstGeom prst="rect">
            <a:avLst/>
          </a:prstGeom>
          <a:noFill/>
          <a:ln w="9525">
            <a:noFill/>
            <a:miter lim="800000"/>
            <a:headEnd/>
            <a:tailEnd/>
          </a:ln>
        </p:spPr>
      </p:pic>
      <p:pic>
        <p:nvPicPr>
          <p:cNvPr id="14" name="图片 13" descr="劳动工具乱七八糟"/>
          <p:cNvPicPr>
            <a:picLocks noChangeAspect="1"/>
          </p:cNvPicPr>
          <p:nvPr/>
        </p:nvPicPr>
        <p:blipFill>
          <a:blip r:embed="rId7"/>
          <a:srcRect/>
          <a:stretch>
            <a:fillRect/>
          </a:stretch>
        </p:blipFill>
        <p:spPr bwMode="auto">
          <a:xfrm>
            <a:off x="957263" y="1824038"/>
            <a:ext cx="1731962" cy="3071812"/>
          </a:xfrm>
          <a:prstGeom prst="rect">
            <a:avLst/>
          </a:prstGeom>
          <a:noFill/>
          <a:ln w="9525">
            <a:noFill/>
            <a:miter lim="800000"/>
            <a:headEnd/>
            <a:tailEnd/>
          </a:ln>
        </p:spPr>
      </p:pic>
      <p:sp>
        <p:nvSpPr>
          <p:cNvPr id="49167" name="文本框 14"/>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Scale>
                                      <p:cBhvr>
                                        <p:cTn id="13"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4"/>
                                        </p:tgtEl>
                                        <p:attrNameLst>
                                          <p:attrName>ppt_x</p:attrName>
                                          <p:attrName>ppt_y</p:attrName>
                                        </p:attrNameLst>
                                      </p:cBhvr>
                                    </p:animMotion>
                                    <p:animEffect transition="in" filter="fade">
                                      <p:cBhvr>
                                        <p:cTn id="15" dur="1000"/>
                                        <p:tgtEl>
                                          <p:spTgt spid="14"/>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Scale>
                                      <p:cBhvr>
                                        <p:cTn id="1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
                                        </p:tgtEl>
                                        <p:attrNameLst>
                                          <p:attrName>ppt_x</p:attrName>
                                          <p:attrName>ppt_y</p:attrName>
                                        </p:attrNameLst>
                                      </p:cBhvr>
                                    </p:animMotion>
                                    <p:animEffect transition="in" filter="fade">
                                      <p:cBhvr>
                                        <p:cTn id="21" dur="1000"/>
                                        <p:tgtEl>
                                          <p:spTgt spid="7"/>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Scale>
                                      <p:cBhvr>
                                        <p:cTn id="2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gtEl>
                                        <p:attrNameLst>
                                          <p:attrName>ppt_x</p:attrName>
                                          <p:attrName>ppt_y</p:attrName>
                                        </p:attrNameLst>
                                      </p:cBhvr>
                                    </p:animMotion>
                                    <p:animEffect transition="in" filter="fade">
                                      <p:cBhvr>
                                        <p:cTn id="27" dur="1000"/>
                                        <p:tgtEl>
                                          <p:spTgt spid="8"/>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Scale>
                                      <p:cBhvr>
                                        <p:cTn id="3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9"/>
                                        </p:tgtEl>
                                        <p:attrNameLst>
                                          <p:attrName>ppt_x</p:attrName>
                                          <p:attrName>ppt_y</p:attrName>
                                        </p:attrNameLst>
                                      </p:cBhvr>
                                    </p:animMotion>
                                    <p:animEffect transition="in" filter="fade">
                                      <p:cBhvr>
                                        <p:cTn id="33" dur="1000"/>
                                        <p:tgtEl>
                                          <p:spTgt spid="9"/>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Scale>
                                      <p:cBhvr>
                                        <p:cTn id="3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gtEl>
                                        <p:attrNameLst>
                                          <p:attrName>ppt_x</p:attrName>
                                          <p:attrName>ppt_y</p:attrName>
                                        </p:attrNameLst>
                                      </p:cBhvr>
                                    </p:animMotion>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8F65DBAA-ED24-41D5-ACD4-7BBAD0004B16}" type="slidenum">
              <a:rPr lang="zh-CN" altLang="en-US" sz="1080">
                <a:sym typeface="方正兰亭粗黑_GBK" charset="-122"/>
              </a:rPr>
              <a:pPr>
                <a:defRPr/>
              </a:pPr>
              <a:t>33</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018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0183"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50184"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200025" y="2162175"/>
            <a:ext cx="549275" cy="1631950"/>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教室纸屑多</a:t>
            </a:r>
          </a:p>
        </p:txBody>
      </p:sp>
      <p:pic>
        <p:nvPicPr>
          <p:cNvPr id="5" name="图片 4" descr="Cache_-38b1d2e555ea977d."/>
          <p:cNvPicPr>
            <a:picLocks noChangeAspect="1"/>
          </p:cNvPicPr>
          <p:nvPr/>
        </p:nvPicPr>
        <p:blipFill>
          <a:blip r:embed="rId4"/>
          <a:srcRect l="1328" t="6796" r="-1328" b="201"/>
          <a:stretch>
            <a:fillRect/>
          </a:stretch>
        </p:blipFill>
        <p:spPr bwMode="auto">
          <a:xfrm>
            <a:off x="7335838" y="1323975"/>
            <a:ext cx="1770062" cy="2927350"/>
          </a:xfrm>
          <a:prstGeom prst="rect">
            <a:avLst/>
          </a:prstGeom>
          <a:solidFill>
            <a:schemeClr val="bg1"/>
          </a:solidFill>
          <a:ln w="9525">
            <a:noFill/>
            <a:miter lim="800000"/>
            <a:headEnd/>
            <a:tailEnd/>
          </a:ln>
        </p:spPr>
      </p:pic>
      <p:pic>
        <p:nvPicPr>
          <p:cNvPr id="6" name="图片 5" descr="IMG_20160902_134431"/>
          <p:cNvPicPr>
            <a:picLocks noChangeAspect="1"/>
          </p:cNvPicPr>
          <p:nvPr/>
        </p:nvPicPr>
        <p:blipFill>
          <a:blip r:embed="rId5"/>
          <a:srcRect l="20128"/>
          <a:stretch>
            <a:fillRect/>
          </a:stretch>
        </p:blipFill>
        <p:spPr bwMode="auto">
          <a:xfrm>
            <a:off x="5329238" y="844550"/>
            <a:ext cx="1790700" cy="1263650"/>
          </a:xfrm>
          <a:prstGeom prst="rect">
            <a:avLst/>
          </a:prstGeom>
          <a:solidFill>
            <a:schemeClr val="bg1"/>
          </a:solidFill>
          <a:ln w="9525">
            <a:noFill/>
            <a:miter lim="800000"/>
            <a:headEnd/>
            <a:tailEnd/>
          </a:ln>
        </p:spPr>
      </p:pic>
      <p:pic>
        <p:nvPicPr>
          <p:cNvPr id="10" name="图片 9" descr="IMG_20160909_133735"/>
          <p:cNvPicPr>
            <a:picLocks noChangeAspect="1"/>
          </p:cNvPicPr>
          <p:nvPr/>
        </p:nvPicPr>
        <p:blipFill>
          <a:blip r:embed="rId6"/>
          <a:srcRect/>
          <a:stretch>
            <a:fillRect/>
          </a:stretch>
        </p:blipFill>
        <p:spPr bwMode="auto">
          <a:xfrm>
            <a:off x="885825" y="2017713"/>
            <a:ext cx="1627188" cy="2886075"/>
          </a:xfrm>
          <a:prstGeom prst="rect">
            <a:avLst/>
          </a:prstGeom>
          <a:solidFill>
            <a:schemeClr val="bg1"/>
          </a:solidFill>
          <a:ln w="9525">
            <a:noFill/>
            <a:miter lim="800000"/>
            <a:headEnd/>
            <a:tailEnd/>
          </a:ln>
        </p:spPr>
      </p:pic>
      <p:pic>
        <p:nvPicPr>
          <p:cNvPr id="11" name="图片 10" descr="IMG_20160909_144752"/>
          <p:cNvPicPr>
            <a:picLocks noChangeAspect="1"/>
          </p:cNvPicPr>
          <p:nvPr/>
        </p:nvPicPr>
        <p:blipFill>
          <a:blip r:embed="rId7"/>
          <a:srcRect r="21165" b="22472"/>
          <a:stretch>
            <a:fillRect/>
          </a:stretch>
        </p:blipFill>
        <p:spPr bwMode="auto">
          <a:xfrm>
            <a:off x="2971800" y="765175"/>
            <a:ext cx="1822450" cy="1343025"/>
          </a:xfrm>
          <a:prstGeom prst="rect">
            <a:avLst/>
          </a:prstGeom>
          <a:solidFill>
            <a:schemeClr val="bg1"/>
          </a:solidFill>
          <a:ln w="9525">
            <a:noFill/>
            <a:miter lim="800000"/>
            <a:headEnd/>
            <a:tailEnd/>
          </a:ln>
        </p:spPr>
      </p:pic>
      <p:pic>
        <p:nvPicPr>
          <p:cNvPr id="12" name="图片 11" descr="IMG_20160913_113311"/>
          <p:cNvPicPr>
            <a:picLocks noChangeAspect="1"/>
          </p:cNvPicPr>
          <p:nvPr/>
        </p:nvPicPr>
        <p:blipFill>
          <a:blip r:embed="rId8"/>
          <a:srcRect r="16658"/>
          <a:stretch>
            <a:fillRect/>
          </a:stretch>
        </p:blipFill>
        <p:spPr bwMode="auto">
          <a:xfrm>
            <a:off x="5208588" y="2190750"/>
            <a:ext cx="2052637" cy="1387475"/>
          </a:xfrm>
          <a:prstGeom prst="rect">
            <a:avLst/>
          </a:prstGeom>
          <a:solidFill>
            <a:schemeClr val="bg1"/>
          </a:solidFill>
          <a:ln w="9525">
            <a:noFill/>
            <a:miter lim="800000"/>
            <a:headEnd/>
            <a:tailEnd/>
          </a:ln>
        </p:spPr>
      </p:pic>
      <p:pic>
        <p:nvPicPr>
          <p:cNvPr id="13" name="图片 12" descr="IMG_20160918_103625"/>
          <p:cNvPicPr>
            <a:picLocks noChangeAspect="1"/>
          </p:cNvPicPr>
          <p:nvPr/>
        </p:nvPicPr>
        <p:blipFill>
          <a:blip r:embed="rId9"/>
          <a:srcRect r="8061"/>
          <a:stretch>
            <a:fillRect/>
          </a:stretch>
        </p:blipFill>
        <p:spPr bwMode="auto">
          <a:xfrm>
            <a:off x="5208588" y="3683000"/>
            <a:ext cx="2071687" cy="1271588"/>
          </a:xfrm>
          <a:prstGeom prst="rect">
            <a:avLst/>
          </a:prstGeom>
          <a:solidFill>
            <a:schemeClr val="bg1"/>
          </a:solidFill>
          <a:ln w="9525">
            <a:noFill/>
            <a:miter lim="800000"/>
            <a:headEnd/>
            <a:tailEnd/>
          </a:ln>
        </p:spPr>
      </p:pic>
      <p:pic>
        <p:nvPicPr>
          <p:cNvPr id="15" name="图片 14" descr="桌肚垃圾没有清理"/>
          <p:cNvPicPr>
            <a:picLocks noChangeAspect="1"/>
          </p:cNvPicPr>
          <p:nvPr/>
        </p:nvPicPr>
        <p:blipFill>
          <a:blip r:embed="rId10"/>
          <a:srcRect/>
          <a:stretch>
            <a:fillRect/>
          </a:stretch>
        </p:blipFill>
        <p:spPr bwMode="auto">
          <a:xfrm>
            <a:off x="2613025" y="2190750"/>
            <a:ext cx="2463800" cy="1387475"/>
          </a:xfrm>
          <a:prstGeom prst="rect">
            <a:avLst/>
          </a:prstGeom>
          <a:noFill/>
          <a:ln w="9525">
            <a:noFill/>
            <a:miter lim="800000"/>
            <a:headEnd/>
            <a:tailEnd/>
          </a:ln>
        </p:spPr>
      </p:pic>
      <p:pic>
        <p:nvPicPr>
          <p:cNvPr id="16" name="图片 15" descr="桌肚垃圾没有清理2"/>
          <p:cNvPicPr>
            <a:picLocks noChangeAspect="1"/>
          </p:cNvPicPr>
          <p:nvPr/>
        </p:nvPicPr>
        <p:blipFill>
          <a:blip r:embed="rId11"/>
          <a:srcRect/>
          <a:stretch>
            <a:fillRect/>
          </a:stretch>
        </p:blipFill>
        <p:spPr bwMode="auto">
          <a:xfrm>
            <a:off x="2695575" y="3683000"/>
            <a:ext cx="2255838" cy="1271588"/>
          </a:xfrm>
          <a:prstGeom prst="rect">
            <a:avLst/>
          </a:prstGeom>
          <a:noFill/>
          <a:ln w="9525">
            <a:noFill/>
            <a:miter lim="800000"/>
            <a:headEnd/>
            <a:tailEnd/>
          </a:ln>
        </p:spPr>
      </p:pic>
      <p:sp>
        <p:nvSpPr>
          <p:cNvPr id="50194" name="文本框 16"/>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32A7F2AB-0BCF-4345-8552-BEB551B5AD0F}" type="slidenum">
              <a:rPr lang="zh-CN" altLang="en-US" sz="1080">
                <a:sym typeface="方正兰亭粗黑_GBK" charset="-122"/>
              </a:rPr>
              <a:pPr>
                <a:defRPr/>
              </a:pPr>
              <a:t>34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223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2231"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52232"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p:txBody>
      </p:sp>
      <p:sp>
        <p:nvSpPr>
          <p:cNvPr id="4" name="文本框 3"/>
          <p:cNvSpPr txBox="1">
            <a:spLocks noChangeArrowheads="1"/>
          </p:cNvSpPr>
          <p:nvPr/>
        </p:nvSpPr>
        <p:spPr bwMode="auto">
          <a:xfrm>
            <a:off x="271463" y="2017713"/>
            <a:ext cx="549275" cy="1633537"/>
          </a:xfrm>
          <a:prstGeom prst="rect">
            <a:avLst/>
          </a:prstGeom>
          <a:noFill/>
          <a:ln w="9525">
            <a:noFill/>
            <a:miter lim="800000"/>
            <a:headEnd/>
            <a:tailEnd/>
          </a:ln>
        </p:spPr>
        <p:txBody>
          <a:bodyPr vert="eaVert">
            <a:spAutoFit/>
          </a:bodyPr>
          <a:lstStyle/>
          <a:p>
            <a:pPr eaLnBrk="0" hangingPunct="0"/>
            <a:r>
              <a:rPr lang="zh-CN" altLang="en-US" sz="2400" b="1">
                <a:solidFill>
                  <a:srgbClr val="FF0000"/>
                </a:solidFill>
              </a:rPr>
              <a:t>卫生有死角</a:t>
            </a:r>
          </a:p>
        </p:txBody>
      </p:sp>
      <p:pic>
        <p:nvPicPr>
          <p:cNvPr id="3" name="图片 2" descr="IMG_20160830_154910"/>
          <p:cNvPicPr>
            <a:picLocks noChangeAspect="1"/>
          </p:cNvPicPr>
          <p:nvPr/>
        </p:nvPicPr>
        <p:blipFill>
          <a:blip r:embed="rId4"/>
          <a:srcRect/>
          <a:stretch>
            <a:fillRect/>
          </a:stretch>
        </p:blipFill>
        <p:spPr bwMode="auto">
          <a:xfrm>
            <a:off x="3644900" y="765175"/>
            <a:ext cx="3241675" cy="1828800"/>
          </a:xfrm>
          <a:prstGeom prst="rect">
            <a:avLst/>
          </a:prstGeom>
          <a:noFill/>
          <a:ln w="9525">
            <a:noFill/>
            <a:miter lim="800000"/>
            <a:headEnd/>
            <a:tailEnd/>
          </a:ln>
        </p:spPr>
      </p:pic>
      <p:pic>
        <p:nvPicPr>
          <p:cNvPr id="7" name="图片 6" descr="IMG_20160921_174638"/>
          <p:cNvPicPr>
            <a:picLocks noChangeAspect="1"/>
          </p:cNvPicPr>
          <p:nvPr/>
        </p:nvPicPr>
        <p:blipFill>
          <a:blip r:embed="rId5"/>
          <a:srcRect b="28288"/>
          <a:stretch>
            <a:fillRect/>
          </a:stretch>
        </p:blipFill>
        <p:spPr bwMode="auto">
          <a:xfrm>
            <a:off x="1168400" y="1824038"/>
            <a:ext cx="2479675" cy="3154362"/>
          </a:xfrm>
          <a:prstGeom prst="rect">
            <a:avLst/>
          </a:prstGeom>
          <a:noFill/>
          <a:ln w="9525">
            <a:noFill/>
            <a:miter lim="800000"/>
            <a:headEnd/>
            <a:tailEnd/>
          </a:ln>
        </p:spPr>
      </p:pic>
      <p:pic>
        <p:nvPicPr>
          <p:cNvPr id="8" name="图片 7" descr="IMG_20160922_071414"/>
          <p:cNvPicPr>
            <a:picLocks noChangeAspect="1"/>
          </p:cNvPicPr>
          <p:nvPr/>
        </p:nvPicPr>
        <p:blipFill>
          <a:blip r:embed="rId6"/>
          <a:srcRect r="10753"/>
          <a:stretch>
            <a:fillRect/>
          </a:stretch>
        </p:blipFill>
        <p:spPr bwMode="auto">
          <a:xfrm>
            <a:off x="4870450" y="2593975"/>
            <a:ext cx="3725863" cy="2352675"/>
          </a:xfrm>
          <a:prstGeom prst="rect">
            <a:avLst/>
          </a:prstGeom>
          <a:noFill/>
          <a:ln w="9525">
            <a:noFill/>
            <a:miter lim="800000"/>
            <a:headEnd/>
            <a:tailEnd/>
          </a:ln>
        </p:spPr>
      </p:pic>
      <p:sp>
        <p:nvSpPr>
          <p:cNvPr id="52237" name="文本框 8"/>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8C0EBA0B-CF90-4C19-ABE3-74EBC8E80A28}" type="slidenum">
              <a:rPr lang="zh-CN" altLang="en-US" sz="1080">
                <a:sym typeface="方正兰亭粗黑_GBK" charset="-122"/>
              </a:rPr>
              <a:pPr>
                <a:defRPr/>
              </a:pPr>
              <a:t>35</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427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4279"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54280"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5" name="文本框 4"/>
          <p:cNvSpPr txBox="1">
            <a:spLocks noChangeArrowheads="1"/>
          </p:cNvSpPr>
          <p:nvPr/>
        </p:nvSpPr>
        <p:spPr bwMode="auto">
          <a:xfrm>
            <a:off x="2058988" y="1039813"/>
            <a:ext cx="7075487" cy="823912"/>
          </a:xfrm>
          <a:prstGeom prst="rect">
            <a:avLst/>
          </a:prstGeom>
          <a:noFill/>
          <a:ln w="9525">
            <a:noFill/>
            <a:miter lim="800000"/>
            <a:headEnd/>
            <a:tailEnd/>
          </a:ln>
        </p:spPr>
        <p:txBody>
          <a:bodyPr>
            <a:spAutoFit/>
          </a:bodyPr>
          <a:lstStyle/>
          <a:p>
            <a:pPr indent="304800" eaLnBrk="0" hangingPunct="0">
              <a:lnSpc>
                <a:spcPct val="120000"/>
              </a:lnSpc>
            </a:pPr>
            <a:r>
              <a:rPr lang="zh-CN" altLang="en-US" sz="2000">
                <a:solidFill>
                  <a:srgbClr val="FF0000"/>
                </a:solidFill>
                <a:latin typeface="楷体_GB2312" pitchFamily="49" charset="-122"/>
                <a:ea typeface="楷体_GB2312" pitchFamily="49" charset="-122"/>
                <a:cs typeface="宋体" charset="-122"/>
              </a:rPr>
              <a:t>创编常规口令，唤起有意注意，从明确标准到按规执行，从自觉自愿到自然而然，这就是习惯的养成过程。</a:t>
            </a:r>
          </a:p>
        </p:txBody>
      </p:sp>
      <p:sp>
        <p:nvSpPr>
          <p:cNvPr id="6" name="文本框 5"/>
          <p:cNvSpPr txBox="1">
            <a:spLocks noChangeArrowheads="1"/>
          </p:cNvSpPr>
          <p:nvPr/>
        </p:nvSpPr>
        <p:spPr bwMode="auto">
          <a:xfrm>
            <a:off x="130175" y="2273300"/>
            <a:ext cx="549275" cy="1316038"/>
          </a:xfrm>
          <a:prstGeom prst="rect">
            <a:avLst/>
          </a:prstGeom>
          <a:noFill/>
          <a:ln w="9525">
            <a:noFill/>
            <a:miter lim="800000"/>
            <a:headEnd/>
            <a:tailEnd/>
          </a:ln>
        </p:spPr>
        <p:txBody>
          <a:bodyPr vert="eaVert" wrap="none">
            <a:spAutoFit/>
          </a:bodyPr>
          <a:lstStyle/>
          <a:p>
            <a:pPr eaLnBrk="0" hangingPunct="0"/>
            <a:r>
              <a:rPr lang="zh-CN" altLang="en-US" sz="2400" b="1"/>
              <a:t>桌椅摆放</a:t>
            </a:r>
          </a:p>
        </p:txBody>
      </p:sp>
      <p:pic>
        <p:nvPicPr>
          <p:cNvPr id="9" name="图片 8" descr="Cache_-4c17dbe447c29cea."/>
          <p:cNvPicPr>
            <a:picLocks noChangeAspect="1"/>
          </p:cNvPicPr>
          <p:nvPr/>
        </p:nvPicPr>
        <p:blipFill>
          <a:blip r:embed="rId4"/>
          <a:srcRect/>
          <a:stretch>
            <a:fillRect/>
          </a:stretch>
        </p:blipFill>
        <p:spPr bwMode="auto">
          <a:xfrm>
            <a:off x="679450" y="2058988"/>
            <a:ext cx="1820863" cy="2430462"/>
          </a:xfrm>
          <a:prstGeom prst="rect">
            <a:avLst/>
          </a:prstGeom>
          <a:noFill/>
          <a:ln w="9525">
            <a:noFill/>
            <a:miter lim="800000"/>
            <a:headEnd/>
            <a:tailEnd/>
          </a:ln>
        </p:spPr>
      </p:pic>
      <p:pic>
        <p:nvPicPr>
          <p:cNvPr id="10" name="图片 9" descr="IMG_20160918_102041"/>
          <p:cNvPicPr>
            <a:picLocks noChangeAspect="1"/>
          </p:cNvPicPr>
          <p:nvPr/>
        </p:nvPicPr>
        <p:blipFill>
          <a:blip r:embed="rId5"/>
          <a:srcRect r="27728"/>
          <a:stretch>
            <a:fillRect/>
          </a:stretch>
        </p:blipFill>
        <p:spPr bwMode="auto">
          <a:xfrm>
            <a:off x="5883275" y="2058988"/>
            <a:ext cx="3116263" cy="2430462"/>
          </a:xfrm>
          <a:prstGeom prst="rect">
            <a:avLst/>
          </a:prstGeom>
          <a:noFill/>
          <a:ln w="9525">
            <a:noFill/>
            <a:miter lim="800000"/>
            <a:headEnd/>
            <a:tailEnd/>
          </a:ln>
        </p:spPr>
      </p:pic>
      <p:pic>
        <p:nvPicPr>
          <p:cNvPr id="12" name="图片 11" descr="一（8）班桌椅"/>
          <p:cNvPicPr>
            <a:picLocks noChangeAspect="1"/>
          </p:cNvPicPr>
          <p:nvPr/>
        </p:nvPicPr>
        <p:blipFill>
          <a:blip r:embed="rId6"/>
          <a:srcRect/>
          <a:stretch>
            <a:fillRect/>
          </a:stretch>
        </p:blipFill>
        <p:spPr bwMode="auto">
          <a:xfrm>
            <a:off x="2562225" y="2058988"/>
            <a:ext cx="3240088" cy="2430462"/>
          </a:xfrm>
          <a:prstGeom prst="rect">
            <a:avLst/>
          </a:prstGeom>
          <a:noFill/>
          <a:ln w="9525">
            <a:noFill/>
            <a:miter lim="800000"/>
            <a:headEnd/>
            <a:tailEnd/>
          </a:ln>
        </p:spPr>
      </p:pic>
      <p:sp>
        <p:nvSpPr>
          <p:cNvPr id="54286" name="文本框 12"/>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
        <p:nvSpPr>
          <p:cNvPr id="14" name="文本框 13"/>
          <p:cNvSpPr txBox="1">
            <a:spLocks noChangeArrowheads="1"/>
          </p:cNvSpPr>
          <p:nvPr/>
        </p:nvSpPr>
        <p:spPr bwMode="auto">
          <a:xfrm>
            <a:off x="539750" y="4554538"/>
            <a:ext cx="8456613" cy="396875"/>
          </a:xfrm>
          <a:prstGeom prst="rect">
            <a:avLst/>
          </a:prstGeom>
          <a:noFill/>
          <a:ln w="9525">
            <a:noFill/>
            <a:miter lim="800000"/>
            <a:headEnd/>
            <a:tailEnd/>
          </a:ln>
        </p:spPr>
        <p:txBody>
          <a:bodyPr>
            <a:spAutoFit/>
          </a:bodyPr>
          <a:lstStyle/>
          <a:p>
            <a:pPr eaLnBrk="0" hangingPunct="0"/>
            <a:r>
              <a:rPr lang="zh-CN" altLang="en-US" sz="2000" b="1">
                <a:solidFill>
                  <a:srgbClr val="FF0000"/>
                </a:solidFill>
                <a:latin typeface="宋体" charset="-122"/>
              </a:rPr>
              <a:t>记好对线常关注，横平竖直一条线，人离凳进桌面空，放学回家清桌肚。</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745B1131-EB60-49A8-8FC3-07F70883D077}" type="slidenum">
              <a:rPr lang="zh-CN" altLang="en-US" sz="1080">
                <a:sym typeface="方正兰亭粗黑_GBK" charset="-122"/>
              </a:rPr>
              <a:pPr>
                <a:defRPr/>
              </a:pPr>
              <a:t>36</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632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6327"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56328" name="文本框 1"/>
          <p:cNvSpPr txBox="1">
            <a:spLocks noChangeArrowheads="1"/>
          </p:cNvSpPr>
          <p:nvPr/>
        </p:nvSpPr>
        <p:spPr bwMode="auto">
          <a:xfrm>
            <a:off x="363538" y="1406525"/>
            <a:ext cx="2062162"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6" name="文本框 5"/>
          <p:cNvSpPr txBox="1">
            <a:spLocks noChangeArrowheads="1"/>
          </p:cNvSpPr>
          <p:nvPr/>
        </p:nvSpPr>
        <p:spPr bwMode="auto">
          <a:xfrm>
            <a:off x="130175" y="2273300"/>
            <a:ext cx="549275" cy="1316038"/>
          </a:xfrm>
          <a:prstGeom prst="rect">
            <a:avLst/>
          </a:prstGeom>
          <a:noFill/>
          <a:ln w="9525">
            <a:noFill/>
            <a:miter lim="800000"/>
            <a:headEnd/>
            <a:tailEnd/>
          </a:ln>
        </p:spPr>
        <p:txBody>
          <a:bodyPr vert="eaVert" wrap="none">
            <a:spAutoFit/>
          </a:bodyPr>
          <a:lstStyle/>
          <a:p>
            <a:pPr eaLnBrk="0" hangingPunct="0"/>
            <a:r>
              <a:rPr lang="zh-CN" altLang="en-US" sz="2400" b="1"/>
              <a:t>卫生保洁</a:t>
            </a:r>
          </a:p>
        </p:txBody>
      </p:sp>
      <p:pic>
        <p:nvPicPr>
          <p:cNvPr id="3" name="图片 2" descr="Cache_2205d45d61f8059d."/>
          <p:cNvPicPr>
            <a:picLocks noChangeAspect="1"/>
          </p:cNvPicPr>
          <p:nvPr/>
        </p:nvPicPr>
        <p:blipFill>
          <a:blip r:embed="rId4"/>
          <a:srcRect b="25980"/>
          <a:stretch>
            <a:fillRect/>
          </a:stretch>
        </p:blipFill>
        <p:spPr bwMode="auto">
          <a:xfrm>
            <a:off x="2352675" y="1087438"/>
            <a:ext cx="1824038" cy="1800225"/>
          </a:xfrm>
          <a:prstGeom prst="rect">
            <a:avLst/>
          </a:prstGeom>
          <a:solidFill>
            <a:schemeClr val="bg1"/>
          </a:solidFill>
          <a:ln w="9525">
            <a:noFill/>
            <a:miter lim="800000"/>
            <a:headEnd/>
            <a:tailEnd/>
          </a:ln>
        </p:spPr>
      </p:pic>
      <p:pic>
        <p:nvPicPr>
          <p:cNvPr id="4" name="图片 3" descr="IMG_20160921_070718"/>
          <p:cNvPicPr>
            <a:picLocks noChangeAspect="1"/>
          </p:cNvPicPr>
          <p:nvPr/>
        </p:nvPicPr>
        <p:blipFill>
          <a:blip r:embed="rId5"/>
          <a:srcRect/>
          <a:stretch>
            <a:fillRect/>
          </a:stretch>
        </p:blipFill>
        <p:spPr bwMode="auto">
          <a:xfrm>
            <a:off x="722313" y="2022475"/>
            <a:ext cx="1508125" cy="2676525"/>
          </a:xfrm>
          <a:prstGeom prst="rect">
            <a:avLst/>
          </a:prstGeom>
          <a:solidFill>
            <a:schemeClr val="bg1"/>
          </a:solidFill>
          <a:ln w="9525">
            <a:noFill/>
            <a:miter lim="800000"/>
            <a:headEnd/>
            <a:tailEnd/>
          </a:ln>
        </p:spPr>
      </p:pic>
      <p:pic>
        <p:nvPicPr>
          <p:cNvPr id="7" name="图片 6" descr="讲台整理"/>
          <p:cNvPicPr>
            <a:picLocks noChangeAspect="1"/>
          </p:cNvPicPr>
          <p:nvPr/>
        </p:nvPicPr>
        <p:blipFill>
          <a:blip r:embed="rId6"/>
          <a:srcRect/>
          <a:stretch>
            <a:fillRect/>
          </a:stretch>
        </p:blipFill>
        <p:spPr bwMode="auto">
          <a:xfrm>
            <a:off x="6689725" y="1444625"/>
            <a:ext cx="2432050" cy="1371600"/>
          </a:xfrm>
          <a:prstGeom prst="rect">
            <a:avLst/>
          </a:prstGeom>
          <a:solidFill>
            <a:schemeClr val="bg1"/>
          </a:solidFill>
          <a:ln w="9525">
            <a:noFill/>
            <a:miter lim="800000"/>
            <a:headEnd/>
            <a:tailEnd/>
          </a:ln>
        </p:spPr>
      </p:pic>
      <p:pic>
        <p:nvPicPr>
          <p:cNvPr id="8" name="图片 7" descr="四（5）班柜子物品分类摆放整齐"/>
          <p:cNvPicPr>
            <a:picLocks noChangeAspect="1"/>
          </p:cNvPicPr>
          <p:nvPr/>
        </p:nvPicPr>
        <p:blipFill>
          <a:blip r:embed="rId7"/>
          <a:srcRect/>
          <a:stretch>
            <a:fillRect/>
          </a:stretch>
        </p:blipFill>
        <p:spPr bwMode="auto">
          <a:xfrm>
            <a:off x="5692775" y="2981325"/>
            <a:ext cx="2533650" cy="1428750"/>
          </a:xfrm>
          <a:prstGeom prst="rect">
            <a:avLst/>
          </a:prstGeom>
          <a:solidFill>
            <a:schemeClr val="bg1"/>
          </a:solidFill>
          <a:ln w="9525">
            <a:noFill/>
            <a:miter lim="800000"/>
            <a:headEnd/>
            <a:tailEnd/>
          </a:ln>
        </p:spPr>
      </p:pic>
      <p:pic>
        <p:nvPicPr>
          <p:cNvPr id="11" name="图片 10" descr="五年级各班教室都很干净"/>
          <p:cNvPicPr>
            <a:picLocks noChangeAspect="1"/>
          </p:cNvPicPr>
          <p:nvPr/>
        </p:nvPicPr>
        <p:blipFill>
          <a:blip r:embed="rId8"/>
          <a:srcRect/>
          <a:stretch>
            <a:fillRect/>
          </a:stretch>
        </p:blipFill>
        <p:spPr bwMode="auto">
          <a:xfrm>
            <a:off x="4356100" y="762000"/>
            <a:ext cx="2184400" cy="1638300"/>
          </a:xfrm>
          <a:prstGeom prst="rect">
            <a:avLst/>
          </a:prstGeom>
          <a:solidFill>
            <a:schemeClr val="bg1"/>
          </a:solidFill>
          <a:ln w="9525">
            <a:noFill/>
            <a:miter lim="800000"/>
            <a:headEnd/>
            <a:tailEnd/>
          </a:ln>
        </p:spPr>
      </p:pic>
      <p:pic>
        <p:nvPicPr>
          <p:cNvPr id="13" name="图片 12" descr="主动弯腰捡拾纸屑"/>
          <p:cNvPicPr>
            <a:picLocks noChangeAspect="1"/>
          </p:cNvPicPr>
          <p:nvPr/>
        </p:nvPicPr>
        <p:blipFill>
          <a:blip r:embed="rId9"/>
          <a:srcRect/>
          <a:stretch>
            <a:fillRect/>
          </a:stretch>
        </p:blipFill>
        <p:spPr bwMode="auto">
          <a:xfrm>
            <a:off x="2425700" y="2955925"/>
            <a:ext cx="2949575" cy="1663700"/>
          </a:xfrm>
          <a:prstGeom prst="rect">
            <a:avLst/>
          </a:prstGeom>
          <a:solidFill>
            <a:schemeClr val="bg1"/>
          </a:solidFill>
          <a:ln w="9525">
            <a:noFill/>
            <a:miter lim="800000"/>
            <a:headEnd/>
            <a:tailEnd/>
          </a:ln>
        </p:spPr>
      </p:pic>
      <p:sp>
        <p:nvSpPr>
          <p:cNvPr id="56336" name="文本框 13"/>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
        <p:nvSpPr>
          <p:cNvPr id="15" name="文本框 14"/>
          <p:cNvSpPr txBox="1">
            <a:spLocks noChangeArrowheads="1"/>
          </p:cNvSpPr>
          <p:nvPr/>
        </p:nvSpPr>
        <p:spPr bwMode="auto">
          <a:xfrm>
            <a:off x="-15875" y="4629150"/>
            <a:ext cx="9547225" cy="365125"/>
          </a:xfrm>
          <a:prstGeom prst="rect">
            <a:avLst/>
          </a:prstGeom>
          <a:noFill/>
          <a:ln w="9525">
            <a:noFill/>
            <a:miter lim="800000"/>
            <a:headEnd/>
            <a:tailEnd/>
          </a:ln>
        </p:spPr>
        <p:txBody>
          <a:bodyPr>
            <a:spAutoFit/>
          </a:bodyPr>
          <a:lstStyle/>
          <a:p>
            <a:pPr eaLnBrk="0" hangingPunct="0"/>
            <a:r>
              <a:rPr lang="zh-CN" altLang="en-US" b="1">
                <a:solidFill>
                  <a:srgbClr val="FF0000"/>
                </a:solidFill>
                <a:latin typeface="宋体" charset="-122"/>
              </a:rPr>
              <a:t>果壳纸屑不乱扔，见到纸屑弯弯腰；垃圾袋装及时倒，物品分类摆整齐，人人都是保洁员。</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Scale>
                                      <p:cBhvr>
                                        <p:cTn id="1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gtEl>
                                        <p:attrNameLst>
                                          <p:attrName>ppt_x</p:attrName>
                                          <p:attrName>ppt_y</p:attrName>
                                        </p:attrNameLst>
                                      </p:cBhvr>
                                    </p:animMotion>
                                    <p:animEffect transition="in" filter="fade">
                                      <p:cBhvr>
                                        <p:cTn id="21" dur="1000"/>
                                        <p:tgtEl>
                                          <p:spTgt spid="4"/>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Scale>
                                      <p:cBhvr>
                                        <p:cTn id="3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8"/>
                                        </p:tgtEl>
                                        <p:attrNameLst>
                                          <p:attrName>ppt_x</p:attrName>
                                          <p:attrName>ppt_y</p:attrName>
                                        </p:attrNameLst>
                                      </p:cBhvr>
                                    </p:animMotion>
                                    <p:animEffect transition="in" filter="fade">
                                      <p:cBhvr>
                                        <p:cTn id="33" dur="1000"/>
                                        <p:tgtEl>
                                          <p:spTgt spid="8"/>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Scale>
                                      <p:cBhvr>
                                        <p:cTn id="3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
                                        </p:tgtEl>
                                        <p:attrNameLst>
                                          <p:attrName>ppt_x</p:attrName>
                                          <p:attrName>ppt_y</p:attrName>
                                        </p:attrNameLst>
                                      </p:cBhvr>
                                    </p:animMotion>
                                    <p:animEffect transition="in" filter="fade">
                                      <p:cBhvr>
                                        <p:cTn id="39" dur="1000"/>
                                        <p:tgtEl>
                                          <p:spTgt spid="11"/>
                                        </p:tgtEl>
                                      </p:cBhvr>
                                    </p:animEffect>
                                  </p:childTnLst>
                                </p:cTn>
                              </p:par>
                            </p:childTnLst>
                          </p:cTn>
                        </p:par>
                        <p:par>
                          <p:cTn id="40" fill="hold">
                            <p:stCondLst>
                              <p:cond delay="6000"/>
                            </p:stCondLst>
                            <p:childTnLst>
                              <p:par>
                                <p:cTn id="41" presetID="52"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Scale>
                                      <p:cBhvr>
                                        <p:cTn id="4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3"/>
                                        </p:tgtEl>
                                        <p:attrNameLst>
                                          <p:attrName>ppt_x</p:attrName>
                                          <p:attrName>ppt_y</p:attrName>
                                        </p:attrNameLst>
                                      </p:cBhvr>
                                    </p:animMotion>
                                    <p:animEffect transition="in" filter="fade">
                                      <p:cBhvr>
                                        <p:cTn id="45" dur="1000"/>
                                        <p:tgtEl>
                                          <p:spTgt spid="13"/>
                                        </p:tgtEl>
                                      </p:cBhvr>
                                    </p:animEffect>
                                  </p:childTnLst>
                                </p:cTn>
                              </p:par>
                            </p:childTnLst>
                          </p:cTn>
                        </p:par>
                        <p:par>
                          <p:cTn id="46" fill="hold">
                            <p:stCondLst>
                              <p:cond delay="7000"/>
                            </p:stCondLst>
                            <p:childTnLst>
                              <p:par>
                                <p:cTn id="47" presetID="5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Scale>
                                      <p:cBhvr>
                                        <p:cTn id="4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5"/>
                                        </p:tgtEl>
                                        <p:attrNameLst>
                                          <p:attrName>ppt_x</p:attrName>
                                          <p:attrName>ppt_y</p:attrName>
                                        </p:attrNameLst>
                                      </p:cBhvr>
                                    </p:animMotion>
                                    <p:animEffect transition="in" filter="fade">
                                      <p:cBhvr>
                                        <p:cTn id="5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8373"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58374"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58375" name="文本框 1"/>
          <p:cNvSpPr txBox="1">
            <a:spLocks noChangeArrowheads="1"/>
          </p:cNvSpPr>
          <p:nvPr/>
        </p:nvSpPr>
        <p:spPr bwMode="auto">
          <a:xfrm>
            <a:off x="1009650" y="903288"/>
            <a:ext cx="2062163" cy="417512"/>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5" name="文本框 4"/>
          <p:cNvSpPr txBox="1">
            <a:spLocks noChangeArrowheads="1"/>
          </p:cNvSpPr>
          <p:nvPr/>
        </p:nvSpPr>
        <p:spPr bwMode="auto">
          <a:xfrm>
            <a:off x="2825750" y="903288"/>
            <a:ext cx="5937250" cy="417512"/>
          </a:xfrm>
          <a:prstGeom prst="rect">
            <a:avLst/>
          </a:prstGeom>
          <a:noFill/>
          <a:ln w="9525">
            <a:noFill/>
            <a:miter lim="800000"/>
            <a:headEnd/>
            <a:tailEnd/>
          </a:ln>
        </p:spPr>
        <p:txBody>
          <a:bodyPr>
            <a:spAutoFit/>
          </a:bodyPr>
          <a:lstStyle/>
          <a:p>
            <a:pPr eaLnBrk="0" hangingPunct="0"/>
            <a:r>
              <a:rPr lang="zh-CN" altLang="en-US" sz="2000">
                <a:solidFill>
                  <a:srgbClr val="FF0000"/>
                </a:solidFill>
                <a:latin typeface="微软雅黑"/>
                <a:ea typeface="微软雅黑"/>
                <a:cs typeface="宋体" charset="-122"/>
              </a:rPr>
              <a:t>最美班级</a:t>
            </a:r>
            <a:r>
              <a:rPr lang="en-US" altLang="zh-CN" sz="2000">
                <a:solidFill>
                  <a:srgbClr val="FF0000"/>
                </a:solidFill>
                <a:latin typeface="微软雅黑"/>
                <a:ea typeface="微软雅黑"/>
                <a:cs typeface="宋体" charset="-122"/>
              </a:rPr>
              <a:t>——</a:t>
            </a:r>
            <a:r>
              <a:rPr lang="zh-CN" altLang="en-US" sz="2000">
                <a:solidFill>
                  <a:srgbClr val="FF0000"/>
                </a:solidFill>
                <a:latin typeface="微软雅黑"/>
                <a:ea typeface="微软雅黑"/>
                <a:cs typeface="宋体" charset="-122"/>
              </a:rPr>
              <a:t>洪亚芬老师带领的五（</a:t>
            </a:r>
            <a:r>
              <a:rPr lang="en-US" altLang="zh-CN" sz="2000">
                <a:solidFill>
                  <a:srgbClr val="FF0000"/>
                </a:solidFill>
                <a:latin typeface="微软雅黑"/>
                <a:ea typeface="微软雅黑"/>
                <a:cs typeface="宋体" charset="-122"/>
              </a:rPr>
              <a:t>10</a:t>
            </a:r>
            <a:r>
              <a:rPr lang="zh-CN" altLang="en-US" sz="2000">
                <a:solidFill>
                  <a:srgbClr val="FF0000"/>
                </a:solidFill>
                <a:latin typeface="微软雅黑"/>
                <a:ea typeface="微软雅黑"/>
                <a:cs typeface="宋体" charset="-122"/>
              </a:rPr>
              <a:t>）班。</a:t>
            </a:r>
          </a:p>
        </p:txBody>
      </p:sp>
      <p:pic>
        <p:nvPicPr>
          <p:cNvPr id="9" name="图片 8" descr="IMG_20160912_131704"/>
          <p:cNvPicPr>
            <a:picLocks noChangeAspect="1"/>
          </p:cNvPicPr>
          <p:nvPr/>
        </p:nvPicPr>
        <p:blipFill>
          <a:blip r:embed="rId4"/>
          <a:srcRect/>
          <a:stretch>
            <a:fillRect/>
          </a:stretch>
        </p:blipFill>
        <p:spPr bwMode="auto">
          <a:xfrm>
            <a:off x="965200" y="3267075"/>
            <a:ext cx="2147888" cy="1611313"/>
          </a:xfrm>
          <a:prstGeom prst="rect">
            <a:avLst/>
          </a:prstGeom>
          <a:solidFill>
            <a:schemeClr val="bg1"/>
          </a:solidFill>
          <a:ln w="9525">
            <a:noFill/>
            <a:miter lim="800000"/>
            <a:headEnd/>
            <a:tailEnd/>
          </a:ln>
        </p:spPr>
      </p:pic>
      <p:pic>
        <p:nvPicPr>
          <p:cNvPr id="10" name="图片 9" descr="IMG_20160912_131726"/>
          <p:cNvPicPr>
            <a:picLocks noChangeAspect="1"/>
          </p:cNvPicPr>
          <p:nvPr/>
        </p:nvPicPr>
        <p:blipFill>
          <a:blip r:embed="rId5"/>
          <a:srcRect/>
          <a:stretch>
            <a:fillRect/>
          </a:stretch>
        </p:blipFill>
        <p:spPr bwMode="auto">
          <a:xfrm>
            <a:off x="3116263" y="1393825"/>
            <a:ext cx="2138362" cy="1603375"/>
          </a:xfrm>
          <a:prstGeom prst="rect">
            <a:avLst/>
          </a:prstGeom>
          <a:solidFill>
            <a:schemeClr val="bg1"/>
          </a:solidFill>
          <a:ln w="9525">
            <a:noFill/>
            <a:miter lim="800000"/>
            <a:headEnd/>
            <a:tailEnd/>
          </a:ln>
        </p:spPr>
      </p:pic>
      <p:pic>
        <p:nvPicPr>
          <p:cNvPr id="12" name="图片 11" descr="IMG_20160912_131736"/>
          <p:cNvPicPr>
            <a:picLocks noChangeAspect="1"/>
          </p:cNvPicPr>
          <p:nvPr/>
        </p:nvPicPr>
        <p:blipFill>
          <a:blip r:embed="rId6"/>
          <a:srcRect/>
          <a:stretch>
            <a:fillRect/>
          </a:stretch>
        </p:blipFill>
        <p:spPr bwMode="auto">
          <a:xfrm>
            <a:off x="590550" y="1393825"/>
            <a:ext cx="2138363" cy="1603375"/>
          </a:xfrm>
          <a:prstGeom prst="rect">
            <a:avLst/>
          </a:prstGeom>
          <a:solidFill>
            <a:schemeClr val="bg1"/>
          </a:solidFill>
          <a:ln w="9525">
            <a:noFill/>
            <a:miter lim="800000"/>
            <a:headEnd/>
            <a:tailEnd/>
          </a:ln>
        </p:spPr>
      </p:pic>
      <p:pic>
        <p:nvPicPr>
          <p:cNvPr id="14" name="图片 13" descr="IMG_20160912_131747"/>
          <p:cNvPicPr>
            <a:picLocks noChangeAspect="1"/>
          </p:cNvPicPr>
          <p:nvPr/>
        </p:nvPicPr>
        <p:blipFill>
          <a:blip r:embed="rId7"/>
          <a:srcRect/>
          <a:stretch>
            <a:fillRect/>
          </a:stretch>
        </p:blipFill>
        <p:spPr bwMode="auto">
          <a:xfrm>
            <a:off x="6034088" y="3267075"/>
            <a:ext cx="2147887" cy="1611313"/>
          </a:xfrm>
          <a:prstGeom prst="rect">
            <a:avLst/>
          </a:prstGeom>
          <a:solidFill>
            <a:schemeClr val="bg1"/>
          </a:solidFill>
          <a:ln w="9525">
            <a:noFill/>
            <a:miter lim="800000"/>
            <a:headEnd/>
            <a:tailEnd/>
          </a:ln>
        </p:spPr>
      </p:pic>
      <p:pic>
        <p:nvPicPr>
          <p:cNvPr id="15" name="图片 14" descr="IMG_20160912_131814"/>
          <p:cNvPicPr>
            <a:picLocks noChangeAspect="1"/>
          </p:cNvPicPr>
          <p:nvPr/>
        </p:nvPicPr>
        <p:blipFill>
          <a:blip r:embed="rId8"/>
          <a:srcRect/>
          <a:stretch>
            <a:fillRect/>
          </a:stretch>
        </p:blipFill>
        <p:spPr bwMode="auto">
          <a:xfrm>
            <a:off x="5646738" y="1393825"/>
            <a:ext cx="2138362" cy="1603375"/>
          </a:xfrm>
          <a:prstGeom prst="rect">
            <a:avLst/>
          </a:prstGeom>
          <a:solidFill>
            <a:schemeClr val="bg1"/>
          </a:solidFill>
          <a:ln w="9525">
            <a:noFill/>
            <a:miter lim="800000"/>
            <a:headEnd/>
            <a:tailEnd/>
          </a:ln>
        </p:spPr>
      </p:pic>
      <p:pic>
        <p:nvPicPr>
          <p:cNvPr id="16" name="图片 15" descr="IMG_20160912_131913"/>
          <p:cNvPicPr>
            <a:picLocks noChangeAspect="1"/>
          </p:cNvPicPr>
          <p:nvPr/>
        </p:nvPicPr>
        <p:blipFill>
          <a:blip r:embed="rId9"/>
          <a:srcRect/>
          <a:stretch>
            <a:fillRect/>
          </a:stretch>
        </p:blipFill>
        <p:spPr bwMode="auto">
          <a:xfrm>
            <a:off x="3475038" y="3267075"/>
            <a:ext cx="2147887" cy="1611313"/>
          </a:xfrm>
          <a:prstGeom prst="rect">
            <a:avLst/>
          </a:prstGeom>
          <a:solidFill>
            <a:schemeClr val="bg1"/>
          </a:solidFill>
          <a:ln w="9525">
            <a:noFill/>
            <a:miter lim="800000"/>
            <a:headEnd/>
            <a:tailEnd/>
          </a:ln>
        </p:spPr>
      </p:pic>
      <p:sp>
        <p:nvSpPr>
          <p:cNvPr id="58383" name="文本框 16"/>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45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354263"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0421"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60422"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60423" name="文本框 1"/>
          <p:cNvSpPr txBox="1">
            <a:spLocks noChangeArrowheads="1"/>
          </p:cNvSpPr>
          <p:nvPr/>
        </p:nvSpPr>
        <p:spPr bwMode="auto">
          <a:xfrm>
            <a:off x="1009650" y="903288"/>
            <a:ext cx="2062163" cy="417512"/>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60424" name="文本框 4"/>
          <p:cNvSpPr txBox="1">
            <a:spLocks noChangeArrowheads="1"/>
          </p:cNvSpPr>
          <p:nvPr/>
        </p:nvSpPr>
        <p:spPr bwMode="auto">
          <a:xfrm>
            <a:off x="2825750" y="903288"/>
            <a:ext cx="5937250" cy="417512"/>
          </a:xfrm>
          <a:prstGeom prst="rect">
            <a:avLst/>
          </a:prstGeom>
          <a:noFill/>
          <a:ln w="9525">
            <a:noFill/>
            <a:miter lim="800000"/>
            <a:headEnd/>
            <a:tailEnd/>
          </a:ln>
        </p:spPr>
        <p:txBody>
          <a:bodyPr>
            <a:spAutoFit/>
          </a:bodyPr>
          <a:lstStyle/>
          <a:p>
            <a:pPr eaLnBrk="0" hangingPunct="0"/>
            <a:r>
              <a:rPr lang="zh-CN" altLang="en-US" sz="2000">
                <a:solidFill>
                  <a:srgbClr val="FF0000"/>
                </a:solidFill>
                <a:latin typeface="微软雅黑"/>
                <a:ea typeface="微软雅黑"/>
                <a:cs typeface="宋体" charset="-122"/>
              </a:rPr>
              <a:t>最美班级</a:t>
            </a:r>
            <a:r>
              <a:rPr lang="en-US" altLang="zh-CN" sz="2000">
                <a:solidFill>
                  <a:srgbClr val="FF0000"/>
                </a:solidFill>
                <a:latin typeface="微软雅黑"/>
                <a:ea typeface="微软雅黑"/>
                <a:cs typeface="宋体" charset="-122"/>
              </a:rPr>
              <a:t>——</a:t>
            </a:r>
            <a:r>
              <a:rPr lang="zh-CN" altLang="en-US" sz="2000">
                <a:solidFill>
                  <a:srgbClr val="FF0000"/>
                </a:solidFill>
                <a:latin typeface="微软雅黑"/>
                <a:ea typeface="微软雅黑"/>
                <a:cs typeface="宋体" charset="-122"/>
              </a:rPr>
              <a:t>洪亚芬老师带领的五（</a:t>
            </a:r>
            <a:r>
              <a:rPr lang="en-US" altLang="zh-CN" sz="2000">
                <a:solidFill>
                  <a:srgbClr val="FF0000"/>
                </a:solidFill>
                <a:latin typeface="微软雅黑"/>
                <a:ea typeface="微软雅黑"/>
                <a:cs typeface="宋体" charset="-122"/>
              </a:rPr>
              <a:t>10</a:t>
            </a:r>
            <a:r>
              <a:rPr lang="zh-CN" altLang="en-US" sz="2000">
                <a:solidFill>
                  <a:srgbClr val="FF0000"/>
                </a:solidFill>
                <a:latin typeface="微软雅黑"/>
                <a:ea typeface="微软雅黑"/>
                <a:cs typeface="宋体" charset="-122"/>
              </a:rPr>
              <a:t>）班。</a:t>
            </a:r>
          </a:p>
        </p:txBody>
      </p:sp>
      <p:sp>
        <p:nvSpPr>
          <p:cNvPr id="3" name="文本框 2"/>
          <p:cNvSpPr txBox="1">
            <a:spLocks noChangeArrowheads="1"/>
          </p:cNvSpPr>
          <p:nvPr/>
        </p:nvSpPr>
        <p:spPr bwMode="auto">
          <a:xfrm>
            <a:off x="363538" y="1587500"/>
            <a:ext cx="8601075" cy="2830513"/>
          </a:xfrm>
          <a:prstGeom prst="rect">
            <a:avLst/>
          </a:prstGeom>
          <a:noFill/>
          <a:ln w="9525">
            <a:noFill/>
            <a:miter lim="800000"/>
            <a:headEnd/>
            <a:tailEnd/>
          </a:ln>
        </p:spPr>
        <p:txBody>
          <a:bodyPr>
            <a:spAutoFit/>
          </a:bodyPr>
          <a:lstStyle/>
          <a:p>
            <a:pPr indent="304800" eaLnBrk="0" hangingPunct="0">
              <a:lnSpc>
                <a:spcPct val="150000"/>
              </a:lnSpc>
            </a:pPr>
            <a:r>
              <a:rPr lang="en-US" altLang="zh-CN" sz="2400">
                <a:solidFill>
                  <a:srgbClr val="0000FF"/>
                </a:solidFill>
                <a:latin typeface="楷体_GB2312" pitchFamily="49" charset="-122"/>
                <a:ea typeface="楷体_GB2312" pitchFamily="49" charset="-122"/>
                <a:cs typeface="宋体" charset="-122"/>
              </a:rPr>
              <a:t>  </a:t>
            </a:r>
            <a:r>
              <a:rPr lang="zh-CN" altLang="en-US" sz="2400">
                <a:solidFill>
                  <a:srgbClr val="0000FF"/>
                </a:solidFill>
                <a:latin typeface="楷体_GB2312" pitchFamily="49" charset="-122"/>
                <a:ea typeface="楷体_GB2312" pitchFamily="49" charset="-122"/>
                <a:cs typeface="宋体" charset="-122"/>
              </a:rPr>
              <a:t>明要求，讲方法；设岗位，有评价；贵坚持，成习惯。     教室是习惯养成地、生命成长地、人格完善地，更是幸福快乐的教育生活栖息地。让每一间教室具有生命气息和成长性，希望它不再是一个理想的目标，而是化归现实的文化润染每一位师生。</a:t>
            </a:r>
          </a:p>
        </p:txBody>
      </p:sp>
      <p:sp>
        <p:nvSpPr>
          <p:cNvPr id="60426" name="文本框 3"/>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灯片编号占位符 4"/>
          <p:cNvSpPr>
            <a:spLocks noGrp="1"/>
          </p:cNvSpPr>
          <p:nvPr>
            <p:ph type="sldNum" sz="quarter" idx="12"/>
          </p:nvPr>
        </p:nvSpPr>
        <p:spPr>
          <a:xfrm>
            <a:off x="6354763" y="4768850"/>
            <a:ext cx="1920875" cy="273050"/>
          </a:xfrm>
        </p:spPr>
        <p:txBody>
          <a:bodyPr anchor="ctr"/>
          <a:lstStyle/>
          <a:p>
            <a:pPr>
              <a:defRPr/>
            </a:pPr>
            <a:fld id="{D17E7842-F0AA-436D-8DC1-347224904BD1}" type="slidenum">
              <a:rPr lang="zh-CN" altLang="en-US" sz="1080">
                <a:sym typeface="方正兰亭粗黑_GBK" charset="-122"/>
              </a:rPr>
              <a:pPr>
                <a:defRPr/>
              </a:pPr>
              <a:t>39</a:t>
            </a:fld>
            <a:endParaRPr lang="zh-CN" altLang="en-US" sz="1080">
              <a:sym typeface="方正兰亭粗黑_GBK" charset="-122"/>
            </a:endParaRPr>
          </a:p>
        </p:txBody>
      </p:sp>
      <p:sp>
        <p:nvSpPr>
          <p:cNvPr id="23558"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9"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0"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12300" name="组合 13"/>
          <p:cNvGrpSpPr>
            <a:grpSpLocks/>
          </p:cNvGrpSpPr>
          <p:nvPr/>
        </p:nvGrpSpPr>
        <p:grpSpPr bwMode="auto">
          <a:xfrm>
            <a:off x="1058863" y="2030413"/>
            <a:ext cx="1749425" cy="2413000"/>
            <a:chOff x="0" y="0"/>
            <a:chExt cx="1944688" cy="2681281"/>
          </a:xfrm>
        </p:grpSpPr>
        <p:sp>
          <p:nvSpPr>
            <p:cNvPr id="23579" name="椭圆​​ 2"/>
            <p:cNvSpPr/>
            <p:nvPr/>
          </p:nvSpPr>
          <p:spPr>
            <a:xfrm>
              <a:off x="0" y="0"/>
              <a:ext cx="1944688" cy="2448433"/>
            </a:xfrm>
            <a:custGeom>
              <a:avLst/>
              <a:gdLst>
                <a:gd name="txL" fmla="*/ 0 w 1944132"/>
                <a:gd name="txT" fmla="*/ 0 h 2448272"/>
                <a:gd name="txR" fmla="*/ 1944132 w 1944132"/>
                <a:gd name="txB" fmla="*/ 2448272 h 2448272"/>
              </a:gdLst>
              <a:ahLst/>
              <a:cxnLst>
                <a:cxn ang="0">
                  <a:pos x="973456" y="0"/>
                </a:cxn>
                <a:cxn ang="0">
                  <a:pos x="1946913" y="971376"/>
                </a:cxn>
                <a:cxn ang="0">
                  <a:pos x="1102055" y="1933314"/>
                </a:cxn>
                <a:cxn ang="0">
                  <a:pos x="973456" y="2446537"/>
                </a:cxn>
                <a:cxn ang="0">
                  <a:pos x="844858" y="1933314"/>
                </a:cxn>
                <a:cxn ang="0">
                  <a:pos x="0" y="971376"/>
                </a:cxn>
                <a:cxn ang="0">
                  <a:pos x="973456"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F49022">
                <a:alpha val="100000"/>
              </a:srgbClr>
            </a:solidFill>
            <a:ln w="9525">
              <a:noFill/>
            </a:ln>
          </p:spPr>
          <p:txBody>
            <a:bodyPr/>
            <a:lstStyle/>
            <a:p>
              <a:pPr eaLnBrk="0" hangingPunct="0">
                <a:defRPr/>
              </a:pPr>
              <a:endParaRPr lang="zh-CN" altLang="en-US" sz="1620">
                <a:latin typeface="Arial" panose="020B0604020202020204" pitchFamily="34" charset="0"/>
                <a:ea typeface="宋体" panose="02010600030101010101" pitchFamily="2" charset="-122"/>
              </a:endParaRPr>
            </a:p>
          </p:txBody>
        </p:sp>
        <p:sp>
          <p:nvSpPr>
            <p:cNvPr id="23580" name="椭圆​​ 6"/>
            <p:cNvSpPr/>
            <p:nvPr/>
          </p:nvSpPr>
          <p:spPr>
            <a:xfrm>
              <a:off x="217056" y="2529577"/>
              <a:ext cx="1510574" cy="15170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25400">
              <a:noFill/>
            </a:ln>
          </p:spPr>
          <p:txBody>
            <a:bodyPr anchor="ctr"/>
            <a:lstStyle/>
            <a:p>
              <a:pPr algn="ctr">
                <a:defRPr/>
              </a:pPr>
              <a:endParaRPr lang="zh-CN" altLang="zh-CN" sz="1620" b="1" i="1" dirty="0">
                <a:solidFill>
                  <a:srgbClr val="FFFFFF"/>
                </a:solidFill>
                <a:latin typeface="方正兰亭粗黑_GBK" charset="-122"/>
                <a:ea typeface="宋体" panose="02010600030101010101" pitchFamily="2" charset="-122"/>
                <a:sym typeface="宋体" panose="02010600030101010101" pitchFamily="2" charset="-122"/>
              </a:endParaRPr>
            </a:p>
          </p:txBody>
        </p:sp>
        <p:sp>
          <p:nvSpPr>
            <p:cNvPr id="62483" name="矩形​​ 16"/>
            <p:cNvSpPr>
              <a:spLocks noChangeArrowheads="1"/>
            </p:cNvSpPr>
            <p:nvPr/>
          </p:nvSpPr>
          <p:spPr bwMode="auto">
            <a:xfrm>
              <a:off x="181929" y="510708"/>
              <a:ext cx="1557595" cy="971378"/>
            </a:xfrm>
            <a:prstGeom prst="rect">
              <a:avLst/>
            </a:prstGeom>
            <a:noFill/>
            <a:ln w="9525">
              <a:noFill/>
              <a:miter lim="800000"/>
              <a:headEnd/>
              <a:tailEnd/>
            </a:ln>
          </p:spPr>
          <p:txBody>
            <a:bodyPr wrap="none">
              <a:spAutoFit/>
            </a:bodyPr>
            <a:lstStyle/>
            <a:p>
              <a:pPr algn="ctr"/>
              <a:r>
                <a:rPr lang="zh-CN" altLang="en-US" sz="4800" b="1">
                  <a:solidFill>
                    <a:schemeClr val="bg1"/>
                  </a:solidFill>
                  <a:latin typeface="微软雅黑"/>
                  <a:ea typeface="微软雅黑"/>
                  <a:cs typeface="微软雅黑"/>
                  <a:sym typeface="Arial Unicode MS"/>
                </a:rPr>
                <a:t>人心</a:t>
              </a:r>
            </a:p>
          </p:txBody>
        </p:sp>
      </p:grpSp>
      <p:grpSp>
        <p:nvGrpSpPr>
          <p:cNvPr id="12304" name="组合 17"/>
          <p:cNvGrpSpPr>
            <a:grpSpLocks/>
          </p:cNvGrpSpPr>
          <p:nvPr/>
        </p:nvGrpSpPr>
        <p:grpSpPr bwMode="auto">
          <a:xfrm>
            <a:off x="3568700" y="1214438"/>
            <a:ext cx="1649413" cy="2232025"/>
            <a:chOff x="0" y="0"/>
            <a:chExt cx="1439862" cy="1946260"/>
          </a:xfrm>
        </p:grpSpPr>
        <p:sp>
          <p:nvSpPr>
            <p:cNvPr id="23576" name="椭圆​​ 2"/>
            <p:cNvSpPr/>
            <p:nvPr/>
          </p:nvSpPr>
          <p:spPr>
            <a:xfrm>
              <a:off x="0" y="0"/>
              <a:ext cx="1439862" cy="1813372"/>
            </a:xfrm>
            <a:custGeom>
              <a:avLst/>
              <a:gdLst>
                <a:gd name="txL" fmla="*/ 0 w 1944132"/>
                <a:gd name="txT" fmla="*/ 0 h 2448272"/>
                <a:gd name="txR" fmla="*/ 1944132 w 1944132"/>
                <a:gd name="txB" fmla="*/ 2448272 h 2448272"/>
              </a:gdLst>
              <a:ahLst/>
              <a:cxnLst>
                <a:cxn ang="0">
                  <a:pos x="216607" y="0"/>
                </a:cxn>
                <a:cxn ang="0">
                  <a:pos x="433213" y="216420"/>
                </a:cxn>
                <a:cxn ang="0">
                  <a:pos x="245221" y="430736"/>
                </a:cxn>
                <a:cxn ang="0">
                  <a:pos x="216607" y="545080"/>
                </a:cxn>
                <a:cxn ang="0">
                  <a:pos x="187992" y="430736"/>
                </a:cxn>
                <a:cxn ang="0">
                  <a:pos x="0" y="216420"/>
                </a:cxn>
                <a:cxn ang="0">
                  <a:pos x="216607"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EE3636">
                <a:alpha val="100000"/>
              </a:srgbClr>
            </a:solidFill>
            <a:ln w="9525">
              <a:noFill/>
            </a:ln>
          </p:spPr>
          <p:txBody>
            <a:bodyPr/>
            <a:lstStyle/>
            <a:p>
              <a:pPr eaLnBrk="0" hangingPunct="0">
                <a:defRPr/>
              </a:pPr>
              <a:endParaRPr lang="zh-CN" altLang="en-US" sz="1620">
                <a:latin typeface="Arial" panose="020B0604020202020204" pitchFamily="34" charset="0"/>
                <a:ea typeface="宋体" panose="02010600030101010101" pitchFamily="2" charset="-122"/>
              </a:endParaRPr>
            </a:p>
          </p:txBody>
        </p:sp>
        <p:sp>
          <p:nvSpPr>
            <p:cNvPr id="23577" name="椭圆​​ 9"/>
            <p:cNvSpPr/>
            <p:nvPr/>
          </p:nvSpPr>
          <p:spPr>
            <a:xfrm>
              <a:off x="127495" y="1850746"/>
              <a:ext cx="1115581" cy="95514"/>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25400">
              <a:noFill/>
            </a:ln>
          </p:spPr>
          <p:txBody>
            <a:bodyPr anchor="ctr"/>
            <a:lstStyle/>
            <a:p>
              <a:pPr algn="ctr">
                <a:defRPr/>
              </a:pPr>
              <a:endParaRPr lang="zh-CN" altLang="zh-CN" sz="1620" b="1" i="1" dirty="0">
                <a:solidFill>
                  <a:srgbClr val="FFFFFF"/>
                </a:solidFill>
                <a:latin typeface="方正兰亭粗黑_GBK" charset="-122"/>
                <a:ea typeface="宋体" panose="02010600030101010101" pitchFamily="2" charset="-122"/>
                <a:sym typeface="宋体" panose="02010600030101010101" pitchFamily="2" charset="-122"/>
              </a:endParaRPr>
            </a:p>
          </p:txBody>
        </p:sp>
        <p:sp>
          <p:nvSpPr>
            <p:cNvPr id="62480" name="矩形​​ 17"/>
            <p:cNvSpPr>
              <a:spLocks noChangeArrowheads="1"/>
            </p:cNvSpPr>
            <p:nvPr/>
          </p:nvSpPr>
          <p:spPr bwMode="auto">
            <a:xfrm>
              <a:off x="80780" y="389247"/>
              <a:ext cx="1220332" cy="648384"/>
            </a:xfrm>
            <a:prstGeom prst="rect">
              <a:avLst/>
            </a:prstGeom>
            <a:noFill/>
            <a:ln w="9525">
              <a:noFill/>
              <a:miter lim="800000"/>
              <a:headEnd/>
              <a:tailEnd/>
            </a:ln>
          </p:spPr>
          <p:txBody>
            <a:bodyPr>
              <a:spAutoFit/>
            </a:bodyPr>
            <a:lstStyle/>
            <a:p>
              <a:pPr algn="ctr"/>
              <a:r>
                <a:rPr lang="zh-CN" altLang="en-US" sz="4000" b="1">
                  <a:solidFill>
                    <a:schemeClr val="bg1"/>
                  </a:solidFill>
                  <a:latin typeface="微软雅黑"/>
                  <a:ea typeface="微软雅黑"/>
                  <a:cs typeface="微软雅黑"/>
                  <a:sym typeface="Arial Unicode MS"/>
                </a:rPr>
                <a:t>规范</a:t>
              </a:r>
            </a:p>
          </p:txBody>
        </p:sp>
      </p:grpSp>
      <p:grpSp>
        <p:nvGrpSpPr>
          <p:cNvPr id="12308" name="组合 21"/>
          <p:cNvGrpSpPr>
            <a:grpSpLocks/>
          </p:cNvGrpSpPr>
          <p:nvPr/>
        </p:nvGrpSpPr>
        <p:grpSpPr bwMode="auto">
          <a:xfrm>
            <a:off x="6019800" y="836613"/>
            <a:ext cx="1528763" cy="2051050"/>
            <a:chOff x="0" y="0"/>
            <a:chExt cx="1013179" cy="1357676"/>
          </a:xfrm>
        </p:grpSpPr>
        <p:sp>
          <p:nvSpPr>
            <p:cNvPr id="23573" name="椭圆​​ 2"/>
            <p:cNvSpPr/>
            <p:nvPr/>
          </p:nvSpPr>
          <p:spPr>
            <a:xfrm>
              <a:off x="0" y="0"/>
              <a:ext cx="1013179" cy="1274660"/>
            </a:xfrm>
            <a:custGeom>
              <a:avLst/>
              <a:gdLst>
                <a:gd name="txL" fmla="*/ 0 w 1944132"/>
                <a:gd name="txT" fmla="*/ 0 h 2448272"/>
                <a:gd name="txR" fmla="*/ 1944132 w 1944132"/>
                <a:gd name="txB" fmla="*/ 2448272 h 2448272"/>
              </a:gdLst>
              <a:ahLst/>
              <a:cxnLst>
                <a:cxn ang="0">
                  <a:pos x="37303" y="0"/>
                </a:cxn>
                <a:cxn ang="0">
                  <a:pos x="74605" y="37200"/>
                </a:cxn>
                <a:cxn ang="0">
                  <a:pos x="42230" y="74038"/>
                </a:cxn>
                <a:cxn ang="0">
                  <a:pos x="37303" y="93693"/>
                </a:cxn>
                <a:cxn ang="0">
                  <a:pos x="32375" y="74038"/>
                </a:cxn>
                <a:cxn ang="0">
                  <a:pos x="0" y="37200"/>
                </a:cxn>
                <a:cxn ang="0">
                  <a:pos x="37303" y="0"/>
                </a:cxn>
              </a:cxnLst>
              <a:rect l="txL" t="txT" r="txR" b="tx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53C3B0">
                <a:alpha val="100000"/>
              </a:srgbClr>
            </a:solidFill>
            <a:ln w="9525">
              <a:noFill/>
            </a:ln>
          </p:spPr>
          <p:txBody>
            <a:bodyPr/>
            <a:lstStyle/>
            <a:p>
              <a:pPr eaLnBrk="0" hangingPunct="0">
                <a:defRPr/>
              </a:pPr>
              <a:endParaRPr lang="zh-CN" altLang="en-US" sz="1620">
                <a:latin typeface="Arial" panose="020B0604020202020204" pitchFamily="34" charset="0"/>
                <a:ea typeface="宋体" panose="02010600030101010101" pitchFamily="2" charset="-122"/>
              </a:endParaRPr>
            </a:p>
          </p:txBody>
        </p:sp>
        <p:sp>
          <p:nvSpPr>
            <p:cNvPr id="23574" name="椭圆​​ 10"/>
            <p:cNvSpPr/>
            <p:nvPr/>
          </p:nvSpPr>
          <p:spPr>
            <a:xfrm>
              <a:off x="144139" y="1263101"/>
              <a:ext cx="719641" cy="94575"/>
            </a:xfrm>
            <a:prstGeom prst="ellipse">
              <a:avLst/>
            </a:prstGeom>
            <a:gradFill rotWithShape="1">
              <a:gsLst>
                <a:gs pos="0">
                  <a:srgbClr val="7F7F7F">
                    <a:alpha val="100000"/>
                  </a:srgbClr>
                </a:gs>
                <a:gs pos="79999">
                  <a:srgbClr val="FFFFFF">
                    <a:alpha val="100000"/>
                  </a:srgbClr>
                </a:gs>
                <a:gs pos="100000">
                  <a:srgbClr val="FFFFFF">
                    <a:alpha val="100000"/>
                  </a:srgbClr>
                </a:gs>
              </a:gsLst>
              <a:path path="rect">
                <a:fillToRect l="50000" t="50000" r="50000" b="50000"/>
              </a:path>
              <a:tileRect/>
            </a:gradFill>
            <a:ln w="25400">
              <a:noFill/>
            </a:ln>
          </p:spPr>
          <p:txBody>
            <a:bodyPr anchor="ctr"/>
            <a:lstStyle/>
            <a:p>
              <a:pPr algn="ctr">
                <a:defRPr/>
              </a:pPr>
              <a:endParaRPr lang="zh-CN" altLang="zh-CN" sz="1620" b="1" i="1" dirty="0">
                <a:solidFill>
                  <a:srgbClr val="FFFFFF"/>
                </a:solidFill>
                <a:latin typeface="方正兰亭粗黑_GBK" charset="-122"/>
                <a:ea typeface="宋体" panose="02010600030101010101" pitchFamily="2" charset="-122"/>
                <a:sym typeface="宋体" panose="02010600030101010101" pitchFamily="2" charset="-122"/>
              </a:endParaRPr>
            </a:p>
          </p:txBody>
        </p:sp>
        <p:sp>
          <p:nvSpPr>
            <p:cNvPr id="62477" name="矩形​​ 18"/>
            <p:cNvSpPr>
              <a:spLocks noChangeArrowheads="1"/>
            </p:cNvSpPr>
            <p:nvPr/>
          </p:nvSpPr>
          <p:spPr bwMode="auto">
            <a:xfrm>
              <a:off x="19931" y="250144"/>
              <a:ext cx="993248" cy="492210"/>
            </a:xfrm>
            <a:prstGeom prst="rect">
              <a:avLst/>
            </a:prstGeom>
            <a:noFill/>
            <a:ln w="9525">
              <a:noFill/>
              <a:miter lim="800000"/>
              <a:headEnd/>
              <a:tailEnd/>
            </a:ln>
          </p:spPr>
          <p:txBody>
            <a:bodyPr>
              <a:spAutoFit/>
            </a:bodyPr>
            <a:lstStyle/>
            <a:p>
              <a:pPr algn="ctr"/>
              <a:r>
                <a:rPr lang="zh-CN" altLang="en-US" sz="4000" b="1">
                  <a:solidFill>
                    <a:schemeClr val="bg1"/>
                  </a:solidFill>
                  <a:latin typeface="微软雅黑"/>
                  <a:ea typeface="微软雅黑"/>
                  <a:cs typeface="微软雅黑"/>
                  <a:sym typeface="Arial Unicode MS"/>
                </a:rPr>
                <a:t>特色</a:t>
              </a:r>
            </a:p>
          </p:txBody>
        </p:sp>
      </p:grpSp>
      <p:pic>
        <p:nvPicPr>
          <p:cNvPr id="62473"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62474" name="文本框 99"/>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2300"/>
                                        </p:tgtEl>
                                        <p:attrNameLst>
                                          <p:attrName>style.visibility</p:attrName>
                                        </p:attrNameLst>
                                      </p:cBhvr>
                                      <p:to>
                                        <p:strVal val="visible"/>
                                      </p:to>
                                    </p:set>
                                    <p:animEffect filter="wipe(down)">
                                      <p:cBhvr>
                                        <p:cTn id="7" dur="362">
                                          <p:stCondLst>
                                            <p:cond delay="0"/>
                                          </p:stCondLst>
                                        </p:cTn>
                                        <p:tgtEl>
                                          <p:spTgt spid="12300"/>
                                        </p:tgtEl>
                                      </p:cBhvr>
                                    </p:animEffect>
                                    <p:anim calcmode="lin" valueType="num">
                                      <p:cBhvr>
                                        <p:cTn id="8" dur="1139" tmFilter="0,0; 0.14,0.36; 0.43,0.73; 0.71,0.91; 1.0,1.0">
                                          <p:stCondLst>
                                            <p:cond delay="0"/>
                                          </p:stCondLst>
                                        </p:cTn>
                                        <p:tgtEl>
                                          <p:spTgt spid="12300"/>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2300"/>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2300"/>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2300"/>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2300"/>
                                        </p:tgtEl>
                                        <p:attrNameLst>
                                          <p:attrName>ppt_y</p:attrName>
                                        </p:attrNameLst>
                                      </p:cBhvr>
                                      <p:tavLst>
                                        <p:tav tm="0" fmla="#ppt_y-sin(pi*$)/81">
                                          <p:val>
                                            <p:fltVal val="0"/>
                                          </p:val>
                                        </p:tav>
                                        <p:tav tm="100000">
                                          <p:val>
                                            <p:fltVal val="1"/>
                                          </p:val>
                                        </p:tav>
                                      </p:tavLst>
                                    </p:anim>
                                    <p:animScale>
                                      <p:cBhvr>
                                        <p:cTn id="13" dur="16">
                                          <p:stCondLst>
                                            <p:cond delay="406"/>
                                          </p:stCondLst>
                                        </p:cTn>
                                        <p:tgtEl>
                                          <p:spTgt spid="12300"/>
                                        </p:tgtEl>
                                      </p:cBhvr>
                                      <p:to x="100000" y="60000"/>
                                    </p:animScale>
                                    <p:animScale>
                                      <p:cBhvr>
                                        <p:cTn id="14" dur="104" decel="50000">
                                          <p:stCondLst>
                                            <p:cond delay="423"/>
                                          </p:stCondLst>
                                        </p:cTn>
                                        <p:tgtEl>
                                          <p:spTgt spid="12300"/>
                                        </p:tgtEl>
                                      </p:cBhvr>
                                      <p:to x="100000" y="100000"/>
                                    </p:animScale>
                                    <p:animScale>
                                      <p:cBhvr>
                                        <p:cTn id="15" dur="16">
                                          <p:stCondLst>
                                            <p:cond delay="820"/>
                                          </p:stCondLst>
                                        </p:cTn>
                                        <p:tgtEl>
                                          <p:spTgt spid="12300"/>
                                        </p:tgtEl>
                                      </p:cBhvr>
                                      <p:to x="100000" y="80000"/>
                                    </p:animScale>
                                    <p:animScale>
                                      <p:cBhvr>
                                        <p:cTn id="16" dur="104" decel="50000">
                                          <p:stCondLst>
                                            <p:cond delay="836"/>
                                          </p:stCondLst>
                                        </p:cTn>
                                        <p:tgtEl>
                                          <p:spTgt spid="12300"/>
                                        </p:tgtEl>
                                      </p:cBhvr>
                                      <p:to x="100000" y="100000"/>
                                    </p:animScale>
                                    <p:animScale>
                                      <p:cBhvr>
                                        <p:cTn id="17" dur="16">
                                          <p:stCondLst>
                                            <p:cond delay="1026"/>
                                          </p:stCondLst>
                                        </p:cTn>
                                        <p:tgtEl>
                                          <p:spTgt spid="12300"/>
                                        </p:tgtEl>
                                      </p:cBhvr>
                                      <p:to x="100000" y="90000"/>
                                    </p:animScale>
                                    <p:animScale>
                                      <p:cBhvr>
                                        <p:cTn id="18" dur="104" decel="50000">
                                          <p:stCondLst>
                                            <p:cond delay="1042"/>
                                          </p:stCondLst>
                                        </p:cTn>
                                        <p:tgtEl>
                                          <p:spTgt spid="12300"/>
                                        </p:tgtEl>
                                      </p:cBhvr>
                                      <p:to x="100000" y="100000"/>
                                    </p:animScale>
                                    <p:animScale>
                                      <p:cBhvr>
                                        <p:cTn id="19" dur="16">
                                          <p:stCondLst>
                                            <p:cond delay="1130"/>
                                          </p:stCondLst>
                                        </p:cTn>
                                        <p:tgtEl>
                                          <p:spTgt spid="12300"/>
                                        </p:tgtEl>
                                      </p:cBhvr>
                                      <p:to x="100000" y="95000"/>
                                    </p:animScale>
                                    <p:animScale>
                                      <p:cBhvr>
                                        <p:cTn id="20" dur="104" decel="50000">
                                          <p:stCondLst>
                                            <p:cond delay="1146"/>
                                          </p:stCondLst>
                                        </p:cTn>
                                        <p:tgtEl>
                                          <p:spTgt spid="12300"/>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2304"/>
                                        </p:tgtEl>
                                        <p:attrNameLst>
                                          <p:attrName>style.visibility</p:attrName>
                                        </p:attrNameLst>
                                      </p:cBhvr>
                                      <p:to>
                                        <p:strVal val="visible"/>
                                      </p:to>
                                    </p:set>
                                    <p:animEffect filter="wipe(down)">
                                      <p:cBhvr>
                                        <p:cTn id="23" dur="362">
                                          <p:stCondLst>
                                            <p:cond delay="0"/>
                                          </p:stCondLst>
                                        </p:cTn>
                                        <p:tgtEl>
                                          <p:spTgt spid="12304"/>
                                        </p:tgtEl>
                                      </p:cBhvr>
                                    </p:animEffect>
                                    <p:anim calcmode="lin" valueType="num">
                                      <p:cBhvr>
                                        <p:cTn id="24" dur="1139" tmFilter="0,0; 0.14,0.36; 0.43,0.73; 0.71,0.91; 1.0,1.0">
                                          <p:stCondLst>
                                            <p:cond delay="0"/>
                                          </p:stCondLst>
                                        </p:cTn>
                                        <p:tgtEl>
                                          <p:spTgt spid="12304"/>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12304"/>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12304"/>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12304"/>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12304"/>
                                        </p:tgtEl>
                                        <p:attrNameLst>
                                          <p:attrName>ppt_y</p:attrName>
                                        </p:attrNameLst>
                                      </p:cBhvr>
                                      <p:tavLst>
                                        <p:tav tm="0" fmla="#ppt_y-sin(pi*$)/81">
                                          <p:val>
                                            <p:fltVal val="0"/>
                                          </p:val>
                                        </p:tav>
                                        <p:tav tm="100000">
                                          <p:val>
                                            <p:fltVal val="1"/>
                                          </p:val>
                                        </p:tav>
                                      </p:tavLst>
                                    </p:anim>
                                    <p:animScale>
                                      <p:cBhvr>
                                        <p:cTn id="29" dur="16">
                                          <p:stCondLst>
                                            <p:cond delay="406"/>
                                          </p:stCondLst>
                                        </p:cTn>
                                        <p:tgtEl>
                                          <p:spTgt spid="12304"/>
                                        </p:tgtEl>
                                      </p:cBhvr>
                                      <p:to x="100000" y="60000"/>
                                    </p:animScale>
                                    <p:animScale>
                                      <p:cBhvr>
                                        <p:cTn id="30" dur="104" decel="50000">
                                          <p:stCondLst>
                                            <p:cond delay="423"/>
                                          </p:stCondLst>
                                        </p:cTn>
                                        <p:tgtEl>
                                          <p:spTgt spid="12304"/>
                                        </p:tgtEl>
                                      </p:cBhvr>
                                      <p:to x="100000" y="100000"/>
                                    </p:animScale>
                                    <p:animScale>
                                      <p:cBhvr>
                                        <p:cTn id="31" dur="16">
                                          <p:stCondLst>
                                            <p:cond delay="820"/>
                                          </p:stCondLst>
                                        </p:cTn>
                                        <p:tgtEl>
                                          <p:spTgt spid="12304"/>
                                        </p:tgtEl>
                                      </p:cBhvr>
                                      <p:to x="100000" y="80000"/>
                                    </p:animScale>
                                    <p:animScale>
                                      <p:cBhvr>
                                        <p:cTn id="32" dur="104" decel="50000">
                                          <p:stCondLst>
                                            <p:cond delay="836"/>
                                          </p:stCondLst>
                                        </p:cTn>
                                        <p:tgtEl>
                                          <p:spTgt spid="12304"/>
                                        </p:tgtEl>
                                      </p:cBhvr>
                                      <p:to x="100000" y="100000"/>
                                    </p:animScale>
                                    <p:animScale>
                                      <p:cBhvr>
                                        <p:cTn id="33" dur="16">
                                          <p:stCondLst>
                                            <p:cond delay="1026"/>
                                          </p:stCondLst>
                                        </p:cTn>
                                        <p:tgtEl>
                                          <p:spTgt spid="12304"/>
                                        </p:tgtEl>
                                      </p:cBhvr>
                                      <p:to x="100000" y="90000"/>
                                    </p:animScale>
                                    <p:animScale>
                                      <p:cBhvr>
                                        <p:cTn id="34" dur="104" decel="50000">
                                          <p:stCondLst>
                                            <p:cond delay="1042"/>
                                          </p:stCondLst>
                                        </p:cTn>
                                        <p:tgtEl>
                                          <p:spTgt spid="12304"/>
                                        </p:tgtEl>
                                      </p:cBhvr>
                                      <p:to x="100000" y="100000"/>
                                    </p:animScale>
                                    <p:animScale>
                                      <p:cBhvr>
                                        <p:cTn id="35" dur="16">
                                          <p:stCondLst>
                                            <p:cond delay="1130"/>
                                          </p:stCondLst>
                                        </p:cTn>
                                        <p:tgtEl>
                                          <p:spTgt spid="12304"/>
                                        </p:tgtEl>
                                      </p:cBhvr>
                                      <p:to x="100000" y="95000"/>
                                    </p:animScale>
                                    <p:animScale>
                                      <p:cBhvr>
                                        <p:cTn id="36" dur="104" decel="50000">
                                          <p:stCondLst>
                                            <p:cond delay="1146"/>
                                          </p:stCondLst>
                                        </p:cTn>
                                        <p:tgtEl>
                                          <p:spTgt spid="12304"/>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12308"/>
                                        </p:tgtEl>
                                        <p:attrNameLst>
                                          <p:attrName>style.visibility</p:attrName>
                                        </p:attrNameLst>
                                      </p:cBhvr>
                                      <p:to>
                                        <p:strVal val="visible"/>
                                      </p:to>
                                    </p:set>
                                    <p:animEffect filter="wipe(down)">
                                      <p:cBhvr>
                                        <p:cTn id="39" dur="362">
                                          <p:stCondLst>
                                            <p:cond delay="0"/>
                                          </p:stCondLst>
                                        </p:cTn>
                                        <p:tgtEl>
                                          <p:spTgt spid="12308"/>
                                        </p:tgtEl>
                                      </p:cBhvr>
                                    </p:animEffect>
                                    <p:anim calcmode="lin" valueType="num">
                                      <p:cBhvr>
                                        <p:cTn id="40" dur="1139" tmFilter="0,0; 0.14,0.36; 0.43,0.73; 0.71,0.91; 1.0,1.0">
                                          <p:stCondLst>
                                            <p:cond delay="0"/>
                                          </p:stCondLst>
                                        </p:cTn>
                                        <p:tgtEl>
                                          <p:spTgt spid="12308"/>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12308"/>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12308"/>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12308"/>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12308"/>
                                        </p:tgtEl>
                                        <p:attrNameLst>
                                          <p:attrName>ppt_y</p:attrName>
                                        </p:attrNameLst>
                                      </p:cBhvr>
                                      <p:tavLst>
                                        <p:tav tm="0" fmla="#ppt_y-sin(pi*$)/81">
                                          <p:val>
                                            <p:fltVal val="0"/>
                                          </p:val>
                                        </p:tav>
                                        <p:tav tm="100000">
                                          <p:val>
                                            <p:fltVal val="1"/>
                                          </p:val>
                                        </p:tav>
                                      </p:tavLst>
                                    </p:anim>
                                    <p:animScale>
                                      <p:cBhvr>
                                        <p:cTn id="45" dur="16">
                                          <p:stCondLst>
                                            <p:cond delay="406"/>
                                          </p:stCondLst>
                                        </p:cTn>
                                        <p:tgtEl>
                                          <p:spTgt spid="12308"/>
                                        </p:tgtEl>
                                      </p:cBhvr>
                                      <p:to x="100000" y="60000"/>
                                    </p:animScale>
                                    <p:animScale>
                                      <p:cBhvr>
                                        <p:cTn id="46" dur="104" decel="50000">
                                          <p:stCondLst>
                                            <p:cond delay="423"/>
                                          </p:stCondLst>
                                        </p:cTn>
                                        <p:tgtEl>
                                          <p:spTgt spid="12308"/>
                                        </p:tgtEl>
                                      </p:cBhvr>
                                      <p:to x="100000" y="100000"/>
                                    </p:animScale>
                                    <p:animScale>
                                      <p:cBhvr>
                                        <p:cTn id="47" dur="16">
                                          <p:stCondLst>
                                            <p:cond delay="820"/>
                                          </p:stCondLst>
                                        </p:cTn>
                                        <p:tgtEl>
                                          <p:spTgt spid="12308"/>
                                        </p:tgtEl>
                                      </p:cBhvr>
                                      <p:to x="100000" y="80000"/>
                                    </p:animScale>
                                    <p:animScale>
                                      <p:cBhvr>
                                        <p:cTn id="48" dur="104" decel="50000">
                                          <p:stCondLst>
                                            <p:cond delay="836"/>
                                          </p:stCondLst>
                                        </p:cTn>
                                        <p:tgtEl>
                                          <p:spTgt spid="12308"/>
                                        </p:tgtEl>
                                      </p:cBhvr>
                                      <p:to x="100000" y="100000"/>
                                    </p:animScale>
                                    <p:animScale>
                                      <p:cBhvr>
                                        <p:cTn id="49" dur="16">
                                          <p:stCondLst>
                                            <p:cond delay="1026"/>
                                          </p:stCondLst>
                                        </p:cTn>
                                        <p:tgtEl>
                                          <p:spTgt spid="12308"/>
                                        </p:tgtEl>
                                      </p:cBhvr>
                                      <p:to x="100000" y="90000"/>
                                    </p:animScale>
                                    <p:animScale>
                                      <p:cBhvr>
                                        <p:cTn id="50" dur="104" decel="50000">
                                          <p:stCondLst>
                                            <p:cond delay="1042"/>
                                          </p:stCondLst>
                                        </p:cTn>
                                        <p:tgtEl>
                                          <p:spTgt spid="12308"/>
                                        </p:tgtEl>
                                      </p:cBhvr>
                                      <p:to x="100000" y="100000"/>
                                    </p:animScale>
                                    <p:animScale>
                                      <p:cBhvr>
                                        <p:cTn id="51" dur="16">
                                          <p:stCondLst>
                                            <p:cond delay="1130"/>
                                          </p:stCondLst>
                                        </p:cTn>
                                        <p:tgtEl>
                                          <p:spTgt spid="12308"/>
                                        </p:tgtEl>
                                      </p:cBhvr>
                                      <p:to x="100000" y="95000"/>
                                    </p:animScale>
                                    <p:animScale>
                                      <p:cBhvr>
                                        <p:cTn id="52" dur="104" decel="50000">
                                          <p:stCondLst>
                                            <p:cond delay="1146"/>
                                          </p:stCondLst>
                                        </p:cTn>
                                        <p:tgtEl>
                                          <p:spTgt spid="1230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9BA8C20A-9D64-42C4-9D20-66DE9E271673}" type="slidenum">
              <a:rPr lang="zh-CN" altLang="en-US" sz="1080">
                <a:sym typeface="方正兰亭粗黑_GBK" charset="-122"/>
              </a:rPr>
              <a:pPr>
                <a:defRPr/>
              </a:pPr>
              <a:t>4</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0246"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0247"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248" name="文本框 99"/>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2" name="文本框 1"/>
          <p:cNvSpPr txBox="1">
            <a:spLocks noChangeArrowheads="1"/>
          </p:cNvSpPr>
          <p:nvPr/>
        </p:nvSpPr>
        <p:spPr bwMode="auto">
          <a:xfrm>
            <a:off x="363538" y="1406525"/>
            <a:ext cx="2062162" cy="25511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a:p>
            <a:pPr indent="304800" eaLnBrk="0" hangingPunct="0"/>
            <a:endParaRPr lang="zh-CN" altLang="en-US" sz="2000">
              <a:latin typeface="微软雅黑"/>
              <a:ea typeface="微软雅黑"/>
              <a:cs typeface="宋体" charset="-122"/>
            </a:endParaRP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现</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象</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一</a:t>
            </a:r>
          </a:p>
        </p:txBody>
      </p:sp>
      <p:pic>
        <p:nvPicPr>
          <p:cNvPr id="4" name="图片 3" descr="Cache_1b72df2475fd33fb."/>
          <p:cNvPicPr>
            <a:picLocks noChangeAspect="1"/>
          </p:cNvPicPr>
          <p:nvPr/>
        </p:nvPicPr>
        <p:blipFill>
          <a:blip r:embed="rId3"/>
          <a:srcRect/>
          <a:stretch>
            <a:fillRect/>
          </a:stretch>
        </p:blipFill>
        <p:spPr bwMode="auto">
          <a:xfrm>
            <a:off x="2657475" y="1298575"/>
            <a:ext cx="2312988" cy="3086100"/>
          </a:xfrm>
          <a:prstGeom prst="rect">
            <a:avLst/>
          </a:prstGeom>
          <a:noFill/>
          <a:ln w="9525">
            <a:noFill/>
            <a:miter lim="800000"/>
            <a:headEnd/>
            <a:tailEnd/>
          </a:ln>
        </p:spPr>
      </p:pic>
      <p:pic>
        <p:nvPicPr>
          <p:cNvPr id="5" name="图片 4" descr="一来就在外面玩"/>
          <p:cNvPicPr>
            <a:picLocks noChangeAspect="1"/>
          </p:cNvPicPr>
          <p:nvPr/>
        </p:nvPicPr>
        <p:blipFill>
          <a:blip r:embed="rId4"/>
          <a:srcRect/>
          <a:stretch>
            <a:fillRect/>
          </a:stretch>
        </p:blipFill>
        <p:spPr bwMode="auto">
          <a:xfrm>
            <a:off x="5600700" y="1579563"/>
            <a:ext cx="2314575" cy="3086100"/>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4"/>
          <p:cNvSpPr>
            <a:spLocks noGrp="1"/>
          </p:cNvSpPr>
          <p:nvPr>
            <p:ph type="sldNum" sz="quarter" idx="12"/>
          </p:nvPr>
        </p:nvSpPr>
        <p:spPr>
          <a:xfrm>
            <a:off x="6354763" y="4768850"/>
            <a:ext cx="1920875" cy="273050"/>
          </a:xfrm>
        </p:spPr>
        <p:txBody>
          <a:bodyPr anchor="ctr"/>
          <a:lstStyle/>
          <a:p>
            <a:pPr>
              <a:defRPr/>
            </a:pPr>
            <a:fld id="{E6B779BC-3AB3-47AB-9F11-564ACC6BFD19}" type="slidenum">
              <a:rPr lang="zh-CN" altLang="en-US" sz="1080">
                <a:sym typeface="方正兰亭粗黑_GBK" charset="-122"/>
              </a:rPr>
              <a:pPr>
                <a:defRPr/>
              </a:pPr>
              <a:t>40</a:t>
            </a:fld>
            <a:endParaRPr lang="zh-CN" altLang="en-US" sz="1080">
              <a:sym typeface="方正兰亭粗黑_GBK" charset="-122"/>
            </a:endParaRPr>
          </a:p>
        </p:txBody>
      </p:sp>
      <p:sp>
        <p:nvSpPr>
          <p:cNvPr id="5129" name="TextBox 12"/>
          <p:cNvSpPr/>
          <p:nvPr/>
        </p:nvSpPr>
        <p:spPr>
          <a:xfrm>
            <a:off x="914400" y="3303588"/>
            <a:ext cx="4176713" cy="1243012"/>
          </a:xfrm>
          <a:prstGeom prst="rect">
            <a:avLst/>
          </a:prstGeom>
          <a:noFill/>
          <a:ln w="9525">
            <a:noFill/>
          </a:ln>
        </p:spPr>
        <p:txBody>
          <a:bodyPr>
            <a:spAutoFit/>
          </a:bodyPr>
          <a:lstStyle/>
          <a:p>
            <a:pPr>
              <a:lnSpc>
                <a:spcPct val="150000"/>
              </a:lnSpc>
              <a:defRPr/>
            </a:pPr>
            <a:r>
              <a:rPr lang="zh-CN" altLang="en-US" sz="1260" dirty="0">
                <a:solidFill>
                  <a:schemeClr val="bg1"/>
                </a:solidFill>
                <a:latin typeface="方正兰亭粗黑_GBK" charset="-122"/>
                <a:ea typeface="宋体" panose="02010600030101010101" pitchFamily="2" charset="-122"/>
                <a:sym typeface="宋体" panose="02010600030101010101" pitchFamily="2" charset="-122"/>
              </a:rPr>
              <a:t>这里输入简单的文字概述这里输入简单文字概述这里输入简单的文字概述这里入简单的文字概述这里输入述文字概述这里输入简单文字概述这里输入简单的文字概述这里入简单的文字概述这里输入述</a:t>
            </a:r>
          </a:p>
        </p:txBody>
      </p:sp>
      <p:sp>
        <p:nvSpPr>
          <p:cNvPr id="100" name="文本框 99"/>
          <p:cNvSpPr txBox="1">
            <a:spLocks noChangeArrowheads="1"/>
          </p:cNvSpPr>
          <p:nvPr/>
        </p:nvSpPr>
        <p:spPr bwMode="auto">
          <a:xfrm>
            <a:off x="7938" y="1114425"/>
            <a:ext cx="9126537" cy="3324225"/>
          </a:xfrm>
          <a:prstGeom prst="rect">
            <a:avLst/>
          </a:prstGeom>
          <a:noFill/>
          <a:ln w="9525">
            <a:noFill/>
            <a:miter lim="800000"/>
            <a:headEnd/>
            <a:tailEnd/>
          </a:ln>
        </p:spPr>
        <p:txBody>
          <a:bodyPr>
            <a:spAutoFit/>
          </a:bodyPr>
          <a:lstStyle/>
          <a:p>
            <a:pPr indent="304800" eaLnBrk="0" hangingPunct="0">
              <a:lnSpc>
                <a:spcPct val="140000"/>
              </a:lnSpc>
            </a:pPr>
            <a:r>
              <a:rPr lang="en-US" altLang="zh-CN" sz="2000">
                <a:solidFill>
                  <a:srgbClr val="000000"/>
                </a:solidFill>
                <a:latin typeface="楷体_GB2312" pitchFamily="49" charset="-122"/>
                <a:ea typeface="楷体_GB2312" pitchFamily="49" charset="-122"/>
                <a:cs typeface="宋体" charset="-122"/>
              </a:rPr>
              <a:t>  </a:t>
            </a:r>
            <a:r>
              <a:rPr lang="en-US" altLang="zh-CN" sz="2000">
                <a:solidFill>
                  <a:srgbClr val="FF0000"/>
                </a:solidFill>
                <a:latin typeface="楷体_GB2312" pitchFamily="49" charset="-122"/>
                <a:ea typeface="楷体_GB2312" pitchFamily="49" charset="-122"/>
                <a:cs typeface="宋体" charset="-122"/>
              </a:rPr>
              <a:t>1.</a:t>
            </a:r>
            <a:r>
              <a:rPr lang="zh-CN" altLang="en-US" sz="2000">
                <a:solidFill>
                  <a:srgbClr val="FF0000"/>
                </a:solidFill>
                <a:latin typeface="楷体_GB2312" pitchFamily="49" charset="-122"/>
                <a:ea typeface="楷体_GB2312" pitchFamily="49" charset="-122"/>
                <a:cs typeface="宋体" charset="-122"/>
              </a:rPr>
              <a:t>班级物质文化建设</a:t>
            </a:r>
            <a:r>
              <a:rPr lang="zh-CN" altLang="en-US" sz="2000">
                <a:solidFill>
                  <a:srgbClr val="000000"/>
                </a:solidFill>
                <a:latin typeface="楷体_GB2312" pitchFamily="49" charset="-122"/>
                <a:ea typeface="楷体_GB2312" pitchFamily="49" charset="-122"/>
                <a:cs typeface="宋体" charset="-122"/>
              </a:rPr>
              <a:t>：包括班级展示牌、黑板报外墙布置、班级特色专栏</a:t>
            </a:r>
            <a:r>
              <a:rPr lang="en-US" altLang="zh-CN" sz="2000">
                <a:solidFill>
                  <a:srgbClr val="000000"/>
                </a:solidFill>
                <a:latin typeface="楷体_GB2312" pitchFamily="49" charset="-122"/>
                <a:ea typeface="楷体_GB2312" pitchFamily="49" charset="-122"/>
                <a:cs typeface="宋体" charset="-122"/>
              </a:rPr>
              <a:t>——</a:t>
            </a:r>
            <a:r>
              <a:rPr lang="zh-CN" altLang="en-US" sz="2000">
                <a:solidFill>
                  <a:srgbClr val="000000"/>
                </a:solidFill>
                <a:latin typeface="楷体_GB2312" pitchFamily="49" charset="-122"/>
                <a:ea typeface="楷体_GB2312" pitchFamily="49" charset="-122"/>
                <a:cs typeface="宋体" charset="-122"/>
              </a:rPr>
              <a:t>根据班级特色设置专栏，如绿植角、生日树、小眼睛看世界、美文荟萃、露一手、炫我风采、成长在线、加油站、优点大轰炸等，目标是要让每个孩子能看到他自己成长的痕迹。</a:t>
            </a:r>
          </a:p>
          <a:p>
            <a:pPr indent="304800" eaLnBrk="0" hangingPunct="0"/>
            <a:r>
              <a:rPr lang="en-US" altLang="zh-CN" sz="2000">
                <a:solidFill>
                  <a:srgbClr val="000000"/>
                </a:solidFill>
                <a:latin typeface="楷体_GB2312" pitchFamily="49" charset="-122"/>
                <a:ea typeface="楷体_GB2312" pitchFamily="49" charset="-122"/>
                <a:cs typeface="宋体" charset="-122"/>
              </a:rPr>
              <a:t>  </a:t>
            </a:r>
            <a:r>
              <a:rPr lang="en-US" altLang="zh-CN" sz="2000">
                <a:solidFill>
                  <a:srgbClr val="FF0000"/>
                </a:solidFill>
                <a:latin typeface="楷体_GB2312" pitchFamily="49" charset="-122"/>
                <a:ea typeface="楷体_GB2312" pitchFamily="49" charset="-122"/>
                <a:cs typeface="宋体" charset="-122"/>
              </a:rPr>
              <a:t>2.</a:t>
            </a:r>
            <a:r>
              <a:rPr lang="zh-CN" altLang="en-US" sz="2000">
                <a:solidFill>
                  <a:srgbClr val="FF0000"/>
                </a:solidFill>
                <a:latin typeface="楷体_GB2312" pitchFamily="49" charset="-122"/>
                <a:ea typeface="楷体_GB2312" pitchFamily="49" charset="-122"/>
                <a:cs typeface="宋体" charset="-122"/>
              </a:rPr>
              <a:t>班级制度文化建设</a:t>
            </a:r>
            <a:r>
              <a:rPr lang="zh-CN" altLang="en-US" sz="2000">
                <a:solidFill>
                  <a:srgbClr val="000000"/>
                </a:solidFill>
                <a:latin typeface="楷体_GB2312" pitchFamily="49" charset="-122"/>
                <a:ea typeface="楷体_GB2312" pitchFamily="49" charset="-122"/>
                <a:cs typeface="宋体" charset="-122"/>
              </a:rPr>
              <a:t>：师生共建共守班级公约，学生不但是“立法者”，也是“执法者”，再配上一套有效的奖惩制度，能增加学生的自动性与荣誉感。</a:t>
            </a:r>
          </a:p>
          <a:p>
            <a:pPr indent="304800" eaLnBrk="0" hangingPunct="0"/>
            <a:r>
              <a:rPr lang="en-US" altLang="zh-CN" sz="2000">
                <a:solidFill>
                  <a:srgbClr val="000000"/>
                </a:solidFill>
                <a:latin typeface="楷体_GB2312" pitchFamily="49" charset="-122"/>
                <a:ea typeface="楷体_GB2312" pitchFamily="49" charset="-122"/>
                <a:cs typeface="宋体" charset="-122"/>
              </a:rPr>
              <a:t>  </a:t>
            </a:r>
            <a:r>
              <a:rPr lang="en-US" altLang="zh-CN" sz="2000">
                <a:solidFill>
                  <a:srgbClr val="FF0000"/>
                </a:solidFill>
                <a:latin typeface="楷体_GB2312" pitchFamily="49" charset="-122"/>
                <a:ea typeface="楷体_GB2312" pitchFamily="49" charset="-122"/>
                <a:cs typeface="宋体" charset="-122"/>
              </a:rPr>
              <a:t>3.</a:t>
            </a:r>
            <a:r>
              <a:rPr lang="zh-CN" altLang="en-US" sz="2000">
                <a:solidFill>
                  <a:srgbClr val="FF0000"/>
                </a:solidFill>
                <a:latin typeface="楷体_GB2312" pitchFamily="49" charset="-122"/>
                <a:ea typeface="楷体_GB2312" pitchFamily="49" charset="-122"/>
                <a:cs typeface="宋体" charset="-122"/>
              </a:rPr>
              <a:t>班级课程文化</a:t>
            </a:r>
            <a:r>
              <a:rPr lang="zh-CN" altLang="en-US" sz="2000">
                <a:solidFill>
                  <a:srgbClr val="000000"/>
                </a:solidFill>
                <a:latin typeface="楷体_GB2312" pitchFamily="49" charset="-122"/>
                <a:ea typeface="楷体_GB2312" pitchFamily="49" charset="-122"/>
                <a:cs typeface="宋体" charset="-122"/>
              </a:rPr>
              <a:t>：设立独特的班级节日，如读书节、新闻日、微笑节、赞美节、成长节、朗诵节、创意节等，开发班本课程，引导学生共同经历课程、活动、节日、仪式等，让学生的生活有滋有味起来。</a:t>
            </a:r>
          </a:p>
        </p:txBody>
      </p:sp>
      <p:pic>
        <p:nvPicPr>
          <p:cNvPr id="63492"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3558"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9"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0"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3497" name="文本框 2"/>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r>
              <a:rPr lang="zh-CN" altLang="en-US" sz="2400">
                <a:latin typeface="微软雅黑"/>
                <a:ea typeface="微软雅黑"/>
                <a:cs typeface="宋体" charset="-122"/>
              </a:rPr>
              <a:t>（六）卫生常规</a:t>
            </a:r>
            <a:r>
              <a:rPr lang="en-US" altLang="zh-CN" sz="2400">
                <a:latin typeface="微软雅黑"/>
                <a:ea typeface="微软雅黑"/>
                <a:cs typeface="宋体" charset="-122"/>
              </a:rPr>
              <a:t>——</a:t>
            </a:r>
            <a:r>
              <a:rPr lang="zh-CN" altLang="en-US" sz="2400">
                <a:latin typeface="微软雅黑"/>
                <a:ea typeface="微软雅黑"/>
                <a:cs typeface="宋体" charset="-122"/>
              </a:rPr>
              <a:t>落实每个细节，打造最美班级</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0"/>
                                        </p:tgtEl>
                                        <p:attrNameLst>
                                          <p:attrName>ppt_y</p:attrName>
                                        </p:attrNameLst>
                                      </p:cBhvr>
                                      <p:tavLst>
                                        <p:tav tm="0">
                                          <p:val>
                                            <p:strVal val="#ppt_y"/>
                                          </p:val>
                                        </p:tav>
                                        <p:tav tm="100000">
                                          <p:val>
                                            <p:strVal val="#ppt_y"/>
                                          </p:val>
                                        </p:tav>
                                      </p:tavLst>
                                    </p:anim>
                                    <p:anim calcmode="lin" valueType="num">
                                      <p:cBhvr>
                                        <p:cTn id="9"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4"/>
          <p:cNvSpPr>
            <a:spLocks noGrp="1"/>
          </p:cNvSpPr>
          <p:nvPr>
            <p:ph type="sldNum" sz="quarter" idx="12"/>
          </p:nvPr>
        </p:nvSpPr>
        <p:spPr>
          <a:xfrm>
            <a:off x="6354763" y="4768850"/>
            <a:ext cx="1920875" cy="273050"/>
          </a:xfrm>
        </p:spPr>
        <p:txBody>
          <a:bodyPr anchor="ctr"/>
          <a:lstStyle/>
          <a:p>
            <a:pPr>
              <a:defRPr/>
            </a:pPr>
            <a:fld id="{143DA52E-642F-498B-90EC-2D000A625088}" type="slidenum">
              <a:rPr lang="zh-CN" altLang="en-US" sz="1080">
                <a:sym typeface="方正兰亭粗黑_GBK" charset="-122"/>
              </a:rPr>
              <a:pPr>
                <a:defRPr/>
              </a:pPr>
              <a:t>41</a:t>
            </a:fld>
            <a:endParaRPr lang="zh-CN" altLang="en-US" sz="1080">
              <a:sym typeface="方正兰亭粗黑_GBK" charset="-122"/>
            </a:endParaRPr>
          </a:p>
        </p:txBody>
      </p:sp>
      <p:sp>
        <p:nvSpPr>
          <p:cNvPr id="64514" name="文本框 99"/>
          <p:cNvSpPr txBox="1">
            <a:spLocks noChangeArrowheads="1"/>
          </p:cNvSpPr>
          <p:nvPr/>
        </p:nvSpPr>
        <p:spPr bwMode="auto">
          <a:xfrm>
            <a:off x="144463" y="1209675"/>
            <a:ext cx="8851900" cy="3416300"/>
          </a:xfrm>
          <a:prstGeom prst="rect">
            <a:avLst/>
          </a:prstGeom>
          <a:noFill/>
          <a:ln w="9525">
            <a:noFill/>
            <a:miter lim="800000"/>
            <a:headEnd/>
            <a:tailEnd/>
          </a:ln>
        </p:spPr>
        <p:txBody>
          <a:bodyPr>
            <a:spAutoFit/>
          </a:bodyPr>
          <a:lstStyle/>
          <a:p>
            <a:pPr indent="304800" eaLnBrk="0" hangingPunct="0">
              <a:lnSpc>
                <a:spcPct val="180000"/>
              </a:lnSpc>
            </a:pPr>
            <a:r>
              <a:rPr lang="en-US" altLang="zh-CN" sz="2000">
                <a:latin typeface="楷体_GB2312" pitchFamily="49" charset="-122"/>
                <a:ea typeface="楷体_GB2312" pitchFamily="49" charset="-122"/>
                <a:cs typeface="宋体" charset="-122"/>
              </a:rPr>
              <a:t>  </a:t>
            </a:r>
            <a:r>
              <a:rPr lang="zh-CN" altLang="en-US" sz="2000">
                <a:latin typeface="楷体_GB2312" pitchFamily="49" charset="-122"/>
                <a:ea typeface="楷体_GB2312" pitchFamily="49" charset="-122"/>
                <a:cs typeface="宋体" charset="-122"/>
              </a:rPr>
              <a:t>从课堂内到课堂外，我们必须重视学生的言行举止和行为规范，让教育不留死角。用餐、行走、路队、做操、集会、课间、上课等，讲规矩，讲规格，讲品位。这些细节便是做人的素质。而常规的养成必须经历</a:t>
            </a:r>
            <a:r>
              <a:rPr lang="zh-CN" altLang="en-US" sz="2000">
                <a:solidFill>
                  <a:srgbClr val="FF0000"/>
                </a:solidFill>
                <a:latin typeface="楷体_GB2312" pitchFamily="49" charset="-122"/>
                <a:ea typeface="楷体_GB2312" pitchFamily="49" charset="-122"/>
                <a:cs typeface="宋体" charset="-122"/>
              </a:rPr>
              <a:t>“</a:t>
            </a:r>
            <a:r>
              <a:rPr lang="zh-CN" altLang="en-US" sz="2000" u="sng">
                <a:solidFill>
                  <a:srgbClr val="FF0000"/>
                </a:solidFill>
                <a:latin typeface="楷体_GB2312" pitchFamily="49" charset="-122"/>
                <a:ea typeface="楷体_GB2312" pitchFamily="49" charset="-122"/>
                <a:cs typeface="宋体" charset="-122"/>
              </a:rPr>
              <a:t>制度规约</a:t>
            </a:r>
            <a:r>
              <a:rPr lang="en-US" altLang="zh-CN" sz="2000" u="sng">
                <a:solidFill>
                  <a:srgbClr val="FF0000"/>
                </a:solidFill>
                <a:latin typeface="楷体_GB2312" pitchFamily="49" charset="-122"/>
                <a:ea typeface="楷体_GB2312" pitchFamily="49" charset="-122"/>
                <a:cs typeface="宋体" charset="-122"/>
              </a:rPr>
              <a:t>——</a:t>
            </a:r>
            <a:r>
              <a:rPr lang="zh-CN" altLang="en-US" sz="2000" u="sng">
                <a:solidFill>
                  <a:srgbClr val="FF0000"/>
                </a:solidFill>
                <a:latin typeface="楷体_GB2312" pitchFamily="49" charset="-122"/>
                <a:ea typeface="楷体_GB2312" pitchFamily="49" charset="-122"/>
                <a:cs typeface="宋体" charset="-122"/>
              </a:rPr>
              <a:t>形成认同</a:t>
            </a:r>
            <a:r>
              <a:rPr lang="en-US" altLang="zh-CN" sz="2000" u="sng">
                <a:solidFill>
                  <a:srgbClr val="FF0000"/>
                </a:solidFill>
                <a:latin typeface="楷体_GB2312" pitchFamily="49" charset="-122"/>
                <a:ea typeface="楷体_GB2312" pitchFamily="49" charset="-122"/>
                <a:cs typeface="宋体" charset="-122"/>
              </a:rPr>
              <a:t>——</a:t>
            </a:r>
            <a:r>
              <a:rPr lang="zh-CN" altLang="en-US" sz="2000" u="sng">
                <a:solidFill>
                  <a:srgbClr val="FF0000"/>
                </a:solidFill>
                <a:latin typeface="楷体_GB2312" pitchFamily="49" charset="-122"/>
                <a:ea typeface="楷体_GB2312" pitchFamily="49" charset="-122"/>
                <a:cs typeface="宋体" charset="-122"/>
              </a:rPr>
              <a:t>评价奖惩</a:t>
            </a:r>
            <a:r>
              <a:rPr lang="en-US" altLang="zh-CN" sz="2000" u="sng">
                <a:solidFill>
                  <a:srgbClr val="FF0000"/>
                </a:solidFill>
                <a:latin typeface="楷体_GB2312" pitchFamily="49" charset="-122"/>
                <a:ea typeface="楷体_GB2312" pitchFamily="49" charset="-122"/>
                <a:cs typeface="宋体" charset="-122"/>
              </a:rPr>
              <a:t>——</a:t>
            </a:r>
            <a:r>
              <a:rPr lang="zh-CN" altLang="en-US" sz="2000" u="sng">
                <a:solidFill>
                  <a:srgbClr val="FF0000"/>
                </a:solidFill>
                <a:latin typeface="楷体_GB2312" pitchFamily="49" charset="-122"/>
                <a:ea typeface="楷体_GB2312" pitchFamily="49" charset="-122"/>
                <a:cs typeface="宋体" charset="-122"/>
              </a:rPr>
              <a:t>逐渐固化</a:t>
            </a:r>
            <a:r>
              <a:rPr lang="en-US" altLang="zh-CN" sz="2000" u="sng">
                <a:solidFill>
                  <a:srgbClr val="FF0000"/>
                </a:solidFill>
                <a:latin typeface="楷体_GB2312" pitchFamily="49" charset="-122"/>
                <a:ea typeface="楷体_GB2312" pitchFamily="49" charset="-122"/>
                <a:cs typeface="宋体" charset="-122"/>
              </a:rPr>
              <a:t>——</a:t>
            </a:r>
            <a:r>
              <a:rPr lang="zh-CN" altLang="en-US" sz="2000" u="sng">
                <a:solidFill>
                  <a:srgbClr val="FF0000"/>
                </a:solidFill>
                <a:latin typeface="楷体_GB2312" pitchFamily="49" charset="-122"/>
                <a:ea typeface="楷体_GB2312" pitchFamily="49" charset="-122"/>
                <a:cs typeface="宋体" charset="-122"/>
              </a:rPr>
              <a:t>自觉自然</a:t>
            </a:r>
            <a:r>
              <a:rPr lang="zh-CN" altLang="en-US" sz="2000">
                <a:solidFill>
                  <a:srgbClr val="FF0000"/>
                </a:solidFill>
                <a:latin typeface="楷体_GB2312" pitchFamily="49" charset="-122"/>
                <a:ea typeface="楷体_GB2312" pitchFamily="49" charset="-122"/>
                <a:cs typeface="宋体" charset="-122"/>
              </a:rPr>
              <a:t>”</a:t>
            </a:r>
            <a:r>
              <a:rPr lang="zh-CN" altLang="en-US" sz="2000">
                <a:latin typeface="楷体_GB2312" pitchFamily="49" charset="-122"/>
                <a:ea typeface="楷体_GB2312" pitchFamily="49" charset="-122"/>
                <a:cs typeface="宋体" charset="-122"/>
              </a:rPr>
              <a:t>五个过程，执行时要一以贯之，抓严细节，抓实过程，要预防重于治疗（事先教会学生如何做好该做的事，比事后惩罚、责骂来得好），多正向引导，善随时指导，重表扬奖励。</a:t>
            </a:r>
          </a:p>
        </p:txBody>
      </p:sp>
      <p:pic>
        <p:nvPicPr>
          <p:cNvPr id="64515"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3558"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9"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0"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4520" name="文本框 1"/>
          <p:cNvSpPr txBox="1">
            <a:spLocks noChangeArrowheads="1"/>
          </p:cNvSpPr>
          <p:nvPr/>
        </p:nvSpPr>
        <p:spPr bwMode="auto">
          <a:xfrm>
            <a:off x="1289050" y="161925"/>
            <a:ext cx="7707313" cy="603250"/>
          </a:xfrm>
          <a:prstGeom prst="rect">
            <a:avLst/>
          </a:prstGeom>
          <a:noFill/>
          <a:ln w="9525">
            <a:noFill/>
            <a:miter lim="800000"/>
            <a:headEnd/>
            <a:tailEnd/>
          </a:ln>
        </p:spPr>
        <p:txBody>
          <a:bodyPr>
            <a:spAutoFit/>
          </a:bodyPr>
          <a:lstStyle/>
          <a:p>
            <a:pPr indent="304800" eaLnBrk="0" hangingPunct="0">
              <a:lnSpc>
                <a:spcPct val="140000"/>
              </a:lnSpc>
            </a:pPr>
            <a:endParaRPr lang="zh-CN" altLang="en-US" sz="2400">
              <a:latin typeface="微软雅黑"/>
              <a:ea typeface="微软雅黑"/>
              <a:cs typeface="宋体" charset="-122"/>
            </a:endParaRPr>
          </a:p>
        </p:txBody>
      </p:sp>
      <p:sp>
        <p:nvSpPr>
          <p:cNvPr id="8" name="文本框 7"/>
          <p:cNvSpPr txBox="1"/>
          <p:nvPr/>
        </p:nvSpPr>
        <p:spPr>
          <a:xfrm>
            <a:off x="1403736" y="483576"/>
            <a:ext cx="8280690" cy="584775"/>
          </a:xfrm>
          <a:prstGeom prst="rect">
            <a:avLst/>
          </a:prstGeom>
          <a:noFill/>
        </p:spPr>
        <p:txBody>
          <a:bodyPr>
            <a:spAutoFit/>
            <a:scene3d>
              <a:camera prst="orthographicFront"/>
              <a:lightRig rig="threePt" dir="t"/>
            </a:scene3d>
          </a:bodyPr>
          <a:lstStyle/>
          <a:p>
            <a:pPr eaLnBrk="0" hangingPunct="0">
              <a:defRPr/>
            </a:pPr>
            <a:r>
              <a:rPr lang="zh-CN" altLang="en-US" sz="3200" dirty="0">
                <a:ln w="317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mn-ea"/>
              </a:rPr>
              <a:t>常规重在“常”，责在“规”，贵在“实”</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80F8D8D0-8F24-4D9F-9E72-C7766D904479}" type="slidenum">
              <a:rPr lang="zh-CN" altLang="en-US" sz="1080">
                <a:sym typeface="方正兰亭粗黑_GBK" charset="-122"/>
              </a:rPr>
              <a:pPr>
                <a:defRPr/>
              </a:pPr>
              <a:t>42</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5542" name="矩形 25"/>
          <p:cNvSpPr>
            <a:spLocks noChangeArrowheads="1"/>
          </p:cNvSpPr>
          <p:nvPr/>
        </p:nvSpPr>
        <p:spPr bwMode="auto">
          <a:xfrm>
            <a:off x="2058988" y="5413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65543"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4" name="矩形 3"/>
          <p:cNvSpPr/>
          <p:nvPr/>
        </p:nvSpPr>
        <p:spPr>
          <a:xfrm>
            <a:off x="1623060" y="137985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聚</a:t>
            </a:r>
          </a:p>
        </p:txBody>
      </p:sp>
      <p:sp>
        <p:nvSpPr>
          <p:cNvPr id="5" name="矩形 4"/>
          <p:cNvSpPr/>
          <p:nvPr/>
        </p:nvSpPr>
        <p:spPr>
          <a:xfrm>
            <a:off x="3113405" y="172212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焦</a:t>
            </a:r>
          </a:p>
        </p:txBody>
      </p:sp>
      <p:sp>
        <p:nvSpPr>
          <p:cNvPr id="6" name="矩形 5"/>
          <p:cNvSpPr/>
          <p:nvPr/>
        </p:nvSpPr>
        <p:spPr>
          <a:xfrm>
            <a:off x="4675505" y="1418590"/>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观</a:t>
            </a:r>
          </a:p>
        </p:txBody>
      </p:sp>
      <p:sp>
        <p:nvSpPr>
          <p:cNvPr id="7" name="矩形 6"/>
          <p:cNvSpPr/>
          <p:nvPr/>
        </p:nvSpPr>
        <p:spPr>
          <a:xfrm>
            <a:off x="6165850" y="1760855"/>
            <a:ext cx="1643380" cy="1967865"/>
          </a:xfrm>
          <a:prstGeom prst="rect">
            <a:avLst/>
          </a:prstGeom>
          <a:noFill/>
          <a:ln>
            <a:noFill/>
          </a:ln>
        </p:spPr>
        <p:txBody>
          <a:bodyPr wrap="none">
            <a:spAutoFit/>
          </a:bodyPr>
          <a:lstStyle/>
          <a:p>
            <a:pPr algn="ctr" eaLnBrk="0" hangingPunct="0">
              <a:defRPr/>
            </a:pPr>
            <a:r>
              <a:rPr lang="zh-CN" altLang="en-US" sz="115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点</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56E6FBEF-A5A2-4D0C-8161-F9C8CBEF5B8D}" type="slidenum">
              <a:rPr lang="zh-CN" altLang="en-US" sz="1080">
                <a:sym typeface="方正兰亭粗黑_GBK" charset="-122"/>
              </a:rPr>
              <a:pPr>
                <a:defRPr/>
              </a:pPr>
              <a:t>43</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6566"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pic>
        <p:nvPicPr>
          <p:cNvPr id="8" name="图片 7" descr="办公桌杂物多"/>
          <p:cNvPicPr>
            <a:picLocks noChangeAspect="1"/>
          </p:cNvPicPr>
          <p:nvPr/>
        </p:nvPicPr>
        <p:blipFill>
          <a:blip r:embed="rId3"/>
          <a:srcRect/>
          <a:stretch>
            <a:fillRect/>
          </a:stretch>
        </p:blipFill>
        <p:spPr bwMode="auto">
          <a:xfrm>
            <a:off x="6000750" y="2622550"/>
            <a:ext cx="2887663" cy="2165350"/>
          </a:xfrm>
          <a:prstGeom prst="rect">
            <a:avLst/>
          </a:prstGeom>
          <a:solidFill>
            <a:schemeClr val="bg1"/>
          </a:solidFill>
          <a:ln w="9525">
            <a:noFill/>
            <a:miter lim="800000"/>
            <a:headEnd/>
            <a:tailEnd/>
          </a:ln>
        </p:spPr>
      </p:pic>
      <p:pic>
        <p:nvPicPr>
          <p:cNvPr id="9" name="图片 8" descr="教师要榜样示范——讲台整理"/>
          <p:cNvPicPr>
            <a:picLocks noChangeAspect="1"/>
          </p:cNvPicPr>
          <p:nvPr/>
        </p:nvPicPr>
        <p:blipFill>
          <a:blip r:embed="rId4"/>
          <a:srcRect/>
          <a:stretch>
            <a:fillRect/>
          </a:stretch>
        </p:blipFill>
        <p:spPr bwMode="auto">
          <a:xfrm>
            <a:off x="3070225" y="3157538"/>
            <a:ext cx="2859088" cy="1611312"/>
          </a:xfrm>
          <a:prstGeom prst="rect">
            <a:avLst/>
          </a:prstGeom>
          <a:noFill/>
          <a:ln w="9525">
            <a:noFill/>
            <a:miter lim="800000"/>
            <a:headEnd/>
            <a:tailEnd/>
          </a:ln>
        </p:spPr>
      </p:pic>
      <p:pic>
        <p:nvPicPr>
          <p:cNvPr id="10" name="图片 9" descr="教师要榜样示范——讲台整理2"/>
          <p:cNvPicPr>
            <a:picLocks noChangeAspect="1"/>
          </p:cNvPicPr>
          <p:nvPr/>
        </p:nvPicPr>
        <p:blipFill>
          <a:blip r:embed="rId5"/>
          <a:srcRect/>
          <a:stretch>
            <a:fillRect/>
          </a:stretch>
        </p:blipFill>
        <p:spPr bwMode="auto">
          <a:xfrm>
            <a:off x="6000750" y="358775"/>
            <a:ext cx="2887663" cy="2165350"/>
          </a:xfrm>
          <a:prstGeom prst="rect">
            <a:avLst/>
          </a:prstGeom>
          <a:noFill/>
          <a:ln w="9525">
            <a:noFill/>
            <a:miter lim="800000"/>
            <a:headEnd/>
            <a:tailEnd/>
          </a:ln>
        </p:spPr>
      </p:pic>
      <p:pic>
        <p:nvPicPr>
          <p:cNvPr id="11" name="图片 10" descr="教师要榜样示范——随意倒垃圾"/>
          <p:cNvPicPr>
            <a:picLocks noChangeAspect="1"/>
          </p:cNvPicPr>
          <p:nvPr/>
        </p:nvPicPr>
        <p:blipFill>
          <a:blip r:embed="rId6"/>
          <a:srcRect/>
          <a:stretch>
            <a:fillRect/>
          </a:stretch>
        </p:blipFill>
        <p:spPr bwMode="auto">
          <a:xfrm>
            <a:off x="144463" y="3168650"/>
            <a:ext cx="2859087" cy="1608138"/>
          </a:xfrm>
          <a:prstGeom prst="rect">
            <a:avLst/>
          </a:prstGeom>
          <a:noFill/>
          <a:ln w="9525">
            <a:noFill/>
            <a:miter lim="800000"/>
            <a:headEnd/>
            <a:tailEnd/>
          </a:ln>
        </p:spPr>
      </p:pic>
      <p:sp>
        <p:nvSpPr>
          <p:cNvPr id="100" name="文本框 99"/>
          <p:cNvSpPr txBox="1"/>
          <p:nvPr/>
        </p:nvSpPr>
        <p:spPr>
          <a:xfrm>
            <a:off x="1532890" y="72072"/>
            <a:ext cx="5080000" cy="126174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ln/>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（一）言行要有榜样性。</a:t>
            </a:r>
          </a:p>
          <a:p>
            <a:pPr eaLnBrk="0" hangingPunct="0">
              <a:defRPr/>
            </a:pPr>
            <a:r>
              <a:rPr lang="zh-CN" altLang="en-US" sz="2000" b="1">
                <a:ln/>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自然无痕的教育是最美的。</a:t>
            </a:r>
          </a:p>
        </p:txBody>
      </p:sp>
      <p:sp>
        <p:nvSpPr>
          <p:cNvPr id="12" name="文本框 11"/>
          <p:cNvSpPr txBox="1"/>
          <p:nvPr/>
        </p:nvSpPr>
        <p:spPr>
          <a:xfrm>
            <a:off x="528320" y="1241108"/>
            <a:ext cx="5080000" cy="1626870"/>
          </a:xfrm>
          <a:prstGeom prst="rect">
            <a:avLst/>
          </a:prstGeom>
          <a:noFill/>
          <a:ln w="9525">
            <a:noFill/>
          </a:ln>
        </p:spPr>
        <p:txBody>
          <a:bodyPr>
            <a:spAutoFit/>
            <a:scene3d>
              <a:camera prst="orthographicFront"/>
              <a:lightRig rig="threePt" dir="t"/>
            </a:scene3d>
          </a:bodyPr>
          <a:lstStyle/>
          <a:p>
            <a:pPr algn="ctr" eaLnBrk="0" hangingPunct="0">
              <a:lnSpc>
                <a:spcPct val="140000"/>
              </a:lnSpc>
              <a:defRPr/>
            </a:pPr>
            <a:r>
              <a:rPr lang="zh-CN" altLang="en-US" sz="3600">
                <a:ln/>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rPr>
              <a:t>教育并不需要刻意，</a:t>
            </a:r>
          </a:p>
          <a:p>
            <a:pPr algn="ctr" eaLnBrk="0" hangingPunct="0">
              <a:lnSpc>
                <a:spcPct val="140000"/>
              </a:lnSpc>
              <a:defRPr/>
            </a:pPr>
            <a:r>
              <a:rPr lang="zh-CN" altLang="en-US" sz="3600">
                <a:ln/>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宋体" panose="02010600030101010101" pitchFamily="2" charset="-122"/>
              </a:rPr>
              <a:t>言传身教才是最好的。</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Scale>
                                      <p:cBhvr>
                                        <p:cTn id="7" dur="1000" decel="50000" fill="hold">
                                          <p:stCondLst>
                                            <p:cond delay="0"/>
                                          </p:stCondLst>
                                        </p:cTn>
                                        <p:tgtEl>
                                          <p:spTgt spid="1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0"/>
                                        </p:tgtEl>
                                        <p:attrNameLst>
                                          <p:attrName>ppt_x</p:attrName>
                                          <p:attrName>ppt_y</p:attrName>
                                        </p:attrNameLst>
                                      </p:cBhvr>
                                    </p:animMotion>
                                    <p:animEffect transition="in" filter="fade">
                                      <p:cBhvr>
                                        <p:cTn id="9" dur="1000"/>
                                        <p:tgtEl>
                                          <p:spTgt spid="100"/>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Scale>
                                      <p:cBhvr>
                                        <p:cTn id="13"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
                                        </p:tgtEl>
                                        <p:attrNameLst>
                                          <p:attrName>ppt_x</p:attrName>
                                          <p:attrName>ppt_y</p:attrName>
                                        </p:attrNameLst>
                                      </p:cBhvr>
                                    </p:animMotion>
                                    <p:animEffect transition="in" filter="fade">
                                      <p:cBhvr>
                                        <p:cTn id="15" dur="1000"/>
                                        <p:tgtEl>
                                          <p:spTgt spid="10"/>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Scale>
                                      <p:cBhvr>
                                        <p:cTn id="1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8"/>
                                        </p:tgtEl>
                                        <p:attrNameLst>
                                          <p:attrName>ppt_x</p:attrName>
                                          <p:attrName>ppt_y</p:attrName>
                                        </p:attrNameLst>
                                      </p:cBhvr>
                                    </p:animMotion>
                                    <p:animEffect transition="in" filter="fade">
                                      <p:cBhvr>
                                        <p:cTn id="21" dur="1000"/>
                                        <p:tgtEl>
                                          <p:spTgt spid="8"/>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Scale>
                                      <p:cBhvr>
                                        <p:cTn id="2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9"/>
                                        </p:tgtEl>
                                        <p:attrNameLst>
                                          <p:attrName>ppt_x</p:attrName>
                                          <p:attrName>ppt_y</p:attrName>
                                        </p:attrNameLst>
                                      </p:cBhvr>
                                    </p:animMotion>
                                    <p:animEffect transition="in" filter="fade">
                                      <p:cBhvr>
                                        <p:cTn id="27" dur="1000"/>
                                        <p:tgtEl>
                                          <p:spTgt spid="9"/>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Scale>
                                      <p:cBhvr>
                                        <p:cTn id="3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
                                        </p:tgtEl>
                                        <p:attrNameLst>
                                          <p:attrName>ppt_x</p:attrName>
                                          <p:attrName>ppt_y</p:attrName>
                                        </p:attrNameLst>
                                      </p:cBhvr>
                                    </p:animMotion>
                                    <p:animEffect transition="in" filter="fade">
                                      <p:cBhvr>
                                        <p:cTn id="33" dur="1000"/>
                                        <p:tgtEl>
                                          <p:spTgt spid="11"/>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E8332DD2-6D68-4D99-8A55-A73362178577}" type="slidenum">
              <a:rPr lang="zh-CN" altLang="en-US" sz="1080">
                <a:sym typeface="方正兰亭粗黑_GBK" charset="-122"/>
              </a:rPr>
              <a:pPr>
                <a:defRPr/>
              </a:pPr>
              <a:t>44</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7590"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0" name="文本框 99"/>
          <p:cNvSpPr txBox="1"/>
          <p:nvPr/>
        </p:nvSpPr>
        <p:spPr>
          <a:xfrm>
            <a:off x="1532890" y="72072"/>
            <a:ext cx="5080000" cy="77406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（二）上课要有仪式感。</a:t>
            </a:r>
            <a:endParaRPr lang="zh-CN" altLang="en-US" sz="20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12" name="文本框 11"/>
          <p:cNvSpPr txBox="1"/>
          <p:nvPr/>
        </p:nvSpPr>
        <p:spPr>
          <a:xfrm>
            <a:off x="244158" y="1065848"/>
            <a:ext cx="8348344" cy="1625599"/>
          </a:xfrm>
          <a:prstGeom prst="rect">
            <a:avLst/>
          </a:prstGeom>
          <a:noFill/>
          <a:ln w="9525">
            <a:noFill/>
          </a:ln>
        </p:spPr>
        <p:txBody>
          <a:bodyPr>
            <a:spAutoFit/>
            <a:scene3d>
              <a:camera prst="orthographicFront"/>
              <a:lightRig rig="threePt" dir="t"/>
            </a:scene3d>
          </a:bodyPr>
          <a:lstStyle/>
          <a:p>
            <a:pPr eaLnBrk="0" hangingPunct="0">
              <a:lnSpc>
                <a:spcPct val="140000"/>
              </a:lnSpc>
              <a:defRPr/>
            </a:pPr>
            <a:r>
              <a:rPr lang="en-US" altLang="zh-CN"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    </a:t>
            </a:r>
            <a:r>
              <a:rPr lang="zh-CN" altLang="en-US"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rPr>
              <a:t>上课本身就是一种仪式。这种仪式感，首先是种责任感，认认真真地对待每一堂课，扎扎实实地教好每一堂课。这种责任里透射出的是使命感：在我的课堂里让学生透过知识，生长智慧，激发理想，滋养心灵，学会做人，挺起民族的脊梁，担起关心世界大事的责任。</a:t>
            </a:r>
          </a:p>
        </p:txBody>
      </p:sp>
      <p:sp>
        <p:nvSpPr>
          <p:cNvPr id="2" name="文本框 1"/>
          <p:cNvSpPr txBox="1"/>
          <p:nvPr/>
        </p:nvSpPr>
        <p:spPr>
          <a:xfrm>
            <a:off x="294958" y="2579687"/>
            <a:ext cx="8159115" cy="1242061"/>
          </a:xfrm>
          <a:prstGeom prst="rect">
            <a:avLst/>
          </a:prstGeom>
          <a:noFill/>
          <a:ln w="9525">
            <a:noFill/>
          </a:ln>
        </p:spPr>
        <p:txBody>
          <a:bodyPr>
            <a:spAutoFit/>
            <a:scene3d>
              <a:camera prst="orthographicFront"/>
              <a:lightRig rig="threePt" dir="t"/>
            </a:scene3d>
          </a:bodyPr>
          <a:lstStyle/>
          <a:p>
            <a:pPr eaLnBrk="0" hangingPunct="0">
              <a:lnSpc>
                <a:spcPct val="140000"/>
              </a:lnSpc>
              <a:defRPr/>
            </a:pPr>
            <a:r>
              <a:rPr lang="en-US" altLang="zh-CN"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    </a:t>
            </a:r>
            <a:r>
              <a:rPr lang="zh-CN" altLang="en-US"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教学的随意化比比皆是。随意备课（或者说简单抄教案），甚至不备课就上课；随意上课，脚踩西瓜皮，滑到哪就讲到哪；随意布置作业，想布置什么就布置什么；还有随意调课，不准时到课，随意以训责学生来代替上课……</a:t>
            </a:r>
          </a:p>
        </p:txBody>
      </p:sp>
      <p:sp>
        <p:nvSpPr>
          <p:cNvPr id="3" name="文本框 2"/>
          <p:cNvSpPr txBox="1"/>
          <p:nvPr/>
        </p:nvSpPr>
        <p:spPr>
          <a:xfrm>
            <a:off x="401955" y="3729037"/>
            <a:ext cx="7742555" cy="474981"/>
          </a:xfrm>
          <a:prstGeom prst="rect">
            <a:avLst/>
          </a:prstGeom>
          <a:noFill/>
          <a:ln w="9525">
            <a:noFill/>
          </a:ln>
        </p:spPr>
        <p:txBody>
          <a:bodyPr>
            <a:spAutoFit/>
            <a:scene3d>
              <a:camera prst="orthographicFront"/>
              <a:lightRig rig="threePt" dir="t"/>
            </a:scene3d>
          </a:bodyPr>
          <a:lstStyle/>
          <a:p>
            <a:pPr eaLnBrk="0" hangingPunct="0">
              <a:lnSpc>
                <a:spcPct val="140000"/>
              </a:lnSpc>
              <a:defRPr/>
            </a:pPr>
            <a:r>
              <a:rPr lang="en-US" altLang="zh-CN"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   </a:t>
            </a:r>
            <a:r>
              <a:rPr lang="zh-CN" altLang="en-US" b="1">
                <a:solidFill>
                  <a:srgbClr val="FF0000"/>
                </a:solidFill>
                <a:effectLst>
                  <a:outerShdw blurRad="38100" dist="19050" dir="2700000" algn="tl" rotWithShape="0">
                    <a:schemeClr val="dk1">
                      <a:alpha val="40000"/>
                    </a:schemeClr>
                  </a:outerShdw>
                </a:effectLst>
                <a:latin typeface="楷体_GB2312" panose="02010609030101010101" charset="-122"/>
                <a:ea typeface="楷体_GB2312" panose="02010609030101010101" charset="-122"/>
                <a:cs typeface="宋体" panose="02010600030101010101" pitchFamily="2" charset="-122"/>
                <a:sym typeface="+mn-ea"/>
              </a:rPr>
              <a:t>让仪式感回到课堂里来。仪式本身就是一种良好的教育。 </a:t>
            </a:r>
          </a:p>
        </p:txBody>
      </p:sp>
      <p:pic>
        <p:nvPicPr>
          <p:cNvPr id="68620" name="Picture 12" descr="夕会课变成了作业布置"/>
          <p:cNvPicPr>
            <a:picLocks noChangeAspect="1" noChangeArrowheads="1"/>
          </p:cNvPicPr>
          <p:nvPr/>
        </p:nvPicPr>
        <p:blipFill>
          <a:blip r:embed="rId3"/>
          <a:srcRect/>
          <a:stretch>
            <a:fillRect/>
          </a:stretch>
        </p:blipFill>
        <p:spPr bwMode="auto">
          <a:xfrm>
            <a:off x="6875463" y="3795713"/>
            <a:ext cx="2089150" cy="1176337"/>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68620"/>
                                        </p:tgtEl>
                                        <p:attrNameLst>
                                          <p:attrName>style.visibility</p:attrName>
                                        </p:attrNameLst>
                                      </p:cBhvr>
                                      <p:to>
                                        <p:strVal val="visible"/>
                                      </p:to>
                                    </p:set>
                                    <p:anim calcmode="lin" valueType="num">
                                      <p:cBhvr additive="base">
                                        <p:cTn id="25" dur="500" fill="hold"/>
                                        <p:tgtEl>
                                          <p:spTgt spid="68620"/>
                                        </p:tgtEl>
                                        <p:attrNameLst>
                                          <p:attrName>ppt_x</p:attrName>
                                        </p:attrNameLst>
                                      </p:cBhvr>
                                      <p:tavLst>
                                        <p:tav tm="0">
                                          <p:val>
                                            <p:strVal val="#ppt_x"/>
                                          </p:val>
                                        </p:tav>
                                        <p:tav tm="100000">
                                          <p:val>
                                            <p:strVal val="#ppt_x"/>
                                          </p:val>
                                        </p:tav>
                                      </p:tavLst>
                                    </p:anim>
                                    <p:anim calcmode="lin" valueType="num">
                                      <p:cBhvr additive="base">
                                        <p:cTn id="26" dur="500" fill="hold"/>
                                        <p:tgtEl>
                                          <p:spTgt spid="686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C21A917C-46BB-431C-A119-0420AFDADC94}" type="slidenum">
              <a:rPr lang="zh-CN" altLang="en-US" sz="1080">
                <a:sym typeface="方正兰亭粗黑_GBK" charset="-122"/>
              </a:rPr>
              <a:pPr>
                <a:defRPr/>
              </a:pPr>
              <a:t>45</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8614"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0" name="文本框 99"/>
          <p:cNvSpPr txBox="1"/>
          <p:nvPr/>
        </p:nvSpPr>
        <p:spPr>
          <a:xfrm>
            <a:off x="1532890" y="72072"/>
            <a:ext cx="5080000" cy="77406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（三）教育要有课程观</a:t>
            </a:r>
          </a:p>
        </p:txBody>
      </p:sp>
      <p:pic>
        <p:nvPicPr>
          <p:cNvPr id="4" name="图片 3" descr="核心素养图"/>
          <p:cNvPicPr>
            <a:picLocks noChangeAspect="1"/>
          </p:cNvPicPr>
          <p:nvPr/>
        </p:nvPicPr>
        <p:blipFill>
          <a:blip r:embed="rId3">
            <a:clrChange>
              <a:clrFrom>
                <a:srgbClr val="FDFFFE"/>
              </a:clrFrom>
              <a:clrTo>
                <a:srgbClr val="FDFFFE">
                  <a:alpha val="0"/>
                </a:srgbClr>
              </a:clrTo>
            </a:clrChange>
          </a:blip>
          <a:srcRect l="4771" t="7472" r="8450" b="17554"/>
          <a:stretch>
            <a:fillRect/>
          </a:stretch>
        </p:blipFill>
        <p:spPr bwMode="auto">
          <a:xfrm>
            <a:off x="1384300" y="555625"/>
            <a:ext cx="5854700" cy="4502150"/>
          </a:xfrm>
          <a:prstGeom prst="rect">
            <a:avLst/>
          </a:prstGeom>
          <a:noFill/>
          <a:ln w="9525">
            <a:noFill/>
            <a:miter lim="800000"/>
            <a:headEnd/>
            <a:tailEnd/>
          </a:ln>
        </p:spPr>
      </p:pic>
      <p:sp>
        <p:nvSpPr>
          <p:cNvPr id="6" name="文本框 5"/>
          <p:cNvSpPr txBox="1">
            <a:spLocks noChangeArrowheads="1"/>
          </p:cNvSpPr>
          <p:nvPr/>
        </p:nvSpPr>
        <p:spPr bwMode="auto">
          <a:xfrm>
            <a:off x="7034213" y="547688"/>
            <a:ext cx="1858962" cy="4129087"/>
          </a:xfrm>
          <a:prstGeom prst="rect">
            <a:avLst/>
          </a:prstGeom>
          <a:noFill/>
          <a:ln w="9525">
            <a:noFill/>
            <a:miter lim="800000"/>
            <a:headEnd/>
            <a:tailEnd/>
          </a:ln>
        </p:spPr>
        <p:txBody>
          <a:bodyPr vert="eaVert">
            <a:spAutoFit/>
          </a:bodyPr>
          <a:lstStyle/>
          <a:p>
            <a:pPr eaLnBrk="0" hangingPunct="0">
              <a:lnSpc>
                <a:spcPct val="150000"/>
              </a:lnSpc>
            </a:pPr>
            <a:r>
              <a:rPr lang="zh-CN" altLang="en-US" sz="2000" b="1">
                <a:solidFill>
                  <a:srgbClr val="FF0000"/>
                </a:solidFill>
                <a:latin typeface="楷体_GB2312" pitchFamily="49" charset="-122"/>
                <a:ea typeface="楷体_GB2312" pitchFamily="49" charset="-122"/>
                <a:cs typeface="宋体" charset="-122"/>
                <a:sym typeface="+mn-ea"/>
              </a:rPr>
              <a:t>核心素养是当今的热词，下面我们一起看看中国学生发展核心素养的总体框架。</a:t>
            </a:r>
          </a:p>
          <a:p>
            <a:pPr eaLnBrk="0" hangingPunct="0"/>
            <a:endParaRPr lang="zh-CN" altLang="en-US" sz="2000" b="1">
              <a:solidFill>
                <a:srgbClr val="FF0000"/>
              </a:solidFill>
              <a:latin typeface="楷体_GB2312" pitchFamily="49" charset="-122"/>
              <a:ea typeface="楷体_GB2312" pitchFamily="49" charset="-122"/>
              <a:cs typeface="宋体" charset="-122"/>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61CDA68D-0451-4F57-BD6B-A691B03FABAC}" type="slidenum">
              <a:rPr lang="zh-CN" altLang="en-US" sz="1080">
                <a:sym typeface="方正兰亭粗黑_GBK" charset="-122"/>
              </a:rPr>
              <a:pPr>
                <a:defRPr/>
              </a:pPr>
              <a:t>46</a:t>
            </a:fld>
            <a:endParaRPr lang="zh-CN" altLang="en-US" sz="1080">
              <a:sym typeface="方正兰亭粗黑_GBK"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9638"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0" name="文本框 99"/>
          <p:cNvSpPr txBox="1"/>
          <p:nvPr/>
        </p:nvSpPr>
        <p:spPr>
          <a:xfrm>
            <a:off x="1532890" y="72072"/>
            <a:ext cx="5080000" cy="774065"/>
          </a:xfrm>
          <a:prstGeom prst="rect">
            <a:avLst/>
          </a:prstGeom>
          <a:noFill/>
          <a:ln w="9525">
            <a:noFill/>
          </a:ln>
        </p:spPr>
        <p:txBody>
          <a:bodyPr>
            <a:spAutoFit/>
            <a:scene3d>
              <a:camera prst="orthographicFront"/>
              <a:lightRig rig="threePt" dir="t"/>
            </a:scene3d>
          </a:bodyPr>
          <a:lstStyle/>
          <a:p>
            <a:pPr indent="304800" eaLnBrk="0" hangingPunct="0">
              <a:lnSpc>
                <a:spcPct val="160000"/>
              </a:lnSpc>
              <a:defRPr/>
            </a:pPr>
            <a:r>
              <a:rPr lang="zh-CN" altLang="en-US" sz="28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（三）教育要有课程观</a:t>
            </a:r>
          </a:p>
        </p:txBody>
      </p:sp>
      <p:sp>
        <p:nvSpPr>
          <p:cNvPr id="6" name="文本框 5"/>
          <p:cNvSpPr txBox="1">
            <a:spLocks noChangeArrowheads="1"/>
          </p:cNvSpPr>
          <p:nvPr/>
        </p:nvSpPr>
        <p:spPr bwMode="auto">
          <a:xfrm>
            <a:off x="6577013" y="619125"/>
            <a:ext cx="2316162" cy="4130675"/>
          </a:xfrm>
          <a:prstGeom prst="rect">
            <a:avLst/>
          </a:prstGeom>
          <a:noFill/>
          <a:ln w="9525">
            <a:noFill/>
            <a:miter lim="800000"/>
            <a:headEnd/>
            <a:tailEnd/>
          </a:ln>
        </p:spPr>
        <p:txBody>
          <a:bodyPr vert="eaVert">
            <a:spAutoFit/>
          </a:bodyPr>
          <a:lstStyle/>
          <a:p>
            <a:pPr eaLnBrk="0" hangingPunct="0">
              <a:lnSpc>
                <a:spcPct val="120000"/>
              </a:lnSpc>
            </a:pPr>
            <a:r>
              <a:rPr lang="zh-CN" altLang="en-US" sz="2000" b="1">
                <a:latin typeface="楷体_GB2312" pitchFamily="49" charset="-122"/>
                <a:ea typeface="楷体_GB2312" pitchFamily="49" charset="-122"/>
                <a:cs typeface="宋体" charset="-122"/>
                <a:sym typeface="+mn-ea"/>
              </a:rPr>
              <a:t>课程，是一所学校内在的品性和外显的气质。课程也是学校最重要的产品，是学生发展的核心供给力。学校之优，在于课程之优；学校之特，在于课程之特。</a:t>
            </a:r>
          </a:p>
          <a:p>
            <a:pPr eaLnBrk="0" hangingPunct="0"/>
            <a:endParaRPr lang="zh-CN" altLang="en-US" sz="2000" b="1">
              <a:latin typeface="楷体_GB2312" pitchFamily="49" charset="-122"/>
              <a:ea typeface="楷体_GB2312" pitchFamily="49" charset="-122"/>
              <a:cs typeface="宋体" charset="-122"/>
              <a:sym typeface="+mn-ea"/>
            </a:endParaRPr>
          </a:p>
        </p:txBody>
      </p:sp>
      <p:pic>
        <p:nvPicPr>
          <p:cNvPr id="70665" name="Picture 9" descr="$JQJQ([9[]OFK4Y}Z]LLA~D"/>
          <p:cNvPicPr>
            <a:picLocks noChangeAspect="1" noChangeArrowheads="1"/>
          </p:cNvPicPr>
          <p:nvPr/>
        </p:nvPicPr>
        <p:blipFill>
          <a:blip r:embed="rId3"/>
          <a:srcRect/>
          <a:stretch>
            <a:fillRect/>
          </a:stretch>
        </p:blipFill>
        <p:spPr bwMode="auto">
          <a:xfrm>
            <a:off x="1331913" y="842963"/>
            <a:ext cx="5616575" cy="4122737"/>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70665"/>
                                        </p:tgtEl>
                                        <p:attrNameLst>
                                          <p:attrName>style.visibility</p:attrName>
                                        </p:attrNameLst>
                                      </p:cBhvr>
                                      <p:to>
                                        <p:strVal val="visible"/>
                                      </p:to>
                                    </p:set>
                                    <p:animEffect transition="in" filter="checkerboard(across)">
                                      <p:cBhvr>
                                        <p:cTn id="13" dur="5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pic>
        <p:nvPicPr>
          <p:cNvPr id="5" name="图片 4" descr="1441161536515"/>
          <p:cNvPicPr>
            <a:picLocks noChangeAspect="1"/>
          </p:cNvPicPr>
          <p:nvPr/>
        </p:nvPicPr>
        <p:blipFill>
          <a:blip r:embed="rId3"/>
          <a:srcRect l="30788" b="34552"/>
          <a:stretch>
            <a:fillRect/>
          </a:stretch>
        </p:blipFill>
        <p:spPr bwMode="auto">
          <a:xfrm rot="-360000">
            <a:off x="1916113" y="2924175"/>
            <a:ext cx="3656012" cy="1941513"/>
          </a:xfrm>
          <a:prstGeom prst="rect">
            <a:avLst/>
          </a:prstGeom>
          <a:solidFill>
            <a:schemeClr val="bg1"/>
          </a:solidFill>
          <a:ln w="9525">
            <a:noFill/>
            <a:miter lim="800000"/>
            <a:headEnd/>
            <a:tailEnd/>
          </a:ln>
        </p:spPr>
      </p:pic>
      <p:pic>
        <p:nvPicPr>
          <p:cNvPr id="7" name="图片 6" descr="DSC04313"/>
          <p:cNvPicPr>
            <a:picLocks noChangeAspect="1"/>
          </p:cNvPicPr>
          <p:nvPr/>
        </p:nvPicPr>
        <p:blipFill>
          <a:blip r:embed="rId4"/>
          <a:srcRect b="15771"/>
          <a:stretch>
            <a:fillRect/>
          </a:stretch>
        </p:blipFill>
        <p:spPr bwMode="auto">
          <a:xfrm>
            <a:off x="187325" y="1376363"/>
            <a:ext cx="2936875" cy="1855787"/>
          </a:xfrm>
          <a:prstGeom prst="rect">
            <a:avLst/>
          </a:prstGeom>
          <a:solidFill>
            <a:schemeClr val="bg1"/>
          </a:solidFill>
          <a:ln w="9525">
            <a:noFill/>
            <a:miter lim="800000"/>
            <a:headEnd/>
            <a:tailEnd/>
          </a:ln>
        </p:spPr>
      </p:pic>
      <p:pic>
        <p:nvPicPr>
          <p:cNvPr id="8" name="图片 7" descr="IMG_20160901_155232"/>
          <p:cNvPicPr>
            <a:picLocks noChangeAspect="1"/>
          </p:cNvPicPr>
          <p:nvPr/>
        </p:nvPicPr>
        <p:blipFill>
          <a:blip r:embed="rId5"/>
          <a:srcRect/>
          <a:stretch>
            <a:fillRect/>
          </a:stretch>
        </p:blipFill>
        <p:spPr bwMode="auto">
          <a:xfrm rot="420000">
            <a:off x="4972050" y="1485900"/>
            <a:ext cx="4108450" cy="2316163"/>
          </a:xfrm>
          <a:prstGeom prst="rect">
            <a:avLst/>
          </a:prstGeom>
          <a:noFill/>
          <a:ln w="9525">
            <a:noFill/>
            <a:miter lim="800000"/>
            <a:headEnd/>
            <a:tailEnd/>
          </a:ln>
        </p:spPr>
      </p:pic>
      <p:pic>
        <p:nvPicPr>
          <p:cNvPr id="70661" name="图片 5141" descr="未标题-2"/>
          <p:cNvPicPr>
            <a:picLocks noChangeAspect="1"/>
          </p:cNvPicPr>
          <p:nvPr/>
        </p:nvPicPr>
        <p:blipFill>
          <a:blip r:embed="rId6"/>
          <a:srcRect/>
          <a:stretch>
            <a:fillRect/>
          </a:stretch>
        </p:blipFill>
        <p:spPr bwMode="auto">
          <a:xfrm>
            <a:off x="144463" y="114300"/>
            <a:ext cx="1319212" cy="1184275"/>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0"/>
                                        </p:tgtEl>
                                        <p:attrNameLst>
                                          <p:attrName>ppt_y</p:attrName>
                                        </p:attrNameLst>
                                      </p:cBhvr>
                                      <p:tavLst>
                                        <p:tav tm="0">
                                          <p:val>
                                            <p:strVal val="#ppt_y"/>
                                          </p:val>
                                        </p:tav>
                                        <p:tav tm="100000">
                                          <p:val>
                                            <p:strVal val="#ppt_y"/>
                                          </p:val>
                                        </p:tav>
                                      </p:tavLst>
                                    </p:anim>
                                    <p:anim calcmode="lin" valueType="num">
                                      <p:cBhvr>
                                        <p:cTn id="9"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0"/>
                                        </p:tgtEl>
                                      </p:cBhvr>
                                    </p:animEffect>
                                  </p:childTnLst>
                                </p:cTn>
                              </p:par>
                            </p:childTnLst>
                          </p:cTn>
                        </p:par>
                        <p:par>
                          <p:cTn id="12" fill="hold">
                            <p:stCondLst>
                              <p:cond delay="115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65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150"/>
                            </p:stCondLst>
                            <p:childTnLst>
                              <p:par>
                                <p:cTn id="21" presetID="9"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f094284bd25cb19"/>
          <p:cNvPicPr>
            <a:picLocks noChangeAspect="1"/>
          </p:cNvPicPr>
          <p:nvPr/>
        </p:nvPicPr>
        <p:blipFill>
          <a:blip r:embed="rId3"/>
          <a:srcRect t="20000" b="14667"/>
          <a:stretch>
            <a:fillRect/>
          </a:stretch>
        </p:blipFill>
        <p:spPr bwMode="auto">
          <a:xfrm>
            <a:off x="5164138" y="3179763"/>
            <a:ext cx="3716337" cy="1820862"/>
          </a:xfrm>
          <a:prstGeom prst="rect">
            <a:avLst/>
          </a:prstGeom>
          <a:solidFill>
            <a:schemeClr val="bg1"/>
          </a:solidFill>
          <a:ln w="9525">
            <a:noFill/>
            <a:miter lim="800000"/>
            <a:headEnd/>
            <a:tailEnd/>
          </a:ln>
        </p:spPr>
      </p:pic>
      <p:pic>
        <p:nvPicPr>
          <p:cNvPr id="3" name="图片 2" descr="43b5f39dee528461"/>
          <p:cNvPicPr>
            <a:picLocks noChangeAspect="1"/>
          </p:cNvPicPr>
          <p:nvPr/>
        </p:nvPicPr>
        <p:blipFill>
          <a:blip r:embed="rId4"/>
          <a:srcRect t="20963" b="13235"/>
          <a:stretch>
            <a:fillRect/>
          </a:stretch>
        </p:blipFill>
        <p:spPr bwMode="auto">
          <a:xfrm>
            <a:off x="784225" y="3179763"/>
            <a:ext cx="3557588" cy="1757362"/>
          </a:xfrm>
          <a:prstGeom prst="rect">
            <a:avLst/>
          </a:prstGeom>
          <a:solidFill>
            <a:schemeClr val="bg1"/>
          </a:solidFill>
          <a:ln w="9525">
            <a:noFill/>
            <a:miter lim="800000"/>
            <a:headEnd/>
            <a:tailEnd/>
          </a:ln>
        </p:spPr>
      </p:pic>
      <p:pic>
        <p:nvPicPr>
          <p:cNvPr id="6" name="图片 5" descr="IMG_20160519_164952"/>
          <p:cNvPicPr>
            <a:picLocks noChangeAspect="1"/>
          </p:cNvPicPr>
          <p:nvPr/>
        </p:nvPicPr>
        <p:blipFill>
          <a:blip r:embed="rId5"/>
          <a:srcRect b="9399"/>
          <a:stretch>
            <a:fillRect/>
          </a:stretch>
        </p:blipFill>
        <p:spPr bwMode="auto">
          <a:xfrm>
            <a:off x="411163" y="1243013"/>
            <a:ext cx="3636962" cy="1857375"/>
          </a:xfrm>
          <a:prstGeom prst="rect">
            <a:avLst/>
          </a:prstGeom>
          <a:solidFill>
            <a:schemeClr val="bg1"/>
          </a:solidFill>
          <a:ln w="9525">
            <a:noFill/>
            <a:miter lim="800000"/>
            <a:headEnd/>
            <a:tailEnd/>
          </a:ln>
        </p:spPr>
      </p:pic>
      <p:pic>
        <p:nvPicPr>
          <p:cNvPr id="7" name="图片 6" descr="IMG_20160523_152325"/>
          <p:cNvPicPr>
            <a:picLocks noChangeAspect="1"/>
          </p:cNvPicPr>
          <p:nvPr/>
        </p:nvPicPr>
        <p:blipFill>
          <a:blip r:embed="rId6"/>
          <a:srcRect/>
          <a:stretch>
            <a:fillRect/>
          </a:stretch>
        </p:blipFill>
        <p:spPr bwMode="auto">
          <a:xfrm>
            <a:off x="4810125" y="1243013"/>
            <a:ext cx="3429000" cy="1931987"/>
          </a:xfrm>
          <a:prstGeom prst="rect">
            <a:avLst/>
          </a:prstGeom>
          <a:noFill/>
          <a:ln w="9525">
            <a:noFill/>
            <a:miter lim="800000"/>
            <a:headEnd/>
            <a:tailEnd/>
          </a:ln>
        </p:spPr>
      </p:pic>
      <p:pic>
        <p:nvPicPr>
          <p:cNvPr id="72709" name="图片 5141" descr="未标题-2"/>
          <p:cNvPicPr>
            <a:picLocks noChangeAspect="1"/>
          </p:cNvPicPr>
          <p:nvPr/>
        </p:nvPicPr>
        <p:blipFill>
          <a:blip r:embed="rId7"/>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3150"/>
                            </p:stCondLst>
                            <p:childTnLst>
                              <p:par>
                                <p:cTn id="25" presetID="47"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4150"/>
                            </p:stCondLst>
                            <p:childTnLst>
                              <p:par>
                                <p:cTn id="31" presetID="47"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20160503_153627"/>
          <p:cNvPicPr>
            <a:picLocks noChangeAspect="1"/>
          </p:cNvPicPr>
          <p:nvPr/>
        </p:nvPicPr>
        <p:blipFill>
          <a:blip r:embed="rId3"/>
          <a:srcRect/>
          <a:stretch>
            <a:fillRect/>
          </a:stretch>
        </p:blipFill>
        <p:spPr bwMode="auto">
          <a:xfrm>
            <a:off x="2955925" y="2041525"/>
            <a:ext cx="3594100" cy="2020888"/>
          </a:xfrm>
          <a:prstGeom prst="rect">
            <a:avLst/>
          </a:prstGeom>
          <a:solidFill>
            <a:schemeClr val="bg1"/>
          </a:solidFill>
          <a:ln w="9525">
            <a:noFill/>
            <a:miter lim="800000"/>
            <a:headEnd/>
            <a:tailEnd/>
          </a:ln>
        </p:spPr>
      </p:pic>
      <p:pic>
        <p:nvPicPr>
          <p:cNvPr id="3" name="图片 2" descr="IMG_20160503_153928"/>
          <p:cNvPicPr>
            <a:picLocks noChangeAspect="1"/>
          </p:cNvPicPr>
          <p:nvPr/>
        </p:nvPicPr>
        <p:blipFill>
          <a:blip r:embed="rId4"/>
          <a:srcRect/>
          <a:stretch>
            <a:fillRect/>
          </a:stretch>
        </p:blipFill>
        <p:spPr bwMode="auto">
          <a:xfrm>
            <a:off x="6759575" y="1346200"/>
            <a:ext cx="2020888" cy="3594100"/>
          </a:xfrm>
          <a:prstGeom prst="rect">
            <a:avLst/>
          </a:prstGeom>
          <a:solidFill>
            <a:schemeClr val="bg1"/>
          </a:solidFill>
          <a:ln w="9525">
            <a:noFill/>
            <a:miter lim="800000"/>
            <a:headEnd/>
            <a:tailEnd/>
          </a:ln>
        </p:spPr>
      </p:pic>
      <p:pic>
        <p:nvPicPr>
          <p:cNvPr id="74755" name="图片 5141" descr="未标题-2"/>
          <p:cNvPicPr>
            <a:picLocks noChangeAspect="1"/>
          </p:cNvPicPr>
          <p:nvPr/>
        </p:nvPicPr>
        <p:blipFill>
          <a:blip r:embed="rId5"/>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5" name="图片 4" descr="6e88dc9d8d838f91"/>
          <p:cNvPicPr>
            <a:picLocks noChangeAspect="1"/>
          </p:cNvPicPr>
          <p:nvPr/>
        </p:nvPicPr>
        <p:blipFill>
          <a:blip r:embed="rId6"/>
          <a:srcRect/>
          <a:stretch>
            <a:fillRect/>
          </a:stretch>
        </p:blipFill>
        <p:spPr bwMode="auto">
          <a:xfrm>
            <a:off x="0" y="1995488"/>
            <a:ext cx="2771775" cy="20796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23" presetClass="entr" presetSubtype="3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ppt_w"/>
                                          </p:val>
                                        </p:tav>
                                        <p:tav tm="100000">
                                          <p:val>
                                            <p:strVal val="#ppt_w"/>
                                          </p:val>
                                        </p:tav>
                                      </p:tavLst>
                                    </p:anim>
                                    <p:anim calcmode="lin" valueType="num">
                                      <p:cBhvr>
                                        <p:cTn id="16" dur="500" fill="hold"/>
                                        <p:tgtEl>
                                          <p:spTgt spid="5"/>
                                        </p:tgtEl>
                                        <p:attrNameLst>
                                          <p:attrName>ppt_h</p:attrName>
                                        </p:attrNameLst>
                                      </p:cBhvr>
                                      <p:tavLst>
                                        <p:tav tm="0">
                                          <p:val>
                                            <p:strVal val="4*#ppt_h"/>
                                          </p:val>
                                        </p:tav>
                                        <p:tav tm="100000">
                                          <p:val>
                                            <p:strVal val="#ppt_h"/>
                                          </p:val>
                                        </p:tav>
                                      </p:tavLst>
                                    </p:anim>
                                  </p:childTnLst>
                                </p:cTn>
                              </p:par>
                            </p:childTnLst>
                          </p:cTn>
                        </p:par>
                        <p:par>
                          <p:cTn id="17" fill="hold">
                            <p:stCondLst>
                              <p:cond delay="1650"/>
                            </p:stCondLst>
                            <p:childTnLst>
                              <p:par>
                                <p:cTn id="18" presetID="5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Scale>
                                      <p:cBhvr>
                                        <p:cTn id="2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
                                        </p:tgtEl>
                                        <p:attrNameLst>
                                          <p:attrName>ppt_x</p:attrName>
                                          <p:attrName>ppt_y</p:attrName>
                                        </p:attrNameLst>
                                      </p:cBhvr>
                                    </p:animMotion>
                                    <p:animEffect transition="in" filter="fade">
                                      <p:cBhvr>
                                        <p:cTn id="22" dur="1000"/>
                                        <p:tgtEl>
                                          <p:spTgt spid="2"/>
                                        </p:tgtEl>
                                      </p:cBhvr>
                                    </p:animEffect>
                                  </p:childTnLst>
                                </p:cTn>
                              </p:par>
                            </p:childTnLst>
                          </p:cTn>
                        </p:par>
                        <p:par>
                          <p:cTn id="23" fill="hold">
                            <p:stCondLst>
                              <p:cond delay="2650"/>
                            </p:stCondLst>
                            <p:childTnLst>
                              <p:par>
                                <p:cTn id="24" presetID="5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Scale>
                                      <p:cBhvr>
                                        <p:cTn id="2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
                                        </p:tgtEl>
                                        <p:attrNameLst>
                                          <p:attrName>ppt_x</p:attrName>
                                          <p:attrName>ppt_y</p:attrName>
                                        </p:attrNameLst>
                                      </p:cBhvr>
                                    </p:animMotion>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B198382E-53AD-4179-8E1B-47CDE8739D6A}" type="slidenum">
              <a:rPr lang="zh-CN" altLang="en-US" sz="1080">
                <a:sym typeface="方正兰亭粗黑_GBK" charset="-122"/>
              </a:rPr>
              <a:pPr>
                <a:defRPr/>
              </a:pPr>
              <a:t>5</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7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1271"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363538" y="1406525"/>
            <a:ext cx="2062162" cy="25511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1.</a:t>
            </a:r>
            <a:r>
              <a:rPr lang="zh-CN" altLang="en-US" sz="2000">
                <a:latin typeface="微软雅黑"/>
                <a:ea typeface="微软雅黑"/>
                <a:cs typeface="宋体" charset="-122"/>
              </a:rPr>
              <a:t>现象回放</a:t>
            </a:r>
          </a:p>
          <a:p>
            <a:pPr indent="304800" eaLnBrk="0" hangingPunct="0"/>
            <a:endParaRPr lang="zh-CN" altLang="en-US" sz="2000">
              <a:latin typeface="微软雅黑"/>
              <a:ea typeface="微软雅黑"/>
              <a:cs typeface="宋体" charset="-122"/>
            </a:endParaRP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现</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象</a:t>
            </a:r>
          </a:p>
          <a:p>
            <a:pPr indent="304800" eaLnBrk="0" hangingPunct="0"/>
            <a:endParaRPr lang="zh-CN" altLang="en-US" sz="2000">
              <a:latin typeface="微软雅黑"/>
              <a:ea typeface="微软雅黑"/>
              <a:cs typeface="宋体" charset="-122"/>
            </a:endParaRPr>
          </a:p>
          <a:p>
            <a:pPr indent="304800" eaLnBrk="0" hangingPunct="0"/>
            <a:r>
              <a:rPr lang="zh-CN" altLang="en-US" sz="2000">
                <a:latin typeface="微软雅黑"/>
                <a:ea typeface="微软雅黑"/>
                <a:cs typeface="宋体" charset="-122"/>
              </a:rPr>
              <a:t>      二</a:t>
            </a:r>
          </a:p>
        </p:txBody>
      </p:sp>
      <p:pic>
        <p:nvPicPr>
          <p:cNvPr id="3" name="图片 2" descr="发呆"/>
          <p:cNvPicPr>
            <a:picLocks noChangeAspect="1"/>
          </p:cNvPicPr>
          <p:nvPr/>
        </p:nvPicPr>
        <p:blipFill>
          <a:blip r:embed="rId3"/>
          <a:srcRect t="6952" b="7056"/>
          <a:stretch>
            <a:fillRect/>
          </a:stretch>
        </p:blipFill>
        <p:spPr bwMode="auto">
          <a:xfrm>
            <a:off x="6516688" y="1058863"/>
            <a:ext cx="2117725" cy="3235325"/>
          </a:xfrm>
          <a:prstGeom prst="rect">
            <a:avLst/>
          </a:prstGeom>
          <a:noFill/>
          <a:ln w="9525">
            <a:noFill/>
            <a:miter lim="800000"/>
            <a:headEnd/>
            <a:tailEnd/>
          </a:ln>
        </p:spPr>
      </p:pic>
      <p:pic>
        <p:nvPicPr>
          <p:cNvPr id="6" name="图片 5" descr="干坐着"/>
          <p:cNvPicPr>
            <a:picLocks noChangeAspect="1"/>
          </p:cNvPicPr>
          <p:nvPr/>
        </p:nvPicPr>
        <p:blipFill>
          <a:blip r:embed="rId4"/>
          <a:srcRect t="6754"/>
          <a:stretch>
            <a:fillRect/>
          </a:stretch>
        </p:blipFill>
        <p:spPr bwMode="auto">
          <a:xfrm>
            <a:off x="4427538" y="1058863"/>
            <a:ext cx="1965325" cy="3103562"/>
          </a:xfrm>
          <a:prstGeom prst="rect">
            <a:avLst/>
          </a:prstGeom>
          <a:noFill/>
          <a:ln w="9525">
            <a:noFill/>
            <a:miter lim="800000"/>
            <a:headEnd/>
            <a:tailEnd/>
          </a:ln>
        </p:spPr>
      </p:pic>
      <p:pic>
        <p:nvPicPr>
          <p:cNvPr id="7" name="图片 6" descr="玩玩书包带子"/>
          <p:cNvPicPr>
            <a:picLocks noChangeAspect="1"/>
          </p:cNvPicPr>
          <p:nvPr/>
        </p:nvPicPr>
        <p:blipFill>
          <a:blip r:embed="rId5"/>
          <a:srcRect t="6602" r="15811" b="27332"/>
          <a:stretch>
            <a:fillRect/>
          </a:stretch>
        </p:blipFill>
        <p:spPr bwMode="auto">
          <a:xfrm>
            <a:off x="2228850" y="1057275"/>
            <a:ext cx="2082800" cy="2900363"/>
          </a:xfrm>
          <a:prstGeom prst="rect">
            <a:avLst/>
          </a:prstGeom>
          <a:noFill/>
          <a:ln w="9525">
            <a:noFill/>
            <a:miter lim="800000"/>
            <a:headEnd/>
            <a:tailEnd/>
          </a:ln>
        </p:spPr>
      </p:pic>
      <p:sp>
        <p:nvSpPr>
          <p:cNvPr id="8" name="文本框 7"/>
          <p:cNvSpPr txBox="1"/>
          <p:nvPr/>
        </p:nvSpPr>
        <p:spPr>
          <a:xfrm>
            <a:off x="1806893" y="4323398"/>
            <a:ext cx="6419215" cy="678814"/>
          </a:xfrm>
          <a:prstGeom prst="rect">
            <a:avLst/>
          </a:prstGeom>
          <a:solidFill>
            <a:schemeClr val="bg1">
              <a:alpha val="52000"/>
            </a:schemeClr>
          </a:solidFill>
          <a:ln w="9525">
            <a:noFill/>
          </a:ln>
        </p:spPr>
        <p:txBody>
          <a:bodyPr>
            <a:spAutoFit/>
            <a:scene3d>
              <a:camera prst="orthographicFront"/>
              <a:lightRig rig="threePt" dir="t"/>
            </a:scene3d>
          </a:bodyPr>
          <a:lstStyle/>
          <a:p>
            <a:pPr algn="ctr" eaLnBrk="0" hangingPunct="0">
              <a:defRPr/>
            </a:pPr>
            <a:r>
              <a:rPr lang="zh-CN" altLang="en-US" sz="3600">
                <a:ln w="9525">
                  <a:no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手捧书眼不动，人虽在心不在</a:t>
            </a:r>
          </a:p>
        </p:txBody>
      </p:sp>
      <p:sp>
        <p:nvSpPr>
          <p:cNvPr id="11277" name="文本框 8"/>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2" presetClass="entr" presetSubtype="0" fill="hold" nodeType="afterEffect">
                                  <p:stCondLst>
                                    <p:cond delay="2000"/>
                                  </p:stCondLst>
                                  <p:childTnLst>
                                    <p:set>
                                      <p:cBhvr>
                                        <p:cTn id="30" dur="1" fill="hold">
                                          <p:stCondLst>
                                            <p:cond delay="0"/>
                                          </p:stCondLst>
                                        </p:cTn>
                                        <p:tgtEl>
                                          <p:spTgt spid="8"/>
                                        </p:tgtEl>
                                        <p:attrNameLst>
                                          <p:attrName>style.visibility</p:attrName>
                                        </p:attrNameLst>
                                      </p:cBhvr>
                                      <p:to>
                                        <p:strVal val="visible"/>
                                      </p:to>
                                    </p:set>
                                    <p:animScale>
                                      <p:cBhvr>
                                        <p:cTn id="3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8"/>
                                        </p:tgtEl>
                                        <p:attrNameLst>
                                          <p:attrName>ppt_x</p:attrName>
                                          <p:attrName>ppt_y</p:attrName>
                                        </p:attrNameLst>
                                      </p:cBhvr>
                                    </p:animMotion>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1baa492af13a272250fa0c6d3c5d2ef"/>
          <p:cNvPicPr>
            <a:picLocks noChangeAspect="1"/>
          </p:cNvPicPr>
          <p:nvPr/>
        </p:nvPicPr>
        <p:blipFill>
          <a:blip r:embed="rId3"/>
          <a:srcRect/>
          <a:stretch>
            <a:fillRect/>
          </a:stretch>
        </p:blipFill>
        <p:spPr bwMode="auto">
          <a:xfrm rot="-540000">
            <a:off x="300038" y="1219200"/>
            <a:ext cx="2603500" cy="1735138"/>
          </a:xfrm>
          <a:prstGeom prst="rect">
            <a:avLst/>
          </a:prstGeom>
          <a:noFill/>
          <a:ln w="9525">
            <a:noFill/>
            <a:miter lim="800000"/>
            <a:headEnd/>
            <a:tailEnd/>
          </a:ln>
        </p:spPr>
      </p:pic>
      <p:pic>
        <p:nvPicPr>
          <p:cNvPr id="5" name="图片 4" descr="mmexport1467262374455"/>
          <p:cNvPicPr>
            <a:picLocks noChangeAspect="1"/>
          </p:cNvPicPr>
          <p:nvPr/>
        </p:nvPicPr>
        <p:blipFill>
          <a:blip r:embed="rId4"/>
          <a:srcRect t="8540" b="18854"/>
          <a:stretch>
            <a:fillRect/>
          </a:stretch>
        </p:blipFill>
        <p:spPr bwMode="auto">
          <a:xfrm>
            <a:off x="1381125" y="2620963"/>
            <a:ext cx="2308225" cy="2235200"/>
          </a:xfrm>
          <a:prstGeom prst="rect">
            <a:avLst/>
          </a:prstGeom>
          <a:noFill/>
          <a:ln w="9525">
            <a:noFill/>
            <a:miter lim="800000"/>
            <a:headEnd/>
            <a:tailEnd/>
          </a:ln>
        </p:spPr>
      </p:pic>
      <p:pic>
        <p:nvPicPr>
          <p:cNvPr id="7" name="图片 6" descr="7e1b5a7324cd4bb"/>
          <p:cNvPicPr>
            <a:picLocks noChangeAspect="1"/>
          </p:cNvPicPr>
          <p:nvPr/>
        </p:nvPicPr>
        <p:blipFill>
          <a:blip r:embed="rId5"/>
          <a:srcRect/>
          <a:stretch>
            <a:fillRect/>
          </a:stretch>
        </p:blipFill>
        <p:spPr bwMode="auto">
          <a:xfrm rot="240000">
            <a:off x="6745288" y="1174750"/>
            <a:ext cx="2286000" cy="3230563"/>
          </a:xfrm>
          <a:prstGeom prst="rect">
            <a:avLst/>
          </a:prstGeom>
          <a:noFill/>
          <a:ln w="9525">
            <a:noFill/>
            <a:miter lim="800000"/>
            <a:headEnd/>
            <a:tailEnd/>
          </a:ln>
        </p:spPr>
      </p:pic>
      <p:pic>
        <p:nvPicPr>
          <p:cNvPr id="9" name="图片 8" descr="mmexport1467274680902"/>
          <p:cNvPicPr>
            <a:picLocks noChangeAspect="1"/>
          </p:cNvPicPr>
          <p:nvPr/>
        </p:nvPicPr>
        <p:blipFill>
          <a:blip r:embed="rId6"/>
          <a:srcRect l="34267" t="21117" b="15952"/>
          <a:stretch>
            <a:fillRect/>
          </a:stretch>
        </p:blipFill>
        <p:spPr bwMode="auto">
          <a:xfrm rot="240000">
            <a:off x="4392613" y="2847975"/>
            <a:ext cx="2795587" cy="2008188"/>
          </a:xfrm>
          <a:prstGeom prst="rect">
            <a:avLst/>
          </a:prstGeom>
          <a:noFill/>
          <a:ln w="9525">
            <a:noFill/>
            <a:miter lim="800000"/>
            <a:headEnd/>
            <a:tailEnd/>
          </a:ln>
        </p:spPr>
      </p:pic>
      <p:pic>
        <p:nvPicPr>
          <p:cNvPr id="8" name="图片 7" descr="5fd9a0ad8602e5295b160e4559ce28ab"/>
          <p:cNvPicPr>
            <a:picLocks noChangeAspect="1"/>
          </p:cNvPicPr>
          <p:nvPr/>
        </p:nvPicPr>
        <p:blipFill>
          <a:blip r:embed="rId7"/>
          <a:srcRect/>
          <a:stretch>
            <a:fillRect/>
          </a:stretch>
        </p:blipFill>
        <p:spPr bwMode="auto">
          <a:xfrm rot="-300000">
            <a:off x="3392488" y="1135063"/>
            <a:ext cx="2873375" cy="1903412"/>
          </a:xfrm>
          <a:prstGeom prst="rect">
            <a:avLst/>
          </a:prstGeom>
          <a:noFill/>
          <a:ln w="9525">
            <a:noFill/>
            <a:miter lim="800000"/>
            <a:headEnd/>
            <a:tailEnd/>
          </a:ln>
        </p:spPr>
      </p:pic>
      <p:pic>
        <p:nvPicPr>
          <p:cNvPr id="76806" name="图片 5141" descr="未标题-2"/>
          <p:cNvPicPr>
            <a:picLocks noChangeAspect="1"/>
          </p:cNvPicPr>
          <p:nvPr/>
        </p:nvPicPr>
        <p:blipFill>
          <a:blip r:embed="rId8"/>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rPr>
              <a:t>1.</a:t>
            </a:r>
            <a:r>
              <a:rPr lang="zh-CN" altLang="en-US" sz="2800" b="1">
                <a:solidFill>
                  <a:srgbClr val="FF0000"/>
                </a:solidFill>
                <a:latin typeface="宋体" charset="-122"/>
              </a:rPr>
              <a:t>绽放校本课程的独特魅力。</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50"/>
                            </p:stCondLst>
                            <p:childTnLst>
                              <p:par>
                                <p:cTn id="13" presetID="15"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150"/>
                            </p:stCondLst>
                            <p:childTnLst>
                              <p:par>
                                <p:cTn id="20" presetID="15"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3150"/>
                            </p:stCondLst>
                            <p:childTnLst>
                              <p:par>
                                <p:cTn id="27" presetID="15"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4150"/>
                            </p:stCondLst>
                            <p:childTnLst>
                              <p:par>
                                <p:cTn id="34" presetID="15"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5150"/>
                            </p:stCondLst>
                            <p:childTnLst>
                              <p:par>
                                <p:cTn id="41" presetID="15"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3" action="ppaction://hlinkpres?slideindex=1&amp;slidetitle="/>
          </p:cNvPr>
          <p:cNvSpPr txBox="1"/>
          <p:nvPr/>
        </p:nvSpPr>
        <p:spPr>
          <a:xfrm>
            <a:off x="217805" y="1557655"/>
            <a:ext cx="2232025" cy="365760"/>
          </a:xfrm>
          <a:prstGeom prst="rect">
            <a:avLst/>
          </a:prstGeom>
          <a:solidFill>
            <a:srgbClr val="6EE829"/>
          </a:solidFill>
          <a:ln w="9525">
            <a:noFill/>
          </a:ln>
        </p:spPr>
        <p:txBody>
          <a:bodyPr>
            <a:spAutoFit/>
            <a:scene3d>
              <a:camera prst="orthographicFront"/>
              <a:lightRig rig="threePt" dir="t"/>
            </a:scene3d>
          </a:bodyPr>
          <a:lstStyle/>
          <a:p>
            <a:pPr eaLnBrk="0" hangingPunct="0">
              <a:defRPr/>
            </a:pPr>
            <a:r>
              <a:rPr lang="zh-CN" altLang="en-US">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一年级始业课程</a:t>
            </a:r>
          </a:p>
        </p:txBody>
      </p:sp>
      <p:sp>
        <p:nvSpPr>
          <p:cNvPr id="3" name="文本框 2"/>
          <p:cNvSpPr txBox="1">
            <a:spLocks noChangeArrowheads="1"/>
          </p:cNvSpPr>
          <p:nvPr/>
        </p:nvSpPr>
        <p:spPr bwMode="auto">
          <a:xfrm>
            <a:off x="355600" y="2089150"/>
            <a:ext cx="8413750" cy="2138363"/>
          </a:xfrm>
          <a:prstGeom prst="rect">
            <a:avLst/>
          </a:prstGeom>
          <a:noFill/>
          <a:ln w="9525">
            <a:noFill/>
            <a:miter lim="800000"/>
            <a:headEnd/>
            <a:tailEnd/>
          </a:ln>
        </p:spPr>
        <p:txBody>
          <a:bodyPr>
            <a:spAutoFit/>
          </a:bodyPr>
          <a:lstStyle/>
          <a:p>
            <a:pPr eaLnBrk="0" hangingPunct="0">
              <a:lnSpc>
                <a:spcPct val="140000"/>
              </a:lnSpc>
            </a:pPr>
            <a:r>
              <a:rPr lang="en-US" altLang="zh-CN" sz="2400">
                <a:solidFill>
                  <a:srgbClr val="000000"/>
                </a:solidFill>
                <a:latin typeface="楷体_GB2312" pitchFamily="49" charset="-122"/>
                <a:ea typeface="楷体_GB2312" pitchFamily="49" charset="-122"/>
                <a:cs typeface="宋体" charset="-122"/>
              </a:rPr>
              <a:t>    </a:t>
            </a:r>
            <a:r>
              <a:rPr lang="zh-CN" altLang="en-US" sz="2400">
                <a:solidFill>
                  <a:srgbClr val="000000"/>
                </a:solidFill>
                <a:latin typeface="楷体_GB2312" pitchFamily="49" charset="-122"/>
                <a:ea typeface="楷体_GB2312" pitchFamily="49" charset="-122"/>
                <a:cs typeface="宋体" charset="-122"/>
              </a:rPr>
              <a:t>我校从更高位的视角、从大课程的意识思考与筹划，</a:t>
            </a:r>
            <a:r>
              <a:rPr lang="zh-CN" altLang="en-US" sz="2400">
                <a:latin typeface="楷体_GB2312" pitchFamily="49" charset="-122"/>
                <a:ea typeface="楷体_GB2312" pitchFamily="49" charset="-122"/>
                <a:cs typeface="宋体" charset="-122"/>
              </a:rPr>
              <a:t>将 “畅玩乐享”主题课程与四季节语有机融合，让更多的师生家长参与其中，让每一个人的心田中都能播种“适性扬才”的种子。</a:t>
            </a:r>
            <a:r>
              <a:rPr lang="zh-CN" altLang="en-US" sz="2400">
                <a:solidFill>
                  <a:srgbClr val="000000"/>
                </a:solidFill>
                <a:latin typeface="楷体_GB2312" pitchFamily="49" charset="-122"/>
                <a:ea typeface="楷体_GB2312" pitchFamily="49" charset="-122"/>
                <a:cs typeface="宋体" charset="-122"/>
              </a:rPr>
              <a:t>如一年级的“始业课程”让幼小衔接软着陆</a:t>
            </a:r>
          </a:p>
        </p:txBody>
      </p:sp>
      <p:pic>
        <p:nvPicPr>
          <p:cNvPr id="78851" name="图片 5141" descr="未标题-2"/>
          <p:cNvPicPr>
            <a:picLocks noChangeAspect="1"/>
          </p:cNvPicPr>
          <p:nvPr/>
        </p:nvPicPr>
        <p:blipFill>
          <a:blip r:embed="rId4"/>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511EF25A9F5CA689AC6FEA71A22965F"/>
          <p:cNvPicPr>
            <a:picLocks noChangeAspect="1"/>
          </p:cNvPicPr>
          <p:nvPr/>
        </p:nvPicPr>
        <p:blipFill>
          <a:blip r:embed="rId3"/>
          <a:srcRect l="4779" r="6335" b="34160"/>
          <a:stretch>
            <a:fillRect/>
          </a:stretch>
        </p:blipFill>
        <p:spPr bwMode="auto">
          <a:xfrm>
            <a:off x="2243138" y="1852613"/>
            <a:ext cx="2092325" cy="2747962"/>
          </a:xfrm>
          <a:prstGeom prst="rect">
            <a:avLst/>
          </a:prstGeom>
          <a:noFill/>
          <a:ln w="9525">
            <a:noFill/>
            <a:miter lim="800000"/>
            <a:headEnd/>
            <a:tailEnd/>
          </a:ln>
        </p:spPr>
      </p:pic>
      <p:pic>
        <p:nvPicPr>
          <p:cNvPr id="3" name="图片 2" descr="IMG_7393"/>
          <p:cNvPicPr>
            <a:picLocks noChangeAspect="1"/>
          </p:cNvPicPr>
          <p:nvPr/>
        </p:nvPicPr>
        <p:blipFill>
          <a:blip r:embed="rId4"/>
          <a:srcRect l="13092" t="25014" r="16623"/>
          <a:stretch>
            <a:fillRect/>
          </a:stretch>
        </p:blipFill>
        <p:spPr bwMode="auto">
          <a:xfrm>
            <a:off x="147638" y="2111375"/>
            <a:ext cx="1933575" cy="2752725"/>
          </a:xfrm>
          <a:prstGeom prst="rect">
            <a:avLst/>
          </a:prstGeom>
          <a:noFill/>
          <a:ln w="9525">
            <a:noFill/>
            <a:miter lim="800000"/>
            <a:headEnd/>
            <a:tailEnd/>
          </a:ln>
        </p:spPr>
      </p:pic>
      <p:pic>
        <p:nvPicPr>
          <p:cNvPr id="4" name="图片 3" descr="IMG_7566"/>
          <p:cNvPicPr>
            <a:picLocks noChangeAspect="1"/>
          </p:cNvPicPr>
          <p:nvPr/>
        </p:nvPicPr>
        <p:blipFill>
          <a:blip r:embed="rId5"/>
          <a:srcRect/>
          <a:stretch>
            <a:fillRect/>
          </a:stretch>
        </p:blipFill>
        <p:spPr bwMode="auto">
          <a:xfrm>
            <a:off x="6854825" y="1636713"/>
            <a:ext cx="2065338" cy="2755900"/>
          </a:xfrm>
          <a:prstGeom prst="rect">
            <a:avLst/>
          </a:prstGeom>
          <a:noFill/>
          <a:ln w="9525">
            <a:noFill/>
            <a:miter lim="800000"/>
            <a:headEnd/>
            <a:tailEnd/>
          </a:ln>
        </p:spPr>
      </p:pic>
      <p:pic>
        <p:nvPicPr>
          <p:cNvPr id="6" name="图片 5" descr="IMG_7564"/>
          <p:cNvPicPr>
            <a:picLocks noChangeAspect="1"/>
          </p:cNvPicPr>
          <p:nvPr/>
        </p:nvPicPr>
        <p:blipFill>
          <a:blip r:embed="rId6"/>
          <a:srcRect/>
          <a:stretch>
            <a:fillRect/>
          </a:stretch>
        </p:blipFill>
        <p:spPr bwMode="auto">
          <a:xfrm>
            <a:off x="4584700" y="2039938"/>
            <a:ext cx="2039938" cy="2722562"/>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0905" name="图片 5141" descr="未标题-2"/>
          <p:cNvPicPr>
            <a:picLocks noChangeAspect="1"/>
          </p:cNvPicPr>
          <p:nvPr/>
        </p:nvPicPr>
        <p:blipFill>
          <a:blip r:embed="rId7"/>
          <a:srcRect/>
          <a:stretch>
            <a:fillRect/>
          </a:stretch>
        </p:blipFill>
        <p:spPr bwMode="auto">
          <a:xfrm>
            <a:off x="144463" y="114300"/>
            <a:ext cx="1319212" cy="1184275"/>
          </a:xfrm>
          <a:prstGeom prst="rect">
            <a:avLst/>
          </a:prstGeom>
          <a:noFill/>
          <a:ln w="9525">
            <a:noFill/>
            <a:miter lim="800000"/>
            <a:headEnd/>
            <a:tailEnd/>
          </a:ln>
        </p:spPr>
      </p:pic>
      <p:sp>
        <p:nvSpPr>
          <p:cNvPr id="5" name="文本框 4"/>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7" name="文本框 6">
            <a:hlinkClick r:id="rId8"/>
          </p:cNvPr>
          <p:cNvSpPr txBox="1"/>
          <p:nvPr/>
        </p:nvSpPr>
        <p:spPr>
          <a:xfrm>
            <a:off x="241299" y="1377950"/>
            <a:ext cx="2232025" cy="365760"/>
          </a:xfrm>
          <a:prstGeom prst="rect">
            <a:avLst/>
          </a:prstGeom>
          <a:solidFill>
            <a:srgbClr val="6BE726"/>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二年级期初课程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150"/>
                            </p:stCondLst>
                            <p:childTnLst>
                              <p:par>
                                <p:cTn id="13" presetID="5"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par>
                          <p:cTn id="16" fill="hold">
                            <p:stCondLst>
                              <p:cond delay="1650"/>
                            </p:stCondLst>
                            <p:childTnLst>
                              <p:par>
                                <p:cTn id="17" presetID="5"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par>
                          <p:cTn id="20" fill="hold">
                            <p:stCondLst>
                              <p:cond delay="2150"/>
                            </p:stCondLst>
                            <p:childTnLst>
                              <p:par>
                                <p:cTn id="21" presetID="5" presetClass="entr" presetSubtype="1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par>
                          <p:cTn id="24" fill="hold">
                            <p:stCondLst>
                              <p:cond delay="2650"/>
                            </p:stCondLst>
                            <p:childTnLst>
                              <p:par>
                                <p:cTn id="25" presetID="5"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par>
                          <p:cTn id="28" fill="hold">
                            <p:stCondLst>
                              <p:cond delay="3150"/>
                            </p:stCondLst>
                            <p:childTnLst>
                              <p:par>
                                <p:cTn id="29" presetID="5" presetClass="entr" presetSubtype="1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QQ图片20160911094505"/>
          <p:cNvPicPr>
            <a:picLocks noChangeAspect="1"/>
          </p:cNvPicPr>
          <p:nvPr/>
        </p:nvPicPr>
        <p:blipFill>
          <a:blip r:embed="rId3"/>
          <a:srcRect b="17107"/>
          <a:stretch>
            <a:fillRect/>
          </a:stretch>
        </p:blipFill>
        <p:spPr bwMode="auto">
          <a:xfrm rot="420000">
            <a:off x="5807075" y="1374775"/>
            <a:ext cx="2393950" cy="3533775"/>
          </a:xfrm>
          <a:prstGeom prst="rect">
            <a:avLst/>
          </a:prstGeom>
          <a:noFill/>
          <a:ln w="9525">
            <a:noFill/>
            <a:miter lim="800000"/>
            <a:headEnd/>
            <a:tailEnd/>
          </a:ln>
        </p:spPr>
      </p:pic>
      <p:pic>
        <p:nvPicPr>
          <p:cNvPr id="8" name="图片 7" descr="1473117735371"/>
          <p:cNvPicPr>
            <a:picLocks noChangeAspect="1"/>
          </p:cNvPicPr>
          <p:nvPr/>
        </p:nvPicPr>
        <p:blipFill>
          <a:blip r:embed="rId4"/>
          <a:srcRect/>
          <a:stretch>
            <a:fillRect/>
          </a:stretch>
        </p:blipFill>
        <p:spPr bwMode="auto">
          <a:xfrm rot="-180000">
            <a:off x="692150" y="1866900"/>
            <a:ext cx="4070350" cy="3051175"/>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2951" name="图片 5141" descr="未标题-2"/>
          <p:cNvPicPr>
            <a:picLocks noChangeAspect="1"/>
          </p:cNvPicPr>
          <p:nvPr/>
        </p:nvPicPr>
        <p:blipFill>
          <a:blip r:embed="rId5"/>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9" name="文本框 8">
            <a:hlinkClick r:id="rId6"/>
          </p:cNvPr>
          <p:cNvSpPr txBox="1"/>
          <p:nvPr/>
        </p:nvSpPr>
        <p:spPr>
          <a:xfrm>
            <a:off x="241299" y="1377950"/>
            <a:ext cx="2232025" cy="365760"/>
          </a:xfrm>
          <a:prstGeom prst="rect">
            <a:avLst/>
          </a:prstGeom>
          <a:solidFill>
            <a:srgbClr val="69E725"/>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三年级期初课程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8"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1000"/>
                                        <p:tgtEl>
                                          <p:spTgt spid="9"/>
                                        </p:tgtEl>
                                      </p:cBhvr>
                                    </p:animEffect>
                                  </p:childTnLst>
                                </p:cTn>
                              </p:par>
                            </p:childTnLst>
                          </p:cTn>
                        </p:par>
                        <p:par>
                          <p:cTn id="16" fill="hold">
                            <p:stCondLst>
                              <p:cond delay="2150"/>
                            </p:stCondLst>
                            <p:childTnLst>
                              <p:par>
                                <p:cTn id="17" presetID="8"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amond(in)">
                                      <p:cBhvr>
                                        <p:cTn id="19" dur="1000"/>
                                        <p:tgtEl>
                                          <p:spTgt spid="8"/>
                                        </p:tgtEl>
                                      </p:cBhvr>
                                    </p:animEffect>
                                  </p:childTnLst>
                                </p:cTn>
                              </p:par>
                            </p:childTnLst>
                          </p:cTn>
                        </p:par>
                        <p:par>
                          <p:cTn id="20" fill="hold">
                            <p:stCondLst>
                              <p:cond delay="3150"/>
                            </p:stCondLst>
                            <p:childTnLst>
                              <p:par>
                                <p:cTn id="21" presetID="8"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IMG_20160901_104630"/>
          <p:cNvPicPr>
            <a:picLocks noChangeAspect="1"/>
          </p:cNvPicPr>
          <p:nvPr/>
        </p:nvPicPr>
        <p:blipFill>
          <a:blip r:embed="rId3"/>
          <a:srcRect/>
          <a:stretch>
            <a:fillRect/>
          </a:stretch>
        </p:blipFill>
        <p:spPr bwMode="auto">
          <a:xfrm>
            <a:off x="2522538" y="1304925"/>
            <a:ext cx="2824162" cy="2117725"/>
          </a:xfrm>
          <a:prstGeom prst="rect">
            <a:avLst/>
          </a:prstGeom>
          <a:solidFill>
            <a:schemeClr val="bg1"/>
          </a:solidFill>
          <a:ln w="9525">
            <a:noFill/>
            <a:miter lim="800000"/>
            <a:headEnd/>
            <a:tailEnd/>
          </a:ln>
        </p:spPr>
      </p:pic>
      <p:pic>
        <p:nvPicPr>
          <p:cNvPr id="6" name="图片 5" descr="IMG_4111"/>
          <p:cNvPicPr>
            <a:picLocks noChangeAspect="1"/>
          </p:cNvPicPr>
          <p:nvPr/>
        </p:nvPicPr>
        <p:blipFill>
          <a:blip r:embed="rId4"/>
          <a:srcRect/>
          <a:stretch>
            <a:fillRect/>
          </a:stretch>
        </p:blipFill>
        <p:spPr bwMode="auto">
          <a:xfrm>
            <a:off x="5913438" y="1343025"/>
            <a:ext cx="2801937" cy="2100263"/>
          </a:xfrm>
          <a:prstGeom prst="rect">
            <a:avLst/>
          </a:prstGeom>
          <a:solidFill>
            <a:schemeClr val="bg1"/>
          </a:solidFill>
          <a:ln w="9525">
            <a:noFill/>
            <a:miter lim="800000"/>
            <a:headEnd/>
            <a:tailEnd/>
          </a:ln>
        </p:spPr>
      </p:pic>
      <p:pic>
        <p:nvPicPr>
          <p:cNvPr id="7" name="图片 6" descr="水枪大战IMG_4151"/>
          <p:cNvPicPr>
            <a:picLocks noChangeAspect="1"/>
          </p:cNvPicPr>
          <p:nvPr/>
        </p:nvPicPr>
        <p:blipFill>
          <a:blip r:embed="rId5"/>
          <a:srcRect/>
          <a:stretch>
            <a:fillRect/>
          </a:stretch>
        </p:blipFill>
        <p:spPr bwMode="auto">
          <a:xfrm>
            <a:off x="5011738" y="2824163"/>
            <a:ext cx="2865437" cy="2151062"/>
          </a:xfrm>
          <a:prstGeom prst="rect">
            <a:avLst/>
          </a:prstGeom>
          <a:solidFill>
            <a:schemeClr val="bg1"/>
          </a:solidFill>
          <a:ln w="9525">
            <a:noFill/>
            <a:miter lim="800000"/>
            <a:headEnd/>
            <a:tailEnd/>
          </a:ln>
        </p:spPr>
      </p:pic>
      <p:pic>
        <p:nvPicPr>
          <p:cNvPr id="4" name="图片 3" descr="QQ图片20160908164206"/>
          <p:cNvPicPr>
            <a:picLocks noChangeAspect="1"/>
          </p:cNvPicPr>
          <p:nvPr/>
        </p:nvPicPr>
        <p:blipFill>
          <a:blip r:embed="rId6"/>
          <a:srcRect/>
          <a:stretch>
            <a:fillRect/>
          </a:stretch>
        </p:blipFill>
        <p:spPr bwMode="auto">
          <a:xfrm>
            <a:off x="501650" y="2984500"/>
            <a:ext cx="2652713" cy="1990725"/>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5001" name="图片 5141" descr="未标题-2"/>
          <p:cNvPicPr>
            <a:picLocks noChangeAspect="1"/>
          </p:cNvPicPr>
          <p:nvPr/>
        </p:nvPicPr>
        <p:blipFill>
          <a:blip r:embed="rId7"/>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8" name="文本框 7">
            <a:hlinkClick r:id="rId8"/>
          </p:cNvPr>
          <p:cNvSpPr txBox="1"/>
          <p:nvPr/>
        </p:nvSpPr>
        <p:spPr>
          <a:xfrm>
            <a:off x="107628" y="1593215"/>
            <a:ext cx="2232025" cy="365760"/>
          </a:xfrm>
          <a:prstGeom prst="rect">
            <a:avLst/>
          </a:prstGeom>
          <a:solidFill>
            <a:srgbClr val="6BE726"/>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四年级期初课程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50"/>
                            </p:stCondLst>
                            <p:childTnLst>
                              <p:par>
                                <p:cTn id="13" presetID="5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Scale>
                                      <p:cBhvr>
                                        <p:cTn id="1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6" dur="1000" decel="50000" fill="hold">
                                          <p:stCondLst>
                                            <p:cond delay="0"/>
                                          </p:stCondLst>
                                        </p:cTn>
                                        <p:tgtEl>
                                          <p:spTgt spid="8"/>
                                        </p:tgtEl>
                                        <p:attrNameLst>
                                          <p:attrName>ppt_x,ppt_y</p:attrName>
                                        </p:attrNameLst>
                                      </p:cBhvr>
                                      <p:rCtr x="0" y="0"/>
                                    </p:animMotion>
                                    <p:animEffect transition="in" filter="fade">
                                      <p:cBhvr>
                                        <p:cTn id="17" dur="1000"/>
                                        <p:tgtEl>
                                          <p:spTgt spid="8"/>
                                        </p:tgtEl>
                                      </p:cBhvr>
                                    </p:animEffect>
                                  </p:childTnLst>
                                </p:cTn>
                              </p:par>
                            </p:childTnLst>
                          </p:cTn>
                        </p:par>
                        <p:par>
                          <p:cTn id="18" fill="hold">
                            <p:stCondLst>
                              <p:cond delay="2150"/>
                            </p:stCondLst>
                            <p:childTnLst>
                              <p:par>
                                <p:cTn id="19" presetID="5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Scale>
                                      <p:cBhvr>
                                        <p:cTn id="2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gtEl>
                                        <p:attrNameLst>
                                          <p:attrName>ppt_x</p:attrName>
                                          <p:attrName>ppt_y</p:attrName>
                                        </p:attrNameLst>
                                      </p:cBhvr>
                                    </p:animMotion>
                                    <p:animEffect transition="in" filter="fade">
                                      <p:cBhvr>
                                        <p:cTn id="23" dur="1000"/>
                                        <p:tgtEl>
                                          <p:spTgt spid="5"/>
                                        </p:tgtEl>
                                      </p:cBhvr>
                                    </p:animEffect>
                                  </p:childTnLst>
                                </p:cTn>
                              </p:par>
                            </p:childTnLst>
                          </p:cTn>
                        </p:par>
                        <p:par>
                          <p:cTn id="24" fill="hold">
                            <p:stCondLst>
                              <p:cond delay="3150"/>
                            </p:stCondLst>
                            <p:childTnLst>
                              <p:par>
                                <p:cTn id="25" presetID="5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childTnLst>
                          </p:cTn>
                        </p:par>
                        <p:par>
                          <p:cTn id="30" fill="hold">
                            <p:stCondLst>
                              <p:cond delay="4150"/>
                            </p:stCondLst>
                            <p:childTnLst>
                              <p:par>
                                <p:cTn id="31" presetID="52"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Scale>
                                      <p:cBhvr>
                                        <p:cTn id="3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4"/>
                                        </p:tgtEl>
                                        <p:attrNameLst>
                                          <p:attrName>ppt_x</p:attrName>
                                          <p:attrName>ppt_y</p:attrName>
                                        </p:attrNameLst>
                                      </p:cBhvr>
                                    </p:animMotion>
                                    <p:animEffect transition="in" filter="fade">
                                      <p:cBhvr>
                                        <p:cTn id="35" dur="1000"/>
                                        <p:tgtEl>
                                          <p:spTgt spid="4"/>
                                        </p:tgtEl>
                                      </p:cBhvr>
                                    </p:animEffect>
                                  </p:childTnLst>
                                </p:cTn>
                              </p:par>
                            </p:childTnLst>
                          </p:cTn>
                        </p:par>
                        <p:par>
                          <p:cTn id="36" fill="hold">
                            <p:stCondLst>
                              <p:cond delay="5150"/>
                            </p:stCondLst>
                            <p:childTnLst>
                              <p:par>
                                <p:cTn id="37" presetID="5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Scale>
                                      <p:cBhvr>
                                        <p:cTn id="39"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7"/>
                                        </p:tgtEl>
                                        <p:attrNameLst>
                                          <p:attrName>ppt_x</p:attrName>
                                          <p:attrName>ppt_y</p:attrName>
                                        </p:attrNameLst>
                                      </p:cBhvr>
                                    </p:animMotion>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QQ图片20160911095721"/>
          <p:cNvPicPr>
            <a:picLocks noChangeAspect="1"/>
          </p:cNvPicPr>
          <p:nvPr/>
        </p:nvPicPr>
        <p:blipFill>
          <a:blip r:embed="rId3"/>
          <a:srcRect l="2327" t="17311" r="23650"/>
          <a:stretch>
            <a:fillRect/>
          </a:stretch>
        </p:blipFill>
        <p:spPr bwMode="auto">
          <a:xfrm>
            <a:off x="273050" y="2281238"/>
            <a:ext cx="3708400" cy="2330450"/>
          </a:xfrm>
          <a:prstGeom prst="rect">
            <a:avLst/>
          </a:prstGeom>
          <a:noFill/>
          <a:ln w="9525">
            <a:noFill/>
            <a:miter lim="800000"/>
            <a:headEnd/>
            <a:tailEnd/>
          </a:ln>
        </p:spPr>
      </p:pic>
      <p:pic>
        <p:nvPicPr>
          <p:cNvPr id="3" name="图片 2" descr="QQ图片20160911095334"/>
          <p:cNvPicPr>
            <a:picLocks noChangeAspect="1"/>
          </p:cNvPicPr>
          <p:nvPr/>
        </p:nvPicPr>
        <p:blipFill>
          <a:blip r:embed="rId4"/>
          <a:srcRect/>
          <a:stretch>
            <a:fillRect/>
          </a:stretch>
        </p:blipFill>
        <p:spPr bwMode="auto">
          <a:xfrm>
            <a:off x="4240213" y="1479550"/>
            <a:ext cx="4529137" cy="3397250"/>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7047" name="图片 5141" descr="未标题-2"/>
          <p:cNvPicPr>
            <a:picLocks noChangeAspect="1"/>
          </p:cNvPicPr>
          <p:nvPr/>
        </p:nvPicPr>
        <p:blipFill>
          <a:blip r:embed="rId5"/>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9" name="文本框 8">
            <a:hlinkClick r:id="rId6"/>
          </p:cNvPr>
          <p:cNvSpPr txBox="1"/>
          <p:nvPr/>
        </p:nvSpPr>
        <p:spPr>
          <a:xfrm>
            <a:off x="671830" y="1521460"/>
            <a:ext cx="2232025" cy="365760"/>
          </a:xfrm>
          <a:prstGeom prst="rect">
            <a:avLst/>
          </a:prstGeom>
          <a:solidFill>
            <a:srgbClr val="79EC32"/>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五年级期初课程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150"/>
                            </p:stCondLst>
                            <p:childTnLst>
                              <p:par>
                                <p:cTn id="25" presetID="47"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QQ图片20160911101921"/>
          <p:cNvPicPr>
            <a:picLocks noChangeAspect="1"/>
          </p:cNvPicPr>
          <p:nvPr/>
        </p:nvPicPr>
        <p:blipFill>
          <a:blip r:embed="rId3"/>
          <a:srcRect/>
          <a:stretch>
            <a:fillRect/>
          </a:stretch>
        </p:blipFill>
        <p:spPr bwMode="auto">
          <a:xfrm>
            <a:off x="679450" y="1949450"/>
            <a:ext cx="3430588" cy="2573338"/>
          </a:xfrm>
          <a:prstGeom prst="rect">
            <a:avLst/>
          </a:prstGeom>
          <a:noFill/>
          <a:ln w="9525">
            <a:noFill/>
            <a:miter lim="800000"/>
            <a:headEnd/>
            <a:tailEnd/>
          </a:ln>
        </p:spPr>
      </p:pic>
      <p:pic>
        <p:nvPicPr>
          <p:cNvPr id="5" name="图片 4" descr="QQ图片20160911151859"/>
          <p:cNvPicPr>
            <a:picLocks noChangeAspect="1"/>
          </p:cNvPicPr>
          <p:nvPr/>
        </p:nvPicPr>
        <p:blipFill>
          <a:blip r:embed="rId4"/>
          <a:srcRect/>
          <a:stretch>
            <a:fillRect/>
          </a:stretch>
        </p:blipFill>
        <p:spPr bwMode="auto">
          <a:xfrm>
            <a:off x="4645025" y="1949450"/>
            <a:ext cx="3454400" cy="2590800"/>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89095" name="图片 5141" descr="未标题-2"/>
          <p:cNvPicPr>
            <a:picLocks noChangeAspect="1"/>
          </p:cNvPicPr>
          <p:nvPr/>
        </p:nvPicPr>
        <p:blipFill>
          <a:blip r:embed="rId5"/>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
        <p:nvSpPr>
          <p:cNvPr id="7" name="文本框 6">
            <a:hlinkClick r:id="rId6"/>
          </p:cNvPr>
          <p:cNvSpPr txBox="1"/>
          <p:nvPr/>
        </p:nvSpPr>
        <p:spPr>
          <a:xfrm>
            <a:off x="241299" y="1377950"/>
            <a:ext cx="2232025" cy="365760"/>
          </a:xfrm>
          <a:prstGeom prst="rect">
            <a:avLst/>
          </a:prstGeom>
          <a:solidFill>
            <a:srgbClr val="82EF38"/>
          </a:solidFill>
          <a:ln w="9525">
            <a:noFill/>
          </a:ln>
        </p:spPr>
        <p:txBody>
          <a:bodyPr>
            <a:spAutoFit/>
            <a:scene3d>
              <a:camera prst="orthographicFront"/>
              <a:lightRig rig="threePt" dir="t"/>
            </a:scene3d>
          </a:bodyPr>
          <a:lstStyle/>
          <a:p>
            <a:pPr fontAlgn="auto">
              <a:defRPr/>
            </a:pPr>
            <a:r>
              <a:rPr lang="zh-CN" altLang="en-US" noProof="1">
                <a:effectLst>
                  <a:outerShdw blurRad="38100" dist="19050" dir="2700000" algn="tl" rotWithShape="0">
                    <a:schemeClr val="dk1">
                      <a:alpha val="40000"/>
                    </a:schemeClr>
                  </a:outerShdw>
                </a:effectLst>
                <a:latin typeface="宋体" panose="02010600030101010101" pitchFamily="2" charset="-122"/>
                <a:ea typeface="宋体" pitchFamily="2" charset="-122"/>
                <a:cs typeface="宋体" panose="02010600030101010101" pitchFamily="2" charset="-122"/>
              </a:rPr>
              <a:t>六年级期初课程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50"/>
                            </p:stCondLst>
                            <p:childTnLst>
                              <p:par>
                                <p:cTn id="13" presetID="8"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par>
                          <p:cTn id="16" fill="hold">
                            <p:stCondLst>
                              <p:cond delay="3150"/>
                            </p:stCondLst>
                            <p:childTnLst>
                              <p:par>
                                <p:cTn id="17" presetID="8"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par>
                          <p:cTn id="20" fill="hold">
                            <p:stCondLst>
                              <p:cond delay="5150"/>
                            </p:stCondLst>
                            <p:childTnLst>
                              <p:par>
                                <p:cTn id="21" presetID="8"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amond(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1300" y="1377950"/>
            <a:ext cx="223202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手绘彩蛋大比拼</a:t>
            </a:r>
          </a:p>
        </p:txBody>
      </p:sp>
      <p:pic>
        <p:nvPicPr>
          <p:cNvPr id="3" name="图片 2" descr="1473518077110"/>
          <p:cNvPicPr>
            <a:picLocks noChangeAspect="1"/>
          </p:cNvPicPr>
          <p:nvPr/>
        </p:nvPicPr>
        <p:blipFill>
          <a:blip r:embed="rId3"/>
          <a:srcRect/>
          <a:stretch>
            <a:fillRect/>
          </a:stretch>
        </p:blipFill>
        <p:spPr bwMode="auto">
          <a:xfrm>
            <a:off x="241300" y="1973263"/>
            <a:ext cx="1928813" cy="2570162"/>
          </a:xfrm>
          <a:prstGeom prst="rect">
            <a:avLst/>
          </a:prstGeom>
          <a:noFill/>
          <a:ln w="9525">
            <a:noFill/>
            <a:miter lim="800000"/>
            <a:headEnd/>
            <a:tailEnd/>
          </a:ln>
        </p:spPr>
      </p:pic>
      <p:pic>
        <p:nvPicPr>
          <p:cNvPr id="6" name="图片 5" descr="1473518155447"/>
          <p:cNvPicPr>
            <a:picLocks noChangeAspect="1"/>
          </p:cNvPicPr>
          <p:nvPr/>
        </p:nvPicPr>
        <p:blipFill>
          <a:blip r:embed="rId4"/>
          <a:srcRect/>
          <a:stretch>
            <a:fillRect/>
          </a:stretch>
        </p:blipFill>
        <p:spPr bwMode="auto">
          <a:xfrm>
            <a:off x="4518025" y="1973263"/>
            <a:ext cx="2019300" cy="2689225"/>
          </a:xfrm>
          <a:prstGeom prst="rect">
            <a:avLst/>
          </a:prstGeom>
          <a:noFill/>
          <a:ln w="9525">
            <a:noFill/>
            <a:miter lim="800000"/>
            <a:headEnd/>
            <a:tailEnd/>
          </a:ln>
        </p:spPr>
      </p:pic>
      <p:pic>
        <p:nvPicPr>
          <p:cNvPr id="8" name="图片 7" descr="1473518175303"/>
          <p:cNvPicPr>
            <a:picLocks noChangeAspect="1"/>
          </p:cNvPicPr>
          <p:nvPr/>
        </p:nvPicPr>
        <p:blipFill>
          <a:blip r:embed="rId5"/>
          <a:srcRect/>
          <a:stretch>
            <a:fillRect/>
          </a:stretch>
        </p:blipFill>
        <p:spPr bwMode="auto">
          <a:xfrm>
            <a:off x="2473325" y="1546225"/>
            <a:ext cx="1827213" cy="2435225"/>
          </a:xfrm>
          <a:prstGeom prst="rect">
            <a:avLst/>
          </a:prstGeom>
          <a:noFill/>
          <a:ln w="9525">
            <a:noFill/>
            <a:miter lim="800000"/>
            <a:headEnd/>
            <a:tailEnd/>
          </a:ln>
        </p:spPr>
      </p:pic>
      <p:pic>
        <p:nvPicPr>
          <p:cNvPr id="9" name="图片 8" descr="Screenshot_2016-09-10-22-36-37"/>
          <p:cNvPicPr>
            <a:picLocks noChangeAspect="1"/>
          </p:cNvPicPr>
          <p:nvPr/>
        </p:nvPicPr>
        <p:blipFill>
          <a:blip r:embed="rId6"/>
          <a:srcRect/>
          <a:stretch>
            <a:fillRect/>
          </a:stretch>
        </p:blipFill>
        <p:spPr bwMode="auto">
          <a:xfrm>
            <a:off x="6864350" y="1546225"/>
            <a:ext cx="1905000" cy="3386138"/>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1146" name="图片 5141" descr="未标题-2"/>
          <p:cNvPicPr>
            <a:picLocks noChangeAspect="1"/>
          </p:cNvPicPr>
          <p:nvPr/>
        </p:nvPicPr>
        <p:blipFill>
          <a:blip r:embed="rId7"/>
          <a:srcRect/>
          <a:stretch>
            <a:fillRect/>
          </a:stretch>
        </p:blipFill>
        <p:spPr bwMode="auto">
          <a:xfrm>
            <a:off x="144463" y="114300"/>
            <a:ext cx="1319212" cy="1184275"/>
          </a:xfrm>
          <a:prstGeom prst="rect">
            <a:avLst/>
          </a:prstGeom>
          <a:noFill/>
          <a:ln w="9525">
            <a:noFill/>
            <a:miter lim="800000"/>
            <a:headEnd/>
            <a:tailEnd/>
          </a:ln>
        </p:spPr>
      </p:pic>
      <p:sp>
        <p:nvSpPr>
          <p:cNvPr id="4" name="文本框 3"/>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150"/>
                            </p:stCondLst>
                            <p:childTnLst>
                              <p:par>
                                <p:cTn id="13" presetID="5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Scale>
                                      <p:cBhvr>
                                        <p:cTn id="1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
                                        </p:tgtEl>
                                        <p:attrNameLst>
                                          <p:attrName>ppt_x</p:attrName>
                                          <p:attrName>ppt_y</p:attrName>
                                        </p:attrNameLst>
                                      </p:cBhvr>
                                    </p:animMotion>
                                    <p:animEffect transition="in" filter="fade">
                                      <p:cBhvr>
                                        <p:cTn id="17" dur="1000"/>
                                        <p:tgtEl>
                                          <p:spTgt spid="7"/>
                                        </p:tgtEl>
                                      </p:cBhvr>
                                    </p:animEffect>
                                  </p:childTnLst>
                                </p:cTn>
                              </p:par>
                            </p:childTnLst>
                          </p:cTn>
                        </p:par>
                        <p:par>
                          <p:cTn id="18" fill="hold">
                            <p:stCondLst>
                              <p:cond delay="2150"/>
                            </p:stCondLst>
                            <p:childTnLst>
                              <p:par>
                                <p:cTn id="19" presetID="5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Scale>
                                      <p:cBhvr>
                                        <p:cTn id="2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gtEl>
                                        <p:attrNameLst>
                                          <p:attrName>ppt_x</p:attrName>
                                          <p:attrName>ppt_y</p:attrName>
                                        </p:attrNameLst>
                                      </p:cBhvr>
                                    </p:animMotion>
                                    <p:animEffect transition="in" filter="fade">
                                      <p:cBhvr>
                                        <p:cTn id="23" dur="1000"/>
                                        <p:tgtEl>
                                          <p:spTgt spid="3"/>
                                        </p:tgtEl>
                                      </p:cBhvr>
                                    </p:animEffect>
                                  </p:childTnLst>
                                </p:cTn>
                              </p:par>
                            </p:childTnLst>
                          </p:cTn>
                        </p:par>
                        <p:par>
                          <p:cTn id="24" fill="hold">
                            <p:stCondLst>
                              <p:cond delay="3150"/>
                            </p:stCondLst>
                            <p:childTnLst>
                              <p:par>
                                <p:cTn id="25" presetID="5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par>
                          <p:cTn id="30" fill="hold">
                            <p:stCondLst>
                              <p:cond delay="4150"/>
                            </p:stCondLst>
                            <p:childTnLst>
                              <p:par>
                                <p:cTn id="31" presetID="5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Scale>
                                      <p:cBhvr>
                                        <p:cTn id="3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gtEl>
                                        <p:attrNameLst>
                                          <p:attrName>ppt_x</p:attrName>
                                          <p:attrName>ppt_y</p:attrName>
                                        </p:attrNameLst>
                                      </p:cBhvr>
                                    </p:animMotion>
                                    <p:animEffect transition="in" filter="fade">
                                      <p:cBhvr>
                                        <p:cTn id="35" dur="1000"/>
                                        <p:tgtEl>
                                          <p:spTgt spid="6"/>
                                        </p:tgtEl>
                                      </p:cBhvr>
                                    </p:animEffect>
                                  </p:childTnLst>
                                </p:cTn>
                              </p:par>
                            </p:childTnLst>
                          </p:cTn>
                        </p:par>
                        <p:par>
                          <p:cTn id="36" fill="hold">
                            <p:stCondLst>
                              <p:cond delay="5150"/>
                            </p:stCondLst>
                            <p:childTnLst>
                              <p:par>
                                <p:cTn id="37" presetID="52"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Scale>
                                      <p:cBhvr>
                                        <p:cTn id="3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9"/>
                                        </p:tgtEl>
                                        <p:attrNameLst>
                                          <p:attrName>ppt_x</p:attrName>
                                          <p:attrName>ppt_y</p:attrName>
                                        </p:attrNameLst>
                                      </p:cBhvr>
                                    </p:animMotion>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1300" y="1377950"/>
            <a:ext cx="223202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创意风筝设计比赛</a:t>
            </a:r>
          </a:p>
        </p:txBody>
      </p:sp>
      <p:pic>
        <p:nvPicPr>
          <p:cNvPr id="4" name="图片 3" descr="824@@N4HMM23~B2JE(C2YZI"/>
          <p:cNvPicPr>
            <a:picLocks noChangeAspect="1"/>
          </p:cNvPicPr>
          <p:nvPr/>
        </p:nvPicPr>
        <p:blipFill>
          <a:blip r:embed="rId3"/>
          <a:srcRect r="9988"/>
          <a:stretch>
            <a:fillRect/>
          </a:stretch>
        </p:blipFill>
        <p:spPr bwMode="auto">
          <a:xfrm>
            <a:off x="2598738" y="2654300"/>
            <a:ext cx="3341687" cy="2087563"/>
          </a:xfrm>
          <a:prstGeom prst="rect">
            <a:avLst/>
          </a:prstGeom>
          <a:solidFill>
            <a:schemeClr val="bg1"/>
          </a:solidFill>
          <a:ln w="9525">
            <a:noFill/>
            <a:miter lim="800000"/>
            <a:headEnd/>
            <a:tailEnd/>
          </a:ln>
        </p:spPr>
      </p:pic>
      <p:pic>
        <p:nvPicPr>
          <p:cNvPr id="5" name="图片 4" descr="IMG_20160331_082029"/>
          <p:cNvPicPr>
            <a:picLocks noChangeAspect="1"/>
          </p:cNvPicPr>
          <p:nvPr/>
        </p:nvPicPr>
        <p:blipFill>
          <a:blip r:embed="rId4"/>
          <a:srcRect t="9592"/>
          <a:stretch>
            <a:fillRect/>
          </a:stretch>
        </p:blipFill>
        <p:spPr bwMode="auto">
          <a:xfrm>
            <a:off x="523875" y="2055813"/>
            <a:ext cx="1825625" cy="2938462"/>
          </a:xfrm>
          <a:prstGeom prst="rect">
            <a:avLst/>
          </a:prstGeom>
          <a:solidFill>
            <a:schemeClr val="bg1"/>
          </a:solidFill>
          <a:ln w="9525">
            <a:noFill/>
            <a:miter lim="800000"/>
            <a:headEnd/>
            <a:tailEnd/>
          </a:ln>
        </p:spPr>
      </p:pic>
      <p:pic>
        <p:nvPicPr>
          <p:cNvPr id="11" name="图片 10" descr="QQ图片20160331164615"/>
          <p:cNvPicPr>
            <a:picLocks noChangeAspect="1"/>
          </p:cNvPicPr>
          <p:nvPr/>
        </p:nvPicPr>
        <p:blipFill>
          <a:blip r:embed="rId5"/>
          <a:srcRect/>
          <a:stretch>
            <a:fillRect/>
          </a:stretch>
        </p:blipFill>
        <p:spPr bwMode="auto">
          <a:xfrm>
            <a:off x="6083300" y="1377950"/>
            <a:ext cx="2905125" cy="2179638"/>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3193" name="图片 5141" descr="未标题-2"/>
          <p:cNvPicPr>
            <a:picLocks noChangeAspect="1"/>
          </p:cNvPicPr>
          <p:nvPr/>
        </p:nvPicPr>
        <p:blipFill>
          <a:blip r:embed="rId6"/>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8"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par>
                          <p:cTn id="16" fill="hold">
                            <p:stCondLst>
                              <p:cond delay="3150"/>
                            </p:stCondLst>
                            <p:childTnLst>
                              <p:par>
                                <p:cTn id="17" presetID="8"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childTnLst>
                          </p:cTn>
                        </p:par>
                        <p:par>
                          <p:cTn id="20" fill="hold">
                            <p:stCondLst>
                              <p:cond delay="5150"/>
                            </p:stCondLst>
                            <p:childTnLst>
                              <p:par>
                                <p:cTn id="21" presetID="8"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amond(in)">
                                      <p:cBhvr>
                                        <p:cTn id="23" dur="2000"/>
                                        <p:tgtEl>
                                          <p:spTgt spid="4"/>
                                        </p:tgtEl>
                                      </p:cBhvr>
                                    </p:animEffect>
                                  </p:childTnLst>
                                </p:cTn>
                              </p:par>
                            </p:childTnLst>
                          </p:cTn>
                        </p:par>
                        <p:par>
                          <p:cTn id="24" fill="hold">
                            <p:stCondLst>
                              <p:cond delay="7150"/>
                            </p:stCondLst>
                            <p:childTnLst>
                              <p:par>
                                <p:cTn id="25" presetID="8"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41300" y="1377950"/>
            <a:ext cx="223202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环保服装设计大赛</a:t>
            </a:r>
          </a:p>
        </p:txBody>
      </p:sp>
      <p:pic>
        <p:nvPicPr>
          <p:cNvPr id="6" name="图片 5" descr="5e6dc59c8d6bafb0"/>
          <p:cNvPicPr>
            <a:picLocks noChangeAspect="1"/>
          </p:cNvPicPr>
          <p:nvPr/>
        </p:nvPicPr>
        <p:blipFill>
          <a:blip r:embed="rId3"/>
          <a:stretch>
            <a:fillRect/>
          </a:stretch>
        </p:blipFill>
        <p:spPr>
          <a:xfrm>
            <a:off x="5205413" y="1885950"/>
            <a:ext cx="1177925" cy="1571625"/>
          </a:xfrm>
          <a:prstGeom prst="rect">
            <a:avLst/>
          </a:prstGeom>
          <a:effectLst>
            <a:outerShdw blurRad="63500" sx="102000" sy="102000" algn="ctr" rotWithShape="0">
              <a:prstClr val="black">
                <a:alpha val="40000"/>
              </a:prstClr>
            </a:outerShdw>
          </a:effectLst>
        </p:spPr>
      </p:pic>
      <p:pic>
        <p:nvPicPr>
          <p:cNvPr id="8" name="图片 7" descr="-6e945ac032b76740"/>
          <p:cNvPicPr>
            <a:picLocks noChangeAspect="1"/>
          </p:cNvPicPr>
          <p:nvPr/>
        </p:nvPicPr>
        <p:blipFill>
          <a:blip r:embed="rId4"/>
          <a:stretch>
            <a:fillRect/>
          </a:stretch>
        </p:blipFill>
        <p:spPr>
          <a:xfrm>
            <a:off x="4027488" y="3457575"/>
            <a:ext cx="1177925" cy="1571625"/>
          </a:xfrm>
          <a:prstGeom prst="rect">
            <a:avLst/>
          </a:prstGeom>
          <a:effectLst>
            <a:outerShdw blurRad="63500" sx="102000" sy="102000" algn="ctr" rotWithShape="0">
              <a:prstClr val="black">
                <a:alpha val="40000"/>
              </a:prstClr>
            </a:outerShdw>
          </a:effectLst>
        </p:spPr>
      </p:pic>
      <p:pic>
        <p:nvPicPr>
          <p:cNvPr id="9" name="图片 8" descr="7a01f4ad67a72f5c"/>
          <p:cNvPicPr>
            <a:picLocks noChangeAspect="1"/>
          </p:cNvPicPr>
          <p:nvPr/>
        </p:nvPicPr>
        <p:blipFill>
          <a:blip r:embed="rId5"/>
          <a:stretch>
            <a:fillRect/>
          </a:stretch>
        </p:blipFill>
        <p:spPr>
          <a:xfrm>
            <a:off x="6383338" y="1885950"/>
            <a:ext cx="2093912" cy="1570038"/>
          </a:xfrm>
          <a:prstGeom prst="rect">
            <a:avLst/>
          </a:prstGeom>
          <a:effectLst>
            <a:outerShdw blurRad="63500" sx="102000" sy="102000" algn="ctr" rotWithShape="0">
              <a:prstClr val="black">
                <a:alpha val="40000"/>
              </a:prstClr>
            </a:outerShdw>
          </a:effectLst>
        </p:spPr>
      </p:pic>
      <p:pic>
        <p:nvPicPr>
          <p:cNvPr id="10" name="图片 9" descr="21b7f8a89aec3feb"/>
          <p:cNvPicPr>
            <a:picLocks noChangeAspect="1"/>
          </p:cNvPicPr>
          <p:nvPr/>
        </p:nvPicPr>
        <p:blipFill>
          <a:blip r:embed="rId6"/>
          <a:stretch>
            <a:fillRect/>
          </a:stretch>
        </p:blipFill>
        <p:spPr>
          <a:xfrm>
            <a:off x="6384925" y="3455988"/>
            <a:ext cx="2093913" cy="1571625"/>
          </a:xfrm>
          <a:prstGeom prst="rect">
            <a:avLst/>
          </a:prstGeom>
          <a:effectLst>
            <a:outerShdw blurRad="63500" sx="102000" sy="102000" algn="ctr" rotWithShape="0">
              <a:prstClr val="black">
                <a:alpha val="40000"/>
              </a:prstClr>
            </a:outerShdw>
          </a:effectLst>
        </p:spPr>
      </p:pic>
      <p:pic>
        <p:nvPicPr>
          <p:cNvPr id="12" name="图片 11" descr="73c2ab1c989a7c5a"/>
          <p:cNvPicPr>
            <a:picLocks noChangeAspect="1"/>
          </p:cNvPicPr>
          <p:nvPr/>
        </p:nvPicPr>
        <p:blipFill>
          <a:blip r:embed="rId7"/>
          <a:stretch>
            <a:fillRect/>
          </a:stretch>
        </p:blipFill>
        <p:spPr>
          <a:xfrm>
            <a:off x="4027488" y="1885950"/>
            <a:ext cx="1177925" cy="1571625"/>
          </a:xfrm>
          <a:prstGeom prst="rect">
            <a:avLst/>
          </a:prstGeom>
          <a:effectLst>
            <a:outerShdw blurRad="63500" sx="102000" sy="102000" algn="ctr" rotWithShape="0">
              <a:prstClr val="black">
                <a:alpha val="40000"/>
              </a:prstClr>
            </a:outerShdw>
          </a:effectLst>
        </p:spPr>
      </p:pic>
      <p:pic>
        <p:nvPicPr>
          <p:cNvPr id="13" name="图片 12" descr="141bb7404cdcb756"/>
          <p:cNvPicPr>
            <a:picLocks noChangeAspect="1"/>
          </p:cNvPicPr>
          <p:nvPr/>
        </p:nvPicPr>
        <p:blipFill>
          <a:blip r:embed="rId8"/>
          <a:stretch>
            <a:fillRect/>
          </a:stretch>
        </p:blipFill>
        <p:spPr>
          <a:xfrm>
            <a:off x="2825750" y="3457575"/>
            <a:ext cx="1201738" cy="1600200"/>
          </a:xfrm>
          <a:prstGeom prst="rect">
            <a:avLst/>
          </a:prstGeom>
          <a:effectLst>
            <a:outerShdw blurRad="63500" sx="102000" sy="102000" algn="ctr" rotWithShape="0">
              <a:prstClr val="black">
                <a:alpha val="40000"/>
              </a:prstClr>
            </a:outerShdw>
          </a:effectLst>
        </p:spPr>
      </p:pic>
      <p:pic>
        <p:nvPicPr>
          <p:cNvPr id="14" name="图片 13" descr="-215d65f97035ddd7"/>
          <p:cNvPicPr>
            <a:picLocks noChangeAspect="1"/>
          </p:cNvPicPr>
          <p:nvPr/>
        </p:nvPicPr>
        <p:blipFill>
          <a:blip r:embed="rId9"/>
          <a:stretch>
            <a:fillRect/>
          </a:stretch>
        </p:blipFill>
        <p:spPr>
          <a:xfrm>
            <a:off x="1670050" y="3457575"/>
            <a:ext cx="1179513" cy="1571625"/>
          </a:xfrm>
          <a:prstGeom prst="rect">
            <a:avLst/>
          </a:prstGeom>
          <a:effectLst>
            <a:outerShdw blurRad="63500" sx="102000" sy="102000" algn="ctr" rotWithShape="0">
              <a:prstClr val="black">
                <a:alpha val="40000"/>
              </a:prstClr>
            </a:outerShdw>
          </a:effectLst>
        </p:spPr>
      </p:pic>
      <p:pic>
        <p:nvPicPr>
          <p:cNvPr id="16" name="图片 15" descr="451b9604c9b19e01"/>
          <p:cNvPicPr>
            <a:picLocks noChangeAspect="1"/>
          </p:cNvPicPr>
          <p:nvPr/>
        </p:nvPicPr>
        <p:blipFill>
          <a:blip r:embed="rId10"/>
          <a:stretch>
            <a:fillRect/>
          </a:stretch>
        </p:blipFill>
        <p:spPr>
          <a:xfrm>
            <a:off x="2847975" y="1885950"/>
            <a:ext cx="1179513" cy="1571625"/>
          </a:xfrm>
          <a:prstGeom prst="rect">
            <a:avLst/>
          </a:prstGeom>
          <a:effectLst>
            <a:outerShdw blurRad="63500" sx="102000" sy="102000" algn="ctr" rotWithShape="0">
              <a:prstClr val="black">
                <a:alpha val="40000"/>
              </a:prstClr>
            </a:outerShdw>
          </a:effectLst>
        </p:spPr>
      </p:pic>
      <p:pic>
        <p:nvPicPr>
          <p:cNvPr id="17" name="图片 16" descr="-584e3e40a714cba6"/>
          <p:cNvPicPr>
            <a:picLocks noChangeAspect="1"/>
          </p:cNvPicPr>
          <p:nvPr/>
        </p:nvPicPr>
        <p:blipFill>
          <a:blip r:embed="rId11"/>
          <a:stretch>
            <a:fillRect/>
          </a:stretch>
        </p:blipFill>
        <p:spPr>
          <a:xfrm>
            <a:off x="5205413" y="3457575"/>
            <a:ext cx="1177925" cy="1571625"/>
          </a:xfrm>
          <a:prstGeom prst="rect">
            <a:avLst/>
          </a:prstGeom>
          <a:effectLst>
            <a:outerShdw blurRad="63500" sx="102000" sy="102000" algn="ctr" rotWithShape="0">
              <a:prstClr val="black">
                <a:alpha val="40000"/>
              </a:prstClr>
            </a:outerShdw>
          </a:effectLst>
        </p:spPr>
      </p:pic>
      <p:pic>
        <p:nvPicPr>
          <p:cNvPr id="19" name="图片 18" descr="341596be21476b73"/>
          <p:cNvPicPr>
            <a:picLocks noChangeAspect="1"/>
          </p:cNvPicPr>
          <p:nvPr/>
        </p:nvPicPr>
        <p:blipFill>
          <a:blip r:embed="rId12"/>
          <a:stretch>
            <a:fillRect/>
          </a:stretch>
        </p:blipFill>
        <p:spPr>
          <a:xfrm>
            <a:off x="1670050" y="1885950"/>
            <a:ext cx="1177925" cy="1571625"/>
          </a:xfrm>
          <a:prstGeom prst="rect">
            <a:avLst/>
          </a:prstGeom>
          <a:effectLst>
            <a:outerShdw blurRad="63500" sx="102000" sy="102000" algn="ctr" rotWithShape="0">
              <a:prstClr val="black">
                <a:alpha val="40000"/>
              </a:prstClr>
            </a:outerShdw>
          </a:effectLst>
        </p:spPr>
      </p:pic>
      <p:pic>
        <p:nvPicPr>
          <p:cNvPr id="20" name="图片 19" descr="-379572e0ab3c236f"/>
          <p:cNvPicPr>
            <a:picLocks noChangeAspect="1"/>
          </p:cNvPicPr>
          <p:nvPr/>
        </p:nvPicPr>
        <p:blipFill>
          <a:blip r:embed="rId13"/>
          <a:stretch>
            <a:fillRect/>
          </a:stretch>
        </p:blipFill>
        <p:spPr>
          <a:xfrm>
            <a:off x="492125" y="1885950"/>
            <a:ext cx="1179513" cy="1571625"/>
          </a:xfrm>
          <a:prstGeom prst="rect">
            <a:avLst/>
          </a:prstGeom>
          <a:effectLst>
            <a:outerShdw blurRad="63500" sx="102000" sy="102000" algn="ctr" rotWithShape="0">
              <a:prstClr val="black">
                <a:alpha val="40000"/>
              </a:prstClr>
            </a:outerShdw>
          </a:effectLst>
        </p:spPr>
      </p:pic>
      <p:pic>
        <p:nvPicPr>
          <p:cNvPr id="21" name="图片 20" descr="315419927b988697"/>
          <p:cNvPicPr>
            <a:picLocks noChangeAspect="1"/>
          </p:cNvPicPr>
          <p:nvPr/>
        </p:nvPicPr>
        <p:blipFill>
          <a:blip r:embed="rId14"/>
          <a:stretch>
            <a:fillRect/>
          </a:stretch>
        </p:blipFill>
        <p:spPr>
          <a:xfrm>
            <a:off x="492125" y="3457575"/>
            <a:ext cx="1179513" cy="1571625"/>
          </a:xfrm>
          <a:prstGeom prst="rect">
            <a:avLst/>
          </a:prstGeom>
          <a:effectLst>
            <a:outerShdw blurRad="63500" sx="102000" sy="102000" algn="ctr" rotWithShape="0">
              <a:prstClr val="black">
                <a:alpha val="40000"/>
              </a:prstClr>
            </a:outerShdw>
          </a:effectLst>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5250" name="图片 5141" descr="未标题-2"/>
          <p:cNvPicPr>
            <a:picLocks noChangeAspect="1"/>
          </p:cNvPicPr>
          <p:nvPr/>
        </p:nvPicPr>
        <p:blipFill>
          <a:blip r:embed="rId15"/>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930CD6E9-7CD1-47E9-99D5-B6CF3EDF907E}" type="slidenum">
              <a:rPr lang="zh-CN" altLang="en-US" sz="1080">
                <a:sym typeface="方正兰亭粗黑_GBK" charset="-122"/>
              </a:rPr>
              <a:pPr>
                <a:defRPr/>
              </a:pPr>
              <a:t>6</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2294"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2295"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2"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sp>
        <p:nvSpPr>
          <p:cNvPr id="12297"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16" name="文本框 15"/>
          <p:cNvSpPr txBox="1"/>
          <p:nvPr/>
        </p:nvSpPr>
        <p:spPr>
          <a:xfrm>
            <a:off x="438785" y="1912620"/>
            <a:ext cx="8393430" cy="2011680"/>
          </a:xfrm>
          <a:prstGeom prst="rect">
            <a:avLst/>
          </a:prstGeom>
          <a:noFill/>
          <a:ln w="9525">
            <a:noFill/>
          </a:ln>
        </p:spPr>
        <p:txBody>
          <a:bodyPr>
            <a:spAutoFit/>
            <a:scene3d>
              <a:camera prst="orthographicFront"/>
              <a:lightRig rig="threePt" dir="t"/>
            </a:scene3d>
          </a:bodyPr>
          <a:lstStyle/>
          <a:p>
            <a:pPr algn="ctr" eaLnBrk="0" hangingPunct="0">
              <a:lnSpc>
                <a:spcPct val="150000"/>
              </a:lnSpc>
              <a:defRPr/>
            </a:pPr>
            <a:r>
              <a:rPr lang="zh-CN" altLang="en-US" sz="2800">
                <a:ln/>
                <a:solidFill>
                  <a:srgbClr val="FF0000"/>
                </a:solidFill>
                <a:latin typeface="楷体_GB2312" panose="02010609030101010101" charset="-122"/>
                <a:ea typeface="楷体_GB2312" panose="02010609030101010101" charset="-122"/>
                <a:cs typeface="宋体" panose="02010600030101010101" pitchFamily="2" charset="-122"/>
              </a:rPr>
              <a:t>学生：进教室，理书包；</a:t>
            </a:r>
          </a:p>
          <a:p>
            <a:pPr algn="ctr" eaLnBrk="0" hangingPunct="0">
              <a:lnSpc>
                <a:spcPct val="150000"/>
              </a:lnSpc>
              <a:defRPr/>
            </a:pPr>
            <a:r>
              <a:rPr lang="zh-CN" altLang="en-US" sz="2800">
                <a:ln/>
                <a:solidFill>
                  <a:srgbClr val="FF0000"/>
                </a:solidFill>
                <a:latin typeface="楷体_GB2312" panose="02010609030101010101" charset="-122"/>
                <a:ea typeface="楷体_GB2312" panose="02010609030101010101" charset="-122"/>
                <a:cs typeface="宋体" panose="02010600030101010101" pitchFamily="2" charset="-122"/>
              </a:rPr>
              <a:t>静下心，捧好书；</a:t>
            </a:r>
          </a:p>
          <a:p>
            <a:pPr algn="ctr" eaLnBrk="0" hangingPunct="0">
              <a:lnSpc>
                <a:spcPct val="150000"/>
              </a:lnSpc>
              <a:defRPr/>
            </a:pPr>
            <a:r>
              <a:rPr lang="zh-CN" altLang="en-US" sz="2800">
                <a:ln/>
                <a:solidFill>
                  <a:srgbClr val="FF0000"/>
                </a:solidFill>
                <a:latin typeface="楷体_GB2312" panose="02010609030101010101" charset="-122"/>
                <a:ea typeface="楷体_GB2312" panose="02010609030101010101" charset="-122"/>
                <a:cs typeface="宋体" panose="02010600030101010101" pitchFamily="2" charset="-122"/>
              </a:rPr>
              <a:t>指读圈画静心读，优美词句及时摘。</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checkerboard(across)">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4470" y="1377950"/>
            <a:ext cx="2728595" cy="365760"/>
          </a:xfrm>
          <a:prstGeom prst="rect">
            <a:avLst/>
          </a:prstGeom>
          <a:noFill/>
          <a:ln w="9525">
            <a:noFill/>
          </a:ln>
        </p:spPr>
        <p:txBody>
          <a:bodyPr>
            <a:spAutoFit/>
            <a:scene3d>
              <a:camera prst="orthographicFront"/>
              <a:lightRig rig="threePt" dir="t"/>
            </a:scene3d>
          </a:bodyPr>
          <a:lstStyle/>
          <a:p>
            <a:pPr eaLnBrk="0" hangingPunct="0">
              <a:defRPr/>
            </a:pPr>
            <a:r>
              <a:rPr lang="zh-CN" altLang="en-US" b="1">
                <a:solidFill>
                  <a:srgbClr val="7030A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春日畅想之主题摄影比赛</a:t>
            </a:r>
          </a:p>
        </p:txBody>
      </p:sp>
      <p:pic>
        <p:nvPicPr>
          <p:cNvPr id="3" name="图片 2" descr="D7DGX3E962D($JE8%JQSU)D"/>
          <p:cNvPicPr>
            <a:picLocks noChangeAspect="1"/>
          </p:cNvPicPr>
          <p:nvPr/>
        </p:nvPicPr>
        <p:blipFill>
          <a:blip r:embed="rId3"/>
          <a:srcRect/>
          <a:stretch>
            <a:fillRect/>
          </a:stretch>
        </p:blipFill>
        <p:spPr bwMode="auto">
          <a:xfrm>
            <a:off x="3232150" y="1377950"/>
            <a:ext cx="2679700" cy="1506538"/>
          </a:xfrm>
          <a:prstGeom prst="rect">
            <a:avLst/>
          </a:prstGeom>
          <a:solidFill>
            <a:schemeClr val="bg1"/>
          </a:solidFill>
          <a:ln w="9525">
            <a:noFill/>
            <a:miter lim="800000"/>
            <a:headEnd/>
            <a:tailEnd/>
          </a:ln>
        </p:spPr>
      </p:pic>
      <p:pic>
        <p:nvPicPr>
          <p:cNvPr id="4" name="图片 3" descr="IMG_20160330_181959"/>
          <p:cNvPicPr>
            <a:picLocks noChangeAspect="1"/>
          </p:cNvPicPr>
          <p:nvPr/>
        </p:nvPicPr>
        <p:blipFill>
          <a:blip r:embed="rId4"/>
          <a:srcRect/>
          <a:stretch>
            <a:fillRect/>
          </a:stretch>
        </p:blipFill>
        <p:spPr bwMode="auto">
          <a:xfrm>
            <a:off x="1343025" y="3409950"/>
            <a:ext cx="2946400" cy="1660525"/>
          </a:xfrm>
          <a:prstGeom prst="rect">
            <a:avLst/>
          </a:prstGeom>
          <a:solidFill>
            <a:schemeClr val="bg1"/>
          </a:solidFill>
          <a:ln w="9525">
            <a:noFill/>
            <a:miter lim="800000"/>
            <a:headEnd/>
            <a:tailEnd/>
          </a:ln>
        </p:spPr>
      </p:pic>
      <p:pic>
        <p:nvPicPr>
          <p:cNvPr id="5" name="图片 4" descr="IMG_20160330_182013"/>
          <p:cNvPicPr>
            <a:picLocks noChangeAspect="1"/>
          </p:cNvPicPr>
          <p:nvPr/>
        </p:nvPicPr>
        <p:blipFill>
          <a:blip r:embed="rId5"/>
          <a:srcRect/>
          <a:stretch>
            <a:fillRect/>
          </a:stretch>
        </p:blipFill>
        <p:spPr bwMode="auto">
          <a:xfrm>
            <a:off x="95250" y="1716088"/>
            <a:ext cx="2946400" cy="1662112"/>
          </a:xfrm>
          <a:prstGeom prst="rect">
            <a:avLst/>
          </a:prstGeom>
          <a:solidFill>
            <a:schemeClr val="bg1"/>
          </a:solidFill>
          <a:ln w="9525">
            <a:noFill/>
            <a:miter lim="800000"/>
            <a:headEnd/>
            <a:tailEnd/>
          </a:ln>
        </p:spPr>
      </p:pic>
      <p:pic>
        <p:nvPicPr>
          <p:cNvPr id="11" name="图片 10" descr="IMG_20160330_182020"/>
          <p:cNvPicPr>
            <a:picLocks noChangeAspect="1"/>
          </p:cNvPicPr>
          <p:nvPr/>
        </p:nvPicPr>
        <p:blipFill>
          <a:blip r:embed="rId6"/>
          <a:srcRect/>
          <a:stretch>
            <a:fillRect/>
          </a:stretch>
        </p:blipFill>
        <p:spPr bwMode="auto">
          <a:xfrm>
            <a:off x="5105400" y="3409950"/>
            <a:ext cx="2946400" cy="1660525"/>
          </a:xfrm>
          <a:prstGeom prst="rect">
            <a:avLst/>
          </a:prstGeom>
          <a:solidFill>
            <a:schemeClr val="bg1"/>
          </a:solidFill>
          <a:ln w="9525">
            <a:noFill/>
            <a:miter lim="800000"/>
            <a:headEnd/>
            <a:tailEnd/>
          </a:ln>
        </p:spPr>
      </p:pic>
      <p:pic>
        <p:nvPicPr>
          <p:cNvPr id="22" name="图片 21" descr="IMG_20160331_080821"/>
          <p:cNvPicPr>
            <a:picLocks noChangeAspect="1"/>
          </p:cNvPicPr>
          <p:nvPr/>
        </p:nvPicPr>
        <p:blipFill>
          <a:blip r:embed="rId7"/>
          <a:srcRect/>
          <a:stretch>
            <a:fillRect/>
          </a:stretch>
        </p:blipFill>
        <p:spPr bwMode="auto">
          <a:xfrm>
            <a:off x="6103938" y="1682750"/>
            <a:ext cx="2946400" cy="1657350"/>
          </a:xfrm>
          <a:prstGeom prst="rect">
            <a:avLst/>
          </a:prstGeom>
          <a:solidFill>
            <a:schemeClr val="bg1"/>
          </a:solid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7291" name="图片 5141" descr="未标题-2"/>
          <p:cNvPicPr>
            <a:picLocks noChangeAspect="1"/>
          </p:cNvPicPr>
          <p:nvPr/>
        </p:nvPicPr>
        <p:blipFill>
          <a:blip r:embed="rId8"/>
          <a:srcRect/>
          <a:stretch>
            <a:fillRect/>
          </a:stretch>
        </p:blipFill>
        <p:spPr bwMode="auto">
          <a:xfrm>
            <a:off x="144463" y="114300"/>
            <a:ext cx="1319212" cy="1184275"/>
          </a:xfrm>
          <a:prstGeom prst="rect">
            <a:avLst/>
          </a:prstGeom>
          <a:noFill/>
          <a:ln w="9525">
            <a:noFill/>
            <a:miter lim="800000"/>
            <a:headEnd/>
            <a:tailEnd/>
          </a:ln>
        </p:spPr>
      </p:pic>
      <p:sp>
        <p:nvSpPr>
          <p:cNvPr id="6" name="文本框 5"/>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115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65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15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2650"/>
                            </p:stCondLst>
                            <p:childTnLst>
                              <p:par>
                                <p:cTn id="25" presetID="9"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par>
                          <p:cTn id="28" fill="hold">
                            <p:stCondLst>
                              <p:cond delay="315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365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hlinkClick r:id="rId3" action="ppaction://hlinkfile"/>
          </p:cNvPr>
          <p:cNvSpPr txBox="1"/>
          <p:nvPr/>
        </p:nvSpPr>
        <p:spPr>
          <a:xfrm>
            <a:off x="241300" y="1377950"/>
            <a:ext cx="2345055" cy="365760"/>
          </a:xfrm>
          <a:prstGeom prst="rect">
            <a:avLst/>
          </a:prstGeom>
          <a:solidFill>
            <a:srgbClr val="63E521"/>
          </a:solidFill>
          <a:ln w="9525">
            <a:noFill/>
          </a:ln>
        </p:spPr>
        <p:txBody>
          <a:bodyPr>
            <a:spAutoFit/>
            <a:scene3d>
              <a:camera prst="orthographicFront"/>
              <a:lightRig rig="threePt" dir="t"/>
            </a:scene3d>
          </a:bodyPr>
          <a:lstStyle/>
          <a:p>
            <a:pPr eaLnBrk="0" hangingPunct="0">
              <a:defRPr/>
            </a:pPr>
            <a:r>
              <a:rPr lang="zh-CN" altLang="en-US">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嬉夏课程</a:t>
            </a:r>
          </a:p>
        </p:txBody>
      </p:sp>
      <p:pic>
        <p:nvPicPr>
          <p:cNvPr id="6" name="图片 5" descr="IMG_20160513_133550"/>
          <p:cNvPicPr>
            <a:picLocks noChangeAspect="1"/>
          </p:cNvPicPr>
          <p:nvPr/>
        </p:nvPicPr>
        <p:blipFill>
          <a:blip r:embed="rId4"/>
          <a:srcRect l="8881" r="19305" b="2138"/>
          <a:stretch>
            <a:fillRect/>
          </a:stretch>
        </p:blipFill>
        <p:spPr bwMode="auto">
          <a:xfrm>
            <a:off x="6273800" y="1235075"/>
            <a:ext cx="1955800" cy="1501775"/>
          </a:xfrm>
          <a:prstGeom prst="rect">
            <a:avLst/>
          </a:prstGeom>
          <a:noFill/>
          <a:ln w="9525">
            <a:noFill/>
            <a:miter lim="800000"/>
            <a:headEnd/>
            <a:tailEnd/>
          </a:ln>
        </p:spPr>
      </p:pic>
      <p:pic>
        <p:nvPicPr>
          <p:cNvPr id="8" name="图片 7" descr="DSC_0045"/>
          <p:cNvPicPr>
            <a:picLocks noChangeAspect="1"/>
          </p:cNvPicPr>
          <p:nvPr/>
        </p:nvPicPr>
        <p:blipFill>
          <a:blip r:embed="rId5"/>
          <a:srcRect/>
          <a:stretch>
            <a:fillRect/>
          </a:stretch>
        </p:blipFill>
        <p:spPr bwMode="auto">
          <a:xfrm>
            <a:off x="6057900" y="2901950"/>
            <a:ext cx="2352675" cy="1574800"/>
          </a:xfrm>
          <a:prstGeom prst="rect">
            <a:avLst/>
          </a:prstGeom>
          <a:noFill/>
          <a:ln w="9525">
            <a:noFill/>
            <a:miter lim="800000"/>
            <a:headEnd/>
            <a:tailEnd/>
          </a:ln>
        </p:spPr>
      </p:pic>
      <p:pic>
        <p:nvPicPr>
          <p:cNvPr id="9" name="图片 8" descr="IMG_20160418_120815"/>
          <p:cNvPicPr>
            <a:picLocks noChangeAspect="1"/>
          </p:cNvPicPr>
          <p:nvPr/>
        </p:nvPicPr>
        <p:blipFill>
          <a:blip r:embed="rId6"/>
          <a:srcRect l="34398" t="-690" r="19395"/>
          <a:stretch>
            <a:fillRect/>
          </a:stretch>
        </p:blipFill>
        <p:spPr bwMode="auto">
          <a:xfrm>
            <a:off x="241300" y="1800225"/>
            <a:ext cx="2176463" cy="2671763"/>
          </a:xfrm>
          <a:prstGeom prst="rect">
            <a:avLst/>
          </a:prstGeom>
          <a:solidFill>
            <a:schemeClr val="bg1"/>
          </a:solidFill>
          <a:ln w="9525">
            <a:noFill/>
            <a:miter lim="800000"/>
            <a:headEnd/>
            <a:tailEnd/>
          </a:ln>
        </p:spPr>
      </p:pic>
      <p:pic>
        <p:nvPicPr>
          <p:cNvPr id="10" name="图片 9" descr="DSC_0048"/>
          <p:cNvPicPr>
            <a:picLocks noChangeAspect="1"/>
          </p:cNvPicPr>
          <p:nvPr/>
        </p:nvPicPr>
        <p:blipFill>
          <a:blip r:embed="rId7"/>
          <a:srcRect r="-162" b="8015"/>
          <a:stretch>
            <a:fillRect/>
          </a:stretch>
        </p:blipFill>
        <p:spPr bwMode="auto">
          <a:xfrm>
            <a:off x="2909888" y="2913063"/>
            <a:ext cx="2733675" cy="1681162"/>
          </a:xfrm>
          <a:prstGeom prst="rect">
            <a:avLst/>
          </a:prstGeom>
          <a:noFill/>
          <a:ln w="9525">
            <a:noFill/>
            <a:miter lim="800000"/>
            <a:headEnd/>
            <a:tailEnd/>
          </a:ln>
        </p:spPr>
      </p:pic>
      <p:pic>
        <p:nvPicPr>
          <p:cNvPr id="12" name="图片 11" descr="1473581325925"/>
          <p:cNvPicPr>
            <a:picLocks noChangeAspect="1"/>
          </p:cNvPicPr>
          <p:nvPr/>
        </p:nvPicPr>
        <p:blipFill>
          <a:blip r:embed="rId8"/>
          <a:srcRect/>
          <a:stretch>
            <a:fillRect/>
          </a:stretch>
        </p:blipFill>
        <p:spPr bwMode="auto">
          <a:xfrm>
            <a:off x="2897188" y="1244600"/>
            <a:ext cx="2744787" cy="1543050"/>
          </a:xfrm>
          <a:prstGeom prst="rect">
            <a:avLst/>
          </a:prstGeom>
          <a:noFill/>
          <a:ln w="9525">
            <a:noFill/>
            <a:miter lim="800000"/>
            <a:headEnd/>
            <a:tailEnd/>
          </a:ln>
        </p:spPr>
      </p:pic>
      <p:sp>
        <p:nvSpPr>
          <p:cNvPr id="99335" name="文本框 99"/>
          <p:cNvSpPr txBox="1">
            <a:spLocks noChangeArrowheads="1"/>
          </p:cNvSpPr>
          <p:nvPr/>
        </p:nvSpPr>
        <p:spPr bwMode="auto">
          <a:xfrm>
            <a:off x="111125" y="4581525"/>
            <a:ext cx="8874125" cy="457200"/>
          </a:xfrm>
          <a:prstGeom prst="rect">
            <a:avLst/>
          </a:prstGeom>
          <a:noFill/>
          <a:ln w="9525">
            <a:noFill/>
            <a:miter lim="800000"/>
            <a:headEnd/>
            <a:tailEnd/>
          </a:ln>
        </p:spPr>
        <p:txBody>
          <a:bodyPr>
            <a:spAutoFit/>
          </a:bodyPr>
          <a:lstStyle/>
          <a:p>
            <a:pPr eaLnBrk="0" hangingPunct="0"/>
            <a:r>
              <a:rPr lang="en-US" altLang="zh-CN" sz="1200" u="sng">
                <a:solidFill>
                  <a:srgbClr val="FF0000"/>
                </a:solidFill>
                <a:latin typeface="宋体" charset="-122"/>
              </a:rPr>
              <a:t>http://mp.weixin.qq.com/s?__biz=MzIzNzMyOTQzMg==&amp;mid=2247485123&amp;idx=1&amp;sn=617b41866a08479be3a575da266314af&amp;scene=4#wechat_redirect</a:t>
            </a:r>
            <a:endParaRPr lang="zh-CN" altLang="en-US"/>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99340" name="图片 5141" descr="未标题-2"/>
          <p:cNvPicPr>
            <a:picLocks noChangeAspect="1"/>
          </p:cNvPicPr>
          <p:nvPr/>
        </p:nvPicPr>
        <p:blipFill>
          <a:blip r:embed="rId9"/>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5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Scale>
                                      <p:cBhvr>
                                        <p:cTn id="1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
                                        </p:tgtEl>
                                        <p:attrNameLst>
                                          <p:attrName>ppt_x</p:attrName>
                                          <p:attrName>ppt_y</p:attrName>
                                        </p:attrNameLst>
                                      </p:cBhvr>
                                    </p:animMotion>
                                    <p:animEffect transition="in" filter="fade">
                                      <p:cBhvr>
                                        <p:cTn id="17" dur="1000"/>
                                        <p:tgtEl>
                                          <p:spTgt spid="7"/>
                                        </p:tgtEl>
                                      </p:cBhvr>
                                    </p:animEffect>
                                  </p:childTnLst>
                                </p:cTn>
                              </p:par>
                            </p:childTnLst>
                          </p:cTn>
                        </p:par>
                        <p:par>
                          <p:cTn id="18" fill="hold">
                            <p:stCondLst>
                              <p:cond delay="2150"/>
                            </p:stCondLst>
                            <p:childTnLst>
                              <p:par>
                                <p:cTn id="19" presetID="52"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Scale>
                                      <p:cBhvr>
                                        <p:cTn id="2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
                                        </p:tgtEl>
                                        <p:attrNameLst>
                                          <p:attrName>ppt_x</p:attrName>
                                          <p:attrName>ppt_y</p:attrName>
                                        </p:attrNameLst>
                                      </p:cBhvr>
                                    </p:animMotion>
                                    <p:animEffect transition="in" filter="fade">
                                      <p:cBhvr>
                                        <p:cTn id="23" dur="1000"/>
                                        <p:tgtEl>
                                          <p:spTgt spid="9"/>
                                        </p:tgtEl>
                                      </p:cBhvr>
                                    </p:animEffect>
                                  </p:childTnLst>
                                </p:cTn>
                              </p:par>
                            </p:childTnLst>
                          </p:cTn>
                        </p:par>
                        <p:par>
                          <p:cTn id="24" fill="hold">
                            <p:stCondLst>
                              <p:cond delay="3150"/>
                            </p:stCondLst>
                            <p:childTnLst>
                              <p:par>
                                <p:cTn id="25" presetID="52"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Scale>
                                      <p:cBhvr>
                                        <p:cTn id="2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2"/>
                                        </p:tgtEl>
                                        <p:attrNameLst>
                                          <p:attrName>ppt_x</p:attrName>
                                          <p:attrName>ppt_y</p:attrName>
                                        </p:attrNameLst>
                                      </p:cBhvr>
                                    </p:animMotion>
                                    <p:animEffect transition="in" filter="fade">
                                      <p:cBhvr>
                                        <p:cTn id="29" dur="1000"/>
                                        <p:tgtEl>
                                          <p:spTgt spid="12"/>
                                        </p:tgtEl>
                                      </p:cBhvr>
                                    </p:animEffect>
                                  </p:childTnLst>
                                </p:cTn>
                              </p:par>
                            </p:childTnLst>
                          </p:cTn>
                        </p:par>
                        <p:par>
                          <p:cTn id="30" fill="hold">
                            <p:stCondLst>
                              <p:cond delay="4150"/>
                            </p:stCondLst>
                            <p:childTnLst>
                              <p:par>
                                <p:cTn id="31" presetID="5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Scale>
                                      <p:cBhvr>
                                        <p:cTn id="3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6"/>
                                        </p:tgtEl>
                                        <p:attrNameLst>
                                          <p:attrName>ppt_x</p:attrName>
                                          <p:attrName>ppt_y</p:attrName>
                                        </p:attrNameLst>
                                      </p:cBhvr>
                                    </p:animMotion>
                                    <p:animEffect transition="in" filter="fade">
                                      <p:cBhvr>
                                        <p:cTn id="35" dur="1000"/>
                                        <p:tgtEl>
                                          <p:spTgt spid="6"/>
                                        </p:tgtEl>
                                      </p:cBhvr>
                                    </p:animEffect>
                                  </p:childTnLst>
                                </p:cTn>
                              </p:par>
                            </p:childTnLst>
                          </p:cTn>
                        </p:par>
                        <p:par>
                          <p:cTn id="36" fill="hold">
                            <p:stCondLst>
                              <p:cond delay="5150"/>
                            </p:stCondLst>
                            <p:childTnLst>
                              <p:par>
                                <p:cTn id="37" presetID="52"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Scale>
                                      <p:cBhvr>
                                        <p:cTn id="3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0"/>
                                        </p:tgtEl>
                                        <p:attrNameLst>
                                          <p:attrName>ppt_x</p:attrName>
                                          <p:attrName>ppt_y</p:attrName>
                                        </p:attrNameLst>
                                      </p:cBhvr>
                                    </p:animMotion>
                                    <p:animEffect transition="in" filter="fade">
                                      <p:cBhvr>
                                        <p:cTn id="41" dur="1000"/>
                                        <p:tgtEl>
                                          <p:spTgt spid="10"/>
                                        </p:tgtEl>
                                      </p:cBhvr>
                                    </p:animEffect>
                                  </p:childTnLst>
                                </p:cTn>
                              </p:par>
                            </p:childTnLst>
                          </p:cTn>
                        </p:par>
                        <p:par>
                          <p:cTn id="42" fill="hold">
                            <p:stCondLst>
                              <p:cond delay="6150"/>
                            </p:stCondLst>
                            <p:childTnLst>
                              <p:par>
                                <p:cTn id="43" presetID="52"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Scale>
                                      <p:cBhvr>
                                        <p:cTn id="4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8"/>
                                        </p:tgtEl>
                                        <p:attrNameLst>
                                          <p:attrName>ppt_x</p:attrName>
                                          <p:attrName>ppt_y</p:attrName>
                                        </p:attrNameLst>
                                      </p:cBhvr>
                                    </p:animMotion>
                                    <p:animEffect transition="in" filter="fade">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IMG_0578"/>
          <p:cNvPicPr>
            <a:picLocks noChangeAspect="1"/>
          </p:cNvPicPr>
          <p:nvPr/>
        </p:nvPicPr>
        <p:blipFill>
          <a:blip r:embed="rId3"/>
          <a:srcRect/>
          <a:stretch>
            <a:fillRect/>
          </a:stretch>
        </p:blipFill>
        <p:spPr bwMode="auto">
          <a:xfrm>
            <a:off x="3635375" y="3073400"/>
            <a:ext cx="2409825" cy="1800225"/>
          </a:xfrm>
          <a:prstGeom prst="rect">
            <a:avLst/>
          </a:prstGeom>
          <a:solidFill>
            <a:schemeClr val="bg1"/>
          </a:solidFill>
          <a:ln w="9525">
            <a:noFill/>
            <a:miter lim="800000"/>
            <a:headEnd/>
            <a:tailEnd/>
          </a:ln>
        </p:spPr>
      </p:pic>
      <p:pic>
        <p:nvPicPr>
          <p:cNvPr id="5" name="图片 4" descr="IMG_0614"/>
          <p:cNvPicPr>
            <a:picLocks noChangeAspect="1"/>
          </p:cNvPicPr>
          <p:nvPr/>
        </p:nvPicPr>
        <p:blipFill>
          <a:blip r:embed="rId4"/>
          <a:srcRect/>
          <a:stretch>
            <a:fillRect/>
          </a:stretch>
        </p:blipFill>
        <p:spPr bwMode="auto">
          <a:xfrm>
            <a:off x="584200" y="1314450"/>
            <a:ext cx="2681288" cy="3590925"/>
          </a:xfrm>
          <a:prstGeom prst="rect">
            <a:avLst/>
          </a:prstGeom>
          <a:solidFill>
            <a:schemeClr val="bg1"/>
          </a:solidFill>
          <a:ln w="9525">
            <a:noFill/>
            <a:miter lim="800000"/>
            <a:headEnd/>
            <a:tailEnd/>
          </a:ln>
        </p:spPr>
      </p:pic>
      <p:pic>
        <p:nvPicPr>
          <p:cNvPr id="11" name="图片 10" descr="IMG_20151208_145454"/>
          <p:cNvPicPr>
            <a:picLocks noChangeAspect="1"/>
          </p:cNvPicPr>
          <p:nvPr/>
        </p:nvPicPr>
        <p:blipFill>
          <a:blip r:embed="rId5"/>
          <a:srcRect/>
          <a:stretch>
            <a:fillRect/>
          </a:stretch>
        </p:blipFill>
        <p:spPr bwMode="auto">
          <a:xfrm>
            <a:off x="3635375" y="1243013"/>
            <a:ext cx="2409825" cy="1808162"/>
          </a:xfrm>
          <a:prstGeom prst="rect">
            <a:avLst/>
          </a:prstGeom>
          <a:solidFill>
            <a:schemeClr val="bg1"/>
          </a:solidFill>
          <a:ln w="9525">
            <a:noFill/>
            <a:miter lim="800000"/>
            <a:headEnd/>
            <a:tailEnd/>
          </a:ln>
        </p:spPr>
      </p:pic>
      <p:pic>
        <p:nvPicPr>
          <p:cNvPr id="13" name="图片 12" descr="IMG_20151208_150843"/>
          <p:cNvPicPr>
            <a:picLocks noChangeAspect="1"/>
          </p:cNvPicPr>
          <p:nvPr/>
        </p:nvPicPr>
        <p:blipFill>
          <a:blip r:embed="rId6"/>
          <a:srcRect/>
          <a:stretch>
            <a:fillRect/>
          </a:stretch>
        </p:blipFill>
        <p:spPr bwMode="auto">
          <a:xfrm>
            <a:off x="6230938" y="3073400"/>
            <a:ext cx="2409825" cy="1808163"/>
          </a:xfrm>
          <a:prstGeom prst="rect">
            <a:avLst/>
          </a:prstGeom>
          <a:solidFill>
            <a:schemeClr val="bg1"/>
          </a:solidFill>
          <a:ln w="9525">
            <a:noFill/>
            <a:miter lim="800000"/>
            <a:headEnd/>
            <a:tailEnd/>
          </a:ln>
        </p:spPr>
      </p:pic>
      <p:pic>
        <p:nvPicPr>
          <p:cNvPr id="14" name="图片 13" descr="IMG_20151208_151540"/>
          <p:cNvPicPr>
            <a:picLocks noChangeAspect="1"/>
          </p:cNvPicPr>
          <p:nvPr/>
        </p:nvPicPr>
        <p:blipFill>
          <a:blip r:embed="rId7"/>
          <a:srcRect/>
          <a:stretch>
            <a:fillRect/>
          </a:stretch>
        </p:blipFill>
        <p:spPr bwMode="auto">
          <a:xfrm>
            <a:off x="6230938" y="1243013"/>
            <a:ext cx="2409825" cy="1808162"/>
          </a:xfrm>
          <a:prstGeom prst="rect">
            <a:avLst/>
          </a:prstGeom>
          <a:solidFill>
            <a:schemeClr val="bg1"/>
          </a:solid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1386" name="图片 5141" descr="未标题-2"/>
          <p:cNvPicPr>
            <a:picLocks noChangeAspect="1"/>
          </p:cNvPicPr>
          <p:nvPr/>
        </p:nvPicPr>
        <p:blipFill>
          <a:blip r:embed="rId8"/>
          <a:srcRect/>
          <a:stretch>
            <a:fillRect/>
          </a:stretch>
        </p:blipFill>
        <p:spPr bwMode="auto">
          <a:xfrm>
            <a:off x="144463" y="114300"/>
            <a:ext cx="1319212" cy="1184275"/>
          </a:xfrm>
          <a:prstGeom prst="rect">
            <a:avLst/>
          </a:prstGeom>
          <a:noFill/>
          <a:ln w="9525">
            <a:noFill/>
            <a:miter lim="800000"/>
            <a:headEnd/>
            <a:tailEnd/>
          </a:ln>
        </p:spPr>
      </p:pic>
      <p:sp>
        <p:nvSpPr>
          <p:cNvPr id="3" name="文本框 2"/>
          <p:cNvSpPr txBox="1">
            <a:spLocks noChangeArrowheads="1"/>
          </p:cNvSpPr>
          <p:nvPr/>
        </p:nvSpPr>
        <p:spPr bwMode="auto">
          <a:xfrm>
            <a:off x="1889125" y="350838"/>
            <a:ext cx="5080000" cy="517525"/>
          </a:xfrm>
          <a:prstGeom prst="rect">
            <a:avLst/>
          </a:prstGeom>
          <a:noFill/>
          <a:ln w="9525">
            <a:noFill/>
            <a:miter lim="800000"/>
            <a:headEnd/>
            <a:tailEnd/>
          </a:ln>
        </p:spPr>
        <p:txBody>
          <a:bodyPr>
            <a:spAutoFit/>
          </a:bodyPr>
          <a:lstStyle/>
          <a:p>
            <a:pPr eaLnBrk="0" hangingPunct="0"/>
            <a:r>
              <a:rPr lang="en-US" altLang="zh-CN" sz="2800" b="1">
                <a:solidFill>
                  <a:srgbClr val="FF0000"/>
                </a:solidFill>
                <a:latin typeface="宋体" charset="-122"/>
                <a:sym typeface="+mn-ea"/>
              </a:rPr>
              <a:t>2.</a:t>
            </a:r>
            <a:r>
              <a:rPr lang="zh-CN" altLang="en-US" sz="2800" b="1">
                <a:solidFill>
                  <a:srgbClr val="FF0000"/>
                </a:solidFill>
                <a:latin typeface="宋体" charset="-122"/>
                <a:sym typeface="+mn-ea"/>
              </a:rPr>
              <a:t>闪耀主题课程的育人之美。</a:t>
            </a:r>
            <a:endParaRPr lang="zh-CN" altLang="en-US" sz="2800" b="1">
              <a:solidFill>
                <a:srgbClr val="FF0000"/>
              </a:solidFill>
              <a:latin typeface="宋体"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150"/>
                            </p:stCondLst>
                            <p:childTnLst>
                              <p:par>
                                <p:cTn id="13" presetID="15"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150"/>
                            </p:stCondLst>
                            <p:childTnLst>
                              <p:par>
                                <p:cTn id="20" presetID="1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3150"/>
                            </p:stCondLst>
                            <p:childTnLst>
                              <p:par>
                                <p:cTn id="27" presetID="1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4150"/>
                            </p:stCondLst>
                            <p:childTnLst>
                              <p:par>
                                <p:cTn id="34" presetID="15"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5150"/>
                            </p:stCondLst>
                            <p:childTnLst>
                              <p:par>
                                <p:cTn id="41" presetID="15"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516BDC1E-96B7-48BB-825C-6BBB84F2E511}" type="slidenum">
              <a:rPr lang="zh-CN" altLang="en-US" sz="1080">
                <a:sym typeface="方正兰亭粗黑_GBK" charset="-122"/>
              </a:rPr>
              <a:pPr>
                <a:defRPr/>
              </a:pPr>
              <a:t>63</a:t>
            </a:fld>
            <a:endParaRPr lang="zh-CN" altLang="en-US" sz="1080">
              <a:sym typeface="方正兰亭粗黑_GBK" charset="-122"/>
            </a:endParaRPr>
          </a:p>
        </p:txBody>
      </p:sp>
      <p:sp>
        <p:nvSpPr>
          <p:cNvPr id="6147"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3431"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3432" name="Line 110"/>
          <p:cNvSpPr>
            <a:spLocks noChangeShapeType="1"/>
          </p:cNvSpPr>
          <p:nvPr/>
        </p:nvSpPr>
        <p:spPr bwMode="auto">
          <a:xfrm>
            <a:off x="3521075" y="1522413"/>
            <a:ext cx="0" cy="0"/>
          </a:xfrm>
          <a:prstGeom prst="line">
            <a:avLst/>
          </a:prstGeom>
          <a:noFill/>
          <a:ln w="12700" cap="rnd">
            <a:solidFill>
              <a:srgbClr val="000000"/>
            </a:solidFill>
            <a:round/>
            <a:headEnd/>
            <a:tailEnd/>
          </a:ln>
        </p:spPr>
        <p:txBody>
          <a:bodyPr/>
          <a:lstStyle/>
          <a:p>
            <a:endParaRPr lang="zh-CN" altLang="en-US"/>
          </a:p>
        </p:txBody>
      </p:sp>
      <p:graphicFrame>
        <p:nvGraphicFramePr>
          <p:cNvPr id="103708" name="Group 284"/>
          <p:cNvGraphicFramePr>
            <a:graphicFrameLocks noGrp="1"/>
          </p:cNvGraphicFramePr>
          <p:nvPr/>
        </p:nvGraphicFramePr>
        <p:xfrm>
          <a:off x="1547813" y="1276350"/>
          <a:ext cx="6408737" cy="2970213"/>
        </p:xfrm>
        <a:graphic>
          <a:graphicData uri="http://schemas.openxmlformats.org/drawingml/2006/table">
            <a:tbl>
              <a:tblPr/>
              <a:tblGrid>
                <a:gridCol w="874712"/>
                <a:gridCol w="1141413"/>
                <a:gridCol w="1033462"/>
                <a:gridCol w="1162050"/>
                <a:gridCol w="1030288"/>
                <a:gridCol w="1166812"/>
              </a:tblGrid>
              <a:tr h="503238">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Times New Roman" pitchFamily="18" charset="0"/>
                          <a:ea typeface="楷体"/>
                          <a:cs typeface="Times New Roman" pitchFamily="18" charset="0"/>
                        </a:rPr>
                        <a:t>基于核心素养的</a:t>
                      </a:r>
                      <a:r>
                        <a:rPr kumimoji="0" lang="zh-CN" altLang="en-US" sz="2400" b="1" i="0" u="none" strike="noStrike" cap="none" normalizeH="0" baseline="0" smtClean="0">
                          <a:ln>
                            <a:noFill/>
                          </a:ln>
                          <a:solidFill>
                            <a:srgbClr val="FF0000"/>
                          </a:solidFill>
                          <a:effectLst/>
                          <a:latin typeface="Arial" charset="0"/>
                          <a:ea typeface="楷体"/>
                          <a:cs typeface="Times New Roman" pitchFamily="18" charset="0"/>
                        </a:rPr>
                        <a:t>“</a:t>
                      </a:r>
                      <a:r>
                        <a:rPr kumimoji="0" lang="zh-CN" altLang="en-US" sz="2400" b="1" i="0" u="none" strike="noStrike" cap="none" normalizeH="0" baseline="0" smtClean="0">
                          <a:ln>
                            <a:noFill/>
                          </a:ln>
                          <a:solidFill>
                            <a:srgbClr val="FF0000"/>
                          </a:solidFill>
                          <a:effectLst/>
                          <a:latin typeface="Times New Roman" pitchFamily="18" charset="0"/>
                          <a:ea typeface="楷体"/>
                          <a:cs typeface="Times New Roman" pitchFamily="18" charset="0"/>
                        </a:rPr>
                        <a:t>五向</a:t>
                      </a:r>
                      <a:r>
                        <a:rPr kumimoji="0" lang="zh-CN" altLang="en-US" sz="2400" b="1" i="0" u="none" strike="noStrike" cap="none" normalizeH="0" baseline="0" smtClean="0">
                          <a:ln>
                            <a:noFill/>
                          </a:ln>
                          <a:solidFill>
                            <a:srgbClr val="FF0000"/>
                          </a:solidFill>
                          <a:effectLst/>
                          <a:latin typeface="Arial" charset="0"/>
                          <a:ea typeface="楷体"/>
                          <a:cs typeface="Times New Roman" pitchFamily="18" charset="0"/>
                        </a:rPr>
                        <a:t>”</a:t>
                      </a:r>
                      <a:r>
                        <a:rPr kumimoji="0" lang="zh-CN" altLang="en-US" sz="2400" b="1" i="0" u="none" strike="noStrike" cap="none" normalizeH="0" baseline="0" smtClean="0">
                          <a:ln>
                            <a:noFill/>
                          </a:ln>
                          <a:solidFill>
                            <a:srgbClr val="FF0000"/>
                          </a:solidFill>
                          <a:effectLst/>
                          <a:latin typeface="Times New Roman" pitchFamily="18" charset="0"/>
                          <a:ea typeface="楷体"/>
                          <a:cs typeface="Times New Roman" pitchFamily="18" charset="0"/>
                        </a:rPr>
                        <a:t>形象特质</a:t>
                      </a:r>
                      <a:endParaRPr kumimoji="0" lang="zh-CN" altLang="en-US" sz="2400" b="1" i="0" u="none" strike="noStrike" cap="none" normalizeH="0" baseline="0" smtClean="0">
                        <a:ln>
                          <a:noFill/>
                        </a:ln>
                        <a:solidFill>
                          <a:srgbClr val="FF0000"/>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9051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核心素养官方阐释</a:t>
                      </a:r>
                      <a:endParaRPr kumimoji="0" lang="zh-CN" altLang="en-US" sz="1000" b="0" i="0" u="none" strike="noStrike" cap="none" normalizeH="0" baseline="0" smtClean="0">
                        <a:ln>
                          <a:noFill/>
                        </a:ln>
                        <a:solidFill>
                          <a:schemeClr val="tx1"/>
                        </a:solidFill>
                        <a:effectLst/>
                        <a:latin typeface="Times New Roman" pitchFamily="18" charset="0"/>
                        <a:ea typeface="楷体"/>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三大领域</a:t>
                      </a:r>
                      <a:endParaRPr kumimoji="0" lang="zh-CN" altLang="en-US" sz="1000" b="0" i="0" u="none" strike="noStrike" cap="none" normalizeH="0" baseline="0" smtClean="0">
                        <a:ln>
                          <a:noFill/>
                        </a:ln>
                        <a:solidFill>
                          <a:schemeClr val="tx1"/>
                        </a:solidFill>
                        <a:effectLst/>
                        <a:latin typeface="Times New Roman" pitchFamily="18" charset="0"/>
                        <a:ea typeface="楷体"/>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六大素养</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自主发展</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文化基础</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社会参与</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501650">
                <a:tc vMerge="1">
                  <a:txBody>
                    <a:bodyPr/>
                    <a:lstStyle/>
                    <a:p>
                      <a:endParaRPr lang="zh-CN"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学会学习</a:t>
                      </a:r>
                      <a:endParaRPr kumimoji="0" lang="zh-CN" altLang="en-US" sz="1000" b="0" i="0" u="none" strike="noStrike" cap="none" normalizeH="0" baseline="0" smtClean="0">
                        <a:ln>
                          <a:noFill/>
                        </a:ln>
                        <a:solidFill>
                          <a:schemeClr val="tx1"/>
                        </a:solidFill>
                        <a:effectLst/>
                        <a:latin typeface="Times New Roman" pitchFamily="18" charset="0"/>
                        <a:ea typeface="楷体"/>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健康生活</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人文底蕴</a:t>
                      </a:r>
                      <a:endParaRPr kumimoji="0" lang="zh-CN" altLang="en-US" sz="1000" b="0" i="0" u="none" strike="noStrike" cap="none" normalizeH="0" baseline="0" smtClean="0">
                        <a:ln>
                          <a:noFill/>
                        </a:ln>
                        <a:solidFill>
                          <a:schemeClr val="tx1"/>
                        </a:solidFill>
                        <a:effectLst/>
                        <a:latin typeface="Times New Roman" pitchFamily="18" charset="0"/>
                        <a:ea typeface="楷体"/>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科学精神</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责任担当</a:t>
                      </a:r>
                      <a:endParaRPr kumimoji="0" lang="zh-CN" altLang="en-US" sz="1000" b="0" i="0" u="none" strike="noStrike" cap="none" normalizeH="0" baseline="0" smtClean="0">
                        <a:ln>
                          <a:noFill/>
                        </a:ln>
                        <a:solidFill>
                          <a:schemeClr val="tx1"/>
                        </a:solidFill>
                        <a:effectLst/>
                        <a:latin typeface="Times New Roman" pitchFamily="18" charset="0"/>
                        <a:ea typeface="楷体"/>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实践创新</a:t>
                      </a:r>
                      <a:endParaRPr kumimoji="0" lang="zh-CN" altLang="en-US" sz="1800" b="0" i="0" u="none" strike="noStrike" cap="none" normalizeH="0" baseline="0" smtClean="0">
                        <a:ln>
                          <a:noFill/>
                        </a:ln>
                        <a:solidFill>
                          <a:schemeClr val="tx1"/>
                        </a:solidFill>
                        <a:effectLst/>
                        <a:latin typeface="Arial" charset="0"/>
                        <a:ea typeface="宋体"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481013">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核心素养校本理解</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a:cs typeface="Times New Roman" pitchFamily="18" charset="0"/>
                        </a:rPr>
                        <a:t>学力（向上）</a:t>
                      </a:r>
                      <a:endParaRPr kumimoji="0" lang="zh-CN" altLang="en-US" sz="1800" b="1" i="0" u="none" strike="noStrike" cap="none" normalizeH="0" baseline="0" smtClean="0">
                        <a:ln>
                          <a:noFill/>
                        </a:ln>
                        <a:solidFill>
                          <a:srgbClr val="0000FF"/>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a:cs typeface="Times New Roman" pitchFamily="18" charset="0"/>
                        </a:rPr>
                        <a:t>身心（向美）</a:t>
                      </a:r>
                      <a:endParaRPr kumimoji="0" lang="zh-CN" altLang="en-US" sz="1800" b="1" i="0" u="none" strike="noStrike" cap="none" normalizeH="0" baseline="0" smtClean="0">
                        <a:ln>
                          <a:noFill/>
                        </a:ln>
                        <a:solidFill>
                          <a:srgbClr val="0000FF"/>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a:cs typeface="Times New Roman" pitchFamily="18" charset="0"/>
                        </a:rPr>
                        <a:t>学识（向真）</a:t>
                      </a:r>
                      <a:endParaRPr kumimoji="0" lang="zh-CN" altLang="en-US" sz="1800" b="1" i="0" u="none" strike="noStrike" cap="none" normalizeH="0" baseline="0" smtClean="0">
                        <a:ln>
                          <a:noFill/>
                        </a:ln>
                        <a:solidFill>
                          <a:srgbClr val="0000FF"/>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a:cs typeface="Times New Roman" pitchFamily="18" charset="0"/>
                        </a:rPr>
                        <a:t>品格（向善）</a:t>
                      </a:r>
                      <a:endParaRPr kumimoji="0" lang="zh-CN" altLang="en-US" sz="1800" b="1" i="0" u="none" strike="noStrike" cap="none" normalizeH="0" baseline="0" smtClean="0">
                        <a:ln>
                          <a:noFill/>
                        </a:ln>
                        <a:solidFill>
                          <a:srgbClr val="0000FF"/>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FF"/>
                          </a:solidFill>
                          <a:effectLst/>
                          <a:latin typeface="Times New Roman" pitchFamily="18" charset="0"/>
                          <a:ea typeface="楷体"/>
                          <a:cs typeface="Times New Roman" pitchFamily="18" charset="0"/>
                        </a:rPr>
                        <a:t>行动（向新）</a:t>
                      </a:r>
                      <a:endParaRPr kumimoji="0" lang="zh-CN" altLang="en-US" sz="1800" b="1" i="0" u="none" strike="noStrike" cap="none" normalizeH="0" baseline="0" smtClean="0">
                        <a:ln>
                          <a:noFill/>
                        </a:ln>
                        <a:solidFill>
                          <a:srgbClr val="0000FF"/>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乐学</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好习惯</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崇文</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与他人</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实践</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善学</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健身体</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重理</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与社会</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合作</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学会</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全人格</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跨界</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与自然</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创新</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恒学</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有特长</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融通</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与文化</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Times New Roman" pitchFamily="18" charset="0"/>
                          <a:ea typeface="楷体"/>
                          <a:cs typeface="Times New Roman" pitchFamily="18" charset="0"/>
                        </a:rPr>
                        <a:t>分享</a:t>
                      </a:r>
                      <a:endParaRPr kumimoji="0" lang="zh-CN" altLang="en-US" sz="1800" b="0" i="0" u="none" strike="noStrike" cap="none" normalizeH="0" baseline="0" smtClean="0">
                        <a:ln>
                          <a:noFill/>
                        </a:ln>
                        <a:solidFill>
                          <a:schemeClr val="tx1"/>
                        </a:solidFill>
                        <a:effectLst/>
                        <a:latin typeface="Arial" charset="0"/>
                        <a:ea typeface="楷体"/>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10" dur="1000" fill="hold"/>
                                        <p:tgtEl>
                                          <p:spTgt spid="61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47"/>
                                        </p:tgtEl>
                                        <p:attrNameLst>
                                          <p:attrName>ppt_y</p:attrName>
                                        </p:attrNameLst>
                                      </p:cBhvr>
                                      <p:tavLst>
                                        <p:tav tm="0">
                                          <p:val>
                                            <p:strVal val="#ppt_y+.1"/>
                                          </p:val>
                                        </p:tav>
                                        <p:tav tm="100000">
                                          <p:val>
                                            <p:strVal val="#ppt_y"/>
                                          </p:val>
                                        </p:tav>
                                      </p:tavLst>
                                    </p:anim>
                                    <p:animEffect filter="fade">
                                      <p:cBhvr>
                                        <p:cTn id="14" dur="1000" decel="50000">
                                          <p:stCondLst>
                                            <p:cond delay="0"/>
                                          </p:stCondLst>
                                        </p:cTn>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ldLvl="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0ED88C62-97B9-45FF-9489-9112B98C43FE}" type="slidenum">
              <a:rPr lang="zh-CN" altLang="en-US" sz="1080">
                <a:sym typeface="方正兰亭粗黑_GBK" charset="-122"/>
              </a:rPr>
              <a:pPr>
                <a:defRPr/>
              </a:pPr>
              <a:t>64</a:t>
            </a:fld>
            <a:endParaRPr lang="zh-CN" altLang="en-US" sz="1080">
              <a:sym typeface="方正兰亭粗黑_GBK" charset="-122"/>
            </a:endParaRPr>
          </a:p>
        </p:txBody>
      </p:sp>
      <p:sp>
        <p:nvSpPr>
          <p:cNvPr id="104450"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4455"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4456" name="文本框 99"/>
          <p:cNvSpPr txBox="1">
            <a:spLocks noChangeArrowheads="1"/>
          </p:cNvSpPr>
          <p:nvPr/>
        </p:nvSpPr>
        <p:spPr bwMode="auto">
          <a:xfrm>
            <a:off x="53975" y="1181100"/>
            <a:ext cx="9029700" cy="3779838"/>
          </a:xfrm>
          <a:prstGeom prst="rect">
            <a:avLst/>
          </a:prstGeom>
          <a:noFill/>
          <a:ln w="9525">
            <a:noFill/>
            <a:miter lim="800000"/>
            <a:headEnd/>
            <a:tailEnd/>
          </a:ln>
        </p:spPr>
        <p:txBody>
          <a:bodyPr>
            <a:spAutoFit/>
          </a:bodyPr>
          <a:lstStyle/>
          <a:p>
            <a:pPr indent="304800" eaLnBrk="0" hangingPunct="0">
              <a:lnSpc>
                <a:spcPct val="110000"/>
              </a:lnSpc>
            </a:pPr>
            <a:r>
              <a:rPr lang="zh-CN" altLang="en-US" sz="2000">
                <a:latin typeface="楷体_GB2312" pitchFamily="49" charset="-122"/>
                <a:ea typeface="楷体_GB2312" pitchFamily="49" charset="-122"/>
                <a:cs typeface="楷体"/>
              </a:rPr>
              <a:t>（二）具体目标： </a:t>
            </a:r>
          </a:p>
          <a:p>
            <a:pPr indent="304800" eaLnBrk="0" hangingPunct="0">
              <a:lnSpc>
                <a:spcPct val="110000"/>
              </a:lnSpc>
            </a:pPr>
            <a:r>
              <a:rPr lang="zh-CN" altLang="en-US" sz="2000">
                <a:latin typeface="楷体_GB2312" pitchFamily="49" charset="-122"/>
                <a:ea typeface="楷体_GB2312" pitchFamily="49" charset="-122"/>
                <a:cs typeface="楷体"/>
              </a:rPr>
              <a:t>（1）“精品人文”课程，以人文学园为体验平台，根据人文学科特点，创设以人为本的人文书院环境，开发实施“大人文”课程群，培育学生人文素养；</a:t>
            </a:r>
          </a:p>
          <a:p>
            <a:pPr indent="304800" eaLnBrk="0" hangingPunct="0">
              <a:lnSpc>
                <a:spcPct val="110000"/>
              </a:lnSpc>
            </a:pPr>
            <a:r>
              <a:rPr lang="zh-CN" altLang="en-US" sz="2000">
                <a:latin typeface="楷体_GB2312" pitchFamily="49" charset="-122"/>
                <a:ea typeface="楷体_GB2312" pitchFamily="49" charset="-122"/>
                <a:cs typeface="楷体"/>
              </a:rPr>
              <a:t>（2）“精美艺体”课程，以艺体学园为体验平台，根据艺体学科特点，为学生提供可自主选择的能“歌”（合唱课程）善“舞”（舞蹈课程）、“刚”（三球课程）“柔”（绳键课程）并济、“美”（动漫创作课程）“美”（少儿书画课程）与共等艺术和体育课程群，提高学生的观察、鉴赏、审美、修身和创造能力，培育学生的艺术和体育素养；</a:t>
            </a:r>
          </a:p>
          <a:p>
            <a:pPr indent="304800" eaLnBrk="0" hangingPunct="0">
              <a:lnSpc>
                <a:spcPct val="110000"/>
              </a:lnSpc>
            </a:pPr>
            <a:r>
              <a:rPr lang="zh-CN" altLang="en-US" sz="2000">
                <a:latin typeface="楷体_GB2312" pitchFamily="49" charset="-122"/>
                <a:ea typeface="楷体_GB2312" pitchFamily="49" charset="-122"/>
                <a:cs typeface="楷体"/>
              </a:rPr>
              <a:t>（3）“精妙探究”课程，以创客空间和数学实验室为体验平台，根据科学与数学学科特点，建设创新实验室和网络虚拟实验环境，开发实施科技、数学课程群，培育学生乐于探究的品质和创新素养。</a:t>
            </a:r>
          </a:p>
        </p:txBody>
      </p:sp>
    </p:spTree>
  </p:cSld>
  <p:clrMapOvr>
    <a:masterClrMapping/>
  </p:clrMapOvr>
  <p:transition spd="slow">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DF582EBD-B9FE-41BF-B81C-62E4238E00AE}" type="slidenum">
              <a:rPr lang="zh-CN" altLang="en-US" sz="1080">
                <a:sym typeface="方正兰亭粗黑_GBK" charset="-122"/>
              </a:rPr>
              <a:pPr>
                <a:defRPr/>
              </a:pPr>
              <a:t>65</a:t>
            </a:fld>
            <a:endParaRPr lang="zh-CN" altLang="en-US" sz="1080">
              <a:sym typeface="方正兰亭粗黑_GBK" charset="-122"/>
            </a:endParaRPr>
          </a:p>
        </p:txBody>
      </p:sp>
      <p:sp>
        <p:nvSpPr>
          <p:cNvPr id="105474"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5479"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5480" name="文本框 99"/>
          <p:cNvSpPr txBox="1">
            <a:spLocks noChangeArrowheads="1"/>
          </p:cNvSpPr>
          <p:nvPr/>
        </p:nvSpPr>
        <p:spPr bwMode="auto">
          <a:xfrm>
            <a:off x="254000" y="1254125"/>
            <a:ext cx="8636000" cy="3660775"/>
          </a:xfrm>
          <a:prstGeom prst="rect">
            <a:avLst/>
          </a:prstGeom>
          <a:noFill/>
          <a:ln w="9525">
            <a:noFill/>
            <a:miter lim="800000"/>
            <a:headEnd/>
            <a:tailEnd/>
          </a:ln>
        </p:spPr>
        <p:txBody>
          <a:bodyPr>
            <a:spAutoFit/>
          </a:bodyPr>
          <a:lstStyle/>
          <a:p>
            <a:pPr indent="304800" eaLnBrk="0" hangingPunct="0">
              <a:lnSpc>
                <a:spcPct val="90000"/>
              </a:lnSpc>
            </a:pPr>
            <a:r>
              <a:rPr lang="zh-CN" altLang="en-US" sz="2000">
                <a:latin typeface="楷体_GB2312" pitchFamily="49" charset="-122"/>
                <a:ea typeface="楷体_GB2312" pitchFamily="49" charset="-122"/>
                <a:cs typeface="楷体"/>
              </a:rPr>
              <a:t>（三）研究内容</a:t>
            </a:r>
          </a:p>
          <a:p>
            <a:pPr indent="304800" eaLnBrk="0" hangingPunct="0">
              <a:lnSpc>
                <a:spcPct val="90000"/>
              </a:lnSpc>
            </a:pPr>
            <a:r>
              <a:rPr lang="zh-CN" altLang="en-US" sz="2000" b="1">
                <a:solidFill>
                  <a:srgbClr val="0000FF"/>
                </a:solidFill>
                <a:latin typeface="楷体_GB2312" pitchFamily="49" charset="-122"/>
                <a:ea typeface="楷体_GB2312" pitchFamily="49" charset="-122"/>
                <a:cs typeface="楷体"/>
              </a:rPr>
              <a:t>1. “精品人文”校本课程群的设计与实践研究</a:t>
            </a:r>
          </a:p>
          <a:p>
            <a:pPr indent="304800" eaLnBrk="0" hangingPunct="0">
              <a:lnSpc>
                <a:spcPct val="90000"/>
              </a:lnSpc>
            </a:pPr>
            <a:r>
              <a:rPr lang="zh-CN" altLang="en-US" sz="2000">
                <a:latin typeface="楷体_GB2312" pitchFamily="49" charset="-122"/>
                <a:ea typeface="楷体_GB2312" pitchFamily="49" charset="-122"/>
                <a:cs typeface="楷体"/>
              </a:rPr>
              <a:t>（1）大语文观下的阅读课程群的设计与实践研究（将构建以“经典诵读”“晨诵午读”“班级悦读”为纵轴，以国学经典、唐诗宋词、儿童文学、现代绘本为横轴的“语文阅读”板块群，以阅读丰富学生的情感世界、开启学生的智慧密码。）</a:t>
            </a:r>
            <a:r>
              <a:rPr lang="en-US" altLang="zh-CN" sz="2000">
                <a:solidFill>
                  <a:srgbClr val="FF0000"/>
                </a:solidFill>
                <a:latin typeface="楷体_GB2312" pitchFamily="49" charset="-122"/>
                <a:ea typeface="楷体_GB2312" pitchFamily="49" charset="-122"/>
                <a:cs typeface="楷体"/>
              </a:rPr>
              <a:t>【</a:t>
            </a:r>
            <a:r>
              <a:rPr lang="zh-CN" altLang="en-US" sz="2000">
                <a:solidFill>
                  <a:srgbClr val="FF0000"/>
                </a:solidFill>
                <a:latin typeface="楷体_GB2312" pitchFamily="49" charset="-122"/>
                <a:ea typeface="楷体_GB2312" pitchFamily="49" charset="-122"/>
                <a:cs typeface="楷体"/>
              </a:rPr>
              <a:t>向真的学识</a:t>
            </a:r>
            <a:r>
              <a:rPr lang="en-US" altLang="zh-CN" sz="2000">
                <a:solidFill>
                  <a:srgbClr val="FF0000"/>
                </a:solidFill>
                <a:latin typeface="楷体_GB2312" pitchFamily="49" charset="-122"/>
                <a:ea typeface="楷体_GB2312" pitchFamily="49" charset="-122"/>
                <a:cs typeface="楷体"/>
              </a:rPr>
              <a:t>】</a:t>
            </a:r>
          </a:p>
          <a:p>
            <a:pPr indent="304800" eaLnBrk="0" hangingPunct="0">
              <a:lnSpc>
                <a:spcPct val="90000"/>
              </a:lnSpc>
            </a:pPr>
            <a:r>
              <a:rPr lang="zh-CN" altLang="en-US" sz="2000">
                <a:latin typeface="楷体_GB2312" pitchFamily="49" charset="-122"/>
                <a:ea typeface="楷体_GB2312" pitchFamily="49" charset="-122"/>
                <a:cs typeface="楷体"/>
              </a:rPr>
              <a:t>（2）四季节语主题课程群的设计与实践研究（将 “畅玩乐享”主题课程与四季节语有机融合，整体规划，系列开发 “探春”“嬉夏”“品秋”“暖冬”课程，力求去体悟自然、人、社会和学校教育的关系，体现综合式效应。） </a:t>
            </a:r>
            <a:r>
              <a:rPr lang="en-US" altLang="zh-CN">
                <a:solidFill>
                  <a:srgbClr val="FF0000"/>
                </a:solidFill>
                <a:ea typeface="楷体_GB2312" pitchFamily="49" charset="-122"/>
                <a:cs typeface="楷体"/>
              </a:rPr>
              <a:t>【</a:t>
            </a:r>
            <a:r>
              <a:rPr lang="zh-CN" altLang="en-US">
                <a:solidFill>
                  <a:srgbClr val="FF0000"/>
                </a:solidFill>
                <a:ea typeface="楷体_GB2312" pitchFamily="49" charset="-122"/>
                <a:cs typeface="楷体"/>
              </a:rPr>
              <a:t>向善的品格</a:t>
            </a:r>
            <a:r>
              <a:rPr lang="en-US" altLang="zh-CN">
                <a:solidFill>
                  <a:srgbClr val="FF0000"/>
                </a:solidFill>
                <a:ea typeface="楷体_GB2312" pitchFamily="49" charset="-122"/>
                <a:cs typeface="楷体"/>
              </a:rPr>
              <a:t>】</a:t>
            </a:r>
            <a:endParaRPr lang="zh-CN" altLang="en-US" sz="2000">
              <a:latin typeface="楷体_GB2312" pitchFamily="49" charset="-122"/>
              <a:ea typeface="楷体_GB2312" pitchFamily="49" charset="-122"/>
              <a:cs typeface="楷体"/>
            </a:endParaRPr>
          </a:p>
          <a:p>
            <a:pPr indent="304800" eaLnBrk="0" hangingPunct="0">
              <a:lnSpc>
                <a:spcPct val="90000"/>
              </a:lnSpc>
            </a:pPr>
            <a:r>
              <a:rPr lang="zh-CN" altLang="en-US" sz="2000">
                <a:latin typeface="楷体_GB2312" pitchFamily="49" charset="-122"/>
                <a:ea typeface="楷体_GB2312" pitchFamily="49" charset="-122"/>
                <a:cs typeface="楷体"/>
              </a:rPr>
              <a:t>（3）五彩课程群的设计与实践研究（将按照“系统、自主、活动、校本”的原则，从健康生活、缤纷节日、仪式庆典、开心远足、自主当家五大板块整体构建课程体系。）</a:t>
            </a:r>
            <a:r>
              <a:rPr lang="en-US" altLang="zh-CN" sz="2000">
                <a:solidFill>
                  <a:srgbClr val="FF0000"/>
                </a:solidFill>
                <a:latin typeface="楷体_GB2312" pitchFamily="49" charset="-122"/>
                <a:ea typeface="楷体_GB2312" pitchFamily="49" charset="-122"/>
                <a:cs typeface="楷体"/>
              </a:rPr>
              <a:t>【</a:t>
            </a:r>
            <a:r>
              <a:rPr lang="zh-CN" altLang="en-US" sz="2000">
                <a:solidFill>
                  <a:srgbClr val="FF0000"/>
                </a:solidFill>
                <a:latin typeface="楷体_GB2312" pitchFamily="49" charset="-122"/>
                <a:ea typeface="楷体_GB2312" pitchFamily="49" charset="-122"/>
                <a:cs typeface="楷体"/>
              </a:rPr>
              <a:t>向上的学力、向新的行动</a:t>
            </a:r>
            <a:r>
              <a:rPr lang="en-US" altLang="zh-CN" sz="2000">
                <a:solidFill>
                  <a:srgbClr val="FF0000"/>
                </a:solidFill>
                <a:latin typeface="楷体_GB2312" pitchFamily="49" charset="-122"/>
                <a:ea typeface="楷体_GB2312" pitchFamily="49" charset="-122"/>
                <a:cs typeface="楷体"/>
              </a:rPr>
              <a:t>】</a:t>
            </a:r>
          </a:p>
        </p:txBody>
      </p:sp>
    </p:spTree>
  </p:cSld>
  <p:clrMapOvr>
    <a:masterClrMapping/>
  </p:clrMapOvr>
  <p:transition spd="slow">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DF522546-7A75-4DAA-A082-7A658CD70513}" type="slidenum">
              <a:rPr lang="zh-CN" altLang="en-US" sz="1080">
                <a:sym typeface="方正兰亭粗黑_GBK" charset="-122"/>
              </a:rPr>
              <a:pPr>
                <a:defRPr/>
              </a:pPr>
              <a:t>66</a:t>
            </a:fld>
            <a:endParaRPr lang="zh-CN" altLang="en-US" sz="1080">
              <a:sym typeface="方正兰亭粗黑_GBK" charset="-122"/>
            </a:endParaRPr>
          </a:p>
        </p:txBody>
      </p:sp>
      <p:sp>
        <p:nvSpPr>
          <p:cNvPr id="106498"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6503"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6504" name="文本框 99"/>
          <p:cNvSpPr txBox="1">
            <a:spLocks noChangeArrowheads="1"/>
          </p:cNvSpPr>
          <p:nvPr/>
        </p:nvSpPr>
        <p:spPr bwMode="auto">
          <a:xfrm>
            <a:off x="254000" y="1254125"/>
            <a:ext cx="8636000" cy="3197225"/>
          </a:xfrm>
          <a:prstGeom prst="rect">
            <a:avLst/>
          </a:prstGeom>
          <a:noFill/>
          <a:ln w="9525">
            <a:noFill/>
            <a:miter lim="800000"/>
            <a:headEnd/>
            <a:tailEnd/>
          </a:ln>
        </p:spPr>
        <p:txBody>
          <a:bodyPr>
            <a:spAutoFit/>
          </a:bodyPr>
          <a:lstStyle/>
          <a:p>
            <a:pPr indent="304800" eaLnBrk="0" hangingPunct="0">
              <a:lnSpc>
                <a:spcPct val="170000"/>
              </a:lnSpc>
            </a:pPr>
            <a:r>
              <a:rPr lang="zh-CN" altLang="en-US" sz="2000">
                <a:latin typeface="楷体_GB2312" pitchFamily="49" charset="-122"/>
                <a:ea typeface="楷体_GB2312" pitchFamily="49" charset="-122"/>
                <a:cs typeface="楷体"/>
              </a:rPr>
              <a:t>（三）研究内容</a:t>
            </a:r>
          </a:p>
          <a:p>
            <a:pPr indent="304800" eaLnBrk="0" hangingPunct="0">
              <a:lnSpc>
                <a:spcPct val="170000"/>
              </a:lnSpc>
            </a:pPr>
            <a:r>
              <a:rPr lang="zh-CN" altLang="en-US" sz="2000" b="1">
                <a:solidFill>
                  <a:srgbClr val="0000FF"/>
                </a:solidFill>
                <a:latin typeface="楷体_GB2312" pitchFamily="49" charset="-122"/>
                <a:ea typeface="楷体_GB2312" pitchFamily="49" charset="-122"/>
                <a:cs typeface="楷体"/>
              </a:rPr>
              <a:t>2.“精美艺体”校本课程群的开发与实践研究</a:t>
            </a:r>
            <a:r>
              <a:rPr lang="en-US" altLang="zh-CN" sz="2000">
                <a:solidFill>
                  <a:srgbClr val="FF0000"/>
                </a:solidFill>
                <a:latin typeface="楷体_GB2312" pitchFamily="49" charset="-122"/>
                <a:ea typeface="楷体_GB2312" pitchFamily="49" charset="-122"/>
                <a:cs typeface="楷体"/>
              </a:rPr>
              <a:t>【</a:t>
            </a:r>
            <a:r>
              <a:rPr lang="zh-CN" altLang="en-US" sz="2000">
                <a:solidFill>
                  <a:srgbClr val="FF0000"/>
                </a:solidFill>
                <a:latin typeface="楷体_GB2312" pitchFamily="49" charset="-122"/>
                <a:ea typeface="楷体_GB2312" pitchFamily="49" charset="-122"/>
                <a:cs typeface="楷体"/>
              </a:rPr>
              <a:t>向美的身心</a:t>
            </a:r>
            <a:r>
              <a:rPr lang="en-US" altLang="zh-CN" sz="2000">
                <a:solidFill>
                  <a:srgbClr val="FF0000"/>
                </a:solidFill>
                <a:latin typeface="楷体_GB2312" pitchFamily="49" charset="-122"/>
                <a:ea typeface="楷体_GB2312" pitchFamily="49" charset="-122"/>
                <a:cs typeface="楷体"/>
              </a:rPr>
              <a:t>】</a:t>
            </a:r>
          </a:p>
          <a:p>
            <a:pPr indent="304800" eaLnBrk="0" hangingPunct="0">
              <a:lnSpc>
                <a:spcPct val="170000"/>
              </a:lnSpc>
            </a:pPr>
            <a:r>
              <a:rPr lang="zh-CN" altLang="en-US" sz="2000">
                <a:latin typeface="楷体_GB2312" pitchFamily="49" charset="-122"/>
                <a:ea typeface="楷体_GB2312" pitchFamily="49" charset="-122"/>
                <a:cs typeface="楷体"/>
              </a:rPr>
              <a:t>（1）艺体课程群的设计与实践研究（通过学科间的融合，逐步打通音乐、美术、体育及各相关课程的界线，尝试以“音乐画”“体操画”“戏剧”等新的课程形式构建起 “大艺术”课程。）</a:t>
            </a:r>
          </a:p>
          <a:p>
            <a:pPr indent="304800" eaLnBrk="0" hangingPunct="0">
              <a:lnSpc>
                <a:spcPct val="170000"/>
              </a:lnSpc>
            </a:pPr>
            <a:r>
              <a:rPr lang="zh-CN" altLang="en-US" sz="2000">
                <a:latin typeface="楷体_GB2312" pitchFamily="49" charset="-122"/>
                <a:ea typeface="楷体_GB2312" pitchFamily="49" charset="-122"/>
                <a:cs typeface="楷体"/>
              </a:rPr>
              <a:t>（2）艺体等学科融合的课例的实践研究</a:t>
            </a:r>
          </a:p>
        </p:txBody>
      </p:sp>
    </p:spTree>
  </p:cSld>
  <p:clrMapOvr>
    <a:masterClrMapping/>
  </p:clrMapOvr>
  <p:transition spd="slow">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40303A5A-FFDA-4F1E-980C-90A70D035B9C}" type="slidenum">
              <a:rPr lang="zh-CN" altLang="en-US" sz="1080">
                <a:sym typeface="方正兰亭粗黑_GBK" charset="-122"/>
              </a:rPr>
              <a:pPr>
                <a:defRPr/>
              </a:pPr>
              <a:t>67</a:t>
            </a:fld>
            <a:endParaRPr lang="zh-CN" altLang="en-US" sz="1080">
              <a:sym typeface="方正兰亭粗黑_GBK" charset="-122"/>
            </a:endParaRPr>
          </a:p>
        </p:txBody>
      </p:sp>
      <p:sp>
        <p:nvSpPr>
          <p:cNvPr id="107522"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7527"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7528" name="文本框 99"/>
          <p:cNvSpPr txBox="1">
            <a:spLocks noChangeArrowheads="1"/>
          </p:cNvSpPr>
          <p:nvPr/>
        </p:nvSpPr>
        <p:spPr bwMode="auto">
          <a:xfrm>
            <a:off x="254000" y="1254125"/>
            <a:ext cx="8636000" cy="3663950"/>
          </a:xfrm>
          <a:prstGeom prst="rect">
            <a:avLst/>
          </a:prstGeom>
          <a:noFill/>
          <a:ln w="9525">
            <a:noFill/>
            <a:miter lim="800000"/>
            <a:headEnd/>
            <a:tailEnd/>
          </a:ln>
        </p:spPr>
        <p:txBody>
          <a:bodyPr>
            <a:spAutoFit/>
          </a:bodyPr>
          <a:lstStyle/>
          <a:p>
            <a:pPr indent="304800" eaLnBrk="0" hangingPunct="0">
              <a:lnSpc>
                <a:spcPct val="130000"/>
              </a:lnSpc>
            </a:pPr>
            <a:r>
              <a:rPr lang="zh-CN" altLang="en-US" sz="2000">
                <a:latin typeface="楷体_GB2312" pitchFamily="49" charset="-122"/>
                <a:ea typeface="楷体_GB2312" pitchFamily="49" charset="-122"/>
                <a:cs typeface="楷体"/>
              </a:rPr>
              <a:t>（三）研究内容</a:t>
            </a:r>
          </a:p>
          <a:p>
            <a:pPr indent="304800" eaLnBrk="0" hangingPunct="0">
              <a:lnSpc>
                <a:spcPct val="130000"/>
              </a:lnSpc>
            </a:pPr>
            <a:r>
              <a:rPr lang="zh-CN" altLang="en-US" sz="2000" b="1">
                <a:solidFill>
                  <a:srgbClr val="0000FF"/>
                </a:solidFill>
                <a:latin typeface="楷体_GB2312" pitchFamily="49" charset="-122"/>
                <a:ea typeface="楷体_GB2312" pitchFamily="49" charset="-122"/>
                <a:cs typeface="楷体"/>
              </a:rPr>
              <a:t>3. “精妙探究”校本课程群的开发与实践研究</a:t>
            </a:r>
            <a:r>
              <a:rPr lang="en-US" altLang="zh-CN" sz="1600">
                <a:solidFill>
                  <a:srgbClr val="FF0000"/>
                </a:solidFill>
                <a:latin typeface="楷体_GB2312" pitchFamily="49" charset="-122"/>
                <a:ea typeface="楷体_GB2312" pitchFamily="49" charset="-122"/>
                <a:cs typeface="楷体"/>
              </a:rPr>
              <a:t>【</a:t>
            </a:r>
            <a:r>
              <a:rPr lang="zh-CN" altLang="en-US" sz="1600">
                <a:solidFill>
                  <a:srgbClr val="FF0000"/>
                </a:solidFill>
                <a:latin typeface="楷体_GB2312" pitchFamily="49" charset="-122"/>
                <a:ea typeface="楷体_GB2312" pitchFamily="49" charset="-122"/>
                <a:cs typeface="楷体"/>
              </a:rPr>
              <a:t>向真的学识、向新的行动</a:t>
            </a:r>
            <a:r>
              <a:rPr lang="en-US" altLang="zh-CN" sz="1600">
                <a:solidFill>
                  <a:srgbClr val="FF0000"/>
                </a:solidFill>
                <a:latin typeface="楷体_GB2312" pitchFamily="49" charset="-122"/>
                <a:ea typeface="楷体_GB2312" pitchFamily="49" charset="-122"/>
                <a:cs typeface="楷体"/>
              </a:rPr>
              <a:t>】</a:t>
            </a:r>
          </a:p>
          <a:p>
            <a:pPr indent="304800" eaLnBrk="0" hangingPunct="0">
              <a:lnSpc>
                <a:spcPct val="130000"/>
              </a:lnSpc>
            </a:pPr>
            <a:r>
              <a:rPr lang="zh-CN" altLang="en-US" sz="2000">
                <a:latin typeface="楷体_GB2312" pitchFamily="49" charset="-122"/>
                <a:ea typeface="楷体_GB2312" pitchFamily="49" charset="-122"/>
                <a:cs typeface="楷体"/>
              </a:rPr>
              <a:t>（1）基于STEAM视野下的科技校本课程群开发与实践研究</a:t>
            </a:r>
          </a:p>
          <a:p>
            <a:pPr indent="304800" eaLnBrk="0" hangingPunct="0">
              <a:lnSpc>
                <a:spcPct val="130000"/>
              </a:lnSpc>
            </a:pPr>
            <a:r>
              <a:rPr lang="zh-CN" altLang="en-US" sz="2000">
                <a:latin typeface="楷体_GB2312" pitchFamily="49" charset="-122"/>
                <a:ea typeface="楷体_GB2312" pitchFamily="49" charset="-122"/>
                <a:cs typeface="楷体"/>
              </a:rPr>
              <a:t>（2）“手脑协同，启思明理”数学实验课程群的开发与实践研究</a:t>
            </a:r>
          </a:p>
          <a:p>
            <a:pPr indent="304800" eaLnBrk="0" hangingPunct="0">
              <a:lnSpc>
                <a:spcPct val="130000"/>
              </a:lnSpc>
            </a:pPr>
            <a:r>
              <a:rPr lang="zh-CN" altLang="en-US" sz="2000">
                <a:latin typeface="楷体_GB2312" pitchFamily="49" charset="-122"/>
                <a:ea typeface="楷体_GB2312" pitchFamily="49" charset="-122"/>
                <a:cs typeface="楷体"/>
              </a:rPr>
              <a:t>常规数学实验课程开发与实践研究——以教材为主</a:t>
            </a:r>
          </a:p>
          <a:p>
            <a:pPr indent="304800" eaLnBrk="0" hangingPunct="0">
              <a:lnSpc>
                <a:spcPct val="130000"/>
              </a:lnSpc>
            </a:pPr>
            <a:r>
              <a:rPr lang="zh-CN" altLang="en-US" sz="2000">
                <a:latin typeface="楷体_GB2312" pitchFamily="49" charset="-122"/>
                <a:ea typeface="楷体_GB2312" pitchFamily="49" charset="-122"/>
                <a:cs typeface="楷体"/>
              </a:rPr>
              <a:t>益智数学活动课程开发与实践研究——数棋、七巧板、魔方、九连环、数独等校选或社团课程</a:t>
            </a:r>
          </a:p>
          <a:p>
            <a:pPr indent="304800" eaLnBrk="0" hangingPunct="0">
              <a:lnSpc>
                <a:spcPct val="130000"/>
              </a:lnSpc>
            </a:pPr>
            <a:r>
              <a:rPr lang="zh-CN" altLang="en-US" sz="2000">
                <a:latin typeface="楷体_GB2312" pitchFamily="49" charset="-122"/>
                <a:ea typeface="楷体_GB2312" pitchFamily="49" charset="-122"/>
                <a:cs typeface="楷体"/>
              </a:rPr>
              <a:t>创新主题应用课程开发与实践研究——体现年段特征，如低年级的人民币学问、中年级的游学课程等。</a:t>
            </a:r>
          </a:p>
        </p:txBody>
      </p:sp>
    </p:spTree>
  </p:cSld>
  <p:clrMapOvr>
    <a:masterClrMapping/>
  </p:clrMapOvr>
  <p:transition spd="slow">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0F368A3C-5859-49ED-A021-1FC200839BDE}" type="slidenum">
              <a:rPr lang="zh-CN" altLang="en-US" sz="1080">
                <a:sym typeface="方正兰亭粗黑_GBK" charset="-122"/>
              </a:rPr>
              <a:pPr>
                <a:defRPr/>
              </a:pPr>
              <a:t>68</a:t>
            </a:fld>
            <a:endParaRPr lang="zh-CN" altLang="en-US" sz="1080">
              <a:sym typeface="方正兰亭粗黑_GBK" charset="-122"/>
            </a:endParaRPr>
          </a:p>
        </p:txBody>
      </p:sp>
      <p:sp>
        <p:nvSpPr>
          <p:cNvPr id="108546" name="TextBox 4"/>
          <p:cNvSpPr>
            <a:spLocks noChangeArrowheads="1"/>
          </p:cNvSpPr>
          <p:nvPr/>
        </p:nvSpPr>
        <p:spPr bwMode="auto">
          <a:xfrm>
            <a:off x="1535113" y="53975"/>
            <a:ext cx="6278562" cy="1041400"/>
          </a:xfrm>
          <a:prstGeom prst="rect">
            <a:avLst/>
          </a:prstGeom>
          <a:noFill/>
          <a:ln w="9525">
            <a:noFill/>
            <a:miter lim="800000"/>
            <a:headEnd/>
            <a:tailEnd/>
          </a:ln>
        </p:spPr>
        <p:txBody>
          <a:bodyPr wrap="none">
            <a:spAutoFit/>
          </a:bodyPr>
          <a:lstStyle/>
          <a:p>
            <a:pPr algn="ctr">
              <a:lnSpc>
                <a:spcPct val="130000"/>
              </a:lnSpc>
            </a:pPr>
            <a:r>
              <a:rPr lang="zh-CN" altLang="en-US" sz="2400">
                <a:solidFill>
                  <a:srgbClr val="262626"/>
                </a:solidFill>
                <a:latin typeface="微软雅黑"/>
                <a:ea typeface="微软雅黑"/>
                <a:cs typeface="微软雅黑"/>
                <a:sym typeface="微软雅黑"/>
              </a:rPr>
              <a:t>我们还在着力进行三精课程</a:t>
            </a:r>
          </a:p>
          <a:p>
            <a:pPr algn="ctr">
              <a:lnSpc>
                <a:spcPct val="130000"/>
              </a:lnSpc>
            </a:pPr>
            <a:r>
              <a:rPr lang="zh-CN" altLang="en-US" sz="2400">
                <a:solidFill>
                  <a:srgbClr val="262626"/>
                </a:solidFill>
                <a:latin typeface="微软雅黑"/>
                <a:ea typeface="微软雅黑"/>
                <a:cs typeface="微软雅黑"/>
                <a:sym typeface="微软雅黑"/>
              </a:rPr>
              <a:t>指向学生核心素养的校本课程群的开发与实践</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8551"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08552" name="文本框 99"/>
          <p:cNvSpPr txBox="1">
            <a:spLocks noChangeArrowheads="1"/>
          </p:cNvSpPr>
          <p:nvPr/>
        </p:nvSpPr>
        <p:spPr bwMode="auto">
          <a:xfrm>
            <a:off x="254000" y="1539875"/>
            <a:ext cx="8636000" cy="1646238"/>
          </a:xfrm>
          <a:prstGeom prst="rect">
            <a:avLst/>
          </a:prstGeom>
          <a:noFill/>
          <a:ln w="9525">
            <a:noFill/>
            <a:miter lim="800000"/>
            <a:headEnd/>
            <a:tailEnd/>
          </a:ln>
        </p:spPr>
        <p:txBody>
          <a:bodyPr>
            <a:spAutoFit/>
          </a:bodyPr>
          <a:lstStyle/>
          <a:p>
            <a:pPr indent="304800" eaLnBrk="0" hangingPunct="0">
              <a:lnSpc>
                <a:spcPct val="170000"/>
              </a:lnSpc>
            </a:pPr>
            <a:r>
              <a:rPr lang="en-US" altLang="zh-CN" sz="2000">
                <a:solidFill>
                  <a:srgbClr val="FF0000"/>
                </a:solidFill>
                <a:latin typeface="楷体_GB2312" pitchFamily="49" charset="-122"/>
                <a:ea typeface="楷体_GB2312" pitchFamily="49" charset="-122"/>
                <a:cs typeface="楷体"/>
              </a:rPr>
              <a:t> </a:t>
            </a:r>
            <a:r>
              <a:rPr lang="zh-CN" altLang="en-US" sz="2000">
                <a:solidFill>
                  <a:srgbClr val="FF0000"/>
                </a:solidFill>
                <a:latin typeface="楷体_GB2312" pitchFamily="49" charset="-122"/>
                <a:ea typeface="楷体_GB2312" pitchFamily="49" charset="-122"/>
                <a:cs typeface="楷体"/>
              </a:rPr>
              <a:t>学科走向课程，不仅是话语系统的转变，更是一种观念的转变，希望大家真正树立大课程育人观，全员育人观。放飞教育梦想，开启课程旅程，让特色课程成为学生的个性化跑道，跑得更快，跑得更远。</a:t>
            </a:r>
          </a:p>
        </p:txBody>
      </p:sp>
    </p:spTree>
  </p:cSld>
  <p:clrMapOvr>
    <a:masterClrMapping/>
  </p:clrMapOvr>
  <p:transition spd="slow">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4"/>
          <p:cNvSpPr>
            <a:spLocks noGrp="1"/>
          </p:cNvSpPr>
          <p:nvPr>
            <p:ph type="sldNum" sz="quarter" idx="12"/>
          </p:nvPr>
        </p:nvSpPr>
        <p:spPr>
          <a:xfrm>
            <a:off x="6354763" y="4768850"/>
            <a:ext cx="1920875" cy="273050"/>
          </a:xfrm>
        </p:spPr>
        <p:txBody>
          <a:bodyPr anchor="ctr"/>
          <a:lstStyle/>
          <a:p>
            <a:pPr>
              <a:defRPr/>
            </a:pPr>
            <a:fld id="{5B9DCA5F-73EE-46D9-A54B-C5D93834EA66}" type="slidenum">
              <a:rPr lang="zh-CN" altLang="en-US" sz="1080">
                <a:sym typeface="方正兰亭粗黑_GBK" charset="-122"/>
              </a:rPr>
              <a:pPr>
                <a:defRPr/>
              </a:pPr>
              <a:t>69</a:t>
            </a:fld>
            <a:endParaRPr lang="zh-CN" altLang="en-US" sz="1080">
              <a:sym typeface="方正兰亭粗黑_GBK" charset="-122"/>
            </a:endParaRPr>
          </a:p>
        </p:txBody>
      </p:sp>
      <p:sp>
        <p:nvSpPr>
          <p:cNvPr id="6147" name="TextBox 4"/>
          <p:cNvSpPr>
            <a:spLocks noChangeArrowheads="1"/>
          </p:cNvSpPr>
          <p:nvPr/>
        </p:nvSpPr>
        <p:spPr bwMode="auto">
          <a:xfrm>
            <a:off x="1544638" y="279400"/>
            <a:ext cx="4654550" cy="725488"/>
          </a:xfrm>
          <a:prstGeom prst="rect">
            <a:avLst/>
          </a:prstGeom>
          <a:noFill/>
          <a:ln w="9525">
            <a:noFill/>
            <a:miter lim="800000"/>
            <a:headEnd/>
            <a:tailEnd/>
          </a:ln>
        </p:spPr>
        <p:txBody>
          <a:bodyPr wrap="none">
            <a:spAutoFit/>
          </a:bodyPr>
          <a:lstStyle/>
          <a:p>
            <a:pPr algn="ctr">
              <a:lnSpc>
                <a:spcPct val="130000"/>
              </a:lnSpc>
            </a:pPr>
            <a:r>
              <a:rPr lang="zh-CN" altLang="en-US" sz="3200">
                <a:solidFill>
                  <a:srgbClr val="FF0000"/>
                </a:solidFill>
                <a:latin typeface="微软雅黑"/>
                <a:ea typeface="微软雅黑"/>
                <a:cs typeface="微软雅黑"/>
                <a:sym typeface="微软雅黑"/>
              </a:rPr>
              <a:t>（四）工作要有奉献心。</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09575"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pic>
        <p:nvPicPr>
          <p:cNvPr id="2" name="图片 1" descr="QQ图片20161003190254"/>
          <p:cNvPicPr>
            <a:picLocks noChangeAspect="1"/>
          </p:cNvPicPr>
          <p:nvPr/>
        </p:nvPicPr>
        <p:blipFill>
          <a:blip r:embed="rId3"/>
          <a:srcRect/>
          <a:stretch>
            <a:fillRect/>
          </a:stretch>
        </p:blipFill>
        <p:spPr bwMode="auto">
          <a:xfrm>
            <a:off x="4310063" y="1235075"/>
            <a:ext cx="2071687" cy="1555750"/>
          </a:xfrm>
          <a:prstGeom prst="rect">
            <a:avLst/>
          </a:prstGeom>
          <a:solidFill>
            <a:schemeClr val="bg1"/>
          </a:solidFill>
          <a:ln w="9525">
            <a:noFill/>
            <a:miter lim="800000"/>
            <a:headEnd/>
            <a:tailEnd/>
          </a:ln>
        </p:spPr>
      </p:pic>
      <p:pic>
        <p:nvPicPr>
          <p:cNvPr id="4" name="图片 3" descr="李丹丹老师"/>
          <p:cNvPicPr>
            <a:picLocks noChangeAspect="1"/>
          </p:cNvPicPr>
          <p:nvPr/>
        </p:nvPicPr>
        <p:blipFill>
          <a:blip r:embed="rId4"/>
          <a:srcRect/>
          <a:stretch>
            <a:fillRect/>
          </a:stretch>
        </p:blipFill>
        <p:spPr bwMode="auto">
          <a:xfrm>
            <a:off x="4879975" y="2898775"/>
            <a:ext cx="1155700" cy="2025650"/>
          </a:xfrm>
          <a:prstGeom prst="rect">
            <a:avLst/>
          </a:prstGeom>
          <a:solidFill>
            <a:schemeClr val="bg1"/>
          </a:solidFill>
          <a:ln w="9525">
            <a:noFill/>
            <a:miter lim="800000"/>
            <a:headEnd/>
            <a:tailEnd/>
          </a:ln>
        </p:spPr>
      </p:pic>
      <p:pic>
        <p:nvPicPr>
          <p:cNvPr id="5" name="图片 4" descr="李小英老师"/>
          <p:cNvPicPr>
            <a:picLocks noChangeAspect="1"/>
          </p:cNvPicPr>
          <p:nvPr/>
        </p:nvPicPr>
        <p:blipFill>
          <a:blip r:embed="rId5"/>
          <a:srcRect/>
          <a:stretch>
            <a:fillRect/>
          </a:stretch>
        </p:blipFill>
        <p:spPr bwMode="auto">
          <a:xfrm>
            <a:off x="144463" y="2911475"/>
            <a:ext cx="1485900" cy="1981200"/>
          </a:xfrm>
          <a:prstGeom prst="rect">
            <a:avLst/>
          </a:prstGeom>
          <a:solidFill>
            <a:schemeClr val="bg1"/>
          </a:solidFill>
          <a:ln w="9525">
            <a:noFill/>
            <a:miter lim="800000"/>
            <a:headEnd/>
            <a:tailEnd/>
          </a:ln>
        </p:spPr>
      </p:pic>
      <p:pic>
        <p:nvPicPr>
          <p:cNvPr id="6" name="图片 5" descr="罗秋琼老师"/>
          <p:cNvPicPr>
            <a:picLocks noChangeAspect="1"/>
          </p:cNvPicPr>
          <p:nvPr/>
        </p:nvPicPr>
        <p:blipFill>
          <a:blip r:embed="rId6"/>
          <a:srcRect/>
          <a:stretch>
            <a:fillRect/>
          </a:stretch>
        </p:blipFill>
        <p:spPr bwMode="auto">
          <a:xfrm>
            <a:off x="7883525" y="2913063"/>
            <a:ext cx="1157288" cy="2058987"/>
          </a:xfrm>
          <a:prstGeom prst="rect">
            <a:avLst/>
          </a:prstGeom>
          <a:solidFill>
            <a:schemeClr val="bg1"/>
          </a:solidFill>
          <a:ln w="9525">
            <a:noFill/>
            <a:miter lim="800000"/>
            <a:headEnd/>
            <a:tailEnd/>
          </a:ln>
        </p:spPr>
      </p:pic>
      <p:pic>
        <p:nvPicPr>
          <p:cNvPr id="8" name="图片 7" descr="汤婷婷老师"/>
          <p:cNvPicPr>
            <a:picLocks noChangeAspect="1"/>
          </p:cNvPicPr>
          <p:nvPr/>
        </p:nvPicPr>
        <p:blipFill>
          <a:blip r:embed="rId7"/>
          <a:srcRect r="29301"/>
          <a:stretch>
            <a:fillRect/>
          </a:stretch>
        </p:blipFill>
        <p:spPr bwMode="auto">
          <a:xfrm>
            <a:off x="2341563" y="1298575"/>
            <a:ext cx="1876425" cy="1492250"/>
          </a:xfrm>
          <a:prstGeom prst="rect">
            <a:avLst/>
          </a:prstGeom>
          <a:solidFill>
            <a:schemeClr val="bg1"/>
          </a:solidFill>
          <a:ln w="9525">
            <a:noFill/>
            <a:miter lim="800000"/>
            <a:headEnd/>
            <a:tailEnd/>
          </a:ln>
        </p:spPr>
      </p:pic>
      <p:pic>
        <p:nvPicPr>
          <p:cNvPr id="9" name="图片 8" descr="唐飘飘老师"/>
          <p:cNvPicPr>
            <a:picLocks noChangeAspect="1"/>
          </p:cNvPicPr>
          <p:nvPr/>
        </p:nvPicPr>
        <p:blipFill>
          <a:blip r:embed="rId8"/>
          <a:srcRect r="32430"/>
          <a:stretch>
            <a:fillRect/>
          </a:stretch>
        </p:blipFill>
        <p:spPr bwMode="auto">
          <a:xfrm>
            <a:off x="431800" y="1298575"/>
            <a:ext cx="1790700" cy="1490663"/>
          </a:xfrm>
          <a:prstGeom prst="rect">
            <a:avLst/>
          </a:prstGeom>
          <a:solidFill>
            <a:schemeClr val="bg1"/>
          </a:solidFill>
          <a:ln w="9525">
            <a:noFill/>
            <a:miter lim="800000"/>
            <a:headEnd/>
            <a:tailEnd/>
          </a:ln>
        </p:spPr>
      </p:pic>
      <p:pic>
        <p:nvPicPr>
          <p:cNvPr id="10" name="图片 9" descr="张菊平老师"/>
          <p:cNvPicPr>
            <a:picLocks noChangeAspect="1"/>
          </p:cNvPicPr>
          <p:nvPr/>
        </p:nvPicPr>
        <p:blipFill>
          <a:blip r:embed="rId9"/>
          <a:srcRect/>
          <a:stretch>
            <a:fillRect/>
          </a:stretch>
        </p:blipFill>
        <p:spPr bwMode="auto">
          <a:xfrm>
            <a:off x="6486525" y="1235075"/>
            <a:ext cx="2076450" cy="1558925"/>
          </a:xfrm>
          <a:prstGeom prst="rect">
            <a:avLst/>
          </a:prstGeom>
          <a:solidFill>
            <a:schemeClr val="bg1"/>
          </a:solidFill>
          <a:ln w="9525">
            <a:noFill/>
            <a:miter lim="800000"/>
            <a:headEnd/>
            <a:tailEnd/>
          </a:ln>
        </p:spPr>
      </p:pic>
      <p:pic>
        <p:nvPicPr>
          <p:cNvPr id="11" name="图片 10" descr="张亚芳老师"/>
          <p:cNvPicPr>
            <a:picLocks noChangeAspect="1"/>
          </p:cNvPicPr>
          <p:nvPr/>
        </p:nvPicPr>
        <p:blipFill>
          <a:blip r:embed="rId10"/>
          <a:srcRect/>
          <a:stretch>
            <a:fillRect/>
          </a:stretch>
        </p:blipFill>
        <p:spPr bwMode="auto">
          <a:xfrm>
            <a:off x="1712913" y="2898775"/>
            <a:ext cx="1519237" cy="2025650"/>
          </a:xfrm>
          <a:prstGeom prst="rect">
            <a:avLst/>
          </a:prstGeom>
          <a:solidFill>
            <a:schemeClr val="bg1"/>
          </a:solidFill>
          <a:ln w="9525">
            <a:noFill/>
            <a:miter lim="800000"/>
            <a:headEnd/>
            <a:tailEnd/>
          </a:ln>
        </p:spPr>
      </p:pic>
      <p:pic>
        <p:nvPicPr>
          <p:cNvPr id="12" name="图片 11" descr="朱秀英老师"/>
          <p:cNvPicPr>
            <a:picLocks noChangeAspect="1"/>
          </p:cNvPicPr>
          <p:nvPr/>
        </p:nvPicPr>
        <p:blipFill>
          <a:blip r:embed="rId11"/>
          <a:srcRect/>
          <a:stretch>
            <a:fillRect/>
          </a:stretch>
        </p:blipFill>
        <p:spPr bwMode="auto">
          <a:xfrm>
            <a:off x="3292475" y="2911475"/>
            <a:ext cx="1508125" cy="2011363"/>
          </a:xfrm>
          <a:prstGeom prst="rect">
            <a:avLst/>
          </a:prstGeom>
          <a:solidFill>
            <a:schemeClr val="bg1"/>
          </a:solidFill>
          <a:ln w="9525">
            <a:noFill/>
            <a:miter lim="800000"/>
            <a:headEnd/>
            <a:tailEnd/>
          </a:ln>
        </p:spPr>
      </p:pic>
      <p:pic>
        <p:nvPicPr>
          <p:cNvPr id="112660" name="Picture 20" descr="Cache_b8f4c8c02d152f9"/>
          <p:cNvPicPr>
            <a:picLocks noChangeAspect="1" noChangeArrowheads="1"/>
          </p:cNvPicPr>
          <p:nvPr/>
        </p:nvPicPr>
        <p:blipFill>
          <a:blip r:embed="rId12"/>
          <a:srcRect/>
          <a:stretch>
            <a:fillRect/>
          </a:stretch>
        </p:blipFill>
        <p:spPr bwMode="auto">
          <a:xfrm>
            <a:off x="6196013" y="2898775"/>
            <a:ext cx="1514475" cy="20161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10" dur="1000" fill="hold"/>
                                        <p:tgtEl>
                                          <p:spTgt spid="614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47"/>
                                        </p:tgtEl>
                                        <p:attrNameLst>
                                          <p:attrName>ppt_y</p:attrName>
                                        </p:attrNameLst>
                                      </p:cBhvr>
                                      <p:tavLst>
                                        <p:tav tm="0">
                                          <p:val>
                                            <p:strVal val="#ppt_y+.1"/>
                                          </p:val>
                                        </p:tav>
                                        <p:tav tm="100000">
                                          <p:val>
                                            <p:strVal val="#ppt_y"/>
                                          </p:val>
                                        </p:tav>
                                      </p:tavLst>
                                    </p:anim>
                                    <p:animEffect filter="fade">
                                      <p:cBhvr>
                                        <p:cTn id="14" dur="1000" decel="50000">
                                          <p:stCondLst>
                                            <p:cond delay="0"/>
                                          </p:stCondLst>
                                        </p:cTn>
                                        <p:tgtEl>
                                          <p:spTgt spid="6147"/>
                                        </p:tgtEl>
                                      </p:cBhvr>
                                    </p:animEffect>
                                  </p:childTnLst>
                                </p:cTn>
                              </p:par>
                            </p:childTnLst>
                          </p:cTn>
                        </p:par>
                        <p:par>
                          <p:cTn id="15" fill="hold">
                            <p:stCondLst>
                              <p:cond delay="1000"/>
                            </p:stCondLst>
                            <p:childTnLst>
                              <p:par>
                                <p:cTn id="16" presetID="5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Scale>
                                      <p:cBhvr>
                                        <p:cTn id="1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
                                        </p:tgtEl>
                                        <p:attrNameLst>
                                          <p:attrName>ppt_x</p:attrName>
                                          <p:attrName>ppt_y</p:attrName>
                                        </p:attrNameLst>
                                      </p:cBhvr>
                                    </p:animMotion>
                                    <p:animEffect transition="in" filter="fade">
                                      <p:cBhvr>
                                        <p:cTn id="20" dur="1000"/>
                                        <p:tgtEl>
                                          <p:spTgt spid="9"/>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Scale>
                                      <p:cBhvr>
                                        <p:cTn id="2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
                                        </p:tgtEl>
                                        <p:attrNameLst>
                                          <p:attrName>ppt_x</p:attrName>
                                          <p:attrName>ppt_y</p:attrName>
                                        </p:attrNameLst>
                                      </p:cBhvr>
                                    </p:animMotion>
                                    <p:animEffect transition="in" filter="fade">
                                      <p:cBhvr>
                                        <p:cTn id="26" dur="1000"/>
                                        <p:tgtEl>
                                          <p:spTgt spid="8"/>
                                        </p:tgtEl>
                                      </p:cBhvr>
                                    </p:animEffect>
                                  </p:childTnLst>
                                </p:cTn>
                              </p:par>
                            </p:childTnLst>
                          </p:cTn>
                        </p:par>
                        <p:par>
                          <p:cTn id="27" fill="hold">
                            <p:stCondLst>
                              <p:cond delay="3000"/>
                            </p:stCondLst>
                            <p:childTnLst>
                              <p:par>
                                <p:cTn id="28" presetID="52"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Scale>
                                      <p:cBhvr>
                                        <p:cTn id="3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
                                        </p:tgtEl>
                                        <p:attrNameLst>
                                          <p:attrName>ppt_x</p:attrName>
                                          <p:attrName>ppt_y</p:attrName>
                                        </p:attrNameLst>
                                      </p:cBhvr>
                                    </p:animMotion>
                                    <p:animEffect transition="in" filter="fade">
                                      <p:cBhvr>
                                        <p:cTn id="32" dur="1000"/>
                                        <p:tgtEl>
                                          <p:spTgt spid="2"/>
                                        </p:tgtEl>
                                      </p:cBhvr>
                                    </p:animEffect>
                                  </p:childTnLst>
                                </p:cTn>
                              </p:par>
                            </p:childTnLst>
                          </p:cTn>
                        </p:par>
                        <p:par>
                          <p:cTn id="33" fill="hold">
                            <p:stCondLst>
                              <p:cond delay="4000"/>
                            </p:stCondLst>
                            <p:childTnLst>
                              <p:par>
                                <p:cTn id="34" presetID="5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Scale>
                                      <p:cBhvr>
                                        <p:cTn id="36"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0"/>
                                        </p:tgtEl>
                                        <p:attrNameLst>
                                          <p:attrName>ppt_x</p:attrName>
                                          <p:attrName>ppt_y</p:attrName>
                                        </p:attrNameLst>
                                      </p:cBhvr>
                                    </p:animMotion>
                                    <p:animEffect transition="in" filter="fade">
                                      <p:cBhvr>
                                        <p:cTn id="38" dur="1000"/>
                                        <p:tgtEl>
                                          <p:spTgt spid="10"/>
                                        </p:tgtEl>
                                      </p:cBhvr>
                                    </p:animEffect>
                                  </p:childTnLst>
                                </p:cTn>
                              </p:par>
                            </p:childTnLst>
                          </p:cTn>
                        </p:par>
                        <p:par>
                          <p:cTn id="39" fill="hold">
                            <p:stCondLst>
                              <p:cond delay="5000"/>
                            </p:stCondLst>
                            <p:childTnLst>
                              <p:par>
                                <p:cTn id="40" presetID="52"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Scale>
                                      <p:cBhvr>
                                        <p:cTn id="4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gtEl>
                                        <p:attrNameLst>
                                          <p:attrName>ppt_x</p:attrName>
                                          <p:attrName>ppt_y</p:attrName>
                                        </p:attrNameLst>
                                      </p:cBhvr>
                                    </p:animMotion>
                                    <p:animEffect transition="in" filter="fade">
                                      <p:cBhvr>
                                        <p:cTn id="44" dur="1000"/>
                                        <p:tgtEl>
                                          <p:spTgt spid="5"/>
                                        </p:tgtEl>
                                      </p:cBhvr>
                                    </p:animEffect>
                                  </p:childTnLst>
                                </p:cTn>
                              </p:par>
                            </p:childTnLst>
                          </p:cTn>
                        </p:par>
                        <p:par>
                          <p:cTn id="45" fill="hold">
                            <p:stCondLst>
                              <p:cond delay="6000"/>
                            </p:stCondLst>
                            <p:childTnLst>
                              <p:par>
                                <p:cTn id="46" presetID="52"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Scale>
                                      <p:cBhvr>
                                        <p:cTn id="4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1"/>
                                        </p:tgtEl>
                                        <p:attrNameLst>
                                          <p:attrName>ppt_x</p:attrName>
                                          <p:attrName>ppt_y</p:attrName>
                                        </p:attrNameLst>
                                      </p:cBhvr>
                                    </p:animMotion>
                                    <p:animEffect transition="in" filter="fade">
                                      <p:cBhvr>
                                        <p:cTn id="50" dur="1000"/>
                                        <p:tgtEl>
                                          <p:spTgt spid="11"/>
                                        </p:tgtEl>
                                      </p:cBhvr>
                                    </p:animEffect>
                                  </p:childTnLst>
                                </p:cTn>
                              </p:par>
                            </p:childTnLst>
                          </p:cTn>
                        </p:par>
                        <p:par>
                          <p:cTn id="51" fill="hold">
                            <p:stCondLst>
                              <p:cond delay="7000"/>
                            </p:stCondLst>
                            <p:childTnLst>
                              <p:par>
                                <p:cTn id="52" presetID="52"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Scale>
                                      <p:cBhvr>
                                        <p:cTn id="5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2"/>
                                        </p:tgtEl>
                                        <p:attrNameLst>
                                          <p:attrName>ppt_x</p:attrName>
                                          <p:attrName>ppt_y</p:attrName>
                                        </p:attrNameLst>
                                      </p:cBhvr>
                                    </p:animMotion>
                                    <p:animEffect transition="in" filter="fade">
                                      <p:cBhvr>
                                        <p:cTn id="56" dur="1000"/>
                                        <p:tgtEl>
                                          <p:spTgt spid="12"/>
                                        </p:tgtEl>
                                      </p:cBhvr>
                                    </p:animEffect>
                                  </p:childTnLst>
                                </p:cTn>
                              </p:par>
                            </p:childTnLst>
                          </p:cTn>
                        </p:par>
                        <p:par>
                          <p:cTn id="57" fill="hold">
                            <p:stCondLst>
                              <p:cond delay="8000"/>
                            </p:stCondLst>
                            <p:childTnLst>
                              <p:par>
                                <p:cTn id="58" presetID="52" presetClass="entr" presetSubtype="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Scale>
                                      <p:cBhvr>
                                        <p:cTn id="60"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4"/>
                                        </p:tgtEl>
                                        <p:attrNameLst>
                                          <p:attrName>ppt_x</p:attrName>
                                          <p:attrName>ppt_y</p:attrName>
                                        </p:attrNameLst>
                                      </p:cBhvr>
                                    </p:animMotion>
                                    <p:animEffect transition="in" filter="fade">
                                      <p:cBhvr>
                                        <p:cTn id="62" dur="1000"/>
                                        <p:tgtEl>
                                          <p:spTgt spid="4"/>
                                        </p:tgtEl>
                                      </p:cBhvr>
                                    </p:animEffect>
                                  </p:childTnLst>
                                </p:cTn>
                              </p:par>
                            </p:childTnLst>
                          </p:cTn>
                        </p:par>
                        <p:par>
                          <p:cTn id="63" fill="hold">
                            <p:stCondLst>
                              <p:cond delay="9000"/>
                            </p:stCondLst>
                            <p:childTnLst>
                              <p:par>
                                <p:cTn id="64" presetID="5" presetClass="entr" presetSubtype="10" fill="hold" nodeType="afterEffect">
                                  <p:stCondLst>
                                    <p:cond delay="0"/>
                                  </p:stCondLst>
                                  <p:childTnLst>
                                    <p:set>
                                      <p:cBhvr>
                                        <p:cTn id="65" dur="1" fill="hold">
                                          <p:stCondLst>
                                            <p:cond delay="0"/>
                                          </p:stCondLst>
                                        </p:cTn>
                                        <p:tgtEl>
                                          <p:spTgt spid="112660"/>
                                        </p:tgtEl>
                                        <p:attrNameLst>
                                          <p:attrName>style.visibility</p:attrName>
                                        </p:attrNameLst>
                                      </p:cBhvr>
                                      <p:to>
                                        <p:strVal val="visible"/>
                                      </p:to>
                                    </p:set>
                                    <p:animEffect transition="in" filter="checkerboard(across)">
                                      <p:cBhvr>
                                        <p:cTn id="66" dur="500"/>
                                        <p:tgtEl>
                                          <p:spTgt spid="112660"/>
                                        </p:tgtEl>
                                      </p:cBhvr>
                                    </p:animEffect>
                                  </p:childTnLst>
                                </p:cTn>
                              </p:par>
                            </p:childTnLst>
                          </p:cTn>
                        </p:par>
                        <p:par>
                          <p:cTn id="67" fill="hold">
                            <p:stCondLst>
                              <p:cond delay="9500"/>
                            </p:stCondLst>
                            <p:childTnLst>
                              <p:par>
                                <p:cTn id="68" presetID="52" presetClass="entr" presetSubtype="0"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Scale>
                                      <p:cBhvr>
                                        <p:cTn id="7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6"/>
                                        </p:tgtEl>
                                        <p:attrNameLst>
                                          <p:attrName>ppt_x</p:attrName>
                                          <p:attrName>ppt_y</p:attrName>
                                        </p:attrNameLst>
                                      </p:cBhvr>
                                    </p:animMotion>
                                    <p:animEffect transition="in" filter="fade">
                                      <p:cBhvr>
                                        <p:cTn id="7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DE8DEF2B-1323-4A25-8D13-AB24FE7B1DF2}" type="slidenum">
              <a:rPr lang="zh-CN" altLang="en-US" sz="1080">
                <a:sym typeface="方正兰亭粗黑_GBK" charset="-122"/>
              </a:rPr>
              <a:pPr>
                <a:defRPr/>
              </a:pPr>
              <a:t>7</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3318"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3319" name="图片 5141" descr="未标题-2"/>
          <p:cNvPicPr>
            <a:picLocks noChangeAspect="1"/>
          </p:cNvPicPr>
          <p:nvPr/>
        </p:nvPicPr>
        <p:blipFill>
          <a:blip r:embed="rId3"/>
          <a:srcRect/>
          <a:stretch>
            <a:fillRect/>
          </a:stretch>
        </p:blipFill>
        <p:spPr bwMode="auto">
          <a:xfrm>
            <a:off x="144463" y="114300"/>
            <a:ext cx="1319212" cy="1184275"/>
          </a:xfrm>
          <a:prstGeom prst="rect">
            <a:avLst/>
          </a:prstGeom>
          <a:noFill/>
          <a:ln w="9525">
            <a:noFill/>
            <a:miter lim="800000"/>
            <a:headEnd/>
            <a:tailEnd/>
          </a:ln>
        </p:spPr>
      </p:pic>
      <p:sp>
        <p:nvSpPr>
          <p:cNvPr id="13320"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IMG_20160912_070409"/>
          <p:cNvPicPr>
            <a:picLocks noChangeAspect="1"/>
          </p:cNvPicPr>
          <p:nvPr/>
        </p:nvPicPr>
        <p:blipFill>
          <a:blip r:embed="rId4"/>
          <a:srcRect/>
          <a:stretch>
            <a:fillRect/>
          </a:stretch>
        </p:blipFill>
        <p:spPr bwMode="auto">
          <a:xfrm>
            <a:off x="6753225" y="828675"/>
            <a:ext cx="2271713" cy="1279525"/>
          </a:xfrm>
          <a:prstGeom prst="rect">
            <a:avLst/>
          </a:prstGeom>
          <a:noFill/>
          <a:ln w="9525">
            <a:noFill/>
            <a:miter lim="800000"/>
            <a:headEnd/>
            <a:tailEnd/>
          </a:ln>
        </p:spPr>
      </p:pic>
      <p:pic>
        <p:nvPicPr>
          <p:cNvPr id="5" name="图片 4" descr="IMG_20160912_071711"/>
          <p:cNvPicPr>
            <a:picLocks noChangeAspect="1"/>
          </p:cNvPicPr>
          <p:nvPr/>
        </p:nvPicPr>
        <p:blipFill>
          <a:blip r:embed="rId5"/>
          <a:srcRect/>
          <a:stretch>
            <a:fillRect/>
          </a:stretch>
        </p:blipFill>
        <p:spPr bwMode="auto">
          <a:xfrm>
            <a:off x="4572000" y="1133475"/>
            <a:ext cx="2041525" cy="3621088"/>
          </a:xfrm>
          <a:prstGeom prst="rect">
            <a:avLst/>
          </a:prstGeom>
          <a:noFill/>
          <a:ln w="9525">
            <a:noFill/>
            <a:miter lim="800000"/>
            <a:headEnd/>
            <a:tailEnd/>
          </a:ln>
        </p:spPr>
      </p:pic>
      <p:pic>
        <p:nvPicPr>
          <p:cNvPr id="9" name="图片 8" descr="QQ图片20160920071944"/>
          <p:cNvPicPr>
            <a:picLocks noChangeAspect="1"/>
          </p:cNvPicPr>
          <p:nvPr/>
        </p:nvPicPr>
        <p:blipFill>
          <a:blip r:embed="rId6"/>
          <a:srcRect/>
          <a:stretch>
            <a:fillRect/>
          </a:stretch>
        </p:blipFill>
        <p:spPr bwMode="auto">
          <a:xfrm>
            <a:off x="2222500" y="3082925"/>
            <a:ext cx="2247900" cy="1685925"/>
          </a:xfrm>
          <a:prstGeom prst="rect">
            <a:avLst/>
          </a:prstGeom>
          <a:noFill/>
          <a:ln w="9525">
            <a:noFill/>
            <a:miter lim="800000"/>
            <a:headEnd/>
            <a:tailEnd/>
          </a:ln>
        </p:spPr>
      </p:pic>
      <p:pic>
        <p:nvPicPr>
          <p:cNvPr id="10" name="图片 9" descr="三（2）班边看书边摘抄"/>
          <p:cNvPicPr>
            <a:picLocks noChangeAspect="1"/>
          </p:cNvPicPr>
          <p:nvPr/>
        </p:nvPicPr>
        <p:blipFill>
          <a:blip r:embed="rId7"/>
          <a:srcRect t="10884"/>
          <a:stretch>
            <a:fillRect/>
          </a:stretch>
        </p:blipFill>
        <p:spPr bwMode="auto">
          <a:xfrm>
            <a:off x="133350" y="1822450"/>
            <a:ext cx="1925638" cy="3046413"/>
          </a:xfrm>
          <a:prstGeom prst="rect">
            <a:avLst/>
          </a:prstGeom>
          <a:noFill/>
          <a:ln w="9525">
            <a:noFill/>
            <a:miter lim="800000"/>
            <a:headEnd/>
            <a:tailEnd/>
          </a:ln>
        </p:spPr>
      </p:pic>
      <p:pic>
        <p:nvPicPr>
          <p:cNvPr id="11" name="图片 10" descr="四（1）班同学边读书边摘抄"/>
          <p:cNvPicPr>
            <a:picLocks noChangeAspect="1"/>
          </p:cNvPicPr>
          <p:nvPr/>
        </p:nvPicPr>
        <p:blipFill>
          <a:blip r:embed="rId8"/>
          <a:srcRect/>
          <a:stretch>
            <a:fillRect/>
          </a:stretch>
        </p:blipFill>
        <p:spPr bwMode="auto">
          <a:xfrm>
            <a:off x="6753225" y="3560763"/>
            <a:ext cx="2271713" cy="1279525"/>
          </a:xfrm>
          <a:prstGeom prst="rect">
            <a:avLst/>
          </a:prstGeom>
          <a:noFill/>
          <a:ln w="9525">
            <a:noFill/>
            <a:miter lim="800000"/>
            <a:headEnd/>
            <a:tailEnd/>
          </a:ln>
        </p:spPr>
      </p:pic>
      <p:pic>
        <p:nvPicPr>
          <p:cNvPr id="12" name="图片 11" descr="四（12）班早阅读"/>
          <p:cNvPicPr>
            <a:picLocks noChangeAspect="1"/>
          </p:cNvPicPr>
          <p:nvPr/>
        </p:nvPicPr>
        <p:blipFill>
          <a:blip r:embed="rId9"/>
          <a:srcRect/>
          <a:stretch>
            <a:fillRect/>
          </a:stretch>
        </p:blipFill>
        <p:spPr bwMode="auto">
          <a:xfrm>
            <a:off x="6753225" y="2195513"/>
            <a:ext cx="2271713" cy="1281112"/>
          </a:xfrm>
          <a:prstGeom prst="rect">
            <a:avLst/>
          </a:prstGeom>
          <a:noFill/>
          <a:ln w="9525">
            <a:noFill/>
            <a:miter lim="800000"/>
            <a:headEnd/>
            <a:tailEnd/>
          </a:ln>
        </p:spPr>
      </p:pic>
      <p:pic>
        <p:nvPicPr>
          <p:cNvPr id="13" name="图片 12" descr="五（2）班小岗位管理下的早阅读非常棒、"/>
          <p:cNvPicPr>
            <a:picLocks noChangeAspect="1"/>
          </p:cNvPicPr>
          <p:nvPr/>
        </p:nvPicPr>
        <p:blipFill>
          <a:blip r:embed="rId10"/>
          <a:srcRect/>
          <a:stretch>
            <a:fillRect/>
          </a:stretch>
        </p:blipFill>
        <p:spPr bwMode="auto">
          <a:xfrm>
            <a:off x="2208213" y="1133475"/>
            <a:ext cx="2262187" cy="1697038"/>
          </a:xfrm>
          <a:prstGeom prst="rect">
            <a:avLst/>
          </a:prstGeom>
          <a:noFill/>
          <a:ln w="9525">
            <a:noFill/>
            <a:miter lim="800000"/>
            <a:headEnd/>
            <a:tailEnd/>
          </a:ln>
        </p:spPr>
      </p:pic>
      <p:sp>
        <p:nvSpPr>
          <p:cNvPr id="14" name="文本框 13"/>
          <p:cNvSpPr txBox="1"/>
          <p:nvPr/>
        </p:nvSpPr>
        <p:spPr>
          <a:xfrm>
            <a:off x="950595" y="1958340"/>
            <a:ext cx="7642225" cy="2286000"/>
          </a:xfrm>
          <a:prstGeom prst="rect">
            <a:avLst/>
          </a:prstGeom>
          <a:solidFill>
            <a:schemeClr val="bg1">
              <a:alpha val="70000"/>
            </a:schemeClr>
          </a:solidFill>
          <a:ln w="9525">
            <a:noFill/>
          </a:ln>
        </p:spPr>
        <p:txBody>
          <a:bodyPr>
            <a:spAutoFit/>
            <a:scene3d>
              <a:camera prst="orthographicFront"/>
              <a:lightRig rig="threePt" dir="t"/>
            </a:scene3d>
          </a:bodyPr>
          <a:lstStyle/>
          <a:p>
            <a:pPr algn="ctr" eaLnBrk="0" hangingPunct="0">
              <a:lnSpc>
                <a:spcPct val="150000"/>
              </a:lnSpc>
              <a:defRPr/>
            </a:pPr>
            <a:r>
              <a:rPr lang="zh-CN" altLang="en-US" sz="48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阅读是最浪漫的教养，</a:t>
            </a:r>
          </a:p>
          <a:p>
            <a:pPr algn="ctr" eaLnBrk="0" hangingPunct="0">
              <a:lnSpc>
                <a:spcPct val="150000"/>
              </a:lnSpc>
              <a:defRPr/>
            </a:pPr>
            <a:r>
              <a:rPr lang="zh-CN" altLang="en-US" sz="4800">
                <a:ln w="952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爱书的孩子永远不会寂寞。</a:t>
            </a:r>
          </a:p>
        </p:txBody>
      </p:sp>
      <p:sp>
        <p:nvSpPr>
          <p:cNvPr id="13329"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52" presetClass="entr" presetSubtype="0" fill="hold" nodeType="afterEffect">
                                  <p:stCondLst>
                                    <p:cond delay="2000"/>
                                  </p:stCondLst>
                                  <p:childTnLst>
                                    <p:set>
                                      <p:cBhvr>
                                        <p:cTn id="41" dur="1" fill="hold">
                                          <p:stCondLst>
                                            <p:cond delay="0"/>
                                          </p:stCondLst>
                                        </p:cTn>
                                        <p:tgtEl>
                                          <p:spTgt spid="14"/>
                                        </p:tgtEl>
                                        <p:attrNameLst>
                                          <p:attrName>style.visibility</p:attrName>
                                        </p:attrNameLst>
                                      </p:cBhvr>
                                      <p:to>
                                        <p:strVal val="visible"/>
                                      </p:to>
                                    </p:set>
                                    <p:animScale>
                                      <p:cBhvr>
                                        <p:cTn id="4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4"/>
                                        </p:tgtEl>
                                        <p:attrNameLst>
                                          <p:attrName>ppt_x</p:attrName>
                                          <p:attrName>ppt_y</p:attrName>
                                        </p:attrNameLst>
                                      </p:cBhvr>
                                    </p:animMotion>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bwMode="auto">
          <a:xfrm>
            <a:off x="2124075" y="627063"/>
            <a:ext cx="5184775" cy="3394075"/>
          </a:xfrm>
          <a:prstGeom prst="rect">
            <a:avLst/>
          </a:prstGeom>
          <a:noFill/>
          <a:ln>
            <a:miter lim="800000"/>
            <a:headEnd/>
            <a:tailEnd/>
          </a:ln>
        </p:spPr>
        <p:txBody>
          <a:bodyPr/>
          <a:lstStyle/>
          <a:p>
            <a:pPr>
              <a:lnSpc>
                <a:spcPct val="90000"/>
              </a:lnSpc>
              <a:buFont typeface="Arial" charset="0"/>
              <a:buNone/>
            </a:pPr>
            <a:r>
              <a:rPr lang="zh-CN" altLang="en-US" sz="2400" smtClean="0">
                <a:solidFill>
                  <a:srgbClr val="FF0000"/>
                </a:solidFill>
              </a:rPr>
              <a:t>下面的十条经验值得借鉴：</a:t>
            </a:r>
          </a:p>
          <a:p>
            <a:pPr>
              <a:lnSpc>
                <a:spcPct val="90000"/>
              </a:lnSpc>
              <a:buFont typeface="Arial" charset="0"/>
              <a:buNone/>
            </a:pPr>
            <a:r>
              <a:rPr lang="zh-CN" altLang="en-US" sz="2400" smtClean="0"/>
              <a:t>①师爱</a:t>
            </a:r>
            <a:r>
              <a:rPr lang="en-US" altLang="zh-CN" sz="2400" smtClean="0"/>
              <a:t>——</a:t>
            </a:r>
            <a:r>
              <a:rPr lang="zh-CN" altLang="en-US" sz="2400" smtClean="0"/>
              <a:t>转差的前提</a:t>
            </a:r>
          </a:p>
          <a:p>
            <a:pPr>
              <a:lnSpc>
                <a:spcPct val="90000"/>
              </a:lnSpc>
              <a:buFont typeface="Arial" charset="0"/>
              <a:buNone/>
            </a:pPr>
            <a:r>
              <a:rPr lang="zh-CN" altLang="en-US" sz="2400" smtClean="0"/>
              <a:t>②</a:t>
            </a:r>
            <a:r>
              <a:rPr lang="zh-CN" altLang="en-US" sz="2400" smtClean="0">
                <a:solidFill>
                  <a:srgbClr val="0000FF"/>
                </a:solidFill>
              </a:rPr>
              <a:t>调查</a:t>
            </a:r>
            <a:r>
              <a:rPr lang="en-US" altLang="zh-CN" sz="2400" smtClean="0">
                <a:solidFill>
                  <a:srgbClr val="0000FF"/>
                </a:solidFill>
              </a:rPr>
              <a:t>——</a:t>
            </a:r>
            <a:r>
              <a:rPr lang="zh-CN" altLang="en-US" sz="2400" smtClean="0">
                <a:solidFill>
                  <a:srgbClr val="0000FF"/>
                </a:solidFill>
              </a:rPr>
              <a:t>转差的基础</a:t>
            </a:r>
          </a:p>
          <a:p>
            <a:pPr>
              <a:lnSpc>
                <a:spcPct val="90000"/>
              </a:lnSpc>
              <a:buFont typeface="Arial" charset="0"/>
              <a:buNone/>
            </a:pPr>
            <a:r>
              <a:rPr lang="zh-CN" altLang="en-US" sz="2400" smtClean="0"/>
              <a:t>③家庭</a:t>
            </a:r>
            <a:r>
              <a:rPr lang="en-US" altLang="zh-CN" sz="2400" smtClean="0"/>
              <a:t>——</a:t>
            </a:r>
            <a:r>
              <a:rPr lang="zh-CN" altLang="en-US" sz="2400" smtClean="0"/>
              <a:t>转差的外因</a:t>
            </a:r>
          </a:p>
          <a:p>
            <a:pPr>
              <a:lnSpc>
                <a:spcPct val="90000"/>
              </a:lnSpc>
              <a:buFont typeface="Arial" charset="0"/>
              <a:buNone/>
            </a:pPr>
            <a:r>
              <a:rPr lang="zh-CN" altLang="en-US" sz="2400" smtClean="0"/>
              <a:t>④</a:t>
            </a:r>
            <a:r>
              <a:rPr lang="zh-CN" altLang="en-US" sz="2400" smtClean="0">
                <a:solidFill>
                  <a:srgbClr val="0000FF"/>
                </a:solidFill>
              </a:rPr>
              <a:t>兴趣</a:t>
            </a:r>
            <a:r>
              <a:rPr lang="en-US" altLang="zh-CN" sz="2400" smtClean="0">
                <a:solidFill>
                  <a:srgbClr val="0000FF"/>
                </a:solidFill>
              </a:rPr>
              <a:t>——</a:t>
            </a:r>
            <a:r>
              <a:rPr lang="zh-CN" altLang="en-US" sz="2400" smtClean="0">
                <a:solidFill>
                  <a:srgbClr val="0000FF"/>
                </a:solidFill>
              </a:rPr>
              <a:t>转差的动力</a:t>
            </a:r>
          </a:p>
          <a:p>
            <a:pPr>
              <a:lnSpc>
                <a:spcPct val="90000"/>
              </a:lnSpc>
              <a:buFont typeface="Arial" charset="0"/>
              <a:buNone/>
            </a:pPr>
            <a:r>
              <a:rPr lang="zh-CN" altLang="en-US" sz="2400" smtClean="0"/>
              <a:t>⑤</a:t>
            </a:r>
            <a:r>
              <a:rPr lang="zh-CN" altLang="en-US" sz="2400" smtClean="0">
                <a:solidFill>
                  <a:srgbClr val="0000FF"/>
                </a:solidFill>
              </a:rPr>
              <a:t>方法</a:t>
            </a:r>
            <a:r>
              <a:rPr lang="en-US" altLang="zh-CN" sz="2400" smtClean="0">
                <a:solidFill>
                  <a:srgbClr val="0000FF"/>
                </a:solidFill>
              </a:rPr>
              <a:t>——</a:t>
            </a:r>
            <a:r>
              <a:rPr lang="zh-CN" altLang="en-US" sz="2400" smtClean="0">
                <a:solidFill>
                  <a:srgbClr val="0000FF"/>
                </a:solidFill>
              </a:rPr>
              <a:t>转差的钥匙</a:t>
            </a:r>
          </a:p>
          <a:p>
            <a:pPr>
              <a:lnSpc>
                <a:spcPct val="90000"/>
              </a:lnSpc>
              <a:buFont typeface="Arial" charset="0"/>
              <a:buNone/>
            </a:pPr>
            <a:r>
              <a:rPr lang="zh-CN" altLang="en-US" sz="2400" smtClean="0"/>
              <a:t>⑥能力</a:t>
            </a:r>
            <a:r>
              <a:rPr lang="en-US" altLang="zh-CN" sz="2400" smtClean="0"/>
              <a:t>——</a:t>
            </a:r>
            <a:r>
              <a:rPr lang="zh-CN" altLang="en-US" sz="2400" smtClean="0"/>
              <a:t>转差的重点</a:t>
            </a:r>
          </a:p>
          <a:p>
            <a:pPr>
              <a:lnSpc>
                <a:spcPct val="90000"/>
              </a:lnSpc>
              <a:buFont typeface="Arial" charset="0"/>
              <a:buNone/>
            </a:pPr>
            <a:r>
              <a:rPr lang="zh-CN" altLang="en-US" sz="2400" smtClean="0"/>
              <a:t>⑦</a:t>
            </a:r>
            <a:r>
              <a:rPr lang="zh-CN" altLang="en-US" sz="2400" smtClean="0">
                <a:solidFill>
                  <a:srgbClr val="0000FF"/>
                </a:solidFill>
              </a:rPr>
              <a:t>习惯</a:t>
            </a:r>
            <a:r>
              <a:rPr lang="en-US" altLang="zh-CN" sz="2400" smtClean="0">
                <a:solidFill>
                  <a:srgbClr val="0000FF"/>
                </a:solidFill>
              </a:rPr>
              <a:t>——</a:t>
            </a:r>
            <a:r>
              <a:rPr lang="zh-CN" altLang="en-US" sz="2400" smtClean="0">
                <a:solidFill>
                  <a:srgbClr val="0000FF"/>
                </a:solidFill>
              </a:rPr>
              <a:t>转差的要素</a:t>
            </a:r>
          </a:p>
          <a:p>
            <a:pPr>
              <a:lnSpc>
                <a:spcPct val="90000"/>
              </a:lnSpc>
              <a:buFont typeface="Arial" charset="0"/>
              <a:buNone/>
            </a:pPr>
            <a:r>
              <a:rPr lang="zh-CN" altLang="en-US" sz="2400" smtClean="0"/>
              <a:t>⑧</a:t>
            </a:r>
            <a:r>
              <a:rPr lang="zh-CN" altLang="en-US" sz="2400" smtClean="0">
                <a:solidFill>
                  <a:srgbClr val="0000FF"/>
                </a:solidFill>
              </a:rPr>
              <a:t>反馈</a:t>
            </a:r>
            <a:r>
              <a:rPr lang="en-US" altLang="zh-CN" sz="2400" smtClean="0">
                <a:solidFill>
                  <a:srgbClr val="0000FF"/>
                </a:solidFill>
              </a:rPr>
              <a:t>——</a:t>
            </a:r>
            <a:r>
              <a:rPr lang="zh-CN" altLang="en-US" sz="2400" smtClean="0">
                <a:solidFill>
                  <a:srgbClr val="0000FF"/>
                </a:solidFill>
              </a:rPr>
              <a:t>转差的必要环节</a:t>
            </a:r>
          </a:p>
          <a:p>
            <a:pPr>
              <a:lnSpc>
                <a:spcPct val="90000"/>
              </a:lnSpc>
              <a:buFont typeface="Arial" charset="0"/>
              <a:buNone/>
            </a:pPr>
            <a:r>
              <a:rPr lang="zh-CN" altLang="en-US" sz="2400" smtClean="0"/>
              <a:t>⑨课堂</a:t>
            </a:r>
            <a:r>
              <a:rPr lang="en-US" altLang="zh-CN" sz="2400" smtClean="0"/>
              <a:t>——</a:t>
            </a:r>
            <a:r>
              <a:rPr lang="zh-CN" altLang="en-US" sz="2400" smtClean="0"/>
              <a:t>转差的主要阵地</a:t>
            </a:r>
          </a:p>
          <a:p>
            <a:pPr>
              <a:lnSpc>
                <a:spcPct val="90000"/>
              </a:lnSpc>
              <a:buFont typeface="Arial" charset="0"/>
              <a:buNone/>
            </a:pPr>
            <a:r>
              <a:rPr lang="zh-CN" altLang="en-US" sz="2400" smtClean="0"/>
              <a:t>⑩防治</a:t>
            </a:r>
            <a:r>
              <a:rPr lang="en-US" altLang="zh-CN" sz="2400" smtClean="0"/>
              <a:t>——</a:t>
            </a:r>
            <a:r>
              <a:rPr lang="zh-CN" altLang="en-US" sz="2400" smtClean="0"/>
              <a:t>转差的原则 </a:t>
            </a:r>
          </a:p>
        </p:txBody>
      </p:sp>
      <p:pic>
        <p:nvPicPr>
          <p:cNvPr id="114692"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4701" name="Rectangle 13"/>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zh-CN" altLang="en-US"/>
          </a:p>
        </p:txBody>
      </p:sp>
      <p:sp>
        <p:nvSpPr>
          <p:cNvPr id="114702" name="Rectangle 14"/>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zh-CN" altLang="en-US"/>
          </a:p>
        </p:txBody>
      </p:sp>
      <p:sp>
        <p:nvSpPr>
          <p:cNvPr id="114703" name="Rectangle 1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zh-CN" altLang="en-US"/>
          </a:p>
        </p:txBody>
      </p:sp>
    </p:spTree>
  </p:cSld>
  <p:clrMapOvr>
    <a:masterClrMapping/>
  </p:clrMapOvr>
  <p:transition spd="slow">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4"/>
          <p:cNvSpPr>
            <a:spLocks noChangeArrowheads="1"/>
          </p:cNvSpPr>
          <p:nvPr/>
        </p:nvSpPr>
        <p:spPr bwMode="auto">
          <a:xfrm>
            <a:off x="1544638" y="279400"/>
            <a:ext cx="4654550" cy="725488"/>
          </a:xfrm>
          <a:prstGeom prst="rect">
            <a:avLst/>
          </a:prstGeom>
          <a:noFill/>
          <a:ln w="9525">
            <a:noFill/>
            <a:miter lim="800000"/>
            <a:headEnd/>
            <a:tailEnd/>
          </a:ln>
        </p:spPr>
        <p:txBody>
          <a:bodyPr wrap="none">
            <a:spAutoFit/>
          </a:bodyPr>
          <a:lstStyle/>
          <a:p>
            <a:pPr algn="ctr">
              <a:lnSpc>
                <a:spcPct val="130000"/>
              </a:lnSpc>
            </a:pPr>
            <a:r>
              <a:rPr lang="zh-CN" altLang="en-US" sz="3200">
                <a:solidFill>
                  <a:srgbClr val="FF0000"/>
                </a:solidFill>
                <a:latin typeface="微软雅黑"/>
                <a:ea typeface="微软雅黑"/>
                <a:cs typeface="微软雅黑"/>
                <a:sym typeface="微软雅黑"/>
              </a:rPr>
              <a:t>（四）工作要有奉献心。</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10598"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pic>
        <p:nvPicPr>
          <p:cNvPr id="13" name="图片 12" descr="美术老师装饰食堂1"/>
          <p:cNvPicPr>
            <a:picLocks noChangeAspect="1"/>
          </p:cNvPicPr>
          <p:nvPr/>
        </p:nvPicPr>
        <p:blipFill>
          <a:blip r:embed="rId3"/>
          <a:srcRect/>
          <a:stretch>
            <a:fillRect/>
          </a:stretch>
        </p:blipFill>
        <p:spPr bwMode="auto">
          <a:xfrm>
            <a:off x="144463" y="1298575"/>
            <a:ext cx="4448175" cy="3336925"/>
          </a:xfrm>
          <a:prstGeom prst="rect">
            <a:avLst/>
          </a:prstGeom>
          <a:noFill/>
          <a:ln w="9525">
            <a:noFill/>
            <a:miter lim="800000"/>
            <a:headEnd/>
            <a:tailEnd/>
          </a:ln>
        </p:spPr>
      </p:pic>
      <p:pic>
        <p:nvPicPr>
          <p:cNvPr id="14" name="图片 13" descr="美术老师装饰食堂2"/>
          <p:cNvPicPr>
            <a:picLocks noChangeAspect="1"/>
          </p:cNvPicPr>
          <p:nvPr/>
        </p:nvPicPr>
        <p:blipFill>
          <a:blip r:embed="rId4"/>
          <a:srcRect l="5682"/>
          <a:stretch>
            <a:fillRect/>
          </a:stretch>
        </p:blipFill>
        <p:spPr bwMode="auto">
          <a:xfrm>
            <a:off x="4827588" y="1298575"/>
            <a:ext cx="4195762" cy="33369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4"/>
          <p:cNvSpPr>
            <a:spLocks noChangeArrowheads="1"/>
          </p:cNvSpPr>
          <p:nvPr/>
        </p:nvSpPr>
        <p:spPr bwMode="auto">
          <a:xfrm>
            <a:off x="1544638" y="279400"/>
            <a:ext cx="4654550" cy="725488"/>
          </a:xfrm>
          <a:prstGeom prst="rect">
            <a:avLst/>
          </a:prstGeom>
          <a:noFill/>
          <a:ln w="9525">
            <a:noFill/>
            <a:miter lim="800000"/>
            <a:headEnd/>
            <a:tailEnd/>
          </a:ln>
        </p:spPr>
        <p:txBody>
          <a:bodyPr wrap="none">
            <a:spAutoFit/>
          </a:bodyPr>
          <a:lstStyle/>
          <a:p>
            <a:pPr algn="ctr">
              <a:lnSpc>
                <a:spcPct val="130000"/>
              </a:lnSpc>
            </a:pPr>
            <a:r>
              <a:rPr lang="zh-CN" altLang="en-US" sz="3200">
                <a:solidFill>
                  <a:srgbClr val="FF0000"/>
                </a:solidFill>
                <a:latin typeface="微软雅黑"/>
                <a:ea typeface="微软雅黑"/>
                <a:cs typeface="微软雅黑"/>
                <a:sym typeface="微软雅黑"/>
              </a:rPr>
              <a:t>（四）工作要有奉献心。</a:t>
            </a:r>
          </a:p>
        </p:txBody>
      </p:sp>
      <p:sp>
        <p:nvSpPr>
          <p:cNvPr id="17414"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5"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6"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7"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11622"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pic>
        <p:nvPicPr>
          <p:cNvPr id="2" name="图片 1" descr="假期储莉雷超坚持训练"/>
          <p:cNvPicPr>
            <a:picLocks noChangeAspect="1"/>
          </p:cNvPicPr>
          <p:nvPr/>
        </p:nvPicPr>
        <p:blipFill>
          <a:blip r:embed="rId3"/>
          <a:srcRect t="9148" b="9081"/>
          <a:stretch>
            <a:fillRect/>
          </a:stretch>
        </p:blipFill>
        <p:spPr bwMode="auto">
          <a:xfrm>
            <a:off x="1463675" y="1169988"/>
            <a:ext cx="5999163" cy="367982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3FC4AE8F-B461-42E1-AC85-A5703229EF60}" type="slidenum">
              <a:rPr lang="zh-CN" altLang="en-US" sz="1080">
                <a:sym typeface="方正兰亭粗黑_GBK" charset="-122"/>
              </a:rPr>
              <a:pPr>
                <a:defRPr/>
              </a:pPr>
              <a:t>8</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4"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5"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3" name="图片 2" descr="孔玉香老师一早进班明确早阅读任务"/>
          <p:cNvPicPr>
            <a:picLocks noChangeAspect="1"/>
          </p:cNvPicPr>
          <p:nvPr/>
        </p:nvPicPr>
        <p:blipFill>
          <a:blip r:embed="rId3"/>
          <a:srcRect/>
          <a:stretch>
            <a:fillRect/>
          </a:stretch>
        </p:blipFill>
        <p:spPr bwMode="auto">
          <a:xfrm rot="480000">
            <a:off x="4695825" y="1216025"/>
            <a:ext cx="3629025" cy="2044700"/>
          </a:xfrm>
          <a:prstGeom prst="rect">
            <a:avLst/>
          </a:prstGeom>
          <a:noFill/>
          <a:ln w="9525">
            <a:noFill/>
            <a:miter lim="800000"/>
            <a:headEnd/>
            <a:tailEnd/>
          </a:ln>
        </p:spPr>
      </p:pic>
      <p:pic>
        <p:nvPicPr>
          <p:cNvPr id="6" name="图片 5" descr="三（2）班"/>
          <p:cNvPicPr>
            <a:picLocks noChangeAspect="1"/>
          </p:cNvPicPr>
          <p:nvPr/>
        </p:nvPicPr>
        <p:blipFill>
          <a:blip r:embed="rId4"/>
          <a:srcRect l="14342" t="22603" r="8485" b="39322"/>
          <a:stretch>
            <a:fillRect/>
          </a:stretch>
        </p:blipFill>
        <p:spPr bwMode="auto">
          <a:xfrm rot="-180000">
            <a:off x="142875" y="2155825"/>
            <a:ext cx="2667000" cy="2335213"/>
          </a:xfrm>
          <a:prstGeom prst="rect">
            <a:avLst/>
          </a:prstGeom>
          <a:noFill/>
          <a:ln w="9525">
            <a:noFill/>
            <a:miter lim="800000"/>
            <a:headEnd/>
            <a:tailEnd/>
          </a:ln>
        </p:spPr>
      </p:pic>
      <p:sp>
        <p:nvSpPr>
          <p:cNvPr id="7" name="文本框 6"/>
          <p:cNvSpPr txBox="1"/>
          <p:nvPr/>
        </p:nvSpPr>
        <p:spPr>
          <a:xfrm rot="21360000">
            <a:off x="2944495" y="3995420"/>
            <a:ext cx="6117590" cy="762000"/>
          </a:xfrm>
          <a:prstGeom prst="rect">
            <a:avLst/>
          </a:prstGeom>
          <a:noFill/>
          <a:ln w="9525">
            <a:noFill/>
          </a:ln>
        </p:spPr>
        <p:txBody>
          <a:bodyPr>
            <a:spAutoFit/>
            <a:scene3d>
              <a:camera prst="orthographicFront"/>
              <a:lightRig rig="threePt" dir="t"/>
            </a:scene3d>
          </a:bodyPr>
          <a:lstStyle/>
          <a:p>
            <a:pPr eaLnBrk="0" hangingPunct="0">
              <a:lnSpc>
                <a:spcPct val="110000"/>
              </a:lnSpc>
              <a:defRPr/>
            </a:pPr>
            <a:r>
              <a:rPr lang="en-US" altLang="zh-CN" sz="40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 </a:t>
            </a:r>
            <a:r>
              <a:rPr lang="zh-CN" altLang="en-US" sz="4000">
                <a:ln w="3175">
                  <a:solidFill>
                    <a:schemeClr val="bg1"/>
                  </a:solidFill>
                  <a:prstDash val="solid"/>
                </a:ln>
                <a:solidFill>
                  <a:srgbClr val="FF0000"/>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宋体" panose="02010600030101010101" pitchFamily="2" charset="-122"/>
              </a:rPr>
              <a:t>做一位有协助能力的老师</a:t>
            </a:r>
          </a:p>
        </p:txBody>
      </p:sp>
      <p:sp>
        <p:nvSpPr>
          <p:cNvPr id="15372"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16" name="文本框 15"/>
          <p:cNvSpPr txBox="1">
            <a:spLocks noChangeArrowheads="1"/>
          </p:cNvSpPr>
          <p:nvPr/>
        </p:nvSpPr>
        <p:spPr bwMode="auto">
          <a:xfrm rot="-420000">
            <a:off x="2794000" y="1670050"/>
            <a:ext cx="1919288" cy="2432050"/>
          </a:xfrm>
          <a:prstGeom prst="rect">
            <a:avLst/>
          </a:prstGeom>
          <a:noFill/>
          <a:ln w="9525">
            <a:noFill/>
            <a:miter lim="800000"/>
            <a:headEnd/>
            <a:tailEnd/>
          </a:ln>
        </p:spPr>
        <p:txBody>
          <a:bodyPr>
            <a:spAutoFit/>
          </a:bodyPr>
          <a:lstStyle/>
          <a:p>
            <a:pPr algn="ctr" eaLnBrk="0" hangingPunct="0">
              <a:lnSpc>
                <a:spcPct val="160000"/>
              </a:lnSpc>
            </a:pPr>
            <a:r>
              <a:rPr lang="zh-CN" altLang="en-US" sz="3200">
                <a:solidFill>
                  <a:srgbClr val="0000FF"/>
                </a:solidFill>
                <a:latin typeface="楷体_GB2312" pitchFamily="49" charset="-122"/>
                <a:ea typeface="楷体_GB2312" pitchFamily="49" charset="-122"/>
                <a:cs typeface="宋体" charset="-122"/>
              </a:rPr>
              <a:t>明任务</a:t>
            </a:r>
          </a:p>
          <a:p>
            <a:pPr algn="ctr" eaLnBrk="0" hangingPunct="0">
              <a:lnSpc>
                <a:spcPct val="160000"/>
              </a:lnSpc>
            </a:pPr>
            <a:r>
              <a:rPr lang="zh-CN" altLang="en-US" sz="3200">
                <a:solidFill>
                  <a:srgbClr val="0000FF"/>
                </a:solidFill>
                <a:latin typeface="楷体_GB2312" pitchFamily="49" charset="-122"/>
                <a:ea typeface="楷体_GB2312" pitchFamily="49" charset="-122"/>
                <a:cs typeface="宋体" charset="-122"/>
              </a:rPr>
              <a:t>教方法</a:t>
            </a:r>
          </a:p>
          <a:p>
            <a:pPr algn="ctr" eaLnBrk="0" hangingPunct="0">
              <a:lnSpc>
                <a:spcPct val="160000"/>
              </a:lnSpc>
            </a:pPr>
            <a:r>
              <a:rPr lang="zh-CN" altLang="en-US" sz="3200">
                <a:solidFill>
                  <a:srgbClr val="0000FF"/>
                </a:solidFill>
                <a:latin typeface="楷体_GB2312" pitchFamily="49" charset="-122"/>
                <a:ea typeface="楷体_GB2312" pitchFamily="49" charset="-122"/>
                <a:cs typeface="宋体" charset="-122"/>
              </a:rPr>
              <a:t>重检测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4"/>
          <p:cNvSpPr>
            <a:spLocks noGrp="1"/>
          </p:cNvSpPr>
          <p:nvPr>
            <p:ph type="sldNum" sz="quarter" idx="12"/>
          </p:nvPr>
        </p:nvSpPr>
        <p:spPr>
          <a:xfrm>
            <a:off x="6354763" y="4768850"/>
            <a:ext cx="1920875" cy="273050"/>
          </a:xfrm>
        </p:spPr>
        <p:txBody>
          <a:bodyPr anchor="ctr"/>
          <a:lstStyle/>
          <a:p>
            <a:pPr>
              <a:defRPr/>
            </a:pPr>
            <a:fld id="{AF44F528-C45D-4028-AE41-FB680925C588}" type="slidenum">
              <a:rPr lang="zh-CN" altLang="en-US" sz="1080">
                <a:sym typeface="方正兰亭粗黑_GBK" charset="-122"/>
              </a:rPr>
              <a:pPr>
                <a:defRPr/>
              </a:pPr>
              <a:t>9</a:t>
            </a:fld>
            <a:endParaRPr lang="zh-CN" altLang="en-US" sz="1080">
              <a:sym typeface="方正兰亭粗黑_GBK" charset="-122"/>
            </a:endParaRPr>
          </a:p>
        </p:txBody>
      </p:sp>
      <p:sp>
        <p:nvSpPr>
          <p:cNvPr id="15366" name="矩形 6"/>
          <p:cNvSpPr/>
          <p:nvPr/>
        </p:nvSpPr>
        <p:spPr>
          <a:xfrm>
            <a:off x="457200" y="5014913"/>
            <a:ext cx="2039938" cy="130175"/>
          </a:xfrm>
          <a:prstGeom prst="rect">
            <a:avLst/>
          </a:prstGeom>
          <a:solidFill>
            <a:srgbClr val="F49022"/>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7" name="矩形 7"/>
          <p:cNvSpPr/>
          <p:nvPr/>
        </p:nvSpPr>
        <p:spPr>
          <a:xfrm>
            <a:off x="2497138" y="5014913"/>
            <a:ext cx="2074862" cy="130175"/>
          </a:xfrm>
          <a:prstGeom prst="rect">
            <a:avLst/>
          </a:prstGeom>
          <a:solidFill>
            <a:srgbClr val="EE3636"/>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8" name="矩形 8"/>
          <p:cNvSpPr/>
          <p:nvPr/>
        </p:nvSpPr>
        <p:spPr>
          <a:xfrm>
            <a:off x="4572000" y="5014913"/>
            <a:ext cx="2039938" cy="130175"/>
          </a:xfrm>
          <a:prstGeom prst="rect">
            <a:avLst/>
          </a:prstGeom>
          <a:solidFill>
            <a:srgbClr val="53C3B0"/>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9" name="矩形 9"/>
          <p:cNvSpPr/>
          <p:nvPr/>
        </p:nvSpPr>
        <p:spPr>
          <a:xfrm>
            <a:off x="6611938" y="5014913"/>
            <a:ext cx="2074862" cy="130175"/>
          </a:xfrm>
          <a:prstGeom prst="rect">
            <a:avLst/>
          </a:prstGeom>
          <a:solidFill>
            <a:srgbClr val="317FB7"/>
          </a:solidFill>
          <a:ln w="25400">
            <a:noFill/>
          </a:ln>
        </p:spPr>
        <p:txBody>
          <a:bodyPr anchor="ctr"/>
          <a:lstStyle/>
          <a:p>
            <a:pPr algn="ctr">
              <a:defRPr/>
            </a:pPr>
            <a:endParaRPr lang="zh-CN" altLang="zh-CN" sz="162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6390" name="矩形 25"/>
          <p:cNvSpPr>
            <a:spLocks noChangeArrowheads="1"/>
          </p:cNvSpPr>
          <p:nvPr/>
        </p:nvSpPr>
        <p:spPr bwMode="auto">
          <a:xfrm>
            <a:off x="2058988" y="325438"/>
            <a:ext cx="698500" cy="228600"/>
          </a:xfrm>
          <a:prstGeom prst="rect">
            <a:avLst/>
          </a:prstGeom>
          <a:noFill/>
          <a:ln w="9525">
            <a:noFill/>
            <a:miter lim="800000"/>
            <a:headEnd/>
            <a:tailEnd/>
          </a:ln>
        </p:spPr>
        <p:txBody>
          <a:bodyPr>
            <a:spAutoFit/>
          </a:bodyPr>
          <a:lstStyle/>
          <a:p>
            <a:pPr eaLnBrk="0" hangingPunct="0"/>
            <a:r>
              <a:rPr lang="en-US" altLang="zh-CN" sz="100">
                <a:solidFill>
                  <a:schemeClr val="bg1"/>
                </a:solidFill>
              </a:rPr>
              <a:t>PPT</a:t>
            </a:r>
            <a:r>
              <a:rPr lang="zh-CN" altLang="en-US" sz="100">
                <a:solidFill>
                  <a:schemeClr val="bg1"/>
                </a:solidFill>
              </a:rPr>
              <a:t>模板下载：</a:t>
            </a:r>
            <a:r>
              <a:rPr lang="en-US" altLang="zh-CN" sz="100">
                <a:solidFill>
                  <a:schemeClr val="bg1"/>
                </a:solidFill>
              </a:rPr>
              <a:t>www.1ppt.com/moban/     </a:t>
            </a:r>
            <a:r>
              <a:rPr lang="zh-CN" altLang="en-US" sz="100">
                <a:solidFill>
                  <a:schemeClr val="bg1"/>
                </a:solidFill>
              </a:rPr>
              <a:t>行业</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www.1ppt.com/hangye/ </a:t>
            </a:r>
          </a:p>
          <a:p>
            <a:pPr eaLnBrk="0" hangingPunct="0"/>
            <a:r>
              <a:rPr lang="zh-CN" altLang="en-US" sz="100">
                <a:solidFill>
                  <a:schemeClr val="bg1"/>
                </a:solidFill>
              </a:rPr>
              <a:t>节日</a:t>
            </a:r>
            <a:r>
              <a:rPr lang="en-US" altLang="zh-CN" sz="100">
                <a:solidFill>
                  <a:schemeClr val="bg1"/>
                </a:solidFill>
              </a:rPr>
              <a:t>PPT</a:t>
            </a:r>
            <a:r>
              <a:rPr lang="zh-CN" altLang="en-US" sz="100">
                <a:solidFill>
                  <a:schemeClr val="bg1"/>
                </a:solidFill>
              </a:rPr>
              <a:t>模板：</a:t>
            </a:r>
            <a:r>
              <a:rPr lang="en-US" altLang="zh-CN" sz="100">
                <a:solidFill>
                  <a:schemeClr val="bg1"/>
                </a:solidFill>
              </a:rPr>
              <a:t>www.1ppt.com/jieri/           PPT</a:t>
            </a:r>
            <a:r>
              <a:rPr lang="zh-CN" altLang="en-US" sz="100">
                <a:solidFill>
                  <a:schemeClr val="bg1"/>
                </a:solidFill>
              </a:rPr>
              <a:t>素材下载：</a:t>
            </a:r>
            <a:r>
              <a:rPr lang="en-US" altLang="zh-CN" sz="100">
                <a:solidFill>
                  <a:schemeClr val="bg1"/>
                </a:solidFill>
              </a:rPr>
              <a:t>www.1ppt.com/sucai/</a:t>
            </a:r>
          </a:p>
          <a:p>
            <a:pPr eaLnBrk="0" hangingPunct="0"/>
            <a:r>
              <a:rPr lang="en-US" altLang="zh-CN" sz="100">
                <a:solidFill>
                  <a:schemeClr val="bg1"/>
                </a:solidFill>
              </a:rPr>
              <a:t>PPT</a:t>
            </a:r>
            <a:r>
              <a:rPr lang="zh-CN" altLang="en-US" sz="100">
                <a:solidFill>
                  <a:schemeClr val="bg1"/>
                </a:solidFill>
              </a:rPr>
              <a:t>背景图片：</a:t>
            </a:r>
            <a:r>
              <a:rPr lang="en-US" altLang="zh-CN" sz="100">
                <a:solidFill>
                  <a:schemeClr val="bg1"/>
                </a:solidFill>
              </a:rPr>
              <a:t>www.1ppt.com/beijing/      PPT</a:t>
            </a:r>
            <a:r>
              <a:rPr lang="zh-CN" altLang="en-US" sz="100">
                <a:solidFill>
                  <a:schemeClr val="bg1"/>
                </a:solidFill>
              </a:rPr>
              <a:t>图表下载：</a:t>
            </a:r>
            <a:r>
              <a:rPr lang="en-US" altLang="zh-CN" sz="100">
                <a:solidFill>
                  <a:schemeClr val="bg1"/>
                </a:solidFill>
              </a:rPr>
              <a:t>www.1ppt.com/tubiao/      </a:t>
            </a:r>
          </a:p>
          <a:p>
            <a:pPr eaLnBrk="0" hangingPunct="0"/>
            <a:r>
              <a:rPr lang="zh-CN" altLang="en-US" sz="100">
                <a:solidFill>
                  <a:schemeClr val="bg1"/>
                </a:solidFill>
              </a:rPr>
              <a:t>优秀</a:t>
            </a:r>
            <a:r>
              <a:rPr lang="en-US" altLang="zh-CN" sz="100">
                <a:solidFill>
                  <a:schemeClr val="bg1"/>
                </a:solidFill>
              </a:rPr>
              <a:t>PPT</a:t>
            </a:r>
            <a:r>
              <a:rPr lang="zh-CN" altLang="en-US" sz="100">
                <a:solidFill>
                  <a:schemeClr val="bg1"/>
                </a:solidFill>
              </a:rPr>
              <a:t>下载：</a:t>
            </a:r>
            <a:r>
              <a:rPr lang="en-US" altLang="zh-CN" sz="100">
                <a:solidFill>
                  <a:schemeClr val="bg1"/>
                </a:solidFill>
              </a:rPr>
              <a:t>www.1ppt.com/xiazai/        PPT</a:t>
            </a:r>
            <a:r>
              <a:rPr lang="zh-CN" altLang="en-US" sz="100">
                <a:solidFill>
                  <a:schemeClr val="bg1"/>
                </a:solidFill>
              </a:rPr>
              <a:t>教程： </a:t>
            </a:r>
            <a:r>
              <a:rPr lang="en-US" altLang="zh-CN" sz="100">
                <a:solidFill>
                  <a:schemeClr val="bg1"/>
                </a:solidFill>
              </a:rPr>
              <a:t>www.1ppt.com/powerpoint/      </a:t>
            </a:r>
          </a:p>
          <a:p>
            <a:pPr eaLnBrk="0" hangingPunct="0"/>
            <a:r>
              <a:rPr lang="en-US" altLang="zh-CN" sz="100">
                <a:solidFill>
                  <a:schemeClr val="bg1"/>
                </a:solidFill>
              </a:rPr>
              <a:t>Word</a:t>
            </a:r>
            <a:r>
              <a:rPr lang="zh-CN" altLang="en-US" sz="100">
                <a:solidFill>
                  <a:schemeClr val="bg1"/>
                </a:solidFill>
              </a:rPr>
              <a:t>教程： </a:t>
            </a:r>
            <a:r>
              <a:rPr lang="en-US" altLang="zh-CN" sz="100">
                <a:solidFill>
                  <a:schemeClr val="bg1"/>
                </a:solidFill>
              </a:rPr>
              <a:t>www.1ppt.com/word/              Excel</a:t>
            </a:r>
            <a:r>
              <a:rPr lang="zh-CN" altLang="en-US" sz="100">
                <a:solidFill>
                  <a:schemeClr val="bg1"/>
                </a:solidFill>
              </a:rPr>
              <a:t>教程：</a:t>
            </a:r>
            <a:r>
              <a:rPr lang="en-US" altLang="zh-CN" sz="100">
                <a:solidFill>
                  <a:schemeClr val="bg1"/>
                </a:solidFill>
              </a:rPr>
              <a:t>www.1ppt.com/excel/  </a:t>
            </a:r>
          </a:p>
          <a:p>
            <a:pPr eaLnBrk="0" hangingPunct="0"/>
            <a:r>
              <a:rPr lang="zh-CN" altLang="en-US" sz="100">
                <a:solidFill>
                  <a:schemeClr val="bg1"/>
                </a:solidFill>
              </a:rPr>
              <a:t>资料下载：</a:t>
            </a:r>
            <a:r>
              <a:rPr lang="en-US" altLang="zh-CN" sz="100">
                <a:solidFill>
                  <a:schemeClr val="bg1"/>
                </a:solidFill>
              </a:rPr>
              <a:t>www.1ppt.com/ziliao/                PPT</a:t>
            </a:r>
            <a:r>
              <a:rPr lang="zh-CN" altLang="en-US" sz="100">
                <a:solidFill>
                  <a:schemeClr val="bg1"/>
                </a:solidFill>
              </a:rPr>
              <a:t>课件下载：</a:t>
            </a:r>
            <a:r>
              <a:rPr lang="en-US" altLang="zh-CN" sz="100">
                <a:solidFill>
                  <a:schemeClr val="bg1"/>
                </a:solidFill>
              </a:rPr>
              <a:t>www.1ppt.com/kejian/ </a:t>
            </a:r>
          </a:p>
          <a:p>
            <a:pPr eaLnBrk="0" hangingPunct="0"/>
            <a:r>
              <a:rPr lang="zh-CN" altLang="en-US" sz="100">
                <a:solidFill>
                  <a:schemeClr val="bg1"/>
                </a:solidFill>
              </a:rPr>
              <a:t>范文下载：</a:t>
            </a:r>
            <a:r>
              <a:rPr lang="en-US" altLang="zh-CN" sz="100">
                <a:solidFill>
                  <a:schemeClr val="bg1"/>
                </a:solidFill>
              </a:rPr>
              <a:t>www.1ppt.com/fanwen/             </a:t>
            </a:r>
            <a:r>
              <a:rPr lang="zh-CN" altLang="en-US" sz="100">
                <a:solidFill>
                  <a:schemeClr val="bg1"/>
                </a:solidFill>
              </a:rPr>
              <a:t>试卷下载：</a:t>
            </a:r>
            <a:r>
              <a:rPr lang="en-US" altLang="zh-CN" sz="100">
                <a:solidFill>
                  <a:schemeClr val="bg1"/>
                </a:solidFill>
              </a:rPr>
              <a:t>www.1ppt.com/shiti/  </a:t>
            </a:r>
          </a:p>
          <a:p>
            <a:pPr eaLnBrk="0" hangingPunct="0"/>
            <a:r>
              <a:rPr lang="zh-CN" altLang="en-US" sz="100">
                <a:solidFill>
                  <a:schemeClr val="bg1"/>
                </a:solidFill>
              </a:rPr>
              <a:t>教案下载：</a:t>
            </a:r>
            <a:r>
              <a:rPr lang="en-US" altLang="zh-CN" sz="100">
                <a:solidFill>
                  <a:schemeClr val="bg1"/>
                </a:solidFill>
              </a:rPr>
              <a:t>www.1ppt.com/jiaoan/        PPT</a:t>
            </a:r>
            <a:r>
              <a:rPr lang="zh-CN" altLang="en-US" sz="100">
                <a:solidFill>
                  <a:schemeClr val="bg1"/>
                </a:solidFill>
              </a:rPr>
              <a:t>论坛：</a:t>
            </a:r>
            <a:r>
              <a:rPr lang="en-US" altLang="zh-CN" sz="100">
                <a:solidFill>
                  <a:schemeClr val="bg1"/>
                </a:solidFill>
              </a:rPr>
              <a:t>www.1ppt.cn</a:t>
            </a:r>
          </a:p>
          <a:p>
            <a:pPr eaLnBrk="0" hangingPunct="0"/>
            <a:r>
              <a:rPr lang="en-US" altLang="zh-CN" sz="100">
                <a:solidFill>
                  <a:schemeClr val="bg1"/>
                </a:solidFill>
              </a:rPr>
              <a:t> </a:t>
            </a:r>
            <a:endParaRPr lang="zh-CN" altLang="en-US" sz="100">
              <a:solidFill>
                <a:schemeClr val="bg1"/>
              </a:solidFill>
            </a:endParaRPr>
          </a:p>
        </p:txBody>
      </p:sp>
      <p:pic>
        <p:nvPicPr>
          <p:cNvPr id="16391" name="图片 5141" descr="未标题-2"/>
          <p:cNvPicPr>
            <a:picLocks noChangeAspect="1"/>
          </p:cNvPicPr>
          <p:nvPr/>
        </p:nvPicPr>
        <p:blipFill>
          <a:blip r:embed="rId2"/>
          <a:srcRect/>
          <a:stretch>
            <a:fillRect/>
          </a:stretch>
        </p:blipFill>
        <p:spPr bwMode="auto">
          <a:xfrm>
            <a:off x="144463" y="114300"/>
            <a:ext cx="1319212" cy="1184275"/>
          </a:xfrm>
          <a:prstGeom prst="rect">
            <a:avLst/>
          </a:prstGeom>
          <a:noFill/>
          <a:ln w="9525">
            <a:noFill/>
            <a:miter lim="800000"/>
            <a:headEnd/>
            <a:tailEnd/>
          </a:ln>
        </p:spPr>
      </p:pic>
      <p:sp>
        <p:nvSpPr>
          <p:cNvPr id="16392" name="文本框 1"/>
          <p:cNvSpPr txBox="1">
            <a:spLocks noChangeArrowheads="1"/>
          </p:cNvSpPr>
          <p:nvPr/>
        </p:nvSpPr>
        <p:spPr bwMode="auto">
          <a:xfrm>
            <a:off x="144463" y="1406525"/>
            <a:ext cx="2063750" cy="417513"/>
          </a:xfrm>
          <a:prstGeom prst="rect">
            <a:avLst/>
          </a:prstGeom>
          <a:noFill/>
          <a:ln w="9525">
            <a:noFill/>
            <a:miter lim="800000"/>
            <a:headEnd/>
            <a:tailEnd/>
          </a:ln>
        </p:spPr>
        <p:txBody>
          <a:bodyPr>
            <a:spAutoFit/>
          </a:bodyPr>
          <a:lstStyle/>
          <a:p>
            <a:pPr indent="304800" eaLnBrk="0" hangingPunct="0"/>
            <a:r>
              <a:rPr lang="en-US" altLang="zh-CN" sz="2000">
                <a:latin typeface="微软雅黑"/>
                <a:ea typeface="微软雅黑"/>
                <a:cs typeface="宋体" charset="-122"/>
              </a:rPr>
              <a:t>2.</a:t>
            </a:r>
            <a:r>
              <a:rPr lang="zh-CN" altLang="en-US" sz="2000">
                <a:latin typeface="微软雅黑"/>
                <a:ea typeface="微软雅黑"/>
                <a:cs typeface="宋体" charset="-122"/>
              </a:rPr>
              <a:t>对策跟进</a:t>
            </a:r>
          </a:p>
        </p:txBody>
      </p:sp>
      <p:pic>
        <p:nvPicPr>
          <p:cNvPr id="4" name="图片 3" descr="阅读循环圈图"/>
          <p:cNvPicPr>
            <a:picLocks noChangeAspect="1"/>
          </p:cNvPicPr>
          <p:nvPr/>
        </p:nvPicPr>
        <p:blipFill>
          <a:blip r:embed="rId3">
            <a:clrChange>
              <a:clrFrom>
                <a:srgbClr val="FFFFFF"/>
              </a:clrFrom>
              <a:clrTo>
                <a:srgbClr val="FFFFFF">
                  <a:alpha val="0"/>
                </a:srgbClr>
              </a:clrTo>
            </a:clrChange>
          </a:blip>
          <a:srcRect t="3146" b="4221"/>
          <a:stretch>
            <a:fillRect/>
          </a:stretch>
        </p:blipFill>
        <p:spPr bwMode="auto">
          <a:xfrm>
            <a:off x="2270125" y="828675"/>
            <a:ext cx="5140325" cy="4186238"/>
          </a:xfrm>
          <a:prstGeom prst="rect">
            <a:avLst/>
          </a:prstGeom>
          <a:noFill/>
          <a:ln w="9525">
            <a:noFill/>
            <a:miter lim="800000"/>
            <a:headEnd/>
            <a:tailEnd/>
          </a:ln>
        </p:spPr>
      </p:pic>
      <p:sp>
        <p:nvSpPr>
          <p:cNvPr id="5" name="文本框 4"/>
          <p:cNvSpPr txBox="1">
            <a:spLocks noChangeArrowheads="1"/>
          </p:cNvSpPr>
          <p:nvPr/>
        </p:nvSpPr>
        <p:spPr bwMode="auto">
          <a:xfrm>
            <a:off x="342900" y="1885950"/>
            <a:ext cx="2154238" cy="1371600"/>
          </a:xfrm>
          <a:prstGeom prst="rect">
            <a:avLst/>
          </a:prstGeom>
          <a:noFill/>
          <a:ln w="9525">
            <a:noFill/>
            <a:miter lim="800000"/>
            <a:headEnd/>
            <a:tailEnd/>
          </a:ln>
        </p:spPr>
        <p:txBody>
          <a:bodyPr>
            <a:spAutoFit/>
          </a:bodyPr>
          <a:lstStyle/>
          <a:p>
            <a:pPr algn="ctr" eaLnBrk="0" hangingPunct="0">
              <a:lnSpc>
                <a:spcPct val="140000"/>
              </a:lnSpc>
            </a:pPr>
            <a:r>
              <a:rPr lang="zh-CN" altLang="en-US" sz="2000">
                <a:solidFill>
                  <a:srgbClr val="0000FF"/>
                </a:solidFill>
                <a:latin typeface="微软雅黑"/>
                <a:ea typeface="微软雅黑"/>
                <a:cs typeface="宋体" charset="-122"/>
              </a:rPr>
              <a:t>日有所诵</a:t>
            </a:r>
          </a:p>
          <a:p>
            <a:pPr algn="ctr" eaLnBrk="0" hangingPunct="0">
              <a:lnSpc>
                <a:spcPct val="140000"/>
              </a:lnSpc>
            </a:pPr>
            <a:r>
              <a:rPr lang="zh-CN" altLang="en-US" sz="2000">
                <a:solidFill>
                  <a:srgbClr val="0000FF"/>
                </a:solidFill>
                <a:latin typeface="微软雅黑"/>
                <a:ea typeface="微软雅黑"/>
                <a:cs typeface="宋体" charset="-122"/>
              </a:rPr>
              <a:t>每周一故事</a:t>
            </a:r>
          </a:p>
          <a:p>
            <a:pPr algn="ctr" eaLnBrk="0" hangingPunct="0">
              <a:lnSpc>
                <a:spcPct val="140000"/>
              </a:lnSpc>
            </a:pPr>
            <a:r>
              <a:rPr lang="zh-CN" altLang="en-US" sz="2000">
                <a:solidFill>
                  <a:srgbClr val="0000FF"/>
                </a:solidFill>
                <a:latin typeface="微软雅黑"/>
                <a:ea typeface="微软雅黑"/>
                <a:cs typeface="宋体" charset="-122"/>
              </a:rPr>
              <a:t>每周一歌</a:t>
            </a:r>
          </a:p>
        </p:txBody>
      </p:sp>
      <p:sp>
        <p:nvSpPr>
          <p:cNvPr id="16395" name="文本框 14"/>
          <p:cNvSpPr txBox="1">
            <a:spLocks noChangeArrowheads="1"/>
          </p:cNvSpPr>
          <p:nvPr/>
        </p:nvSpPr>
        <p:spPr bwMode="auto">
          <a:xfrm>
            <a:off x="1463675" y="339725"/>
            <a:ext cx="7104063" cy="547688"/>
          </a:xfrm>
          <a:prstGeom prst="rect">
            <a:avLst/>
          </a:prstGeom>
          <a:noFill/>
          <a:ln w="9525">
            <a:noFill/>
            <a:miter lim="800000"/>
            <a:headEnd/>
            <a:tailEnd/>
          </a:ln>
        </p:spPr>
        <p:txBody>
          <a:bodyPr>
            <a:spAutoFit/>
          </a:bodyPr>
          <a:lstStyle/>
          <a:p>
            <a:pPr indent="304800" eaLnBrk="0" hangingPunct="0"/>
            <a:r>
              <a:rPr lang="zh-CN" altLang="en-US" sz="2800">
                <a:latin typeface="微软雅黑"/>
                <a:ea typeface="微软雅黑"/>
                <a:cs typeface="宋体" charset="-122"/>
              </a:rPr>
              <a:t>（一）早阅读</a:t>
            </a:r>
            <a:r>
              <a:rPr lang="en-US" altLang="zh-CN" sz="2800">
                <a:latin typeface="微软雅黑"/>
                <a:ea typeface="微软雅黑"/>
                <a:cs typeface="宋体" charset="-122"/>
              </a:rPr>
              <a:t>——</a:t>
            </a:r>
            <a:r>
              <a:rPr lang="zh-CN" altLang="en-US" sz="2800">
                <a:latin typeface="微软雅黑"/>
                <a:ea typeface="微软雅黑"/>
                <a:cs typeface="宋体" charset="-122"/>
              </a:rPr>
              <a:t>阅读是教育的核心</a:t>
            </a:r>
          </a:p>
        </p:txBody>
      </p:sp>
      <p:sp>
        <p:nvSpPr>
          <p:cNvPr id="8" name="文本框 7"/>
          <p:cNvSpPr txBox="1">
            <a:spLocks noChangeArrowheads="1"/>
          </p:cNvSpPr>
          <p:nvPr/>
        </p:nvSpPr>
        <p:spPr bwMode="auto">
          <a:xfrm>
            <a:off x="6900863" y="3454400"/>
            <a:ext cx="2063750" cy="884238"/>
          </a:xfrm>
          <a:prstGeom prst="rect">
            <a:avLst/>
          </a:prstGeom>
          <a:noFill/>
          <a:ln w="9525">
            <a:noFill/>
            <a:miter lim="800000"/>
            <a:headEnd/>
            <a:tailEnd/>
          </a:ln>
        </p:spPr>
        <p:txBody>
          <a:bodyPr>
            <a:spAutoFit/>
          </a:bodyPr>
          <a:lstStyle/>
          <a:p>
            <a:pPr algn="ctr" eaLnBrk="0" hangingPunct="0">
              <a:lnSpc>
                <a:spcPct val="130000"/>
              </a:lnSpc>
            </a:pPr>
            <a:r>
              <a:rPr lang="zh-CN" altLang="en-US" sz="2000">
                <a:solidFill>
                  <a:srgbClr val="FF0000"/>
                </a:solidFill>
                <a:latin typeface="微软雅黑"/>
                <a:ea typeface="微软雅黑"/>
                <a:cs typeface="宋体" charset="-122"/>
              </a:rPr>
              <a:t>轻松的闲聊与专业的教学</a:t>
            </a:r>
          </a:p>
        </p:txBody>
      </p:sp>
      <p:sp>
        <p:nvSpPr>
          <p:cNvPr id="9" name="文本框 8"/>
          <p:cNvSpPr txBox="1">
            <a:spLocks noChangeArrowheads="1"/>
          </p:cNvSpPr>
          <p:nvPr/>
        </p:nvSpPr>
        <p:spPr bwMode="auto">
          <a:xfrm>
            <a:off x="1004888" y="3679825"/>
            <a:ext cx="1862137" cy="488950"/>
          </a:xfrm>
          <a:prstGeom prst="rect">
            <a:avLst/>
          </a:prstGeom>
          <a:noFill/>
          <a:ln w="9525">
            <a:noFill/>
            <a:miter lim="800000"/>
            <a:headEnd/>
            <a:tailEnd/>
          </a:ln>
        </p:spPr>
        <p:txBody>
          <a:bodyPr>
            <a:spAutoFit/>
          </a:bodyPr>
          <a:lstStyle/>
          <a:p>
            <a:pPr algn="ctr" eaLnBrk="0" hangingPunct="0">
              <a:lnSpc>
                <a:spcPct val="130000"/>
              </a:lnSpc>
            </a:pPr>
            <a:r>
              <a:rPr lang="zh-CN" altLang="en-US" sz="2000">
                <a:solidFill>
                  <a:srgbClr val="FF0000"/>
                </a:solidFill>
                <a:latin typeface="微软雅黑"/>
                <a:ea typeface="微软雅黑"/>
                <a:cs typeface="宋体" charset="-122"/>
                <a:sym typeface="+mn-ea"/>
              </a:rPr>
              <a:t>班级图书库</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childTnLst>
                          </p:cTn>
                        </p:par>
                        <p:par>
                          <p:cTn id="22" fill="hold">
                            <p:stCondLst>
                              <p:cond delay="3000"/>
                            </p:stCondLst>
                            <p:childTnLst>
                              <p:par>
                                <p:cTn id="23" presetID="5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Scale>
                                      <p:cBhvr>
                                        <p:cTn id="25"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gtEl>
                                        <p:attrNameLst>
                                          <p:attrName>ppt_x</p:attrName>
                                          <p:attrName>ppt_y</p:attrName>
                                        </p:attrNameLst>
                                      </p:cBhvr>
                                    </p:animMotion>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第一PPT模板网-WWW.1PPT.COM​">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方正兰亭粗黑_GBK"/>
        <a:ea typeface="宋体"/>
        <a:cs typeface=""/>
      </a:majorFont>
      <a:minorFont>
        <a:latin typeface="方正兰亭粗黑_GBK"/>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6219</Words>
  <Application>Microsoft Office PowerPoint</Application>
  <PresentationFormat>全屏显示(16:9)</PresentationFormat>
  <Paragraphs>584</Paragraphs>
  <Slides>72</Slides>
  <Notes>33</Notes>
  <HiddenSlides>0</HiddenSlides>
  <MMClips>0</MMClips>
  <ScaleCrop>false</ScaleCrop>
  <HeadingPairs>
    <vt:vector size="6" baseType="variant">
      <vt:variant>
        <vt:lpstr>已用的字体</vt:lpstr>
      </vt:variant>
      <vt:variant>
        <vt:i4>10</vt:i4>
      </vt:variant>
      <vt:variant>
        <vt:lpstr>演示文稿设计模板</vt:lpstr>
      </vt:variant>
      <vt:variant>
        <vt:i4>3</vt:i4>
      </vt:variant>
      <vt:variant>
        <vt:lpstr>幻灯片标题</vt:lpstr>
      </vt:variant>
      <vt:variant>
        <vt:i4>72</vt:i4>
      </vt:variant>
    </vt:vector>
  </HeadingPairs>
  <TitlesOfParts>
    <vt:vector size="85" baseType="lpstr">
      <vt:lpstr>Arial</vt:lpstr>
      <vt:lpstr>宋体</vt:lpstr>
      <vt:lpstr>方正兰亭粗黑_GBK</vt:lpstr>
      <vt:lpstr>方正兰亭中黑_GBK</vt:lpstr>
      <vt:lpstr>微软雅黑</vt:lpstr>
      <vt:lpstr>楷体_GB2312</vt:lpstr>
      <vt:lpstr>+mn-ea</vt:lpstr>
      <vt:lpstr>Arial Unicode MS</vt:lpstr>
      <vt:lpstr>Times New Roman</vt:lpstr>
      <vt:lpstr>楷体</vt:lpstr>
      <vt:lpstr>第一PPT模板网-WWW.1PPT.COM​</vt:lpstr>
      <vt:lpstr>第一PPT模板网-WWW.1PPT.COM​</vt:lpstr>
      <vt:lpstr>第一PPT模板网-WWW.1PPT.COM​</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User</cp:lastModifiedBy>
  <cp:revision>96</cp:revision>
  <dcterms:created xsi:type="dcterms:W3CDTF">2014-08-09T08:49:00Z</dcterms:created>
  <dcterms:modified xsi:type="dcterms:W3CDTF">2016-10-08T15:24:04Z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2052-10.1.0.5975</vt:lpwstr>
  </property>
</Properties>
</file>