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7" r:id="rId2"/>
    <p:sldId id="259" r:id="rId3"/>
    <p:sldId id="263" r:id="rId4"/>
    <p:sldId id="262" r:id="rId5"/>
    <p:sldId id="280" r:id="rId6"/>
    <p:sldId id="282" r:id="rId7"/>
    <p:sldId id="281" r:id="rId8"/>
    <p:sldId id="264" r:id="rId9"/>
    <p:sldId id="266" r:id="rId10"/>
    <p:sldId id="268" r:id="rId11"/>
    <p:sldId id="269" r:id="rId12"/>
    <p:sldId id="270" r:id="rId13"/>
    <p:sldId id="272" r:id="rId14"/>
    <p:sldId id="273" r:id="rId15"/>
    <p:sldId id="274" r:id="rId16"/>
    <p:sldId id="275" r:id="rId17"/>
    <p:sldId id="276" r:id="rId18"/>
    <p:sldId id="277" r:id="rId19"/>
    <p:sldId id="279" r:id="rId20"/>
    <p:sldId id="285" r:id="rId21"/>
    <p:sldId id="343" r:id="rId22"/>
    <p:sldId id="344" r:id="rId23"/>
    <p:sldId id="345" r:id="rId24"/>
    <p:sldId id="346" r:id="rId25"/>
    <p:sldId id="290" r:id="rId26"/>
    <p:sldId id="291" r:id="rId27"/>
    <p:sldId id="353" r:id="rId28"/>
    <p:sldId id="355" r:id="rId29"/>
    <p:sldId id="350" r:id="rId30"/>
    <p:sldId id="358" r:id="rId31"/>
    <p:sldId id="297" r:id="rId32"/>
    <p:sldId id="354" r:id="rId33"/>
    <p:sldId id="301" r:id="rId34"/>
    <p:sldId id="302" r:id="rId35"/>
    <p:sldId id="356" r:id="rId36"/>
    <p:sldId id="357" r:id="rId37"/>
    <p:sldId id="359" r:id="rId38"/>
    <p:sldId id="308" r:id="rId39"/>
    <p:sldId id="309" r:id="rId40"/>
    <p:sldId id="310" r:id="rId41"/>
    <p:sldId id="311" r:id="rId42"/>
    <p:sldId id="360" r:id="rId43"/>
    <p:sldId id="312" r:id="rId44"/>
    <p:sldId id="313" r:id="rId45"/>
    <p:sldId id="314" r:id="rId46"/>
    <p:sldId id="315" r:id="rId47"/>
    <p:sldId id="316" r:id="rId48"/>
    <p:sldId id="317" r:id="rId49"/>
    <p:sldId id="361" r:id="rId50"/>
    <p:sldId id="322" r:id="rId51"/>
    <p:sldId id="323" r:id="rId52"/>
    <p:sldId id="330" r:id="rId53"/>
    <p:sldId id="334" r:id="rId54"/>
    <p:sldId id="335" r:id="rId55"/>
    <p:sldId id="342" r:id="rId56"/>
    <p:sldId id="336" r:id="rId57"/>
    <p:sldId id="337" r:id="rId58"/>
    <p:sldId id="338" r:id="rId59"/>
    <p:sldId id="339" r:id="rId60"/>
    <p:sldId id="340" r:id="rId61"/>
    <p:sldId id="362" r:id="rId6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97" autoAdjust="0"/>
    <p:restoredTop sz="94660"/>
  </p:normalViewPr>
  <p:slideViewPr>
    <p:cSldViewPr>
      <p:cViewPr varScale="1">
        <p:scale>
          <a:sx n="65" d="100"/>
          <a:sy n="65" d="100"/>
        </p:scale>
        <p:origin x="-1392" y="-1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6373E-0AC4-4595-9B64-D03631C931AE}" type="datetimeFigureOut">
              <a:rPr lang="zh-CN" altLang="en-US" smtClean="0"/>
              <a:pPr/>
              <a:t>2016/9/6</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184F3B-4F2E-49C7-82EE-D04C7BC7F22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6F184F3B-4F2E-49C7-82EE-D04C7BC7F22B}" type="slidenum">
              <a:rPr lang="zh-CN" altLang="en-US" smtClean="0"/>
              <a:pPr/>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FA1C818-CFC7-455A-AF6C-01ADDD18B4FE}" type="datetimeFigureOut">
              <a:rPr lang="zh-CN" altLang="en-US" smtClean="0"/>
              <a:pPr/>
              <a:t>2016/9/6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A121CF-4009-4620-B0B5-55A52707202E}"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FA1C818-CFC7-455A-AF6C-01ADDD18B4FE}" type="datetimeFigureOut">
              <a:rPr lang="zh-CN" altLang="en-US" smtClean="0"/>
              <a:pPr/>
              <a:t>2016/9/6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A121CF-4009-4620-B0B5-55A52707202E}"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FA1C818-CFC7-455A-AF6C-01ADDD18B4FE}" type="datetimeFigureOut">
              <a:rPr lang="zh-CN" altLang="en-US" smtClean="0"/>
              <a:pPr/>
              <a:t>2016/9/6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A121CF-4009-4620-B0B5-55A52707202E}"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FA1C818-CFC7-455A-AF6C-01ADDD18B4FE}" type="datetimeFigureOut">
              <a:rPr lang="zh-CN" altLang="en-US" smtClean="0"/>
              <a:pPr/>
              <a:t>2016/9/6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A121CF-4009-4620-B0B5-55A52707202E}"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FA1C818-CFC7-455A-AF6C-01ADDD18B4FE}" type="datetimeFigureOut">
              <a:rPr lang="zh-CN" altLang="en-US" smtClean="0"/>
              <a:pPr/>
              <a:t>2016/9/6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A121CF-4009-4620-B0B5-55A52707202E}"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FA1C818-CFC7-455A-AF6C-01ADDD18B4FE}" type="datetimeFigureOut">
              <a:rPr lang="zh-CN" altLang="en-US" smtClean="0"/>
              <a:pPr/>
              <a:t>2016/9/6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A121CF-4009-4620-B0B5-55A52707202E}"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FA1C818-CFC7-455A-AF6C-01ADDD18B4FE}" type="datetimeFigureOut">
              <a:rPr lang="zh-CN" altLang="en-US" smtClean="0"/>
              <a:pPr/>
              <a:t>2016/9/6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DA121CF-4009-4620-B0B5-55A52707202E}"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FA1C818-CFC7-455A-AF6C-01ADDD18B4FE}" type="datetimeFigureOut">
              <a:rPr lang="zh-CN" altLang="en-US" smtClean="0"/>
              <a:pPr/>
              <a:t>2016/9/6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DA121CF-4009-4620-B0B5-55A52707202E}"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A1C818-CFC7-455A-AF6C-01ADDD18B4FE}" type="datetimeFigureOut">
              <a:rPr lang="zh-CN" altLang="en-US" smtClean="0"/>
              <a:pPr/>
              <a:t>2016/9/6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DA121CF-4009-4620-B0B5-55A52707202E}"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FA1C818-CFC7-455A-AF6C-01ADDD18B4FE}" type="datetimeFigureOut">
              <a:rPr lang="zh-CN" altLang="en-US" smtClean="0"/>
              <a:pPr/>
              <a:t>2016/9/6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A121CF-4009-4620-B0B5-55A52707202E}"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FA1C818-CFC7-455A-AF6C-01ADDD18B4FE}" type="datetimeFigureOut">
              <a:rPr lang="zh-CN" altLang="en-US" smtClean="0"/>
              <a:pPr/>
              <a:t>2016/9/6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A121CF-4009-4620-B0B5-55A52707202E}"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1C818-CFC7-455A-AF6C-01ADDD18B4FE}" type="datetimeFigureOut">
              <a:rPr lang="zh-CN" altLang="en-US" smtClean="0"/>
              <a:pPr/>
              <a:t>2016/9/6</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A121CF-4009-4620-B0B5-55A52707202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baike.baidu.com/view/3346883.htm" TargetMode="External"/><Relationship Id="rId2" Type="http://schemas.openxmlformats.org/officeDocument/2006/relationships/hyperlink" Target="http://baike.baidu.com/view/5614.htm"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baike.baidu.com/view/68726.htm"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jpeg"/></Relationships>
</file>

<file path=ppt/slides/_rels/slide57.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s>
</file>

<file path=ppt/slides/_rels/slide58.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 Id="rId14" Type="http://schemas.openxmlformats.org/officeDocument/2006/relationships/image" Target="../media/image84.jpeg"/></Relationships>
</file>

<file path=ppt/slides/_rels/slide59.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5.jpeg"/><Relationship Id="rId2" Type="http://schemas.openxmlformats.org/officeDocument/2006/relationships/image" Target="../media/image85.jpeg"/><Relationship Id="rId16"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5" Type="http://schemas.openxmlformats.org/officeDocument/2006/relationships/image" Target="../media/image9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 Id="rId14" Type="http://schemas.openxmlformats.org/officeDocument/2006/relationships/image" Target="../media/image9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jpeg"/><Relationship Id="rId3" Type="http://schemas.openxmlformats.org/officeDocument/2006/relationships/image" Target="../media/image101.jpeg"/><Relationship Id="rId7" Type="http://schemas.openxmlformats.org/officeDocument/2006/relationships/image" Target="../media/image105.jpeg"/><Relationship Id="rId12" Type="http://schemas.openxmlformats.org/officeDocument/2006/relationships/image" Target="../media/image110.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5" Type="http://schemas.openxmlformats.org/officeDocument/2006/relationships/image" Target="../media/image11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 Id="rId14" Type="http://schemas.openxmlformats.org/officeDocument/2006/relationships/image" Target="../media/image11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ic27.nipic.com/20130221/4499633_202151095324_2.jpg"/>
          <p:cNvPicPr>
            <a:picLocks noChangeAspect="1" noChangeArrowheads="1"/>
          </p:cNvPicPr>
          <p:nvPr/>
        </p:nvPicPr>
        <p:blipFill>
          <a:blip r:embed="rId2" cstate="print"/>
          <a:srcRect/>
          <a:stretch>
            <a:fillRect/>
          </a:stretch>
        </p:blipFill>
        <p:spPr bwMode="auto">
          <a:xfrm>
            <a:off x="0" y="-144379"/>
            <a:ext cx="9577137" cy="7555832"/>
          </a:xfrm>
          <a:prstGeom prst="rect">
            <a:avLst/>
          </a:prstGeom>
          <a:noFill/>
        </p:spPr>
      </p:pic>
      <p:sp>
        <p:nvSpPr>
          <p:cNvPr id="2" name="标题 1"/>
          <p:cNvSpPr>
            <a:spLocks noGrp="1"/>
          </p:cNvSpPr>
          <p:nvPr>
            <p:ph type="ctrTitle"/>
          </p:nvPr>
        </p:nvSpPr>
        <p:spPr>
          <a:xfrm>
            <a:off x="336884" y="404664"/>
            <a:ext cx="9059652" cy="2803757"/>
          </a:xfrm>
          <a:solidFill>
            <a:schemeClr val="bg1">
              <a:alpha val="75000"/>
            </a:schemeClr>
          </a:solidFill>
        </p:spPr>
        <p:txBody>
          <a:bodyPr>
            <a:noAutofit/>
          </a:bodyPr>
          <a:lstStyle/>
          <a:p>
            <a:r>
              <a:rPr lang="zh-CN" altLang="zh-CN" sz="7200" b="1" dirty="0">
                <a:solidFill>
                  <a:srgbClr val="FF0000"/>
                </a:solidFill>
                <a:latin typeface="华文行楷" panose="02010800040101010101" pitchFamily="2" charset="-122"/>
                <a:ea typeface="华文行楷" panose="02010800040101010101" pitchFamily="2" charset="-122"/>
              </a:rPr>
              <a:t>带着梦想，行走远方</a:t>
            </a:r>
            <a:r>
              <a:rPr lang="zh-CN" altLang="zh-CN" b="1" dirty="0">
                <a:latin typeface="楷体" panose="02010609060101010101" pitchFamily="49" charset="-122"/>
                <a:ea typeface="楷体" panose="02010609060101010101" pitchFamily="49" charset="-122"/>
              </a:rPr>
              <a:t/>
            </a:r>
            <a:br>
              <a:rPr lang="zh-CN" altLang="zh-CN" b="1" dirty="0">
                <a:latin typeface="楷体" panose="02010609060101010101" pitchFamily="49" charset="-122"/>
                <a:ea typeface="楷体" panose="02010609060101010101" pitchFamily="49" charset="-122"/>
              </a:rPr>
            </a:br>
            <a:r>
              <a:rPr lang="en-US" altLang="zh-CN" b="1" dirty="0">
                <a:latin typeface="楷体" panose="02010609060101010101" pitchFamily="49" charset="-122"/>
                <a:ea typeface="楷体" panose="02010609060101010101" pitchFamily="49" charset="-122"/>
              </a:rPr>
              <a:t>     </a:t>
            </a:r>
            <a:r>
              <a:rPr lang="zh-CN" altLang="zh-CN" sz="5400" b="1" dirty="0">
                <a:latin typeface="楷体" panose="02010609060101010101" pitchFamily="49" charset="-122"/>
                <a:ea typeface="楷体" panose="02010609060101010101" pitchFamily="49" charset="-122"/>
              </a:rPr>
              <a:t>——《去远方</a:t>
            </a:r>
            <a:r>
              <a:rPr lang="zh-CN" altLang="zh-CN" sz="5400" b="1" dirty="0" smtClean="0">
                <a:latin typeface="楷体" panose="02010609060101010101" pitchFamily="49" charset="-122"/>
                <a:ea typeface="楷体" panose="02010609060101010101" pitchFamily="49" charset="-122"/>
              </a:rPr>
              <a:t>》</a:t>
            </a:r>
            <a:r>
              <a:rPr lang="zh-CN" altLang="en-US" sz="5400" b="1" dirty="0" smtClean="0">
                <a:latin typeface="楷体" panose="02010609060101010101" pitchFamily="49" charset="-122"/>
                <a:ea typeface="楷体" panose="02010609060101010101" pitchFamily="49" charset="-122"/>
              </a:rPr>
              <a:t>暑期活动</a:t>
            </a:r>
            <a:r>
              <a:rPr lang="zh-CN" altLang="zh-CN" sz="5400" b="1" dirty="0" smtClean="0">
                <a:latin typeface="楷体" panose="02010609060101010101" pitchFamily="49" charset="-122"/>
                <a:ea typeface="楷体" panose="02010609060101010101" pitchFamily="49" charset="-122"/>
              </a:rPr>
              <a:t>课程</a:t>
            </a:r>
            <a:endParaRPr lang="zh-CN" altLang="en-US" sz="8800" b="1" dirty="0">
              <a:solidFill>
                <a:srgbClr val="FF0000"/>
              </a:solidFill>
              <a:latin typeface="楷体" pitchFamily="49" charset="-122"/>
              <a:ea typeface="楷体" pitchFamily="49" charset="-122"/>
            </a:endParaRPr>
          </a:p>
        </p:txBody>
      </p:sp>
      <p:sp>
        <p:nvSpPr>
          <p:cNvPr id="5" name="矩形 4"/>
          <p:cNvSpPr/>
          <p:nvPr/>
        </p:nvSpPr>
        <p:spPr>
          <a:xfrm>
            <a:off x="1763688" y="4437112"/>
            <a:ext cx="7132081" cy="707886"/>
          </a:xfrm>
          <a:prstGeom prst="rect">
            <a:avLst/>
          </a:prstGeom>
          <a:solidFill>
            <a:schemeClr val="bg1">
              <a:alpha val="77000"/>
            </a:schemeClr>
          </a:solidFill>
        </p:spPr>
        <p:txBody>
          <a:bodyPr wrap="none">
            <a:spAutoFit/>
          </a:bodyPr>
          <a:lstStyle/>
          <a:p>
            <a:r>
              <a:rPr lang="zh-CN" altLang="en-US" sz="4000" b="1" dirty="0">
                <a:latin typeface="楷体" pitchFamily="49" charset="-122"/>
                <a:ea typeface="楷体" pitchFamily="49" charset="-122"/>
              </a:rPr>
              <a:t>新北区春江中心小</a:t>
            </a:r>
            <a:r>
              <a:rPr lang="zh-CN" altLang="en-US" sz="4000" b="1" dirty="0" smtClean="0">
                <a:latin typeface="楷体" pitchFamily="49" charset="-122"/>
                <a:ea typeface="楷体" pitchFamily="49" charset="-122"/>
              </a:rPr>
              <a:t>学 圆梦中队</a:t>
            </a:r>
            <a:endParaRPr lang="zh-CN" altLang="en-US" sz="4000" b="1" dirty="0">
              <a:latin typeface="楷体" pitchFamily="49" charset="-122"/>
              <a:ea typeface="楷体" pitchFamily="49" charset="-122"/>
            </a:endParaRPr>
          </a:p>
        </p:txBody>
      </p:sp>
    </p:spTree>
    <p:extLst>
      <p:ext uri="{BB962C8B-B14F-4D97-AF65-F5344CB8AC3E}">
        <p14:creationId xmlns="" xmlns:p14="http://schemas.microsoft.com/office/powerpoint/2010/main" val="2419114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Picture 2" descr="http://pic.pptbz.com/201408/201411185818082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11999742" cy="685800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内容占位符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45413" y="722524"/>
            <a:ext cx="8701839" cy="541294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45687" y="109366"/>
            <a:ext cx="8527510" cy="6617269"/>
          </a:xfrm>
        </p:spPr>
      </p:pic>
      <p:sp>
        <p:nvSpPr>
          <p:cNvPr id="5" name="矩形 4"/>
          <p:cNvSpPr/>
          <p:nvPr/>
        </p:nvSpPr>
        <p:spPr>
          <a:xfrm>
            <a:off x="0" y="5103674"/>
            <a:ext cx="9144000" cy="92333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zh-CN" alt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楷体" pitchFamily="49" charset="-122"/>
                <a:ea typeface="楷体" pitchFamily="49" charset="-122"/>
              </a:rPr>
              <a:t>各小队在展示自己的行程规划。</a:t>
            </a:r>
            <a:endParaRPr lang="zh-CN" alt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楷体" pitchFamily="49" charset="-122"/>
              <a:ea typeface="楷体" pitchFamily="49" charset="-122"/>
            </a:endParaRPr>
          </a:p>
        </p:txBody>
      </p:sp>
    </p:spTree>
    <p:extLst>
      <p:ext uri="{BB962C8B-B14F-4D97-AF65-F5344CB8AC3E}">
        <p14:creationId xmlns="" xmlns:p14="http://schemas.microsoft.com/office/powerpoint/2010/main" val="2086628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内容占位符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695016"/>
          </a:xfrm>
          <a:prstGeom prst="rect">
            <a:avLst/>
          </a:prstGeom>
        </p:spPr>
      </p:pic>
      <p:sp>
        <p:nvSpPr>
          <p:cNvPr id="5" name="矩形 4"/>
          <p:cNvSpPr/>
          <p:nvPr/>
        </p:nvSpPr>
        <p:spPr>
          <a:xfrm>
            <a:off x="0" y="5103674"/>
            <a:ext cx="9144000" cy="1754326"/>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zh-CN" alt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zh-CN" alt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楷体" pitchFamily="49" charset="-122"/>
                <a:ea typeface="楷体" pitchFamily="49" charset="-122"/>
              </a:rPr>
              <a:t>各小队在展示自己的行程规划。</a:t>
            </a:r>
            <a:endParaRPr lang="zh-CN" alt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楷体" pitchFamily="49" charset="-122"/>
              <a:ea typeface="楷体" pitchFamily="49"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p:spPr>
      </p:pic>
      <p:sp>
        <p:nvSpPr>
          <p:cNvPr id="5" name="矩形 4"/>
          <p:cNvSpPr/>
          <p:nvPr/>
        </p:nvSpPr>
        <p:spPr>
          <a:xfrm>
            <a:off x="0" y="5103674"/>
            <a:ext cx="9144000" cy="92333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zh-CN" alt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zh-CN" alt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楷体" pitchFamily="49" charset="-122"/>
                <a:ea typeface="楷体" pitchFamily="49" charset="-122"/>
              </a:rPr>
              <a:t>队员们商量计划的可行性</a:t>
            </a:r>
            <a:endParaRPr lang="zh-CN" alt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楷体" pitchFamily="49" charset="-122"/>
              <a:ea typeface="楷体" pitchFamily="49" charset="-122"/>
            </a:endParaRPr>
          </a:p>
        </p:txBody>
      </p:sp>
    </p:spTree>
    <p:extLst>
      <p:ext uri="{BB962C8B-B14F-4D97-AF65-F5344CB8AC3E}">
        <p14:creationId xmlns="" xmlns:p14="http://schemas.microsoft.com/office/powerpoint/2010/main" val="3188972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01.tooopen.com/downs/images/2011/3/31/sy_201103311018422006-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
            <a:ext cx="9144000" cy="725822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标题 1"/>
          <p:cNvSpPr>
            <a:spLocks noGrp="1"/>
          </p:cNvSpPr>
          <p:nvPr>
            <p:ph type="title"/>
          </p:nvPr>
        </p:nvSpPr>
        <p:spPr/>
        <p:txBody>
          <a:bodyPr>
            <a:normAutofit fontScale="90000"/>
          </a:bodyPr>
          <a:lstStyle/>
          <a:p>
            <a:pPr algn="l"/>
            <a:r>
              <a:rPr lang="en-US" altLang="zh-CN" sz="6000" b="1" dirty="0" smtClean="0">
                <a:ea typeface="华文行楷"/>
              </a:rPr>
              <a:t>6</a:t>
            </a:r>
            <a:r>
              <a:rPr lang="zh-CN" altLang="en-US" sz="6000" b="1" dirty="0" smtClean="0">
                <a:ea typeface="华文行楷"/>
              </a:rPr>
              <a:t>月</a:t>
            </a:r>
            <a:r>
              <a:rPr lang="en-US" altLang="zh-CN" sz="6000" b="1" dirty="0" smtClean="0">
                <a:ea typeface="华文行楷"/>
              </a:rPr>
              <a:t>17</a:t>
            </a:r>
            <a:r>
              <a:rPr lang="zh-CN" altLang="en-US" sz="6000" b="1" dirty="0" smtClean="0">
                <a:ea typeface="华文行楷"/>
              </a:rPr>
              <a:t>日 行程规划出炉啦！</a:t>
            </a:r>
            <a:endParaRPr lang="zh-CN" altLang="en-US" sz="6000" b="1" dirty="0">
              <a:ea typeface="华文行楷"/>
            </a:endParaRPr>
          </a:p>
        </p:txBody>
      </p:sp>
      <p:sp>
        <p:nvSpPr>
          <p:cNvPr id="3" name="内容占位符 2"/>
          <p:cNvSpPr>
            <a:spLocks noGrp="1"/>
          </p:cNvSpPr>
          <p:nvPr>
            <p:ph idx="1"/>
          </p:nvPr>
        </p:nvSpPr>
        <p:spPr>
          <a:xfrm>
            <a:off x="251520" y="1600200"/>
            <a:ext cx="8640960" cy="4525963"/>
          </a:xfrm>
        </p:spPr>
        <p:txBody>
          <a:bodyPr>
            <a:normAutofit fontScale="92500"/>
          </a:bodyPr>
          <a:lstStyle/>
          <a:p>
            <a:pPr>
              <a:buNone/>
            </a:pPr>
            <a:r>
              <a:rPr lang="en-US" altLang="zh-CN" sz="4000" dirty="0" smtClean="0"/>
              <a:t>        </a:t>
            </a:r>
            <a:r>
              <a:rPr lang="en-US" altLang="zh-CN" sz="4800" b="1" dirty="0" smtClean="0">
                <a:latin typeface="楷体" pitchFamily="49" charset="-122"/>
                <a:ea typeface="楷体" pitchFamily="49" charset="-122"/>
              </a:rPr>
              <a:t> </a:t>
            </a:r>
            <a:r>
              <a:rPr lang="zh-CN" altLang="en-US" sz="4800" b="1" dirty="0" smtClean="0">
                <a:latin typeface="楷体" pitchFamily="49" charset="-122"/>
                <a:ea typeface="楷体" pitchFamily="49" charset="-122"/>
              </a:rPr>
              <a:t>行程规划锻炼了我们</a:t>
            </a:r>
            <a:r>
              <a:rPr lang="zh-CN" altLang="zh-CN" sz="4800" b="1" dirty="0" smtClean="0">
                <a:latin typeface="楷体" pitchFamily="49" charset="-122"/>
                <a:ea typeface="楷体" pitchFamily="49" charset="-122"/>
              </a:rPr>
              <a:t>与人沟通、资料查询、团结互助的技能</a:t>
            </a:r>
            <a:r>
              <a:rPr lang="zh-CN" altLang="en-US" sz="4800" b="1" dirty="0" smtClean="0">
                <a:latin typeface="楷体" pitchFamily="49" charset="-122"/>
                <a:ea typeface="楷体" pitchFamily="49" charset="-122"/>
              </a:rPr>
              <a:t>，通过各小队的讨论，我们中队最终制定了自己的行程规划。</a:t>
            </a:r>
            <a:endParaRPr lang="en-US" altLang="zh-CN" sz="4800" b="1" dirty="0" smtClean="0">
              <a:latin typeface="楷体" pitchFamily="49" charset="-122"/>
              <a:ea typeface="楷体" pitchFamily="49" charset="-122"/>
            </a:endParaRPr>
          </a:p>
          <a:p>
            <a:pPr>
              <a:buNone/>
            </a:pPr>
            <a:r>
              <a:rPr lang="zh-CN" altLang="en-US" sz="4800" b="1" dirty="0" smtClean="0">
                <a:latin typeface="楷体" pitchFamily="49" charset="-122"/>
                <a:ea typeface="楷体" pitchFamily="49" charset="-122"/>
              </a:rPr>
              <a:t>   大</a:t>
            </a:r>
            <a:r>
              <a:rPr lang="zh-CN" altLang="en-US" sz="4800" b="1" dirty="0">
                <a:latin typeface="楷体" pitchFamily="49" charset="-122"/>
                <a:ea typeface="楷体" pitchFamily="49" charset="-122"/>
              </a:rPr>
              <a:t>家一定很好奇：</a:t>
            </a:r>
            <a:r>
              <a:rPr lang="zh-CN" altLang="zh-CN" sz="4800" b="1" dirty="0">
                <a:latin typeface="楷体" pitchFamily="49" charset="-122"/>
                <a:ea typeface="楷体" pitchFamily="49" charset="-122"/>
              </a:rPr>
              <a:t>我们想去哪里？为什么选择了</a:t>
            </a:r>
            <a:r>
              <a:rPr lang="zh-CN" altLang="en-US" sz="4800" b="1" dirty="0">
                <a:latin typeface="楷体" pitchFamily="49" charset="-122"/>
                <a:ea typeface="楷体" pitchFamily="49" charset="-122"/>
              </a:rPr>
              <a:t>那</a:t>
            </a:r>
            <a:r>
              <a:rPr lang="zh-CN" altLang="zh-CN" sz="4800" b="1" dirty="0">
                <a:latin typeface="楷体" pitchFamily="49" charset="-122"/>
                <a:ea typeface="楷体" pitchFamily="49" charset="-122"/>
              </a:rPr>
              <a:t>里？</a:t>
            </a:r>
            <a:r>
              <a:rPr lang="en-US" altLang="zh-CN" sz="4800" dirty="0">
                <a:latin typeface="楷体" pitchFamily="49" charset="-122"/>
                <a:ea typeface="楷体" pitchFamily="49" charset="-122"/>
              </a:rPr>
              <a:t> </a:t>
            </a:r>
            <a:endParaRPr lang="zh-CN" altLang="zh-CN" sz="4800" b="1" dirty="0">
              <a:latin typeface="楷体" pitchFamily="49" charset="-122"/>
              <a:ea typeface="楷体" pitchFamily="49"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descr="QQ图片20151001160345"/>
          <p:cNvPicPr>
            <a:picLocks noGrp="1"/>
          </p:cNvPicPr>
          <p:nvPr>
            <p:ph idx="1"/>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0" y="0"/>
            <a:ext cx="9144000" cy="6858000"/>
          </a:xfrm>
          <a:prstGeom prst="rect">
            <a:avLst/>
          </a:prstGeom>
          <a:noFill/>
          <a:ln>
            <a:noFill/>
          </a:ln>
        </p:spPr>
      </p:pic>
      <p:sp>
        <p:nvSpPr>
          <p:cNvPr id="6" name="矩形 5"/>
          <p:cNvSpPr/>
          <p:nvPr/>
        </p:nvSpPr>
        <p:spPr>
          <a:xfrm>
            <a:off x="0" y="5301208"/>
            <a:ext cx="9144000"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dirty="0" smtClean="0"/>
              <a:t>         </a:t>
            </a:r>
            <a:r>
              <a:rPr lang="en-US" altLang="zh-CN" sz="3600" dirty="0" smtClean="0"/>
              <a:t> </a:t>
            </a:r>
            <a:r>
              <a:rPr lang="zh-CN" altLang="zh-CN" sz="3600" b="1" dirty="0" smtClean="0">
                <a:latin typeface="楷体" pitchFamily="49" charset="-122"/>
                <a:ea typeface="楷体" pitchFamily="49" charset="-122"/>
              </a:rPr>
              <a:t>我</a:t>
            </a:r>
            <a:r>
              <a:rPr lang="zh-CN" altLang="zh-CN" sz="3600" b="1" dirty="0">
                <a:latin typeface="楷体" pitchFamily="49" charset="-122"/>
                <a:ea typeface="楷体" pitchFamily="49" charset="-122"/>
              </a:rPr>
              <a:t>们</a:t>
            </a:r>
            <a:r>
              <a:rPr lang="zh-CN" altLang="zh-CN" sz="3600" b="1" dirty="0" smtClean="0">
                <a:latin typeface="楷体" pitchFamily="49" charset="-122"/>
                <a:ea typeface="楷体" pitchFamily="49" charset="-122"/>
              </a:rPr>
              <a:t>想去</a:t>
            </a:r>
            <a:r>
              <a:rPr lang="zh-CN" altLang="zh-CN" sz="3600" b="1" dirty="0">
                <a:latin typeface="楷体" pitchFamily="49" charset="-122"/>
                <a:ea typeface="楷体" pitchFamily="49" charset="-122"/>
              </a:rPr>
              <a:t>湖南永州市宁远县九疑山完小去看看</a:t>
            </a:r>
            <a:r>
              <a:rPr lang="zh-CN" altLang="zh-CN" sz="3600" b="1" dirty="0" smtClean="0">
                <a:latin typeface="楷体" pitchFamily="49" charset="-122"/>
                <a:ea typeface="楷体" pitchFamily="49" charset="-122"/>
              </a:rPr>
              <a:t>。看</a:t>
            </a:r>
            <a:r>
              <a:rPr lang="zh-CN" altLang="zh-CN" sz="3600" b="1" dirty="0">
                <a:latin typeface="楷体" pitchFamily="49" charset="-122"/>
                <a:ea typeface="楷体" pitchFamily="49" charset="-122"/>
              </a:rPr>
              <a:t>看我们是否还能为小伙伴们做些什么。</a:t>
            </a:r>
            <a:endParaRPr lang="zh-CN" altLang="en-US" sz="3600" b="1"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4" name="图片 3" descr="C:\Users\Administrator\AppData\Roaming\Tencent\Users\784315393\QQ\WinTemp\RichOle\F1QH]WATMJ2)]4%W7QAG~44.pn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0" y="0"/>
            <a:ext cx="9144000" cy="5373216"/>
          </a:xfrm>
          <a:prstGeom prst="rect">
            <a:avLst/>
          </a:prstGeom>
          <a:noFill/>
          <a:ln>
            <a:noFill/>
          </a:ln>
        </p:spPr>
      </p:pic>
      <p:sp>
        <p:nvSpPr>
          <p:cNvPr id="6" name="矩形 5"/>
          <p:cNvSpPr/>
          <p:nvPr/>
        </p:nvSpPr>
        <p:spPr>
          <a:xfrm>
            <a:off x="0" y="4653136"/>
            <a:ext cx="9144000"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zh-CN" altLang="en-US" sz="3600" dirty="0" smtClean="0"/>
              <a:t>     </a:t>
            </a:r>
            <a:r>
              <a:rPr lang="zh-CN" altLang="en-US" sz="3600" b="1" dirty="0" smtClean="0">
                <a:latin typeface="楷体" pitchFamily="49" charset="-122"/>
                <a:ea typeface="楷体" pitchFamily="49" charset="-122"/>
              </a:rPr>
              <a:t>远方的“家乡” 有</a:t>
            </a:r>
            <a:r>
              <a:rPr lang="zh-CN" altLang="zh-CN" sz="3600" b="1" dirty="0" smtClean="0">
                <a:latin typeface="楷体" pitchFamily="49" charset="-122"/>
                <a:ea typeface="楷体" pitchFamily="49" charset="-122"/>
              </a:rPr>
              <a:t>柳</a:t>
            </a:r>
            <a:r>
              <a:rPr lang="zh-CN" altLang="zh-CN" sz="3600" b="1" dirty="0">
                <a:latin typeface="楷体" pitchFamily="49" charset="-122"/>
                <a:ea typeface="楷体" pitchFamily="49" charset="-122"/>
              </a:rPr>
              <a:t>宗元文</a:t>
            </a:r>
            <a:r>
              <a:rPr lang="zh-CN" altLang="zh-CN" sz="3600" b="1" dirty="0" smtClean="0">
                <a:latin typeface="楷体" pitchFamily="49" charset="-122"/>
                <a:ea typeface="楷体" pitchFamily="49" charset="-122"/>
              </a:rPr>
              <a:t>化区</a:t>
            </a:r>
            <a:r>
              <a:rPr lang="zh-CN" altLang="en-US" sz="3600" b="1" dirty="0" smtClean="0">
                <a:latin typeface="楷体" pitchFamily="49" charset="-122"/>
                <a:ea typeface="楷体" pitchFamily="49" charset="-122"/>
              </a:rPr>
              <a:t>，</a:t>
            </a:r>
            <a:r>
              <a:rPr lang="zh-CN" altLang="zh-CN" sz="3600" b="1" dirty="0" smtClean="0">
                <a:latin typeface="楷体" pitchFamily="49" charset="-122"/>
                <a:ea typeface="楷体" pitchFamily="49" charset="-122"/>
              </a:rPr>
              <a:t>柳</a:t>
            </a:r>
            <a:r>
              <a:rPr lang="zh-CN" altLang="zh-CN" sz="3600" b="1" dirty="0">
                <a:latin typeface="楷体" pitchFamily="49" charset="-122"/>
                <a:ea typeface="楷体" pitchFamily="49" charset="-122"/>
              </a:rPr>
              <a:t>宗元作为历史名人，我们在课内外的书上都能接触到他的作品，我们想进一步走进这位历史名人，跟着课本去了解。</a:t>
            </a:r>
          </a:p>
          <a:p>
            <a:endParaRPr lang="zh-CN" altLang="en-US" sz="3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4" name="图片 3" descr="C:\Users\Administrator\AppData\Roaming\Tencent\Users\784315393\QQ\WinTemp\RichOle\9W%}~YY~EVFEG58KR}MIG2X.pn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2="http://schemas.microsoft.com/office/drawing/2015/10/21/chartex"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0" y="0"/>
            <a:ext cx="9144000" cy="4221088"/>
          </a:xfrm>
          <a:prstGeom prst="rect">
            <a:avLst/>
          </a:prstGeom>
          <a:noFill/>
          <a:ln>
            <a:noFill/>
          </a:ln>
        </p:spPr>
      </p:pic>
      <p:sp>
        <p:nvSpPr>
          <p:cNvPr id="6" name="矩形 5"/>
          <p:cNvSpPr/>
          <p:nvPr/>
        </p:nvSpPr>
        <p:spPr>
          <a:xfrm>
            <a:off x="0" y="4221088"/>
            <a:ext cx="9144000"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3600" dirty="0" smtClean="0"/>
              <a:t>      </a:t>
            </a:r>
            <a:r>
              <a:rPr lang="zh-CN" altLang="zh-CN" sz="3600" b="1" dirty="0" smtClean="0">
                <a:latin typeface="楷体" pitchFamily="49" charset="-122"/>
                <a:ea typeface="楷体" pitchFamily="49" charset="-122"/>
              </a:rPr>
              <a:t>九疑山完小</a:t>
            </a:r>
            <a:r>
              <a:rPr lang="zh-CN" altLang="en-US" sz="3600" b="1" dirty="0" smtClean="0">
                <a:latin typeface="楷体" pitchFamily="49" charset="-122"/>
                <a:ea typeface="楷体" pitchFamily="49" charset="-122"/>
              </a:rPr>
              <a:t>地处</a:t>
            </a:r>
            <a:r>
              <a:rPr lang="zh-CN" altLang="zh-CN" sz="3600" b="1" dirty="0" smtClean="0">
                <a:latin typeface="楷体" pitchFamily="49" charset="-122"/>
                <a:ea typeface="楷体" pitchFamily="49" charset="-122"/>
              </a:rPr>
              <a:t>国</a:t>
            </a:r>
            <a:r>
              <a:rPr lang="zh-CN" altLang="zh-CN" sz="3600" b="1" dirty="0">
                <a:latin typeface="楷体" pitchFamily="49" charset="-122"/>
                <a:ea typeface="楷体" pitchFamily="49" charset="-122"/>
              </a:rPr>
              <a:t>家森林公园</a:t>
            </a:r>
            <a:r>
              <a:rPr lang="zh-CN" altLang="zh-CN" sz="3600" b="1" dirty="0" smtClean="0">
                <a:latin typeface="楷体" pitchFamily="49" charset="-122"/>
                <a:ea typeface="楷体" pitchFamily="49" charset="-122"/>
              </a:rPr>
              <a:t>，</a:t>
            </a:r>
            <a:r>
              <a:rPr lang="zh-CN" altLang="en-US" sz="3600" b="1" dirty="0" smtClean="0">
                <a:latin typeface="楷体" pitchFamily="49" charset="-122"/>
                <a:ea typeface="楷体" pitchFamily="49" charset="-122"/>
              </a:rPr>
              <a:t>我们中队还可以</a:t>
            </a:r>
            <a:r>
              <a:rPr lang="zh-CN" altLang="zh-CN" sz="3600" b="1" dirty="0" smtClean="0">
                <a:latin typeface="楷体" pitchFamily="49" charset="-122"/>
                <a:ea typeface="楷体" pitchFamily="49" charset="-122"/>
              </a:rPr>
              <a:t>走</a:t>
            </a:r>
            <a:r>
              <a:rPr lang="zh-CN" altLang="zh-CN" sz="3600" b="1" dirty="0">
                <a:latin typeface="楷体" pitchFamily="49" charset="-122"/>
                <a:ea typeface="楷体" pitchFamily="49" charset="-122"/>
              </a:rPr>
              <a:t>进自然，感受自然，亲近自然</a:t>
            </a:r>
            <a:r>
              <a:rPr lang="zh-CN" altLang="zh-CN" sz="3600" b="1" dirty="0" smtClean="0">
                <a:latin typeface="楷体" pitchFamily="49" charset="-122"/>
                <a:ea typeface="楷体" pitchFamily="49" charset="-122"/>
              </a:rPr>
              <a:t>。</a:t>
            </a:r>
            <a:r>
              <a:rPr lang="zh-CN" altLang="en-US" sz="3600" b="1" dirty="0" smtClean="0">
                <a:latin typeface="楷体" pitchFamily="49" charset="-122"/>
                <a:ea typeface="楷体" pitchFamily="49" charset="-122"/>
              </a:rPr>
              <a:t>更重要的是：在</a:t>
            </a:r>
            <a:r>
              <a:rPr lang="zh-CN" altLang="zh-CN" sz="3600" b="1" dirty="0" smtClean="0">
                <a:latin typeface="楷体" pitchFamily="49" charset="-122"/>
                <a:ea typeface="楷体" pitchFamily="49" charset="-122"/>
              </a:rPr>
              <a:t>九</a:t>
            </a:r>
            <a:r>
              <a:rPr lang="zh-CN" altLang="zh-CN" sz="3600" b="1" dirty="0">
                <a:latin typeface="楷体" pitchFamily="49" charset="-122"/>
                <a:ea typeface="楷体" pitchFamily="49" charset="-122"/>
              </a:rPr>
              <a:t>嶷山舜帝陵</a:t>
            </a:r>
            <a:r>
              <a:rPr lang="zh-CN" altLang="zh-CN" sz="3600" b="1" dirty="0" smtClean="0">
                <a:latin typeface="楷体" pitchFamily="49" charset="-122"/>
                <a:ea typeface="楷体" pitchFamily="49" charset="-122"/>
              </a:rPr>
              <a:t>，</a:t>
            </a:r>
            <a:r>
              <a:rPr lang="zh-CN" altLang="en-US" sz="3600" b="1" dirty="0" smtClean="0">
                <a:latin typeface="楷体" pitchFamily="49" charset="-122"/>
                <a:ea typeface="楷体" pitchFamily="49" charset="-122"/>
              </a:rPr>
              <a:t>我们能</a:t>
            </a:r>
            <a:r>
              <a:rPr lang="zh-CN" altLang="zh-CN" sz="3600" b="1" dirty="0" smtClean="0">
                <a:latin typeface="楷体" pitchFamily="49" charset="-122"/>
                <a:ea typeface="楷体" pitchFamily="49" charset="-122"/>
              </a:rPr>
              <a:t>了</a:t>
            </a:r>
            <a:r>
              <a:rPr lang="zh-CN" altLang="zh-CN" sz="3600" b="1" dirty="0">
                <a:latin typeface="楷体" pitchFamily="49" charset="-122"/>
                <a:ea typeface="楷体" pitchFamily="49" charset="-122"/>
              </a:rPr>
              <a:t>解历史，学会感恩。</a:t>
            </a:r>
          </a:p>
          <a:p>
            <a:endParaRPr lang="zh-CN" altLang="en-US" sz="3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descr="QQ截图20160828091121.png"/>
          <p:cNvPicPr>
            <a:picLocks noGrp="1" noChangeAspect="1"/>
          </p:cNvPicPr>
          <p:nvPr>
            <p:ph idx="1"/>
          </p:nvPr>
        </p:nvPicPr>
        <p:blipFill>
          <a:blip r:embed="rId2" cstate="print"/>
          <a:stretch>
            <a:fillRect/>
          </a:stretch>
        </p:blipFill>
        <p:spPr>
          <a:xfrm>
            <a:off x="0" y="-171400"/>
            <a:ext cx="9086919" cy="6858000"/>
          </a:xfrm>
        </p:spPr>
      </p:pic>
      <p:sp>
        <p:nvSpPr>
          <p:cNvPr id="5" name="矩形 4"/>
          <p:cNvSpPr/>
          <p:nvPr/>
        </p:nvSpPr>
        <p:spPr>
          <a:xfrm>
            <a:off x="251520" y="3212976"/>
            <a:ext cx="8712968" cy="2554545"/>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r>
              <a:rPr lang="zh-CN" altLang="en-US"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lumMod val="95000"/>
                    <a:lumOff val="5000"/>
                  </a:schemeClr>
                </a:solidFill>
                <a:effectLst>
                  <a:outerShdw blurRad="50800" dist="40000" dir="5400000" algn="tl" rotWithShape="0">
                    <a:srgbClr val="000000">
                      <a:shade val="5000"/>
                      <a:satMod val="120000"/>
                      <a:alpha val="33000"/>
                    </a:srgbClr>
                  </a:outerShdw>
                </a:effectLst>
              </a:rPr>
              <a:t>           惊喜！！！！！</a:t>
            </a:r>
            <a:endParaRPr lang="en-US" altLang="zh-CN"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tx1">
                  <a:lumMod val="95000"/>
                  <a:lumOff val="5000"/>
                </a:schemeClr>
              </a:solidFill>
              <a:effectLst>
                <a:outerShdw blurRad="50800" dist="40000" dir="5400000" algn="tl" rotWithShape="0">
                  <a:srgbClr val="000000">
                    <a:shade val="5000"/>
                    <a:satMod val="120000"/>
                    <a:alpha val="33000"/>
                  </a:srgbClr>
                </a:outerShdw>
              </a:effectLst>
            </a:endParaRPr>
          </a:p>
          <a:p>
            <a:r>
              <a:rPr lang="zh-CN" altLang="en-US" sz="40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楷体" pitchFamily="49" charset="-122"/>
                <a:ea typeface="楷体" pitchFamily="49" charset="-122"/>
              </a:rPr>
              <a:t>    我们的梦想，获得了上海“真爱梦想基金” 的赞助，行程中的所有费用都由他们来资助。</a:t>
            </a:r>
            <a:endParaRPr lang="zh-CN" altLang="en-US" sz="4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楷体" pitchFamily="49" charset="-122"/>
              <a:ea typeface="楷体" pitchFamily="49"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01.tooopen.com/downs/images/2011/3/31/sy_201103311018422006-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9144000" cy="725822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pPr algn="l"/>
            <a:r>
              <a:rPr lang="zh-CN" altLang="en-US" sz="6000" b="1" dirty="0" smtClean="0">
                <a:ea typeface="华文行楷"/>
              </a:rPr>
              <a:t>课程的实施</a:t>
            </a:r>
            <a:endParaRPr lang="zh-CN" altLang="en-US" sz="6000" b="1" dirty="0">
              <a:ea typeface="华文行楷"/>
            </a:endParaRPr>
          </a:p>
        </p:txBody>
      </p:sp>
      <p:sp>
        <p:nvSpPr>
          <p:cNvPr id="3" name="内容占位符 2"/>
          <p:cNvSpPr>
            <a:spLocks noGrp="1"/>
          </p:cNvSpPr>
          <p:nvPr>
            <p:ph idx="1"/>
          </p:nvPr>
        </p:nvSpPr>
        <p:spPr/>
        <p:txBody>
          <a:bodyPr>
            <a:normAutofit fontScale="92500" lnSpcReduction="10000"/>
          </a:bodyPr>
          <a:lstStyle/>
          <a:p>
            <a:pPr>
              <a:buNone/>
            </a:pPr>
            <a:r>
              <a:rPr lang="zh-CN" altLang="en-US" sz="4000" dirty="0" smtClean="0"/>
              <a:t>         远方</a:t>
            </a:r>
            <a:r>
              <a:rPr lang="zh-CN" altLang="zh-CN" sz="4000" dirty="0" smtClean="0"/>
              <a:t>是未知的路途</a:t>
            </a:r>
            <a:r>
              <a:rPr lang="zh-CN" altLang="en-US" sz="4000" dirty="0" smtClean="0"/>
              <a:t>，我们</a:t>
            </a:r>
            <a:r>
              <a:rPr lang="zh-CN" altLang="zh-CN" sz="4000" dirty="0" smtClean="0"/>
              <a:t>将面对无数可能性，每一步都要在许多分岔中作出选择，而每一个选择，又会将你引向许多新的分岔。</a:t>
            </a:r>
            <a:r>
              <a:rPr lang="en-US" altLang="zh-CN" sz="4000" dirty="0" smtClean="0"/>
              <a:t> </a:t>
            </a:r>
          </a:p>
          <a:p>
            <a:pPr>
              <a:buNone/>
            </a:pPr>
            <a:r>
              <a:rPr lang="en-US" altLang="zh-CN" sz="4000" dirty="0" smtClean="0"/>
              <a:t>         </a:t>
            </a:r>
            <a:r>
              <a:rPr lang="zh-CN" altLang="en-US" sz="4000" dirty="0" smtClean="0"/>
              <a:t>带着梦想和同学们的嘱托，我们踏上了去远方的行程</a:t>
            </a:r>
            <a:r>
              <a:rPr lang="en-US" altLang="zh-CN" sz="4000" dirty="0" smtClean="0"/>
              <a:t>……</a:t>
            </a:r>
          </a:p>
          <a:p>
            <a:pPr>
              <a:buNone/>
            </a:pPr>
            <a:r>
              <a:rPr lang="en-US" altLang="zh-CN" sz="4000" dirty="0" smtClean="0"/>
              <a:t>          </a:t>
            </a:r>
          </a:p>
          <a:p>
            <a:pPr>
              <a:buNone/>
            </a:pPr>
            <a:r>
              <a:rPr lang="en-US" altLang="zh-CN" sz="4000" b="1" dirty="0" smtClean="0">
                <a:latin typeface="楷体" pitchFamily="49" charset="-122"/>
                <a:ea typeface="楷体" pitchFamily="49" charset="-122"/>
              </a:rPr>
              <a:t>    </a:t>
            </a:r>
            <a:endParaRPr lang="zh-CN" altLang="zh-CN" sz="4800" b="1" dirty="0">
              <a:latin typeface="楷体" pitchFamily="49" charset="-122"/>
              <a:ea typeface="楷体" pitchFamily="49"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01.tooopen.com/downs/images/2011/3/31/sy_201103311018422006-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9144000" cy="725822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pPr algn="l"/>
            <a:r>
              <a:rPr lang="zh-CN" altLang="en-US" sz="6000" b="1" dirty="0" smtClean="0">
                <a:ea typeface="华文行楷"/>
              </a:rPr>
              <a:t>课程的缘起</a:t>
            </a:r>
            <a:endParaRPr lang="zh-CN" altLang="en-US" sz="6000" b="1" dirty="0">
              <a:ea typeface="华文行楷"/>
            </a:endParaRPr>
          </a:p>
        </p:txBody>
      </p:sp>
      <p:sp>
        <p:nvSpPr>
          <p:cNvPr id="3" name="内容占位符 2"/>
          <p:cNvSpPr>
            <a:spLocks noGrp="1"/>
          </p:cNvSpPr>
          <p:nvPr>
            <p:ph idx="1"/>
          </p:nvPr>
        </p:nvSpPr>
        <p:spPr>
          <a:xfrm>
            <a:off x="0" y="1600200"/>
            <a:ext cx="9144000" cy="5717232"/>
          </a:xfrm>
        </p:spPr>
        <p:style>
          <a:lnRef idx="2">
            <a:schemeClr val="accent1"/>
          </a:lnRef>
          <a:fillRef idx="1">
            <a:schemeClr val="lt1"/>
          </a:fillRef>
          <a:effectRef idx="0">
            <a:schemeClr val="accent1"/>
          </a:effectRef>
          <a:fontRef idx="minor">
            <a:schemeClr val="dk1"/>
          </a:fontRef>
        </p:style>
        <p:txBody>
          <a:bodyPr>
            <a:noAutofit/>
          </a:bodyPr>
          <a:lstStyle/>
          <a:p>
            <a:pPr>
              <a:buNone/>
            </a:pPr>
            <a:r>
              <a:rPr lang="en-US" altLang="zh-CN" sz="3600" b="1" dirty="0" smtClean="0">
                <a:latin typeface="楷体" pitchFamily="49" charset="-122"/>
                <a:ea typeface="楷体" pitchFamily="49" charset="-122"/>
              </a:rPr>
              <a:t>     </a:t>
            </a:r>
            <a:r>
              <a:rPr lang="zh-CN" altLang="en-US" sz="3600" b="1" dirty="0" smtClean="0">
                <a:latin typeface="楷体" pitchFamily="49" charset="-122"/>
                <a:ea typeface="楷体" pitchFamily="49" charset="-122"/>
              </a:rPr>
              <a:t>世界那么大，我想去看看！！！</a:t>
            </a:r>
            <a:endParaRPr lang="en-US" altLang="zh-CN" sz="3600" b="1" dirty="0" smtClean="0">
              <a:latin typeface="楷体" pitchFamily="49" charset="-122"/>
              <a:ea typeface="楷体" pitchFamily="49" charset="-122"/>
            </a:endParaRPr>
          </a:p>
          <a:p>
            <a:pPr>
              <a:buNone/>
            </a:pPr>
            <a:r>
              <a:rPr lang="en-US" altLang="zh-CN" sz="3600" b="1" dirty="0">
                <a:latin typeface="楷体" pitchFamily="49" charset="-122"/>
                <a:ea typeface="楷体" pitchFamily="49" charset="-122"/>
              </a:rPr>
              <a:t> </a:t>
            </a:r>
            <a:r>
              <a:rPr lang="en-US" altLang="zh-CN" sz="3600" b="1" dirty="0" smtClean="0">
                <a:latin typeface="楷体" pitchFamily="49" charset="-122"/>
                <a:ea typeface="楷体" pitchFamily="49" charset="-122"/>
              </a:rPr>
              <a:t>    2016</a:t>
            </a:r>
            <a:r>
              <a:rPr lang="zh-CN" altLang="en-US" sz="3600" b="1" dirty="0" smtClean="0">
                <a:latin typeface="楷体" pitchFamily="49" charset="-122"/>
                <a:ea typeface="楷体" pitchFamily="49" charset="-122"/>
              </a:rPr>
              <a:t>年</a:t>
            </a:r>
            <a:r>
              <a:rPr lang="en-US" altLang="zh-CN" sz="3600" b="1" dirty="0" smtClean="0">
                <a:latin typeface="楷体" pitchFamily="49" charset="-122"/>
                <a:ea typeface="楷体" pitchFamily="49" charset="-122"/>
              </a:rPr>
              <a:t>4</a:t>
            </a:r>
            <a:r>
              <a:rPr lang="zh-CN" altLang="en-US" sz="3600" b="1" dirty="0" smtClean="0">
                <a:latin typeface="楷体" pitchFamily="49" charset="-122"/>
                <a:ea typeface="楷体" pitchFamily="49" charset="-122"/>
              </a:rPr>
              <a:t>月，我们中队</a:t>
            </a:r>
            <a:r>
              <a:rPr lang="zh-CN" altLang="zh-CN" sz="3600" b="1" dirty="0" smtClean="0">
                <a:latin typeface="楷体" pitchFamily="49" charset="-122"/>
                <a:ea typeface="楷体" pitchFamily="49" charset="-122"/>
              </a:rPr>
              <a:t>以</a:t>
            </a:r>
            <a:r>
              <a:rPr lang="zh-CN" altLang="en-US" sz="3600" b="1" dirty="0" smtClean="0">
                <a:latin typeface="楷体" pitchFamily="49" charset="-122"/>
                <a:ea typeface="楷体" pitchFamily="49" charset="-122"/>
              </a:rPr>
              <a:t>集体</a:t>
            </a:r>
            <a:r>
              <a:rPr lang="zh-CN" altLang="zh-CN" sz="3600" b="1" dirty="0" smtClean="0">
                <a:latin typeface="楷体" pitchFamily="49" charset="-122"/>
                <a:ea typeface="楷体" pitchFamily="49" charset="-122"/>
              </a:rPr>
              <a:t>的</a:t>
            </a:r>
            <a:r>
              <a:rPr lang="zh-CN" altLang="zh-CN" sz="3600" b="1" dirty="0">
                <a:latin typeface="楷体" pitchFamily="49" charset="-122"/>
                <a:ea typeface="楷体" pitchFamily="49" charset="-122"/>
              </a:rPr>
              <a:t>名</a:t>
            </a:r>
            <a:r>
              <a:rPr lang="zh-CN" altLang="zh-CN" sz="3600" b="1" dirty="0" smtClean="0">
                <a:latin typeface="楷体" pitchFamily="49" charset="-122"/>
                <a:ea typeface="楷体" pitchFamily="49" charset="-122"/>
              </a:rPr>
              <a:t>义</a:t>
            </a:r>
            <a:r>
              <a:rPr lang="zh-CN" altLang="en-US" sz="3600" b="1" dirty="0" smtClean="0">
                <a:latin typeface="楷体" pitchFamily="49" charset="-122"/>
                <a:ea typeface="楷体" pitchFamily="49" charset="-122"/>
              </a:rPr>
              <a:t>，</a:t>
            </a:r>
            <a:r>
              <a:rPr lang="zh-CN" altLang="zh-CN" sz="3600" b="1" dirty="0" smtClean="0">
                <a:latin typeface="楷体" pitchFamily="49" charset="-122"/>
                <a:ea typeface="楷体" pitchFamily="49" charset="-122"/>
              </a:rPr>
              <a:t>向</a:t>
            </a:r>
            <a:r>
              <a:rPr lang="zh-CN" altLang="zh-CN" sz="3600" b="1" dirty="0">
                <a:latin typeface="楷体" pitchFamily="49" charset="-122"/>
                <a:ea typeface="楷体" pitchFamily="49" charset="-122"/>
              </a:rPr>
              <a:t>湖南永州市宁远县九疑山完小捐赠过物资</a:t>
            </a:r>
            <a:r>
              <a:rPr lang="zh-CN" altLang="zh-CN" sz="3600" b="1" dirty="0" smtClean="0">
                <a:latin typeface="楷体" pitchFamily="49" charset="-122"/>
                <a:ea typeface="楷体" pitchFamily="49" charset="-122"/>
              </a:rPr>
              <a:t>。</a:t>
            </a:r>
            <a:endParaRPr lang="en-US" altLang="zh-CN" sz="3600" b="1" dirty="0" smtClean="0">
              <a:latin typeface="楷体" pitchFamily="49" charset="-122"/>
              <a:ea typeface="楷体" pitchFamily="49" charset="-122"/>
            </a:endParaRPr>
          </a:p>
          <a:p>
            <a:pPr>
              <a:buNone/>
            </a:pPr>
            <a:r>
              <a:rPr lang="en-US" altLang="zh-CN" sz="3600" b="1" dirty="0" smtClean="0">
                <a:latin typeface="楷体" pitchFamily="49" charset="-122"/>
                <a:ea typeface="楷体" pitchFamily="49" charset="-122"/>
              </a:rPr>
              <a:t>    </a:t>
            </a:r>
            <a:r>
              <a:rPr lang="zh-CN" altLang="zh-CN" sz="3600" b="1" dirty="0" smtClean="0">
                <a:latin typeface="楷体" pitchFamily="49" charset="-122"/>
                <a:ea typeface="楷体" pitchFamily="49" charset="-122"/>
              </a:rPr>
              <a:t>他</a:t>
            </a:r>
            <a:r>
              <a:rPr lang="zh-CN" altLang="zh-CN" sz="3600" b="1" dirty="0">
                <a:latin typeface="楷体" pitchFamily="49" charset="-122"/>
                <a:ea typeface="楷体" pitchFamily="49" charset="-122"/>
              </a:rPr>
              <a:t>们回传的照片中破旧的课桌、简陋的学校大门、穿着破旧的小伙伴一直敲击着我们的心灵，所以我们渴望能去实地看看，看看我们是否还能为小伙伴们做些什</a:t>
            </a:r>
            <a:r>
              <a:rPr lang="zh-CN" altLang="zh-CN" sz="3600" b="1" dirty="0" smtClean="0">
                <a:latin typeface="楷体" pitchFamily="49" charset="-122"/>
                <a:ea typeface="楷体" pitchFamily="49" charset="-122"/>
              </a:rPr>
              <a:t>么</a:t>
            </a:r>
            <a:r>
              <a:rPr lang="zh-CN" altLang="en-US" sz="3600" b="1" dirty="0" smtClean="0">
                <a:latin typeface="楷体" pitchFamily="49" charset="-122"/>
                <a:ea typeface="楷体" pitchFamily="49" charset="-122"/>
              </a:rPr>
              <a:t>，去看看小伙伴们生活的地方</a:t>
            </a:r>
            <a:r>
              <a:rPr lang="zh-CN" altLang="zh-CN" sz="3600" b="1" dirty="0" smtClean="0">
                <a:latin typeface="楷体" pitchFamily="49" charset="-122"/>
                <a:ea typeface="楷体" pitchFamily="49" charset="-122"/>
              </a:rPr>
              <a:t>。</a:t>
            </a:r>
            <a:endParaRPr lang="zh-CN" altLang="zh-CN" sz="3600" b="1" dirty="0">
              <a:latin typeface="楷体" pitchFamily="49" charset="-122"/>
              <a:ea typeface="楷体"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5" name="矩形 4"/>
          <p:cNvSpPr/>
          <p:nvPr/>
        </p:nvSpPr>
        <p:spPr>
          <a:xfrm>
            <a:off x="2423160" y="6009056"/>
            <a:ext cx="4572000"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r>
              <a:rPr lang="zh-CN" altLang="en-US" dirty="0"/>
              <a:t>8月1日，我们从常州北站出发，第一次离开爸爸妈妈去远方，心中有忐忑，又不安，但是更多的是期待</a:t>
            </a:r>
          </a:p>
        </p:txBody>
      </p:sp>
    </p:spTree>
    <p:extLst>
      <p:ext uri="{BB962C8B-B14F-4D97-AF65-F5344CB8AC3E}">
        <p14:creationId xmlns:p14="http://schemas.microsoft.com/office/powerpoint/2010/main" xmlns="" val="2384329205"/>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79712" y="764704"/>
            <a:ext cx="3877985" cy="830997"/>
          </a:xfrm>
          <a:prstGeom prst="rect">
            <a:avLst/>
          </a:prstGeom>
          <a:noFill/>
        </p:spPr>
        <p:txBody>
          <a:bodyPr wrap="none" rtlCol="0">
            <a:spAutoFit/>
          </a:bodyPr>
          <a:lstStyle/>
          <a:p>
            <a:r>
              <a:rPr lang="zh-CN" altLang="en-US" sz="4800" dirty="0" smtClean="0">
                <a:latin typeface="楷体" pitchFamily="49" charset="-122"/>
                <a:ea typeface="楷体" pitchFamily="49" charset="-122"/>
              </a:rPr>
              <a:t>在课本中寻梦</a:t>
            </a:r>
            <a:endParaRPr lang="zh-CN" altLang="en-US" sz="4800" dirty="0">
              <a:latin typeface="楷体" pitchFamily="49" charset="-122"/>
              <a:ea typeface="楷体" pitchFamily="49" charset="-122"/>
            </a:endParaRPr>
          </a:p>
        </p:txBody>
      </p:sp>
      <p:sp>
        <p:nvSpPr>
          <p:cNvPr id="4" name="TextBox 3"/>
          <p:cNvSpPr txBox="1"/>
          <p:nvPr/>
        </p:nvSpPr>
        <p:spPr>
          <a:xfrm>
            <a:off x="179512" y="1916832"/>
            <a:ext cx="8568952" cy="4801314"/>
          </a:xfrm>
          <a:prstGeom prst="rect">
            <a:avLst/>
          </a:prstGeom>
          <a:noFill/>
        </p:spPr>
        <p:txBody>
          <a:bodyPr wrap="square" rtlCol="0">
            <a:spAutoFit/>
          </a:bodyPr>
          <a:lstStyle/>
          <a:p>
            <a:r>
              <a:rPr lang="en-US" altLang="zh-CN" dirty="0" smtClean="0"/>
              <a:t>        </a:t>
            </a:r>
            <a:r>
              <a:rPr lang="zh-CN" altLang="en-US" sz="3200" dirty="0" smtClean="0">
                <a:latin typeface="楷体" pitchFamily="49" charset="-122"/>
                <a:ea typeface="楷体" pitchFamily="49" charset="-122"/>
              </a:rPr>
              <a:t>说</a:t>
            </a:r>
            <a:r>
              <a:rPr lang="zh-CN" altLang="zh-CN" sz="3200" dirty="0" smtClean="0">
                <a:latin typeface="楷体" pitchFamily="49" charset="-122"/>
                <a:ea typeface="楷体" pitchFamily="49" charset="-122"/>
              </a:rPr>
              <a:t>起永州，大家自然会想起</a:t>
            </a:r>
            <a:r>
              <a:rPr lang="zh-CN" altLang="en-US" sz="3200" dirty="0" smtClean="0">
                <a:latin typeface="楷体" pitchFamily="49" charset="-122"/>
                <a:ea typeface="楷体" pitchFamily="49" charset="-122"/>
              </a:rPr>
              <a:t>语文课本中经常出现的</a:t>
            </a:r>
            <a:r>
              <a:rPr lang="zh-CN" altLang="zh-CN" sz="3200" dirty="0" smtClean="0">
                <a:latin typeface="楷体" pitchFamily="49" charset="-122"/>
                <a:ea typeface="楷体" pitchFamily="49" charset="-122"/>
              </a:rPr>
              <a:t>柳宗元，会想起《永州八记》。那柳子庙在哪儿呢？同学们带着好奇心，顺着柳子街往前探索：一座座三层木质吊脚楼，一间间土堆房</a:t>
            </a:r>
            <a:r>
              <a:rPr lang="en-US" altLang="zh-CN" sz="3200" dirty="0" smtClean="0">
                <a:latin typeface="楷体" pitchFamily="49" charset="-122"/>
                <a:ea typeface="楷体" pitchFamily="49" charset="-122"/>
              </a:rPr>
              <a:t>……</a:t>
            </a:r>
            <a:r>
              <a:rPr lang="zh-CN" altLang="zh-CN" sz="3200" dirty="0" smtClean="0">
                <a:latin typeface="楷体" pitchFamily="49" charset="-122"/>
                <a:ea typeface="楷体" pitchFamily="49" charset="-122"/>
              </a:rPr>
              <a:t>都激起了同学们的兴趣。在柳子街中间，同学们终于找到了柳子庙，大家一边参观，一边相互介绍柳宗元的生平，以及讲述柳宗元写得《捕蛇者说》《郭橐驼传》《小石潭记》等</a:t>
            </a:r>
            <a:r>
              <a:rPr lang="zh-CN" altLang="en-US" sz="3200" dirty="0" smtClean="0">
                <a:latin typeface="楷体" pitchFamily="49" charset="-122"/>
                <a:ea typeface="楷体" pitchFamily="49" charset="-122"/>
              </a:rPr>
              <a:t>。</a:t>
            </a:r>
            <a:endParaRPr lang="zh-CN" altLang="zh-CN" sz="3200" dirty="0" smtClean="0">
              <a:latin typeface="楷体" pitchFamily="49" charset="-122"/>
              <a:ea typeface="楷体" pitchFamily="49" charset="-122"/>
            </a:endParaRPr>
          </a:p>
          <a:p>
            <a:endParaRPr lang="zh-CN" altLang="en-US" dirty="0">
              <a:latin typeface="楷体" pitchFamily="49" charset="-122"/>
              <a:ea typeface="楷体" pitchFamily="49"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rot="5400000">
            <a:off x="2486830" y="1500188"/>
            <a:ext cx="6858000" cy="3857625"/>
          </a:xfrm>
          <a:prstGeom prst="rect">
            <a:avLst/>
          </a:prstGeom>
        </p:spPr>
      </p:pic>
      <p:sp>
        <p:nvSpPr>
          <p:cNvPr id="3" name="矩形 2"/>
          <p:cNvSpPr/>
          <p:nvPr/>
        </p:nvSpPr>
        <p:spPr>
          <a:xfrm>
            <a:off x="1474631" y="1951672"/>
            <a:ext cx="2224826" cy="20313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今天，我们要一起去柳宗元文化景区，刘可宇当导游，她可是信心满满，这不，她已经为我们看好了到底坐哪一辆公交车。</a:t>
            </a:r>
          </a:p>
        </p:txBody>
      </p:sp>
    </p:spTree>
    <p:extLst>
      <p:ext uri="{BB962C8B-B14F-4D97-AF65-F5344CB8AC3E}">
        <p14:creationId xmlns:p14="http://schemas.microsoft.com/office/powerpoint/2010/main" xmlns="" val="2091624842"/>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965960" y="0"/>
            <a:ext cx="6858000" cy="6858000"/>
          </a:xfrm>
          <a:prstGeom prst="rect">
            <a:avLst/>
          </a:prstGeom>
        </p:spPr>
      </p:pic>
      <p:sp>
        <p:nvSpPr>
          <p:cNvPr id="3" name="矩形 2"/>
          <p:cNvSpPr/>
          <p:nvPr/>
        </p:nvSpPr>
        <p:spPr>
          <a:xfrm>
            <a:off x="155067" y="1859855"/>
            <a:ext cx="1627369"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进入柳子庙，一切都是那么顺利，真好！</a:t>
            </a:r>
          </a:p>
        </p:txBody>
      </p:sp>
    </p:spTree>
    <p:extLst>
      <p:ext uri="{BB962C8B-B14F-4D97-AF65-F5344CB8AC3E}">
        <p14:creationId xmlns:p14="http://schemas.microsoft.com/office/powerpoint/2010/main" xmlns="" val="406601782"/>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844824"/>
            <a:ext cx="8388424" cy="3416320"/>
          </a:xfrm>
          <a:prstGeom prst="rect">
            <a:avLst/>
          </a:prstGeom>
        </p:spPr>
        <p:txBody>
          <a:bodyPr wrap="square">
            <a:spAutoFit/>
          </a:bodyPr>
          <a:lstStyle/>
          <a:p>
            <a:r>
              <a:rPr lang="en-US" altLang="zh-CN" sz="3600" dirty="0" smtClean="0"/>
              <a:t>      </a:t>
            </a:r>
            <a:r>
              <a:rPr lang="zh-CN" altLang="zh-CN" sz="3600" dirty="0" smtClean="0">
                <a:latin typeface="楷体" pitchFamily="49" charset="-122"/>
                <a:ea typeface="楷体" pitchFamily="49" charset="-122"/>
              </a:rPr>
              <a:t>出了柳子庙，同学们继续前行，虽然肚子饿得咕咕叫，也挡不住大家寻找的热情，终于，在柳子街的最后方，找到了小石潭，大家在小石潭边读《小石潭记》，感受文化魅力的同时，也挑战了自己。</a:t>
            </a:r>
            <a:endParaRPr lang="zh-CN" altLang="en-US" sz="3600" dirty="0">
              <a:latin typeface="楷体" pitchFamily="49" charset="-122"/>
              <a:ea typeface="楷体" pitchFamily="49" charset="-122"/>
            </a:endParaRPr>
          </a:p>
        </p:txBody>
      </p:sp>
      <p:sp>
        <p:nvSpPr>
          <p:cNvPr id="3" name="TextBox 2"/>
          <p:cNvSpPr txBox="1"/>
          <p:nvPr/>
        </p:nvSpPr>
        <p:spPr>
          <a:xfrm>
            <a:off x="1835696" y="764704"/>
            <a:ext cx="3877985" cy="830997"/>
          </a:xfrm>
          <a:prstGeom prst="rect">
            <a:avLst/>
          </a:prstGeom>
          <a:noFill/>
        </p:spPr>
        <p:txBody>
          <a:bodyPr wrap="none" rtlCol="0">
            <a:spAutoFit/>
          </a:bodyPr>
          <a:lstStyle/>
          <a:p>
            <a:r>
              <a:rPr lang="zh-CN" altLang="en-US" sz="4800" dirty="0" smtClean="0">
                <a:latin typeface="楷体" pitchFamily="49" charset="-122"/>
                <a:ea typeface="楷体" pitchFamily="49" charset="-122"/>
              </a:rPr>
              <a:t>在课本中寻梦</a:t>
            </a:r>
            <a:endParaRPr lang="zh-CN" altLang="en-US" sz="4800" dirty="0">
              <a:latin typeface="楷体" pitchFamily="49" charset="-122"/>
              <a:ea typeface="楷体" pitchFamily="49"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rot="5400000">
            <a:off x="2744924" y="458925"/>
            <a:ext cx="6858000" cy="5940151"/>
          </a:xfrm>
          <a:prstGeom prst="rect">
            <a:avLst/>
          </a:prstGeom>
        </p:spPr>
      </p:pic>
      <p:sp>
        <p:nvSpPr>
          <p:cNvPr id="3" name="矩形 2"/>
          <p:cNvSpPr/>
          <p:nvPr/>
        </p:nvSpPr>
        <p:spPr>
          <a:xfrm>
            <a:off x="853293" y="1952085"/>
            <a:ext cx="2295591"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到达西小丘，再往前走就是小石潭啦，加油！</a:t>
            </a:r>
          </a:p>
        </p:txBody>
      </p:sp>
    </p:spTree>
    <p:extLst>
      <p:ext uri="{BB962C8B-B14F-4D97-AF65-F5344CB8AC3E}">
        <p14:creationId xmlns:p14="http://schemas.microsoft.com/office/powerpoint/2010/main" xmlns="" val="1937938914"/>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948815" y="0"/>
            <a:ext cx="6858000" cy="6858000"/>
          </a:xfrm>
          <a:prstGeom prst="rect">
            <a:avLst/>
          </a:prstGeom>
        </p:spPr>
      </p:pic>
      <p:sp>
        <p:nvSpPr>
          <p:cNvPr id="3" name="矩形 2"/>
          <p:cNvSpPr/>
          <p:nvPr/>
        </p:nvSpPr>
        <p:spPr>
          <a:xfrm>
            <a:off x="465304" y="2020842"/>
            <a:ext cx="1360277"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好不容易找到小石潭！</a:t>
            </a:r>
          </a:p>
        </p:txBody>
      </p:sp>
    </p:spTree>
    <p:extLst>
      <p:ext uri="{BB962C8B-B14F-4D97-AF65-F5344CB8AC3E}">
        <p14:creationId xmlns:p14="http://schemas.microsoft.com/office/powerpoint/2010/main" xmlns="" val="1178855101"/>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484784"/>
            <a:ext cx="8136904" cy="4031873"/>
          </a:xfrm>
          <a:prstGeom prst="rect">
            <a:avLst/>
          </a:prstGeom>
        </p:spPr>
        <p:txBody>
          <a:bodyPr wrap="square">
            <a:spAutoFit/>
          </a:bodyPr>
          <a:lstStyle/>
          <a:p>
            <a:r>
              <a:rPr lang="en-US" altLang="zh-CN" sz="3200" dirty="0" smtClean="0"/>
              <a:t>         </a:t>
            </a:r>
            <a:r>
              <a:rPr lang="zh-CN" altLang="zh-CN" sz="3200" dirty="0" smtClean="0">
                <a:latin typeface="楷体" pitchFamily="49" charset="-122"/>
                <a:ea typeface="楷体" pitchFamily="49" charset="-122"/>
              </a:rPr>
              <a:t>此次永州之行，大家最期待的就是到我们手拉手的湖南永州市宁远县九嶷山完小看看。这不，第三天，同学们就坐上了前往宁远县的汽车，随着汽车的行进，一座座大山的出现，车子越来越颠簸，同学们似乎感受到了远方同伴上学的不易。终于，经过三个小时的车程，同学们终于来到了九嶷山完小，学校黄马日老师接待了我们。</a:t>
            </a:r>
            <a:endParaRPr lang="zh-CN" altLang="en-US" sz="3200" dirty="0">
              <a:latin typeface="楷体" pitchFamily="49" charset="-122"/>
              <a:ea typeface="楷体" pitchFamily="49" charset="-122"/>
            </a:endParaRPr>
          </a:p>
        </p:txBody>
      </p:sp>
      <p:sp>
        <p:nvSpPr>
          <p:cNvPr id="4" name="矩形 3"/>
          <p:cNvSpPr/>
          <p:nvPr/>
        </p:nvSpPr>
        <p:spPr>
          <a:xfrm>
            <a:off x="2555776" y="476672"/>
            <a:ext cx="3897221" cy="830997"/>
          </a:xfrm>
          <a:prstGeom prst="rect">
            <a:avLst/>
          </a:prstGeom>
        </p:spPr>
        <p:txBody>
          <a:bodyPr wrap="none">
            <a:spAutoFit/>
          </a:bodyPr>
          <a:lstStyle/>
          <a:p>
            <a:r>
              <a:rPr lang="zh-CN" altLang="en-US" sz="4800" b="1" dirty="0" smtClean="0">
                <a:latin typeface="楷体" pitchFamily="49" charset="-122"/>
                <a:ea typeface="楷体" pitchFamily="49" charset="-122"/>
              </a:rPr>
              <a:t>在爱心中寻梦</a:t>
            </a:r>
            <a:endParaRPr lang="zh-CN" altLang="en-US" sz="4800" b="1" dirty="0">
              <a:latin typeface="楷体" pitchFamily="49" charset="-122"/>
              <a:ea typeface="楷体" pitchFamily="49"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634615" y="0"/>
            <a:ext cx="6858000" cy="6858000"/>
          </a:xfrm>
          <a:prstGeom prst="rect">
            <a:avLst/>
          </a:prstGeom>
        </p:spPr>
      </p:pic>
      <p:sp>
        <p:nvSpPr>
          <p:cNvPr id="3" name="矩形 2"/>
          <p:cNvSpPr/>
          <p:nvPr/>
        </p:nvSpPr>
        <p:spPr>
          <a:xfrm>
            <a:off x="464525" y="2549468"/>
            <a:ext cx="2027537" cy="175432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又经过一个小时车程，我们到达了九嶷山完小，黄老师接待了我们！身后，就是九嶷山完小的教学楼了！</a:t>
            </a:r>
          </a:p>
        </p:txBody>
      </p:sp>
    </p:spTree>
    <p:extLst>
      <p:ext uri="{BB962C8B-B14F-4D97-AF65-F5344CB8AC3E}">
        <p14:creationId xmlns:p14="http://schemas.microsoft.com/office/powerpoint/2010/main" xmlns="" val="3738801688"/>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085975" y="0"/>
            <a:ext cx="6858000" cy="6858000"/>
          </a:xfrm>
          <a:prstGeom prst="rect">
            <a:avLst/>
          </a:prstGeom>
        </p:spPr>
      </p:pic>
      <p:sp>
        <p:nvSpPr>
          <p:cNvPr id="3" name="矩形 2"/>
          <p:cNvSpPr/>
          <p:nvPr/>
        </p:nvSpPr>
        <p:spPr>
          <a:xfrm>
            <a:off x="254751" y="2341848"/>
            <a:ext cx="1590149"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让我们一起来张大合影吧！</a:t>
            </a:r>
          </a:p>
        </p:txBody>
      </p:sp>
    </p:spTree>
    <p:extLst>
      <p:ext uri="{BB962C8B-B14F-4D97-AF65-F5344CB8AC3E}">
        <p14:creationId xmlns:p14="http://schemas.microsoft.com/office/powerpoint/2010/main" xmlns="" val="3629549823"/>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图片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765925"/>
          </a:xfrm>
          <a:prstGeom prst="rect">
            <a:avLst/>
          </a:prstGeom>
        </p:spPr>
      </p:pic>
      <p:pic>
        <p:nvPicPr>
          <p:cNvPr id="4" name="内容占位符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4949045" y="0"/>
            <a:ext cx="4279362" cy="4262511"/>
          </a:xfrm>
        </p:spPr>
      </p:pic>
      <p:pic>
        <p:nvPicPr>
          <p:cNvPr id="6" name="图片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 y="3742006"/>
            <a:ext cx="3583679" cy="3075512"/>
          </a:xfrm>
          <a:prstGeom prst="rect">
            <a:avLst/>
          </a:prstGeom>
        </p:spPr>
      </p:pic>
    </p:spTree>
    <p:extLst>
      <p:ext uri="{BB962C8B-B14F-4D97-AF65-F5344CB8AC3E}">
        <p14:creationId xmlns="" xmlns:p14="http://schemas.microsoft.com/office/powerpoint/2010/main" val="1475189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085975" y="0"/>
            <a:ext cx="6858000" cy="6858000"/>
          </a:xfrm>
          <a:prstGeom prst="rect">
            <a:avLst/>
          </a:prstGeom>
        </p:spPr>
      </p:pic>
      <p:sp>
        <p:nvSpPr>
          <p:cNvPr id="3" name="矩形 2"/>
          <p:cNvSpPr/>
          <p:nvPr/>
        </p:nvSpPr>
        <p:spPr>
          <a:xfrm>
            <a:off x="205505" y="2876965"/>
            <a:ext cx="1658310"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这是山，就在九嶷山完小里面！</a:t>
            </a:r>
          </a:p>
        </p:txBody>
      </p:sp>
    </p:spTree>
    <p:extLst>
      <p:ext uri="{BB962C8B-B14F-4D97-AF65-F5344CB8AC3E}">
        <p14:creationId xmlns:p14="http://schemas.microsoft.com/office/powerpoint/2010/main" xmlns="" val="2369262003"/>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068830" y="0"/>
            <a:ext cx="6858000" cy="6858000"/>
          </a:xfrm>
          <a:prstGeom prst="rect">
            <a:avLst/>
          </a:prstGeom>
        </p:spPr>
      </p:pic>
      <p:sp>
        <p:nvSpPr>
          <p:cNvPr id="3" name="矩形 2"/>
          <p:cNvSpPr/>
          <p:nvPr/>
        </p:nvSpPr>
        <p:spPr>
          <a:xfrm>
            <a:off x="421853" y="2189878"/>
            <a:ext cx="1316795"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教室门外，我们细细参观。</a:t>
            </a:r>
          </a:p>
        </p:txBody>
      </p:sp>
    </p:spTree>
    <p:extLst>
      <p:ext uri="{BB962C8B-B14F-4D97-AF65-F5344CB8AC3E}">
        <p14:creationId xmlns:p14="http://schemas.microsoft.com/office/powerpoint/2010/main" xmlns="" val="1847644304"/>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348800"/>
            <a:ext cx="8892480" cy="5509200"/>
          </a:xfrm>
          <a:prstGeom prst="rect">
            <a:avLst/>
          </a:prstGeom>
        </p:spPr>
        <p:txBody>
          <a:bodyPr wrap="square">
            <a:spAutoFit/>
          </a:bodyPr>
          <a:lstStyle/>
          <a:p>
            <a:r>
              <a:rPr lang="en-US" altLang="zh-CN" sz="3200" dirty="0" smtClean="0">
                <a:latin typeface="楷体" pitchFamily="49" charset="-122"/>
                <a:ea typeface="楷体" pitchFamily="49" charset="-122"/>
              </a:rPr>
              <a:t>     </a:t>
            </a:r>
            <a:r>
              <a:rPr lang="zh-CN" altLang="zh-CN" sz="3200" dirty="0" smtClean="0">
                <a:latin typeface="楷体" pitchFamily="49" charset="-122"/>
                <a:ea typeface="楷体" pitchFamily="49" charset="-122"/>
              </a:rPr>
              <a:t>从黄老师的讲述中我们知道，九嶷山完小是一所寄宿制小学，只有到假日，同学们才</a:t>
            </a:r>
            <a:r>
              <a:rPr lang="zh-CN" altLang="en-US" sz="3200" dirty="0" smtClean="0">
                <a:latin typeface="楷体" pitchFamily="49" charset="-122"/>
                <a:ea typeface="楷体" pitchFamily="49" charset="-122"/>
              </a:rPr>
              <a:t>能</a:t>
            </a:r>
            <a:r>
              <a:rPr lang="zh-CN" altLang="zh-CN" sz="3200" dirty="0" smtClean="0">
                <a:latin typeface="楷体" pitchFamily="49" charset="-122"/>
                <a:ea typeface="楷体" pitchFamily="49" charset="-122"/>
              </a:rPr>
              <a:t>回家，甚至有些同学由于父母常年在外打工，到假日也只能留宿在学校，他们与爸爸妈妈唯一的沟通方式就是到学校的留守儿童教室与父母视频，而这样的沟通方式一周也只有一次。一块块掉了漆的黑板，一张张破旧的课桌</a:t>
            </a:r>
            <a:r>
              <a:rPr lang="en-US" altLang="zh-CN" sz="3200" dirty="0" smtClean="0">
                <a:latin typeface="楷体" pitchFamily="49" charset="-122"/>
                <a:ea typeface="楷体" pitchFamily="49" charset="-122"/>
              </a:rPr>
              <a:t>……</a:t>
            </a:r>
            <a:r>
              <a:rPr lang="zh-CN" altLang="zh-CN" sz="3200" dirty="0" smtClean="0">
                <a:latin typeface="楷体" pitchFamily="49" charset="-122"/>
                <a:ea typeface="楷体" pitchFamily="49" charset="-122"/>
              </a:rPr>
              <a:t>以及教室外面晒满的黄豆梗，让五（</a:t>
            </a:r>
            <a:r>
              <a:rPr lang="en-US" altLang="zh-CN" sz="3200" dirty="0" smtClean="0">
                <a:latin typeface="楷体" pitchFamily="49" charset="-122"/>
                <a:ea typeface="楷体" pitchFamily="49" charset="-122"/>
              </a:rPr>
              <a:t>5</a:t>
            </a:r>
            <a:r>
              <a:rPr lang="zh-CN" altLang="zh-CN" sz="3200" dirty="0" smtClean="0">
                <a:latin typeface="楷体" pitchFamily="49" charset="-122"/>
                <a:ea typeface="楷体" pitchFamily="49" charset="-122"/>
              </a:rPr>
              <a:t>）班的同学忍不住感叹：我们的学习环境真的是太好了，这里的同学没有操场，没有投影仪，什么都没有，我们真是太幸运了。</a:t>
            </a:r>
            <a:endParaRPr lang="zh-CN" altLang="en-US" sz="3200" dirty="0">
              <a:latin typeface="楷体" pitchFamily="49" charset="-122"/>
              <a:ea typeface="楷体" pitchFamily="49" charset="-122"/>
            </a:endParaRPr>
          </a:p>
        </p:txBody>
      </p:sp>
      <p:sp>
        <p:nvSpPr>
          <p:cNvPr id="3" name="矩形 2"/>
          <p:cNvSpPr/>
          <p:nvPr/>
        </p:nvSpPr>
        <p:spPr>
          <a:xfrm>
            <a:off x="2555776" y="476672"/>
            <a:ext cx="3897221" cy="830997"/>
          </a:xfrm>
          <a:prstGeom prst="rect">
            <a:avLst/>
          </a:prstGeom>
        </p:spPr>
        <p:txBody>
          <a:bodyPr wrap="none">
            <a:spAutoFit/>
          </a:bodyPr>
          <a:lstStyle/>
          <a:p>
            <a:r>
              <a:rPr lang="zh-CN" altLang="en-US" sz="4800" b="1" dirty="0" smtClean="0">
                <a:latin typeface="楷体" pitchFamily="49" charset="-122"/>
                <a:ea typeface="楷体" pitchFamily="49" charset="-122"/>
              </a:rPr>
              <a:t>在爱心中寻梦</a:t>
            </a:r>
            <a:endParaRPr lang="zh-CN" altLang="en-US" sz="4800" b="1" dirty="0">
              <a:latin typeface="楷体" pitchFamily="49" charset="-122"/>
              <a:ea typeface="楷体" pitchFamily="49"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051685" y="0"/>
            <a:ext cx="6858000" cy="6858000"/>
          </a:xfrm>
          <a:prstGeom prst="rect">
            <a:avLst/>
          </a:prstGeom>
        </p:spPr>
      </p:pic>
      <p:sp>
        <p:nvSpPr>
          <p:cNvPr id="3" name="矩形 2"/>
          <p:cNvSpPr/>
          <p:nvPr/>
        </p:nvSpPr>
        <p:spPr>
          <a:xfrm>
            <a:off x="338173" y="1741049"/>
            <a:ext cx="1497067" cy="1477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释放我们的力量，让我们一起帮助那些需要他人帮助的人。</a:t>
            </a:r>
          </a:p>
        </p:txBody>
      </p:sp>
    </p:spTree>
    <p:extLst>
      <p:ext uri="{BB962C8B-B14F-4D97-AF65-F5344CB8AC3E}">
        <p14:creationId xmlns:p14="http://schemas.microsoft.com/office/powerpoint/2010/main" xmlns="" val="3922597015"/>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3429000" y="752261"/>
            <a:ext cx="5416224" cy="4811412"/>
          </a:xfrm>
          <a:prstGeom prst="rect">
            <a:avLst/>
          </a:prstGeom>
        </p:spPr>
      </p:pic>
      <p:sp>
        <p:nvSpPr>
          <p:cNvPr id="3" name="矩形 2"/>
          <p:cNvSpPr/>
          <p:nvPr/>
        </p:nvSpPr>
        <p:spPr>
          <a:xfrm>
            <a:off x="1060685" y="1817076"/>
            <a:ext cx="1672857"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我们把带去的礼物送给九嶷山完小</a:t>
            </a:r>
          </a:p>
        </p:txBody>
      </p:sp>
    </p:spTree>
    <p:extLst>
      <p:ext uri="{BB962C8B-B14F-4D97-AF65-F5344CB8AC3E}">
        <p14:creationId xmlns:p14="http://schemas.microsoft.com/office/powerpoint/2010/main" xmlns="" val="2164584546"/>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425003" y="984080"/>
            <a:ext cx="4343387" cy="3858376"/>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906851" y="984080"/>
            <a:ext cx="3950556" cy="3858376"/>
          </a:xfrm>
          <a:prstGeom prst="rect">
            <a:avLst/>
          </a:prstGeom>
        </p:spPr>
      </p:pic>
    </p:spTree>
    <p:extLst>
      <p:ext uri="{BB962C8B-B14F-4D97-AF65-F5344CB8AC3E}">
        <p14:creationId xmlns:p14="http://schemas.microsoft.com/office/powerpoint/2010/main" xmlns="" val="1714354721"/>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1416676" y="0"/>
            <a:ext cx="7727324" cy="6858000"/>
          </a:xfrm>
          <a:prstGeom prst="rect">
            <a:avLst/>
          </a:prstGeom>
        </p:spPr>
      </p:pic>
      <p:sp>
        <p:nvSpPr>
          <p:cNvPr id="3" name="矩形 2"/>
          <p:cNvSpPr/>
          <p:nvPr/>
        </p:nvSpPr>
        <p:spPr>
          <a:xfrm>
            <a:off x="103031" y="1712341"/>
            <a:ext cx="1313645" cy="20313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结束了今天的形成，我们就要和摄影小明姐姐说再见了，真不舍得！</a:t>
            </a:r>
          </a:p>
        </p:txBody>
      </p:sp>
    </p:spTree>
    <p:extLst>
      <p:ext uri="{BB962C8B-B14F-4D97-AF65-F5344CB8AC3E}">
        <p14:creationId xmlns:p14="http://schemas.microsoft.com/office/powerpoint/2010/main" xmlns="" val="1687318372"/>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5736" y="476672"/>
            <a:ext cx="4515980" cy="830997"/>
          </a:xfrm>
          <a:prstGeom prst="rect">
            <a:avLst/>
          </a:prstGeom>
          <a:noFill/>
        </p:spPr>
        <p:txBody>
          <a:bodyPr wrap="none" rtlCol="0">
            <a:spAutoFit/>
          </a:bodyPr>
          <a:lstStyle/>
          <a:p>
            <a:r>
              <a:rPr lang="zh-CN" altLang="en-US" sz="4800" b="1" dirty="0" smtClean="0">
                <a:latin typeface="楷体" pitchFamily="49" charset="-122"/>
                <a:ea typeface="楷体" pitchFamily="49" charset="-122"/>
              </a:rPr>
              <a:t>在山水之间寻梦</a:t>
            </a:r>
            <a:endParaRPr lang="zh-CN" altLang="en-US" sz="4800" b="1" dirty="0">
              <a:latin typeface="楷体" pitchFamily="49" charset="-122"/>
              <a:ea typeface="楷体" pitchFamily="49" charset="-122"/>
            </a:endParaRPr>
          </a:p>
        </p:txBody>
      </p:sp>
      <p:sp>
        <p:nvSpPr>
          <p:cNvPr id="6" name="TextBox 5"/>
          <p:cNvSpPr txBox="1"/>
          <p:nvPr/>
        </p:nvSpPr>
        <p:spPr>
          <a:xfrm>
            <a:off x="395536" y="1564243"/>
            <a:ext cx="8352928" cy="5293757"/>
          </a:xfrm>
          <a:prstGeom prst="rect">
            <a:avLst/>
          </a:prstGeom>
          <a:noFill/>
        </p:spPr>
        <p:txBody>
          <a:bodyPr wrap="square" rtlCol="0">
            <a:spAutoFit/>
          </a:bodyPr>
          <a:lstStyle/>
          <a:p>
            <a:r>
              <a:rPr lang="en-US" altLang="zh-CN" sz="3200" dirty="0" smtClean="0">
                <a:latin typeface="楷体" pitchFamily="49" charset="-122"/>
                <a:ea typeface="楷体" pitchFamily="49" charset="-122"/>
              </a:rPr>
              <a:t>    </a:t>
            </a:r>
            <a:r>
              <a:rPr lang="zh-CN" altLang="zh-CN" sz="3200" dirty="0" smtClean="0">
                <a:latin typeface="楷体" pitchFamily="49" charset="-122"/>
                <a:ea typeface="楷体" pitchFamily="49" charset="-122"/>
              </a:rPr>
              <a:t>第四天，同学们打算挑战自己，在</a:t>
            </a:r>
            <a:r>
              <a:rPr lang="en-US" altLang="zh-CN" sz="3200" dirty="0" smtClean="0">
                <a:latin typeface="楷体" pitchFamily="49" charset="-122"/>
                <a:ea typeface="楷体" pitchFamily="49" charset="-122"/>
              </a:rPr>
              <a:t>“</a:t>
            </a:r>
            <a:r>
              <a:rPr lang="zh-CN" altLang="zh-CN" sz="3200" dirty="0" smtClean="0">
                <a:latin typeface="楷体" pitchFamily="49" charset="-122"/>
                <a:ea typeface="楷体" pitchFamily="49" charset="-122"/>
              </a:rPr>
              <a:t>小导游</a:t>
            </a:r>
            <a:r>
              <a:rPr lang="en-US" altLang="zh-CN" sz="3200" dirty="0" smtClean="0">
                <a:latin typeface="楷体" pitchFamily="49" charset="-122"/>
                <a:ea typeface="楷体" pitchFamily="49" charset="-122"/>
              </a:rPr>
              <a:t>”</a:t>
            </a:r>
            <a:r>
              <a:rPr lang="zh-CN" altLang="zh-CN" sz="3200" dirty="0" smtClean="0">
                <a:latin typeface="楷体" pitchFamily="49" charset="-122"/>
                <a:ea typeface="楷体" pitchFamily="49" charset="-122"/>
              </a:rPr>
              <a:t>的安排下，我们上午参观了九嶷山</a:t>
            </a:r>
            <a:r>
              <a:rPr lang="en-US" altLang="zh-CN" sz="3200" dirty="0" smtClean="0">
                <a:latin typeface="楷体" pitchFamily="49" charset="-122"/>
                <a:ea typeface="楷体" pitchFamily="49" charset="-122"/>
              </a:rPr>
              <a:t>“</a:t>
            </a:r>
            <a:r>
              <a:rPr lang="zh-CN" altLang="zh-CN" sz="3200" dirty="0" smtClean="0">
                <a:latin typeface="楷体" pitchFamily="49" charset="-122"/>
                <a:ea typeface="楷体" pitchFamily="49" charset="-122"/>
              </a:rPr>
              <a:t>紫霞岩</a:t>
            </a:r>
            <a:r>
              <a:rPr lang="en-US" altLang="zh-CN" sz="3200" dirty="0" smtClean="0">
                <a:latin typeface="楷体" pitchFamily="49" charset="-122"/>
                <a:ea typeface="楷体" pitchFamily="49" charset="-122"/>
              </a:rPr>
              <a:t>”</a:t>
            </a:r>
            <a:r>
              <a:rPr lang="zh-CN" altLang="zh-CN" sz="3200" dirty="0" smtClean="0">
                <a:latin typeface="楷体" pitchFamily="49" charset="-122"/>
                <a:ea typeface="楷体" pitchFamily="49" charset="-122"/>
              </a:rPr>
              <a:t>，紫霞岩位于九疑山舜陵景区的舜帝陵南</a:t>
            </a:r>
            <a:r>
              <a:rPr lang="en-US" altLang="zh-CN" sz="3200" dirty="0" smtClean="0">
                <a:latin typeface="楷体" pitchFamily="49" charset="-122"/>
                <a:ea typeface="楷体" pitchFamily="49" charset="-122"/>
              </a:rPr>
              <a:t>1</a:t>
            </a:r>
            <a:r>
              <a:rPr lang="zh-CN" altLang="zh-CN" sz="3200" dirty="0" smtClean="0">
                <a:latin typeface="楷体" pitchFamily="49" charset="-122"/>
                <a:ea typeface="楷体" pitchFamily="49" charset="-122"/>
              </a:rPr>
              <a:t>公里山腰，是喀斯特地貌地下溶洞。据说明地理学家</a:t>
            </a:r>
            <a:r>
              <a:rPr lang="en-US" altLang="zh-CN" sz="3200" dirty="0" err="1" smtClean="0">
                <a:latin typeface="楷体" pitchFamily="49" charset="-122"/>
                <a:ea typeface="楷体" pitchFamily="49" charset="-122"/>
                <a:hlinkClick r:id="rId2"/>
              </a:rPr>
              <a:t>徐霞客</a:t>
            </a:r>
            <a:r>
              <a:rPr lang="zh-CN" altLang="zh-CN" sz="3200" dirty="0" smtClean="0">
                <a:latin typeface="楷体" pitchFamily="49" charset="-122"/>
                <a:ea typeface="楷体" pitchFamily="49" charset="-122"/>
              </a:rPr>
              <a:t>实地考察九嶷山地貌时，曾在岩内连宿</a:t>
            </a:r>
            <a:r>
              <a:rPr lang="en-US" altLang="zh-CN" sz="3200" dirty="0" smtClean="0">
                <a:latin typeface="楷体" pitchFamily="49" charset="-122"/>
                <a:ea typeface="楷体" pitchFamily="49" charset="-122"/>
              </a:rPr>
              <a:t>4</a:t>
            </a:r>
            <a:r>
              <a:rPr lang="zh-CN" altLang="zh-CN" sz="3200" dirty="0" smtClean="0">
                <a:latin typeface="楷体" pitchFamily="49" charset="-122"/>
                <a:ea typeface="楷体" pitchFamily="49" charset="-122"/>
              </a:rPr>
              <a:t>晚，他在《</a:t>
            </a:r>
            <a:r>
              <a:rPr lang="en-US" altLang="zh-CN" sz="3200" dirty="0" err="1" smtClean="0">
                <a:latin typeface="楷体" pitchFamily="49" charset="-122"/>
                <a:ea typeface="楷体" pitchFamily="49" charset="-122"/>
                <a:hlinkClick r:id="rId3"/>
              </a:rPr>
              <a:t>楚游日记</a:t>
            </a:r>
            <a:r>
              <a:rPr lang="zh-CN" altLang="zh-CN" sz="3200" dirty="0" smtClean="0">
                <a:latin typeface="楷体" pitchFamily="49" charset="-122"/>
                <a:ea typeface="楷体" pitchFamily="49" charset="-122"/>
              </a:rPr>
              <a:t>》中，把紫霞岩列为</a:t>
            </a:r>
            <a:r>
              <a:rPr lang="en-US" altLang="zh-CN" sz="3200" dirty="0" smtClean="0">
                <a:latin typeface="楷体" pitchFamily="49" charset="-122"/>
                <a:ea typeface="楷体" pitchFamily="49" charset="-122"/>
              </a:rPr>
              <a:t>“</a:t>
            </a:r>
            <a:r>
              <a:rPr lang="zh-CN" altLang="zh-CN" sz="3200" dirty="0" smtClean="0">
                <a:latin typeface="楷体" pitchFamily="49" charset="-122"/>
                <a:ea typeface="楷体" pitchFamily="49" charset="-122"/>
              </a:rPr>
              <a:t>楚南十二名洞之第二</a:t>
            </a:r>
            <a:r>
              <a:rPr lang="en-US" altLang="zh-CN" sz="3200" dirty="0" smtClean="0">
                <a:latin typeface="楷体" pitchFamily="49" charset="-122"/>
                <a:ea typeface="楷体" pitchFamily="49" charset="-122"/>
              </a:rPr>
              <a:t>”</a:t>
            </a:r>
            <a:r>
              <a:rPr lang="zh-CN" altLang="zh-CN" sz="3200" dirty="0" smtClean="0">
                <a:latin typeface="楷体" pitchFamily="49" charset="-122"/>
                <a:ea typeface="楷体" pitchFamily="49" charset="-122"/>
              </a:rPr>
              <a:t>。大家在参观过程中也想起了宜兴</a:t>
            </a:r>
            <a:r>
              <a:rPr lang="en-US" altLang="zh-CN" sz="3200" dirty="0" smtClean="0">
                <a:latin typeface="楷体" pitchFamily="49" charset="-122"/>
                <a:ea typeface="楷体" pitchFamily="49" charset="-122"/>
              </a:rPr>
              <a:t>“</a:t>
            </a:r>
            <a:r>
              <a:rPr lang="zh-CN" altLang="zh-CN" sz="3200" dirty="0" smtClean="0">
                <a:latin typeface="楷体" pitchFamily="49" charset="-122"/>
                <a:ea typeface="楷体" pitchFamily="49" charset="-122"/>
              </a:rPr>
              <a:t>善卷洞</a:t>
            </a:r>
            <a:r>
              <a:rPr lang="en-US" altLang="zh-CN" sz="3200" dirty="0" smtClean="0">
                <a:latin typeface="楷体" pitchFamily="49" charset="-122"/>
                <a:ea typeface="楷体" pitchFamily="49" charset="-122"/>
              </a:rPr>
              <a:t>”</a:t>
            </a:r>
            <a:r>
              <a:rPr lang="zh-CN" altLang="zh-CN" sz="3200" dirty="0" smtClean="0">
                <a:latin typeface="楷体" pitchFamily="49" charset="-122"/>
                <a:ea typeface="楷体" pitchFamily="49" charset="-122"/>
              </a:rPr>
              <a:t>，大家一边参观，一边将两洞进行比较，在对比中不断打开自己的知识面。</a:t>
            </a:r>
          </a:p>
          <a:p>
            <a:endParaRPr lang="zh-CN"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rot="5400000">
            <a:off x="3440430" y="1500188"/>
            <a:ext cx="6858000" cy="3857625"/>
          </a:xfrm>
          <a:prstGeom prst="rect">
            <a:avLst/>
          </a:prstGeom>
        </p:spPr>
      </p:pic>
      <p:sp>
        <p:nvSpPr>
          <p:cNvPr id="3" name="矩形 2"/>
          <p:cNvSpPr/>
          <p:nvPr/>
        </p:nvSpPr>
        <p:spPr>
          <a:xfrm>
            <a:off x="1909252" y="2909484"/>
            <a:ext cx="2389115"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r>
              <a:rPr lang="zh-CN" altLang="en-US" dirty="0">
                <a:solidFill>
                  <a:schemeClr val="lt1"/>
                </a:solidFill>
              </a:rPr>
              <a:t>等待间隙，让我们来张美照！</a:t>
            </a:r>
          </a:p>
        </p:txBody>
      </p:sp>
    </p:spTree>
    <p:extLst>
      <p:ext uri="{BB962C8B-B14F-4D97-AF65-F5344CB8AC3E}">
        <p14:creationId xmlns:p14="http://schemas.microsoft.com/office/powerpoint/2010/main" xmlns="" val="1533584329"/>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286000" y="0"/>
            <a:ext cx="6858000" cy="6858000"/>
          </a:xfrm>
          <a:prstGeom prst="rect">
            <a:avLst/>
          </a:prstGeom>
        </p:spPr>
      </p:pic>
      <p:sp>
        <p:nvSpPr>
          <p:cNvPr id="3" name="矩形 2"/>
          <p:cNvSpPr/>
          <p:nvPr/>
        </p:nvSpPr>
        <p:spPr>
          <a:xfrm>
            <a:off x="504456" y="2138360"/>
            <a:ext cx="1572263"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爬上不容易，山好陡，可是我们都很努力！</a:t>
            </a:r>
          </a:p>
        </p:txBody>
      </p:sp>
    </p:spTree>
    <p:extLst>
      <p:ext uri="{BB962C8B-B14F-4D97-AF65-F5344CB8AC3E}">
        <p14:creationId xmlns:p14="http://schemas.microsoft.com/office/powerpoint/2010/main" xmlns="" val="3291064523"/>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7345" name="Picture 1" descr="C:\Users\Administrator\AppData\Roaming\Tencent\Users\784315393\QQ\WinTemp\RichOle\0~]X%HN@2BQ@}N~0%GL{34J.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5" name="矩形 4"/>
          <p:cNvSpPr/>
          <p:nvPr/>
        </p:nvSpPr>
        <p:spPr>
          <a:xfrm>
            <a:off x="2268126" y="5643580"/>
            <a:ext cx="5277407" cy="769441"/>
          </a:xfrm>
          <a:prstGeom prst="rect">
            <a:avLst/>
          </a:prstGeom>
          <a:solidFill>
            <a:schemeClr val="bg1">
              <a:alpha val="67000"/>
            </a:schemeClr>
          </a:solidFill>
        </p:spPr>
        <p:txBody>
          <a:bodyPr wrap="none">
            <a:spAutoFit/>
          </a:bodyPr>
          <a:lstStyle/>
          <a:p>
            <a:r>
              <a:rPr lang="zh-CN" altLang="en-US" sz="4400" b="1" dirty="0">
                <a:solidFill>
                  <a:srgbClr val="FF0000"/>
                </a:solidFill>
                <a:latin typeface="楷体" pitchFamily="49" charset="-122"/>
                <a:ea typeface="楷体" pitchFamily="49" charset="-122"/>
              </a:rPr>
              <a:t>我们帮助的同学之一</a:t>
            </a:r>
          </a:p>
        </p:txBody>
      </p:sp>
    </p:spTree>
    <p:extLst>
      <p:ext uri="{BB962C8B-B14F-4D97-AF65-F5344CB8AC3E}">
        <p14:creationId xmlns="" xmlns:p14="http://schemas.microsoft.com/office/powerpoint/2010/main" val="2153478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rot="10800000">
            <a:off x="2154555" y="0"/>
            <a:ext cx="6858000" cy="6858000"/>
          </a:xfrm>
          <a:prstGeom prst="rect">
            <a:avLst/>
          </a:prstGeom>
        </p:spPr>
      </p:pic>
      <p:sp>
        <p:nvSpPr>
          <p:cNvPr id="3" name="矩形 2"/>
          <p:cNvSpPr/>
          <p:nvPr/>
        </p:nvSpPr>
        <p:spPr>
          <a:xfrm>
            <a:off x="529698" y="3429001"/>
            <a:ext cx="1392474"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手绘地图，今天的小导游真负责！</a:t>
            </a:r>
          </a:p>
        </p:txBody>
      </p:sp>
    </p:spTree>
    <p:extLst>
      <p:ext uri="{BB962C8B-B14F-4D97-AF65-F5344CB8AC3E}">
        <p14:creationId xmlns:p14="http://schemas.microsoft.com/office/powerpoint/2010/main" xmlns="" val="1109682231"/>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286000" y="0"/>
            <a:ext cx="6858000" cy="6858000"/>
          </a:xfrm>
          <a:prstGeom prst="rect">
            <a:avLst/>
          </a:prstGeom>
        </p:spPr>
      </p:pic>
      <p:sp>
        <p:nvSpPr>
          <p:cNvPr id="3" name="矩形 2"/>
          <p:cNvSpPr/>
          <p:nvPr/>
        </p:nvSpPr>
        <p:spPr>
          <a:xfrm>
            <a:off x="477426" y="3429001"/>
            <a:ext cx="1396451"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我们把“去远方”带往山的最高处！</a:t>
            </a:r>
          </a:p>
        </p:txBody>
      </p:sp>
    </p:spTree>
    <p:extLst>
      <p:ext uri="{BB962C8B-B14F-4D97-AF65-F5344CB8AC3E}">
        <p14:creationId xmlns:p14="http://schemas.microsoft.com/office/powerpoint/2010/main" xmlns="" val="3753204206"/>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flipH="1">
            <a:off x="467544" y="1351801"/>
            <a:ext cx="842493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0" i="0" u="none" strike="noStrike" cap="none" normalizeH="0" baseline="0" dirty="0" smtClean="0">
                <a:ln>
                  <a:noFill/>
                </a:ln>
                <a:solidFill>
                  <a:srgbClr val="333333"/>
                </a:solidFill>
                <a:effectLst/>
                <a:latin typeface="Calibri" pitchFamily="34" charset="0"/>
                <a:ea typeface="宋体" pitchFamily="2" charset="-122"/>
                <a:cs typeface="宋体" pitchFamily="2" charset="-122"/>
              </a:rPr>
              <a:t>        </a:t>
            </a:r>
            <a:r>
              <a:rPr kumimoji="0" lang="zh-CN" sz="3600" b="0" i="0" u="none" strike="noStrike" cap="none" normalizeH="0" baseline="0" dirty="0" smtClean="0">
                <a:ln>
                  <a:noFill/>
                </a:ln>
                <a:solidFill>
                  <a:srgbClr val="333333"/>
                </a:solidFill>
                <a:effectLst/>
                <a:latin typeface="楷体" pitchFamily="49" charset="-122"/>
                <a:ea typeface="楷体" pitchFamily="49" charset="-122"/>
                <a:cs typeface="宋体" pitchFamily="2" charset="-122"/>
              </a:rPr>
              <a:t>下午，在</a:t>
            </a:r>
            <a:r>
              <a:rPr lang="zh-CN" altLang="en-US" sz="3600" dirty="0" smtClean="0">
                <a:solidFill>
                  <a:srgbClr val="333333"/>
                </a:solidFill>
                <a:latin typeface="楷体" pitchFamily="49" charset="-122"/>
                <a:ea typeface="楷体" pitchFamily="49" charset="-122"/>
                <a:cs typeface="宋体" pitchFamily="2" charset="-122"/>
              </a:rPr>
              <a:t>“小导游”的带领下，同学们去爬“舜源峰”，舜源峰是</a:t>
            </a:r>
            <a:r>
              <a:rPr lang="zh-CN" altLang="en-US" sz="3600" dirty="0" smtClean="0">
                <a:solidFill>
                  <a:srgbClr val="333333"/>
                </a:solidFill>
                <a:latin typeface="楷体" pitchFamily="49" charset="-122"/>
                <a:ea typeface="楷体" pitchFamily="49" charset="-122"/>
                <a:cs typeface="宋体" pitchFamily="2" charset="-122"/>
                <a:hlinkClick r:id="rId2"/>
              </a:rPr>
              <a:t>九嶷山</a:t>
            </a:r>
            <a:r>
              <a:rPr lang="zh-CN" altLang="en-US" sz="3600" dirty="0" smtClean="0">
                <a:solidFill>
                  <a:srgbClr val="333333"/>
                </a:solidFill>
                <a:latin typeface="楷体" pitchFamily="49" charset="-122"/>
                <a:ea typeface="楷体" pitchFamily="49" charset="-122"/>
                <a:cs typeface="宋体" pitchFamily="2" charset="-122"/>
              </a:rPr>
              <a:t>的主峰，海拔</a:t>
            </a:r>
            <a:r>
              <a:rPr lang="en-US" altLang="zh-CN" sz="3600" dirty="0" smtClean="0">
                <a:solidFill>
                  <a:srgbClr val="333333"/>
                </a:solidFill>
                <a:latin typeface="楷体" pitchFamily="49" charset="-122"/>
                <a:ea typeface="楷体" pitchFamily="49" charset="-122"/>
                <a:cs typeface="宋体" pitchFamily="2" charset="-122"/>
              </a:rPr>
              <a:t>610</a:t>
            </a:r>
            <a:r>
              <a:rPr lang="zh-CN" altLang="en-US" sz="3600" dirty="0" smtClean="0">
                <a:solidFill>
                  <a:srgbClr val="333333"/>
                </a:solidFill>
                <a:latin typeface="楷体" pitchFamily="49" charset="-122"/>
                <a:ea typeface="楷体" pitchFamily="49" charset="-122"/>
                <a:cs typeface="宋体" pitchFamily="2" charset="-122"/>
              </a:rPr>
              <a:t>米。据说山上有猿猴聚集</a:t>
            </a:r>
            <a:r>
              <a:rPr kumimoji="0" lang="zh-CN" altLang="en-US" sz="3600" b="0" i="0" u="none" strike="noStrike" cap="none" normalizeH="0" baseline="0" dirty="0" smtClean="0">
                <a:ln>
                  <a:noFill/>
                </a:ln>
                <a:solidFill>
                  <a:srgbClr val="333333"/>
                </a:solidFill>
                <a:effectLst/>
                <a:latin typeface="楷体" pitchFamily="49" charset="-122"/>
                <a:ea typeface="楷体" pitchFamily="49" charset="-122"/>
                <a:cs typeface="宋体" pitchFamily="2" charset="-122"/>
              </a:rPr>
              <a:t>处，猿猴们经常会抢夺游客手中的物品。同学们怀着忐忑的心情开始爬山，虽然当天气温非常高，有好几次同学们都想放弃，可是想到爬上山顶就能看到最美的景色，还是相互鼓励，爬完舜源峰，同学们都说：阳光总在风雨后，只有付出了才会收获更多。</a:t>
            </a:r>
            <a:endParaRPr kumimoji="0" lang="zh-CN" altLang="en-US" sz="3600" b="0" i="0" u="none" strike="noStrike" cap="none" normalizeH="0" baseline="0" dirty="0" smtClean="0">
              <a:ln>
                <a:noFill/>
              </a:ln>
              <a:solidFill>
                <a:schemeClr val="tx1"/>
              </a:solidFill>
              <a:effectLst/>
              <a:latin typeface="楷体" pitchFamily="49" charset="-122"/>
              <a:ea typeface="楷体" pitchFamily="49" charset="-122"/>
              <a:cs typeface="宋体" pitchFamily="2" charset="-122"/>
            </a:endParaRPr>
          </a:p>
        </p:txBody>
      </p:sp>
      <p:sp>
        <p:nvSpPr>
          <p:cNvPr id="3" name="TextBox 2"/>
          <p:cNvSpPr txBox="1"/>
          <p:nvPr/>
        </p:nvSpPr>
        <p:spPr>
          <a:xfrm>
            <a:off x="2195736" y="476672"/>
            <a:ext cx="4515980" cy="830997"/>
          </a:xfrm>
          <a:prstGeom prst="rect">
            <a:avLst/>
          </a:prstGeom>
          <a:noFill/>
        </p:spPr>
        <p:txBody>
          <a:bodyPr wrap="none" rtlCol="0">
            <a:spAutoFit/>
          </a:bodyPr>
          <a:lstStyle/>
          <a:p>
            <a:r>
              <a:rPr lang="zh-CN" altLang="en-US" sz="4800" b="1" dirty="0" smtClean="0">
                <a:latin typeface="楷体" pitchFamily="49" charset="-122"/>
                <a:ea typeface="楷体" pitchFamily="49" charset="-122"/>
              </a:rPr>
              <a:t>在山水之间寻梦</a:t>
            </a:r>
            <a:endParaRPr lang="zh-CN" altLang="en-US" sz="4800" b="1" dirty="0">
              <a:latin typeface="楷体" pitchFamily="49" charset="-122"/>
              <a:ea typeface="楷体" pitchFamily="49"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rot="5400000">
            <a:off x="3320415" y="1500188"/>
            <a:ext cx="6858000" cy="3857625"/>
          </a:xfrm>
          <a:prstGeom prst="rect">
            <a:avLst/>
          </a:prstGeom>
        </p:spPr>
      </p:pic>
      <p:sp>
        <p:nvSpPr>
          <p:cNvPr id="3" name="矩形 2"/>
          <p:cNvSpPr/>
          <p:nvPr/>
        </p:nvSpPr>
        <p:spPr>
          <a:xfrm>
            <a:off x="2598383" y="3244334"/>
            <a:ext cx="1719260"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午休过后，我们一起去爬舜源峰，去找猿猴朋友。</a:t>
            </a:r>
          </a:p>
        </p:txBody>
      </p:sp>
    </p:spTree>
    <p:extLst>
      <p:ext uri="{BB962C8B-B14F-4D97-AF65-F5344CB8AC3E}">
        <p14:creationId xmlns:p14="http://schemas.microsoft.com/office/powerpoint/2010/main" xmlns="" val="2360219766"/>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286000" y="0"/>
            <a:ext cx="6858000" cy="6858000"/>
          </a:xfrm>
          <a:prstGeom prst="rect">
            <a:avLst/>
          </a:prstGeom>
        </p:spPr>
      </p:pic>
      <p:sp>
        <p:nvSpPr>
          <p:cNvPr id="3" name="矩形 2"/>
          <p:cNvSpPr/>
          <p:nvPr/>
        </p:nvSpPr>
        <p:spPr>
          <a:xfrm>
            <a:off x="452935" y="2828836"/>
            <a:ext cx="1652762" cy="1477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下山啦！上山容易，下山难！这回是真的体验到啦！好陡的山！</a:t>
            </a:r>
          </a:p>
        </p:txBody>
      </p:sp>
    </p:spTree>
    <p:extLst>
      <p:ext uri="{BB962C8B-B14F-4D97-AF65-F5344CB8AC3E}">
        <p14:creationId xmlns:p14="http://schemas.microsoft.com/office/powerpoint/2010/main" xmlns="" val="2764401961"/>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286000" y="0"/>
            <a:ext cx="6858000" cy="6858000"/>
          </a:xfrm>
          <a:prstGeom prst="rect">
            <a:avLst/>
          </a:prstGeom>
        </p:spPr>
      </p:pic>
      <p:sp>
        <p:nvSpPr>
          <p:cNvPr id="3" name="矩形 2"/>
          <p:cNvSpPr/>
          <p:nvPr/>
        </p:nvSpPr>
        <p:spPr>
          <a:xfrm>
            <a:off x="623177" y="2507934"/>
            <a:ext cx="1405246" cy="175432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新的一天开始了，今天我们要去探秘九嶷山，小导游们忙开啦！</a:t>
            </a:r>
          </a:p>
        </p:txBody>
      </p:sp>
    </p:spTree>
    <p:extLst>
      <p:ext uri="{BB962C8B-B14F-4D97-AF65-F5344CB8AC3E}">
        <p14:creationId xmlns:p14="http://schemas.microsoft.com/office/powerpoint/2010/main" xmlns="" val="3299515754"/>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rot="5400000">
            <a:off x="2651760" y="1500188"/>
            <a:ext cx="6858000" cy="3857625"/>
          </a:xfrm>
          <a:prstGeom prst="rect">
            <a:avLst/>
          </a:prstGeom>
        </p:spPr>
      </p:pic>
      <p:sp>
        <p:nvSpPr>
          <p:cNvPr id="3" name="矩形 2"/>
          <p:cNvSpPr/>
          <p:nvPr/>
        </p:nvSpPr>
        <p:spPr>
          <a:xfrm>
            <a:off x="2286000" y="3105836"/>
            <a:ext cx="1645276" cy="1477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一路护送我们的扫山老爷爷，他每天要扫两遍山，我们都好佩服他！</a:t>
            </a:r>
          </a:p>
        </p:txBody>
      </p:sp>
    </p:spTree>
    <p:extLst>
      <p:ext uri="{BB962C8B-B14F-4D97-AF65-F5344CB8AC3E}">
        <p14:creationId xmlns:p14="http://schemas.microsoft.com/office/powerpoint/2010/main" xmlns="" val="2549057639"/>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286000" y="0"/>
            <a:ext cx="6858000" cy="6858000"/>
          </a:xfrm>
          <a:prstGeom prst="rect">
            <a:avLst/>
          </a:prstGeom>
        </p:spPr>
      </p:pic>
      <p:sp>
        <p:nvSpPr>
          <p:cNvPr id="3" name="矩形 2"/>
          <p:cNvSpPr/>
          <p:nvPr/>
        </p:nvSpPr>
        <p:spPr>
          <a:xfrm>
            <a:off x="380416" y="4730234"/>
            <a:ext cx="1696619"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r>
              <a:rPr lang="zh-CN" altLang="en-US" dirty="0">
                <a:solidFill>
                  <a:schemeClr val="lt1"/>
                </a:solidFill>
              </a:rPr>
              <a:t>紫霞岩，我们来啦！</a:t>
            </a:r>
          </a:p>
        </p:txBody>
      </p:sp>
    </p:spTree>
    <p:extLst>
      <p:ext uri="{BB962C8B-B14F-4D97-AF65-F5344CB8AC3E}">
        <p14:creationId xmlns:p14="http://schemas.microsoft.com/office/powerpoint/2010/main" xmlns="" val="342126829"/>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286000" y="0"/>
            <a:ext cx="6858000" cy="6858000"/>
          </a:xfrm>
          <a:prstGeom prst="rect">
            <a:avLst/>
          </a:prstGeom>
        </p:spPr>
      </p:pic>
      <p:sp>
        <p:nvSpPr>
          <p:cNvPr id="3" name="矩形 2"/>
          <p:cNvSpPr/>
          <p:nvPr/>
        </p:nvSpPr>
        <p:spPr>
          <a:xfrm>
            <a:off x="435055" y="2850240"/>
            <a:ext cx="1419504"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紫霞岩里好凉爽，我们都想穿外套啦！</a:t>
            </a:r>
          </a:p>
        </p:txBody>
      </p:sp>
    </p:spTree>
    <p:extLst>
      <p:ext uri="{BB962C8B-B14F-4D97-AF65-F5344CB8AC3E}">
        <p14:creationId xmlns:p14="http://schemas.microsoft.com/office/powerpoint/2010/main" xmlns="" val="504199036"/>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564243"/>
            <a:ext cx="8424936" cy="5293757"/>
          </a:xfrm>
          <a:prstGeom prst="rect">
            <a:avLst/>
          </a:prstGeom>
          <a:noFill/>
        </p:spPr>
        <p:txBody>
          <a:bodyPr wrap="square" rtlCol="0">
            <a:spAutoFit/>
          </a:bodyPr>
          <a:lstStyle/>
          <a:p>
            <a:r>
              <a:rPr lang="en-US" altLang="zh-CN" dirty="0" smtClean="0"/>
              <a:t>    </a:t>
            </a:r>
            <a:r>
              <a:rPr lang="en-US" altLang="zh-CN" sz="4000" dirty="0" smtClean="0"/>
              <a:t>     </a:t>
            </a:r>
            <a:r>
              <a:rPr lang="zh-CN" altLang="zh-CN" sz="4000" dirty="0" smtClean="0">
                <a:latin typeface="楷体" pitchFamily="49" charset="-122"/>
                <a:ea typeface="楷体" pitchFamily="49" charset="-122"/>
              </a:rPr>
              <a:t>第五天，同学们从九嶷山回到了永州市，下午，大家一起去永州街头逛逛。同学们一边走，一边说着永州与常州的不同，想起了常州快捷而便宜的公交车；想起了常州整洁的市容市貌；想起了常州诱人的美食</a:t>
            </a:r>
            <a:r>
              <a:rPr lang="en-US" altLang="zh-CN" sz="4000" dirty="0" smtClean="0">
                <a:latin typeface="楷体" pitchFamily="49" charset="-122"/>
                <a:ea typeface="楷体" pitchFamily="49" charset="-122"/>
              </a:rPr>
              <a:t>……</a:t>
            </a:r>
            <a:r>
              <a:rPr lang="zh-CN" altLang="zh-CN" sz="4000" dirty="0" smtClean="0">
                <a:latin typeface="楷体" pitchFamily="49" charset="-122"/>
                <a:ea typeface="楷体" pitchFamily="49" charset="-122"/>
              </a:rPr>
              <a:t>不禁感叹，常州真是太棒了！大家都要为常州的建设出一份力</a:t>
            </a:r>
            <a:r>
              <a:rPr lang="zh-CN" altLang="zh-CN" dirty="0" smtClean="0">
                <a:latin typeface="楷体" pitchFamily="49" charset="-122"/>
                <a:ea typeface="楷体" pitchFamily="49" charset="-122"/>
              </a:rPr>
              <a:t>。</a:t>
            </a:r>
          </a:p>
          <a:p>
            <a:endParaRPr lang="zh-CN" altLang="en-US" dirty="0"/>
          </a:p>
        </p:txBody>
      </p:sp>
      <p:sp>
        <p:nvSpPr>
          <p:cNvPr id="3" name="TextBox 2"/>
          <p:cNvSpPr txBox="1"/>
          <p:nvPr/>
        </p:nvSpPr>
        <p:spPr>
          <a:xfrm>
            <a:off x="1403648" y="620688"/>
            <a:ext cx="6372257" cy="830997"/>
          </a:xfrm>
          <a:prstGeom prst="rect">
            <a:avLst/>
          </a:prstGeom>
          <a:noFill/>
        </p:spPr>
        <p:txBody>
          <a:bodyPr wrap="none" rtlCol="0">
            <a:spAutoFit/>
          </a:bodyPr>
          <a:lstStyle/>
          <a:p>
            <a:r>
              <a:rPr lang="zh-CN" altLang="en-US" sz="4800" b="1" dirty="0" smtClean="0">
                <a:latin typeface="楷体" pitchFamily="49" charset="-122"/>
                <a:ea typeface="楷体" pitchFamily="49" charset="-122"/>
              </a:rPr>
              <a:t>在远方寻找到的家乡梦</a:t>
            </a:r>
            <a:endParaRPr lang="zh-CN" altLang="en-US" sz="4800" b="1" dirty="0">
              <a:latin typeface="楷体" pitchFamily="49" charset="-122"/>
              <a:ea typeface="楷体"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Picture 2" descr="http://img01.tooopen.com/downs/images/2011/3/31/sy_201103311018422006-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725822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标题 1"/>
          <p:cNvSpPr txBox="1">
            <a:spLocks/>
          </p:cNvSpPr>
          <p:nvPr/>
        </p:nvSpPr>
        <p:spPr>
          <a:xfrm>
            <a:off x="609600" y="427038"/>
            <a:ext cx="8534400" cy="1921842"/>
          </a:xfrm>
          <a:prstGeom prst="rect">
            <a:avLst/>
          </a:prstGeom>
        </p:spPr>
        <p:txBody>
          <a:bodyPr vert="horz" lIns="91440" tIns="45720" rIns="91440" bIns="45720" rtlCol="0" anchor="ctr">
            <a:normAutofit fontScale="975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zh-CN" altLang="en-US" sz="8900" b="1" dirty="0" smtClean="0">
                <a:latin typeface="+mj-lt"/>
                <a:ea typeface="华文行楷"/>
                <a:cs typeface="+mj-cs"/>
              </a:rPr>
              <a:t>课程的开发</a:t>
            </a:r>
          </a:p>
        </p:txBody>
      </p:sp>
      <p:sp>
        <p:nvSpPr>
          <p:cNvPr id="7" name="TextBox 6"/>
          <p:cNvSpPr txBox="1"/>
          <p:nvPr/>
        </p:nvSpPr>
        <p:spPr>
          <a:xfrm>
            <a:off x="179512" y="2708920"/>
            <a:ext cx="8712968" cy="2585323"/>
          </a:xfrm>
          <a:prstGeom prst="rect">
            <a:avLst/>
          </a:prstGeom>
          <a:noFill/>
        </p:spPr>
        <p:txBody>
          <a:bodyPr wrap="square" rtlCol="0">
            <a:spAutoFit/>
          </a:bodyPr>
          <a:lstStyle/>
          <a:p>
            <a:r>
              <a:rPr lang="en-US" altLang="zh-CN" sz="2800" dirty="0" smtClean="0"/>
              <a:t>        </a:t>
            </a:r>
            <a:r>
              <a:rPr lang="zh-CN" altLang="en-US" sz="3600" dirty="0" smtClean="0">
                <a:latin typeface="楷体" pitchFamily="49" charset="-122"/>
                <a:ea typeface="楷体" pitchFamily="49" charset="-122"/>
              </a:rPr>
              <a:t>有</a:t>
            </a:r>
            <a:r>
              <a:rPr lang="zh-CN" altLang="en-US" sz="3600" dirty="0">
                <a:latin typeface="楷体" pitchFamily="49" charset="-122"/>
                <a:ea typeface="楷体" pitchFamily="49" charset="-122"/>
              </a:rPr>
              <a:t>了梦</a:t>
            </a:r>
            <a:r>
              <a:rPr lang="zh-CN" altLang="en-US" sz="3600" dirty="0" smtClean="0">
                <a:latin typeface="楷体" pitchFamily="49" charset="-122"/>
                <a:ea typeface="楷体" pitchFamily="49" charset="-122"/>
              </a:rPr>
              <a:t>想</a:t>
            </a:r>
            <a:r>
              <a:rPr lang="zh-CN" altLang="zh-CN" sz="3600" dirty="0" smtClean="0">
                <a:latin typeface="楷体" pitchFamily="49" charset="-122"/>
                <a:ea typeface="楷体" pitchFamily="49" charset="-122"/>
              </a:rPr>
              <a:t>，</a:t>
            </a:r>
            <a:r>
              <a:rPr lang="zh-CN" altLang="en-US" sz="3600" dirty="0" smtClean="0">
                <a:latin typeface="楷体" pitchFamily="49" charset="-122"/>
                <a:ea typeface="楷体" pitchFamily="49" charset="-122"/>
              </a:rPr>
              <a:t>我们中队将这个活动推进到了整个</a:t>
            </a:r>
            <a:r>
              <a:rPr lang="zh-CN" altLang="zh-CN" sz="3600" dirty="0" smtClean="0">
                <a:latin typeface="楷体" pitchFamily="49" charset="-122"/>
                <a:ea typeface="楷体" pitchFamily="49" charset="-122"/>
              </a:rPr>
              <a:t>四</a:t>
            </a:r>
            <a:r>
              <a:rPr lang="zh-CN" altLang="zh-CN" sz="3600" dirty="0">
                <a:latin typeface="楷体" pitchFamily="49" charset="-122"/>
                <a:ea typeface="楷体" pitchFamily="49" charset="-122"/>
              </a:rPr>
              <a:t>年级</a:t>
            </a:r>
            <a:r>
              <a:rPr lang="zh-CN" altLang="zh-CN" sz="3600" dirty="0" smtClean="0">
                <a:latin typeface="楷体" pitchFamily="49" charset="-122"/>
                <a:ea typeface="楷体" pitchFamily="49" charset="-122"/>
              </a:rPr>
              <a:t>组</a:t>
            </a:r>
            <a:r>
              <a:rPr lang="zh-CN" altLang="en-US" sz="3600" dirty="0" smtClean="0">
                <a:latin typeface="楷体" pitchFamily="49" charset="-122"/>
                <a:ea typeface="楷体" pitchFamily="49" charset="-122"/>
              </a:rPr>
              <a:t>，并和老师们</a:t>
            </a:r>
            <a:r>
              <a:rPr lang="zh-CN" altLang="zh-CN" sz="3600" dirty="0" smtClean="0">
                <a:latin typeface="楷体" pitchFamily="49" charset="-122"/>
                <a:ea typeface="楷体" pitchFamily="49" charset="-122"/>
              </a:rPr>
              <a:t>围</a:t>
            </a:r>
            <a:r>
              <a:rPr lang="zh-CN" altLang="zh-CN" sz="3600" dirty="0">
                <a:latin typeface="楷体" pitchFamily="49" charset="-122"/>
                <a:ea typeface="楷体" pitchFamily="49" charset="-122"/>
              </a:rPr>
              <a:t>绕“一起与远方”的展</a:t>
            </a:r>
            <a:r>
              <a:rPr lang="zh-CN" altLang="zh-CN" sz="3600" dirty="0" smtClean="0">
                <a:latin typeface="楷体" pitchFamily="49" charset="-122"/>
                <a:ea typeface="楷体" pitchFamily="49" charset="-122"/>
              </a:rPr>
              <a:t>开整合课程活动</a:t>
            </a:r>
            <a:r>
              <a:rPr lang="zh-CN" altLang="en-US" sz="3600" dirty="0" smtClean="0">
                <a:latin typeface="楷体" pitchFamily="49" charset="-122"/>
                <a:ea typeface="楷体" pitchFamily="49" charset="-122"/>
              </a:rPr>
              <a:t>，开起了一门属于我们自己的课程</a:t>
            </a:r>
            <a:r>
              <a:rPr lang="en-US" altLang="zh-CN" sz="3600" dirty="0" smtClean="0">
                <a:latin typeface="楷体" pitchFamily="49" charset="-122"/>
                <a:ea typeface="楷体" pitchFamily="49" charset="-122"/>
              </a:rPr>
              <a:t>《</a:t>
            </a:r>
            <a:r>
              <a:rPr lang="zh-CN" altLang="en-US" sz="3600" dirty="0" smtClean="0">
                <a:latin typeface="楷体" pitchFamily="49" charset="-122"/>
                <a:ea typeface="楷体" pitchFamily="49" charset="-122"/>
              </a:rPr>
              <a:t>去远方</a:t>
            </a:r>
            <a:r>
              <a:rPr lang="en-US" altLang="zh-CN" sz="3600" dirty="0" smtClean="0">
                <a:latin typeface="楷体" pitchFamily="49" charset="-122"/>
                <a:ea typeface="楷体" pitchFamily="49" charset="-122"/>
              </a:rPr>
              <a:t>》</a:t>
            </a:r>
            <a:r>
              <a:rPr lang="zh-CN" altLang="zh-CN" sz="3600" dirty="0" smtClean="0">
                <a:latin typeface="楷体" pitchFamily="49" charset="-122"/>
                <a:ea typeface="楷体" pitchFamily="49" charset="-122"/>
              </a:rPr>
              <a:t>。</a:t>
            </a:r>
            <a:endParaRPr lang="zh-CN" altLang="zh-CN" sz="3600" dirty="0">
              <a:latin typeface="楷体" pitchFamily="49" charset="-122"/>
              <a:ea typeface="楷体" pitchFamily="49" charset="-122"/>
            </a:endParaRPr>
          </a:p>
          <a:p>
            <a:endParaRPr lang="zh-CN"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286000" y="0"/>
            <a:ext cx="6858000" cy="6858000"/>
          </a:xfrm>
          <a:prstGeom prst="rect">
            <a:avLst/>
          </a:prstGeom>
        </p:spPr>
      </p:pic>
      <p:sp>
        <p:nvSpPr>
          <p:cNvPr id="3" name="矩形 2"/>
          <p:cNvSpPr/>
          <p:nvPr/>
        </p:nvSpPr>
        <p:spPr>
          <a:xfrm>
            <a:off x="753420" y="3792974"/>
            <a:ext cx="1081820" cy="1477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画下大家的头像，相互不忘记！</a:t>
            </a:r>
          </a:p>
        </p:txBody>
      </p:sp>
    </p:spTree>
    <p:extLst>
      <p:ext uri="{BB962C8B-B14F-4D97-AF65-F5344CB8AC3E}">
        <p14:creationId xmlns:p14="http://schemas.microsoft.com/office/powerpoint/2010/main" xmlns="" val="4158952820"/>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286000" y="0"/>
            <a:ext cx="6858000" cy="6858000"/>
          </a:xfrm>
          <a:prstGeom prst="rect">
            <a:avLst/>
          </a:prstGeom>
        </p:spPr>
      </p:pic>
      <p:sp>
        <p:nvSpPr>
          <p:cNvPr id="3" name="矩形 2"/>
          <p:cNvSpPr/>
          <p:nvPr/>
        </p:nvSpPr>
        <p:spPr>
          <a:xfrm>
            <a:off x="297181" y="3105835"/>
            <a:ext cx="1663628" cy="1477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经过一上午的车程，我们总算回到永州，下午我们到永州街头看永州！</a:t>
            </a:r>
          </a:p>
        </p:txBody>
      </p:sp>
    </p:spTree>
    <p:extLst>
      <p:ext uri="{BB962C8B-B14F-4D97-AF65-F5344CB8AC3E}">
        <p14:creationId xmlns:p14="http://schemas.microsoft.com/office/powerpoint/2010/main" xmlns="" val="2670515607"/>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xmlns="" val="1944559356"/>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286000" y="0"/>
            <a:ext cx="6858000" cy="6858000"/>
          </a:xfrm>
          <a:prstGeom prst="rect">
            <a:avLst/>
          </a:prstGeom>
        </p:spPr>
      </p:pic>
      <p:sp>
        <p:nvSpPr>
          <p:cNvPr id="3" name="矩形 2"/>
          <p:cNvSpPr/>
          <p:nvPr/>
        </p:nvSpPr>
        <p:spPr>
          <a:xfrm>
            <a:off x="658631" y="3244334"/>
            <a:ext cx="838538" cy="258532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马上就要坐上到常州的高铁啦，好开心！</a:t>
            </a:r>
          </a:p>
        </p:txBody>
      </p:sp>
    </p:spTree>
    <p:extLst>
      <p:ext uri="{BB962C8B-B14F-4D97-AF65-F5344CB8AC3E}">
        <p14:creationId xmlns:p14="http://schemas.microsoft.com/office/powerpoint/2010/main" xmlns="" val="3073134337"/>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286000" y="0"/>
            <a:ext cx="6858000" cy="6858000"/>
          </a:xfrm>
          <a:prstGeom prst="rect">
            <a:avLst/>
          </a:prstGeom>
        </p:spPr>
      </p:pic>
      <p:sp>
        <p:nvSpPr>
          <p:cNvPr id="3" name="矩形 2"/>
          <p:cNvSpPr/>
          <p:nvPr/>
        </p:nvSpPr>
        <p:spPr>
          <a:xfrm>
            <a:off x="599953" y="2967335"/>
            <a:ext cx="1100060"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箱子好重，可是我们搬得动！</a:t>
            </a:r>
          </a:p>
        </p:txBody>
      </p:sp>
    </p:spTree>
    <p:extLst>
      <p:ext uri="{BB962C8B-B14F-4D97-AF65-F5344CB8AC3E}">
        <p14:creationId xmlns:p14="http://schemas.microsoft.com/office/powerpoint/2010/main" xmlns="" val="1732733822"/>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01.tooopen.com/downs/images/2011/3/31/sy_201103311018422006-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9144000" cy="725822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标题 1"/>
          <p:cNvSpPr>
            <a:spLocks noGrp="1"/>
          </p:cNvSpPr>
          <p:nvPr>
            <p:ph type="title"/>
          </p:nvPr>
        </p:nvSpPr>
        <p:spPr>
          <a:xfrm>
            <a:off x="457200" y="274638"/>
            <a:ext cx="8363272" cy="2002234"/>
          </a:xfrm>
        </p:spPr>
        <p:txBody>
          <a:bodyPr>
            <a:normAutofit/>
          </a:bodyPr>
          <a:lstStyle/>
          <a:p>
            <a:pPr algn="l"/>
            <a:r>
              <a:rPr lang="zh-CN" altLang="en-US" sz="9600" b="1" dirty="0" smtClean="0">
                <a:latin typeface="楷体" pitchFamily="49" charset="-122"/>
                <a:ea typeface="楷体" pitchFamily="49" charset="-122"/>
              </a:rPr>
              <a:t>课程的后续</a:t>
            </a:r>
            <a:endParaRPr lang="zh-CN" altLang="en-US" sz="9600" b="1" dirty="0">
              <a:latin typeface="楷体" pitchFamily="49" charset="-122"/>
              <a:ea typeface="楷体" pitchFamily="49" charset="-122"/>
            </a:endParaRPr>
          </a:p>
        </p:txBody>
      </p:sp>
      <p:sp>
        <p:nvSpPr>
          <p:cNvPr id="3" name="内容占位符 2"/>
          <p:cNvSpPr>
            <a:spLocks noGrp="1"/>
          </p:cNvSpPr>
          <p:nvPr>
            <p:ph idx="1"/>
          </p:nvPr>
        </p:nvSpPr>
        <p:spPr>
          <a:xfrm>
            <a:off x="467544" y="2332037"/>
            <a:ext cx="8229600" cy="4525963"/>
          </a:xfrm>
        </p:spPr>
        <p:txBody>
          <a:bodyPr>
            <a:normAutofit/>
          </a:bodyPr>
          <a:lstStyle/>
          <a:p>
            <a:pPr>
              <a:buNone/>
            </a:pPr>
            <a:r>
              <a:rPr lang="zh-CN" altLang="en-US" sz="4000" dirty="0" smtClean="0"/>
              <a:t>         </a:t>
            </a:r>
            <a:r>
              <a:rPr lang="zh-CN" altLang="en-US" sz="4000" dirty="0" smtClean="0">
                <a:latin typeface="楷体" pitchFamily="49" charset="-122"/>
                <a:ea typeface="楷体" pitchFamily="49" charset="-122"/>
              </a:rPr>
              <a:t>一边走，我们一边把感动分享在班级</a:t>
            </a:r>
            <a:r>
              <a:rPr lang="en-US" altLang="zh-CN" sz="4000" dirty="0" err="1" smtClean="0">
                <a:latin typeface="楷体" pitchFamily="49" charset="-122"/>
                <a:ea typeface="楷体" pitchFamily="49" charset="-122"/>
              </a:rPr>
              <a:t>qq</a:t>
            </a:r>
            <a:r>
              <a:rPr lang="zh-CN" altLang="en-US" sz="4000" dirty="0" smtClean="0">
                <a:latin typeface="楷体" pitchFamily="49" charset="-122"/>
                <a:ea typeface="楷体" pitchFamily="49" charset="-122"/>
              </a:rPr>
              <a:t>群，我们还在开学典礼上分享我们的故事，让更多的同学参与到我们的梦想中来</a:t>
            </a:r>
            <a:r>
              <a:rPr lang="en-US" altLang="zh-CN" sz="4000" dirty="0" smtClean="0">
                <a:latin typeface="楷体" pitchFamily="49" charset="-122"/>
                <a:ea typeface="楷体" pitchFamily="49" charset="-122"/>
              </a:rPr>
              <a:t>……          </a:t>
            </a:r>
          </a:p>
          <a:p>
            <a:pPr>
              <a:buNone/>
            </a:pPr>
            <a:r>
              <a:rPr lang="en-US" altLang="zh-CN" sz="4000" b="1" dirty="0" smtClean="0">
                <a:latin typeface="楷体" pitchFamily="49" charset="-122"/>
                <a:ea typeface="楷体" pitchFamily="49" charset="-122"/>
              </a:rPr>
              <a:t>    </a:t>
            </a:r>
            <a:endParaRPr lang="zh-CN" altLang="zh-CN" sz="4800" b="1" dirty="0">
              <a:latin typeface="楷体" pitchFamily="49" charset="-122"/>
              <a:ea typeface="楷体" pitchFamily="49"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3261376" y="0"/>
            <a:ext cx="3857625"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261376" y="0"/>
            <a:ext cx="3857625" cy="6858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261376" y="35417"/>
            <a:ext cx="3857625" cy="6858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3261376" y="-45076"/>
            <a:ext cx="3857625" cy="6858000"/>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3261376" y="-45076"/>
            <a:ext cx="3857625" cy="6858000"/>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3261376" y="0"/>
            <a:ext cx="3857625" cy="6858000"/>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3261376" y="-90152"/>
            <a:ext cx="3857625" cy="6858000"/>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xmlns=""/>
              </a:ext>
            </a:extLst>
          </a:blip>
          <a:stretch>
            <a:fillRect/>
          </a:stretch>
        </p:blipFill>
        <p:spPr>
          <a:xfrm>
            <a:off x="3261376" y="0"/>
            <a:ext cx="3857625" cy="6858000"/>
          </a:xfrm>
          <a:prstGeom prst="rect">
            <a:avLst/>
          </a:prstGeom>
        </p:spPr>
      </p:pic>
      <p:sp>
        <p:nvSpPr>
          <p:cNvPr id="10" name="矩形 9"/>
          <p:cNvSpPr/>
          <p:nvPr/>
        </p:nvSpPr>
        <p:spPr>
          <a:xfrm>
            <a:off x="216870" y="2906909"/>
            <a:ext cx="1125753"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春江中心小学安清莹去远方故事分享</a:t>
            </a:r>
          </a:p>
        </p:txBody>
      </p:sp>
    </p:spTree>
    <p:extLst>
      <p:ext uri="{BB962C8B-B14F-4D97-AF65-F5344CB8AC3E}">
        <p14:creationId xmlns:p14="http://schemas.microsoft.com/office/powerpoint/2010/main" xmlns="" val="2605146199"/>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5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nodeType="afterEffect">
                                  <p:stCondLst>
                                    <p:cond delay="50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nodeType="afterEffect">
                                  <p:stCondLst>
                                    <p:cond delay="50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4" fill="hold" nodeType="afterEffect">
                                  <p:stCondLst>
                                    <p:cond delay="5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rot="16200000">
            <a:off x="1333616" y="1452356"/>
            <a:ext cx="7065248" cy="3928664"/>
          </a:xfrm>
          <a:prstGeom prst="rect">
            <a:avLst/>
          </a:prstGeom>
        </p:spPr>
      </p:pic>
      <p:pic>
        <p:nvPicPr>
          <p:cNvPr id="3" name="图片 2"/>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5400000">
            <a:off x="1139818" y="1568294"/>
            <a:ext cx="7065248" cy="3928664"/>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2708110" y="1827030"/>
            <a:ext cx="5298936" cy="5238219"/>
          </a:xfrm>
          <a:prstGeom prst="rect">
            <a:avLst/>
          </a:prstGeom>
        </p:spPr>
      </p:pic>
      <p:pic>
        <p:nvPicPr>
          <p:cNvPr id="5" name="图片 4"/>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5400000">
            <a:off x="1139818" y="1568294"/>
            <a:ext cx="7065248" cy="3928664"/>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rot="5400000">
            <a:off x="1139818" y="1568294"/>
            <a:ext cx="7065248" cy="3928664"/>
          </a:xfrm>
          <a:prstGeom prst="rect">
            <a:avLst/>
          </a:prstGeom>
        </p:spPr>
      </p:pic>
      <p:pic>
        <p:nvPicPr>
          <p:cNvPr id="7" name="图片 6"/>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2708110" y="1827030"/>
            <a:ext cx="5298936" cy="5238219"/>
          </a:xfrm>
          <a:prstGeom prst="rect">
            <a:avLst/>
          </a:prstGeom>
        </p:spPr>
      </p:pic>
      <p:pic>
        <p:nvPicPr>
          <p:cNvPr id="8" name="图片 7"/>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2708110" y="1827030"/>
            <a:ext cx="5298936" cy="5238219"/>
          </a:xfrm>
          <a:prstGeom prst="rect">
            <a:avLst/>
          </a:prstGeom>
        </p:spPr>
      </p:pic>
      <p:pic>
        <p:nvPicPr>
          <p:cNvPr id="9" name="图片 8"/>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2708110" y="1827030"/>
            <a:ext cx="5298936" cy="5238219"/>
          </a:xfrm>
          <a:prstGeom prst="rect">
            <a:avLst/>
          </a:prstGeom>
        </p:spPr>
      </p:pic>
      <p:pic>
        <p:nvPicPr>
          <p:cNvPr id="10" name="图片 9"/>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2708110" y="1827030"/>
            <a:ext cx="5298936" cy="5238219"/>
          </a:xfrm>
          <a:prstGeom prst="rect">
            <a:avLst/>
          </a:prstGeom>
        </p:spPr>
      </p:pic>
      <p:pic>
        <p:nvPicPr>
          <p:cNvPr id="11" name="图片 10"/>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rot="5400000">
            <a:off x="1139818" y="1568294"/>
            <a:ext cx="7065248" cy="3928664"/>
          </a:xfrm>
          <a:prstGeom prst="rect">
            <a:avLst/>
          </a:prstGeom>
        </p:spPr>
      </p:pic>
      <p:pic>
        <p:nvPicPr>
          <p:cNvPr id="12" name="图片 11"/>
          <p:cNvPicPr>
            <a:picLocks noChangeAspect="1"/>
          </p:cNvPicPr>
          <p:nvPr/>
        </p:nvPicPr>
        <p:blipFill>
          <a:blip r:embed="rId12" cstate="screen">
            <a:extLst>
              <a:ext uri="{28A0092B-C50C-407E-A947-70E740481C1C}">
                <a14:useLocalDpi xmlns:a14="http://schemas.microsoft.com/office/drawing/2010/main" xmlns=""/>
              </a:ext>
            </a:extLst>
          </a:blip>
          <a:stretch>
            <a:fillRect/>
          </a:stretch>
        </p:blipFill>
        <p:spPr>
          <a:xfrm>
            <a:off x="2708110" y="1827030"/>
            <a:ext cx="5298936" cy="5238219"/>
          </a:xfrm>
          <a:prstGeom prst="rect">
            <a:avLst/>
          </a:prstGeom>
        </p:spPr>
      </p:pic>
      <p:pic>
        <p:nvPicPr>
          <p:cNvPr id="13" name="图片 12"/>
          <p:cNvPicPr>
            <a:picLocks noChangeAspect="1"/>
          </p:cNvPicPr>
          <p:nvPr/>
        </p:nvPicPr>
        <p:blipFill>
          <a:blip r:embed="rId13" cstate="screen">
            <a:extLst>
              <a:ext uri="{28A0092B-C50C-407E-A947-70E740481C1C}">
                <a14:useLocalDpi xmlns:a14="http://schemas.microsoft.com/office/drawing/2010/main" xmlns=""/>
              </a:ext>
            </a:extLst>
          </a:blip>
          <a:stretch>
            <a:fillRect/>
          </a:stretch>
        </p:blipFill>
        <p:spPr>
          <a:xfrm>
            <a:off x="2708110" y="1827030"/>
            <a:ext cx="5298936" cy="5238219"/>
          </a:xfrm>
          <a:prstGeom prst="rect">
            <a:avLst/>
          </a:prstGeom>
        </p:spPr>
      </p:pic>
      <p:pic>
        <p:nvPicPr>
          <p:cNvPr id="14" name="图片 13"/>
          <p:cNvPicPr>
            <a:picLocks noChangeAspect="1"/>
          </p:cNvPicPr>
          <p:nvPr/>
        </p:nvPicPr>
        <p:blipFill>
          <a:blip r:embed="rId14" cstate="screen">
            <a:extLst>
              <a:ext uri="{28A0092B-C50C-407E-A947-70E740481C1C}">
                <a14:useLocalDpi xmlns:a14="http://schemas.microsoft.com/office/drawing/2010/main" xmlns=""/>
              </a:ext>
            </a:extLst>
          </a:blip>
          <a:stretch>
            <a:fillRect/>
          </a:stretch>
        </p:blipFill>
        <p:spPr>
          <a:xfrm>
            <a:off x="2708110" y="1827030"/>
            <a:ext cx="5298936" cy="5238219"/>
          </a:xfrm>
          <a:prstGeom prst="rect">
            <a:avLst/>
          </a:prstGeom>
        </p:spPr>
      </p:pic>
      <p:pic>
        <p:nvPicPr>
          <p:cNvPr id="15" name="图片 14"/>
          <p:cNvPicPr>
            <a:picLocks noChangeAspect="1"/>
          </p:cNvPicPr>
          <p:nvPr/>
        </p:nvPicPr>
        <p:blipFill>
          <a:blip r:embed="rId15" cstate="screen">
            <a:extLst>
              <a:ext uri="{28A0092B-C50C-407E-A947-70E740481C1C}">
                <a14:useLocalDpi xmlns:a14="http://schemas.microsoft.com/office/drawing/2010/main" xmlns=""/>
              </a:ext>
            </a:extLst>
          </a:blip>
          <a:stretch>
            <a:fillRect/>
          </a:stretch>
        </p:blipFill>
        <p:spPr>
          <a:xfrm rot="5400000">
            <a:off x="1139818" y="1568294"/>
            <a:ext cx="7065248" cy="3928664"/>
          </a:xfrm>
          <a:prstGeom prst="rect">
            <a:avLst/>
          </a:prstGeom>
        </p:spPr>
      </p:pic>
      <p:sp>
        <p:nvSpPr>
          <p:cNvPr id="16" name="矩形 15"/>
          <p:cNvSpPr/>
          <p:nvPr/>
        </p:nvSpPr>
        <p:spPr>
          <a:xfrm>
            <a:off x="109525" y="2588155"/>
            <a:ext cx="798436" cy="2308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春江中心小学黄睿去远方故事分享</a:t>
            </a:r>
          </a:p>
        </p:txBody>
      </p:sp>
    </p:spTree>
    <p:extLst>
      <p:ext uri="{BB962C8B-B14F-4D97-AF65-F5344CB8AC3E}">
        <p14:creationId xmlns:p14="http://schemas.microsoft.com/office/powerpoint/2010/main" xmlns="" val="110141768"/>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ppt_x"/>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2001634" y="1938145"/>
            <a:ext cx="6559806" cy="4919855"/>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001634" y="1938145"/>
            <a:ext cx="6559806" cy="491985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001634" y="1938145"/>
            <a:ext cx="6559806" cy="491985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2001634" y="1938145"/>
            <a:ext cx="6559806" cy="4919855"/>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2001634" y="1938145"/>
            <a:ext cx="2767418" cy="4919855"/>
          </a:xfrm>
          <a:prstGeom prst="rect">
            <a:avLst/>
          </a:prstGeom>
        </p:spPr>
      </p:pic>
      <p:pic>
        <p:nvPicPr>
          <p:cNvPr id="7" name="图片 6"/>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5400000">
            <a:off x="566676" y="1733151"/>
            <a:ext cx="6559807" cy="3689891"/>
          </a:xfrm>
          <a:prstGeom prst="rect">
            <a:avLst/>
          </a:prstGeom>
        </p:spPr>
      </p:pic>
      <p:pic>
        <p:nvPicPr>
          <p:cNvPr id="8" name="图片 7"/>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2001634" y="1938145"/>
            <a:ext cx="2767418" cy="4919855"/>
          </a:xfrm>
          <a:prstGeom prst="rect">
            <a:avLst/>
          </a:prstGeom>
        </p:spPr>
      </p:pic>
      <p:pic>
        <p:nvPicPr>
          <p:cNvPr id="9" name="图片 8"/>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2001634" y="1938146"/>
            <a:ext cx="2075564" cy="4919854"/>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xmlns=""/>
              </a:ext>
            </a:extLst>
          </a:blip>
          <a:stretch>
            <a:fillRect/>
          </a:stretch>
        </p:blipFill>
        <p:spPr>
          <a:xfrm>
            <a:off x="2001634" y="1938145"/>
            <a:ext cx="6559806" cy="4919855"/>
          </a:xfrm>
          <a:prstGeom prst="rect">
            <a:avLst/>
          </a:prstGeom>
        </p:spPr>
      </p:pic>
      <p:pic>
        <p:nvPicPr>
          <p:cNvPr id="11" name="图片 10"/>
          <p:cNvPicPr>
            <a:picLocks noChangeAspect="1"/>
          </p:cNvPicPr>
          <p:nvPr/>
        </p:nvPicPr>
        <p:blipFill>
          <a:blip r:embed="rId11" cstate="print">
            <a:extLst>
              <a:ext uri="{28A0092B-C50C-407E-A947-70E740481C1C}">
                <a14:useLocalDpi xmlns:a14="http://schemas.microsoft.com/office/drawing/2010/main" xmlns=""/>
              </a:ext>
            </a:extLst>
          </a:blip>
          <a:stretch>
            <a:fillRect/>
          </a:stretch>
        </p:blipFill>
        <p:spPr>
          <a:xfrm>
            <a:off x="2001634" y="1938145"/>
            <a:ext cx="6559806" cy="4919855"/>
          </a:xfrm>
          <a:prstGeom prst="rect">
            <a:avLst/>
          </a:prstGeom>
        </p:spPr>
      </p:pic>
      <p:pic>
        <p:nvPicPr>
          <p:cNvPr id="12" name="图片 11"/>
          <p:cNvPicPr>
            <a:picLocks noChangeAspect="1"/>
          </p:cNvPicPr>
          <p:nvPr/>
        </p:nvPicPr>
        <p:blipFill>
          <a:blip r:embed="rId12" cstate="screen">
            <a:extLst>
              <a:ext uri="{28A0092B-C50C-407E-A947-70E740481C1C}">
                <a14:useLocalDpi xmlns:a14="http://schemas.microsoft.com/office/drawing/2010/main" xmlns=""/>
              </a:ext>
            </a:extLst>
          </a:blip>
          <a:stretch>
            <a:fillRect/>
          </a:stretch>
        </p:blipFill>
        <p:spPr>
          <a:xfrm>
            <a:off x="2001634" y="1938146"/>
            <a:ext cx="2075564" cy="4919854"/>
          </a:xfrm>
          <a:prstGeom prst="rect">
            <a:avLst/>
          </a:prstGeom>
        </p:spPr>
      </p:pic>
      <p:pic>
        <p:nvPicPr>
          <p:cNvPr id="13" name="图片 12"/>
          <p:cNvPicPr>
            <a:picLocks noChangeAspect="1"/>
          </p:cNvPicPr>
          <p:nvPr/>
        </p:nvPicPr>
        <p:blipFill>
          <a:blip r:embed="rId13" cstate="print">
            <a:extLst>
              <a:ext uri="{28A0092B-C50C-407E-A947-70E740481C1C}">
                <a14:useLocalDpi xmlns:a14="http://schemas.microsoft.com/office/drawing/2010/main" xmlns=""/>
              </a:ext>
            </a:extLst>
          </a:blip>
          <a:stretch>
            <a:fillRect/>
          </a:stretch>
        </p:blipFill>
        <p:spPr>
          <a:xfrm>
            <a:off x="2001634" y="1938145"/>
            <a:ext cx="6559806" cy="4919855"/>
          </a:xfrm>
          <a:prstGeom prst="rect">
            <a:avLst/>
          </a:prstGeom>
        </p:spPr>
      </p:pic>
      <p:pic>
        <p:nvPicPr>
          <p:cNvPr id="14" name="图片 13"/>
          <p:cNvPicPr>
            <a:picLocks noChangeAspect="1"/>
          </p:cNvPicPr>
          <p:nvPr/>
        </p:nvPicPr>
        <p:blipFill>
          <a:blip r:embed="rId14" cstate="print">
            <a:extLst>
              <a:ext uri="{28A0092B-C50C-407E-A947-70E740481C1C}">
                <a14:useLocalDpi xmlns:a14="http://schemas.microsoft.com/office/drawing/2010/main" xmlns=""/>
              </a:ext>
            </a:extLst>
          </a:blip>
          <a:stretch>
            <a:fillRect/>
          </a:stretch>
        </p:blipFill>
        <p:spPr>
          <a:xfrm>
            <a:off x="2001634" y="1938145"/>
            <a:ext cx="6559806" cy="4919855"/>
          </a:xfrm>
          <a:prstGeom prst="rect">
            <a:avLst/>
          </a:prstGeom>
        </p:spPr>
      </p:pic>
      <p:sp>
        <p:nvSpPr>
          <p:cNvPr id="15" name="矩形 14"/>
          <p:cNvSpPr/>
          <p:nvPr/>
        </p:nvSpPr>
        <p:spPr>
          <a:xfrm>
            <a:off x="148925" y="3059669"/>
            <a:ext cx="855627" cy="2308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春江中心小学王丽去远方故事分享</a:t>
            </a:r>
          </a:p>
        </p:txBody>
      </p:sp>
    </p:spTree>
    <p:extLst>
      <p:ext uri="{BB962C8B-B14F-4D97-AF65-F5344CB8AC3E}">
        <p14:creationId xmlns:p14="http://schemas.microsoft.com/office/powerpoint/2010/main" xmlns="" val="287611160"/>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5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nodeType="afterEffect">
                                  <p:stCondLst>
                                    <p:cond delay="50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nodeType="afterEffect">
                                  <p:stCondLst>
                                    <p:cond delay="50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4" fill="hold" nodeType="afterEffect">
                                  <p:stCondLst>
                                    <p:cond delay="5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ID="2" presetClass="entr" presetSubtype="4" fill="hold" nodeType="afterEffect">
                                  <p:stCondLst>
                                    <p:cond delay="50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9000"/>
                            </p:stCondLst>
                            <p:childTnLst>
                              <p:par>
                                <p:cTn id="50" presetID="2" presetClass="entr" presetSubtype="4" fill="hold" nodeType="afterEffect">
                                  <p:stCondLst>
                                    <p:cond delay="50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10000"/>
                            </p:stCondLst>
                            <p:childTnLst>
                              <p:par>
                                <p:cTn id="55" presetID="2" presetClass="entr" presetSubtype="4" fill="hold" nodeType="afterEffect">
                                  <p:stCondLst>
                                    <p:cond delay="50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par>
                          <p:cTn id="59" fill="hold">
                            <p:stCondLst>
                              <p:cond delay="11000"/>
                            </p:stCondLst>
                            <p:childTnLst>
                              <p:par>
                                <p:cTn id="60" presetID="2" presetClass="entr" presetSubtype="4" fill="hold" nodeType="afterEffect">
                                  <p:stCondLst>
                                    <p:cond delay="50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childTnLst>
                          </p:cTn>
                        </p:par>
                        <p:par>
                          <p:cTn id="64" fill="hold">
                            <p:stCondLst>
                              <p:cond delay="12000"/>
                            </p:stCondLst>
                            <p:childTnLst>
                              <p:par>
                                <p:cTn id="65" presetID="2" presetClass="entr" presetSubtype="4" fill="hold" nodeType="afterEffect">
                                  <p:stCondLst>
                                    <p:cond delay="50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091486" y="1926124"/>
            <a:ext cx="4457700" cy="4459927"/>
          </a:xfrm>
          <a:prstGeom prst="rect">
            <a:avLst/>
          </a:prstGeom>
        </p:spPr>
      </p:pic>
      <p:pic>
        <p:nvPicPr>
          <p:cNvPr id="3" name="图片 2"/>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091486" y="1926124"/>
            <a:ext cx="4457700" cy="4459927"/>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1091486" y="1926124"/>
            <a:ext cx="4457700" cy="4459927"/>
          </a:xfrm>
          <a:prstGeom prst="rect">
            <a:avLst/>
          </a:prstGeom>
        </p:spPr>
      </p:pic>
      <p:pic>
        <p:nvPicPr>
          <p:cNvPr id="5" name="图片 4"/>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1091486" y="1926124"/>
            <a:ext cx="4457700" cy="4459927"/>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1091486" y="1926124"/>
            <a:ext cx="4457700" cy="4459927"/>
          </a:xfrm>
          <a:prstGeom prst="rect">
            <a:avLst/>
          </a:prstGeom>
        </p:spPr>
      </p:pic>
      <p:pic>
        <p:nvPicPr>
          <p:cNvPr id="7" name="图片 6"/>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rot="5400000">
            <a:off x="-207842" y="1741779"/>
            <a:ext cx="5943600" cy="3344945"/>
          </a:xfrm>
          <a:prstGeom prst="rect">
            <a:avLst/>
          </a:prstGeom>
        </p:spPr>
      </p:pic>
      <p:pic>
        <p:nvPicPr>
          <p:cNvPr id="8" name="图片 7"/>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rot="5400000">
            <a:off x="-207842" y="1741779"/>
            <a:ext cx="5943600" cy="3344945"/>
          </a:xfrm>
          <a:prstGeom prst="rect">
            <a:avLst/>
          </a:prstGeom>
        </p:spPr>
      </p:pic>
      <p:pic>
        <p:nvPicPr>
          <p:cNvPr id="9" name="图片 8"/>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rot="5400000">
            <a:off x="-207842" y="1741779"/>
            <a:ext cx="5943600" cy="3344945"/>
          </a:xfrm>
          <a:prstGeom prst="rect">
            <a:avLst/>
          </a:prstGeom>
        </p:spPr>
      </p:pic>
      <p:pic>
        <p:nvPicPr>
          <p:cNvPr id="10" name="图片 9"/>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1091486" y="1926124"/>
            <a:ext cx="4457700" cy="4459927"/>
          </a:xfrm>
          <a:prstGeom prst="rect">
            <a:avLst/>
          </a:prstGeom>
        </p:spPr>
      </p:pic>
      <p:pic>
        <p:nvPicPr>
          <p:cNvPr id="11" name="图片 10"/>
          <p:cNvPicPr>
            <a:picLocks noChangeAspect="1"/>
          </p:cNvPicPr>
          <p:nvPr/>
        </p:nvPicPr>
        <p:blipFill>
          <a:blip r:embed="rId11" cstate="print">
            <a:extLst>
              <a:ext uri="{28A0092B-C50C-407E-A947-70E740481C1C}">
                <a14:useLocalDpi xmlns:a14="http://schemas.microsoft.com/office/drawing/2010/main" xmlns=""/>
              </a:ext>
            </a:extLst>
          </a:blip>
          <a:stretch>
            <a:fillRect/>
          </a:stretch>
        </p:blipFill>
        <p:spPr>
          <a:xfrm>
            <a:off x="1091486" y="442451"/>
            <a:ext cx="7918205" cy="5943600"/>
          </a:xfrm>
          <a:prstGeom prst="rect">
            <a:avLst/>
          </a:prstGeom>
        </p:spPr>
      </p:pic>
      <p:pic>
        <p:nvPicPr>
          <p:cNvPr id="12" name="图片 11"/>
          <p:cNvPicPr>
            <a:picLocks noChangeAspect="1"/>
          </p:cNvPicPr>
          <p:nvPr/>
        </p:nvPicPr>
        <p:blipFill>
          <a:blip r:embed="rId12" cstate="print">
            <a:extLst>
              <a:ext uri="{28A0092B-C50C-407E-A947-70E740481C1C}">
                <a14:useLocalDpi xmlns:a14="http://schemas.microsoft.com/office/drawing/2010/main" xmlns=""/>
              </a:ext>
            </a:extLst>
          </a:blip>
          <a:stretch>
            <a:fillRect/>
          </a:stretch>
        </p:blipFill>
        <p:spPr>
          <a:xfrm>
            <a:off x="1091486" y="442451"/>
            <a:ext cx="7918205" cy="5943600"/>
          </a:xfrm>
          <a:prstGeom prst="rect">
            <a:avLst/>
          </a:prstGeom>
        </p:spPr>
      </p:pic>
      <p:pic>
        <p:nvPicPr>
          <p:cNvPr id="13" name="图片 12"/>
          <p:cNvPicPr>
            <a:picLocks noChangeAspect="1"/>
          </p:cNvPicPr>
          <p:nvPr/>
        </p:nvPicPr>
        <p:blipFill>
          <a:blip r:embed="rId13" cstate="screen">
            <a:extLst>
              <a:ext uri="{28A0092B-C50C-407E-A947-70E740481C1C}">
                <a14:useLocalDpi xmlns:a14="http://schemas.microsoft.com/office/drawing/2010/main" xmlns=""/>
              </a:ext>
            </a:extLst>
          </a:blip>
          <a:stretch>
            <a:fillRect/>
          </a:stretch>
        </p:blipFill>
        <p:spPr>
          <a:xfrm>
            <a:off x="1091486" y="1926124"/>
            <a:ext cx="4457700" cy="4459927"/>
          </a:xfrm>
          <a:prstGeom prst="rect">
            <a:avLst/>
          </a:prstGeom>
        </p:spPr>
      </p:pic>
      <p:pic>
        <p:nvPicPr>
          <p:cNvPr id="14" name="图片 13"/>
          <p:cNvPicPr>
            <a:picLocks noChangeAspect="1"/>
          </p:cNvPicPr>
          <p:nvPr/>
        </p:nvPicPr>
        <p:blipFill>
          <a:blip r:embed="rId14" cstate="screen">
            <a:extLst>
              <a:ext uri="{28A0092B-C50C-407E-A947-70E740481C1C}">
                <a14:useLocalDpi xmlns:a14="http://schemas.microsoft.com/office/drawing/2010/main" xmlns=""/>
              </a:ext>
            </a:extLst>
          </a:blip>
          <a:stretch>
            <a:fillRect/>
          </a:stretch>
        </p:blipFill>
        <p:spPr>
          <a:xfrm>
            <a:off x="1091486" y="1926124"/>
            <a:ext cx="4457700" cy="4459927"/>
          </a:xfrm>
          <a:prstGeom prst="rect">
            <a:avLst/>
          </a:prstGeom>
        </p:spPr>
      </p:pic>
      <p:pic>
        <p:nvPicPr>
          <p:cNvPr id="15" name="图片 14"/>
          <p:cNvPicPr>
            <a:picLocks noChangeAspect="1"/>
          </p:cNvPicPr>
          <p:nvPr/>
        </p:nvPicPr>
        <p:blipFill>
          <a:blip r:embed="rId15" cstate="screen">
            <a:extLst>
              <a:ext uri="{28A0092B-C50C-407E-A947-70E740481C1C}">
                <a14:useLocalDpi xmlns:a14="http://schemas.microsoft.com/office/drawing/2010/main" xmlns=""/>
              </a:ext>
            </a:extLst>
          </a:blip>
          <a:stretch>
            <a:fillRect/>
          </a:stretch>
        </p:blipFill>
        <p:spPr>
          <a:xfrm rot="5400000">
            <a:off x="-207842" y="1741779"/>
            <a:ext cx="5943600" cy="3344945"/>
          </a:xfrm>
          <a:prstGeom prst="rect">
            <a:avLst/>
          </a:prstGeom>
        </p:spPr>
      </p:pic>
      <p:pic>
        <p:nvPicPr>
          <p:cNvPr id="16" name="图片 15"/>
          <p:cNvPicPr>
            <a:picLocks noChangeAspect="1"/>
          </p:cNvPicPr>
          <p:nvPr/>
        </p:nvPicPr>
        <p:blipFill>
          <a:blip r:embed="rId16" cstate="screen">
            <a:extLst>
              <a:ext uri="{28A0092B-C50C-407E-A947-70E740481C1C}">
                <a14:useLocalDpi xmlns:a14="http://schemas.microsoft.com/office/drawing/2010/main" xmlns=""/>
              </a:ext>
            </a:extLst>
          </a:blip>
          <a:stretch>
            <a:fillRect/>
          </a:stretch>
        </p:blipFill>
        <p:spPr>
          <a:xfrm rot="5400000">
            <a:off x="-207842" y="1741779"/>
            <a:ext cx="5943600" cy="3344945"/>
          </a:xfrm>
          <a:prstGeom prst="rect">
            <a:avLst/>
          </a:prstGeom>
        </p:spPr>
      </p:pic>
      <p:sp>
        <p:nvSpPr>
          <p:cNvPr id="17" name="矩形 16"/>
          <p:cNvSpPr/>
          <p:nvPr/>
        </p:nvSpPr>
        <p:spPr>
          <a:xfrm>
            <a:off x="219768" y="3078842"/>
            <a:ext cx="871718" cy="175432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春江中心小学王锐明去远方故事分享</a:t>
            </a:r>
          </a:p>
        </p:txBody>
      </p:sp>
    </p:spTree>
    <p:extLst>
      <p:ext uri="{BB962C8B-B14F-4D97-AF65-F5344CB8AC3E}">
        <p14:creationId xmlns:p14="http://schemas.microsoft.com/office/powerpoint/2010/main" xmlns="" val="1841037109"/>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5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nodeType="afterEffect">
                                  <p:stCondLst>
                                    <p:cond delay="50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nodeType="afterEffect">
                                  <p:stCondLst>
                                    <p:cond delay="50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4" fill="hold" nodeType="afterEffect">
                                  <p:stCondLst>
                                    <p:cond delay="5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ID="2" presetClass="entr" presetSubtype="4" fill="hold" nodeType="afterEffect">
                                  <p:stCondLst>
                                    <p:cond delay="50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9000"/>
                            </p:stCondLst>
                            <p:childTnLst>
                              <p:par>
                                <p:cTn id="50" presetID="2" presetClass="entr" presetSubtype="4" fill="hold" nodeType="afterEffect">
                                  <p:stCondLst>
                                    <p:cond delay="50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10000"/>
                            </p:stCondLst>
                            <p:childTnLst>
                              <p:par>
                                <p:cTn id="55" presetID="2" presetClass="entr" presetSubtype="4" fill="hold" nodeType="afterEffect">
                                  <p:stCondLst>
                                    <p:cond delay="50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par>
                          <p:cTn id="59" fill="hold">
                            <p:stCondLst>
                              <p:cond delay="11000"/>
                            </p:stCondLst>
                            <p:childTnLst>
                              <p:par>
                                <p:cTn id="60" presetID="2" presetClass="entr" presetSubtype="4" fill="hold" nodeType="afterEffect">
                                  <p:stCondLst>
                                    <p:cond delay="50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childTnLst>
                          </p:cTn>
                        </p:par>
                        <p:par>
                          <p:cTn id="64" fill="hold">
                            <p:stCondLst>
                              <p:cond delay="12000"/>
                            </p:stCondLst>
                            <p:childTnLst>
                              <p:par>
                                <p:cTn id="65" presetID="2" presetClass="entr" presetSubtype="4" fill="hold" nodeType="afterEffect">
                                  <p:stCondLst>
                                    <p:cond delay="50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par>
                          <p:cTn id="69" fill="hold">
                            <p:stCondLst>
                              <p:cond delay="13000"/>
                            </p:stCondLst>
                            <p:childTnLst>
                              <p:par>
                                <p:cTn id="70" presetID="2" presetClass="entr" presetSubtype="4" fill="hold" nodeType="afterEffect">
                                  <p:stCondLst>
                                    <p:cond delay="50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ppt_x"/>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childTnLst>
                          </p:cTn>
                        </p:par>
                        <p:par>
                          <p:cTn id="74" fill="hold">
                            <p:stCondLst>
                              <p:cond delay="14000"/>
                            </p:stCondLst>
                            <p:childTnLst>
                              <p:par>
                                <p:cTn id="75" presetID="2" presetClass="entr" presetSubtype="4" fill="hold" nodeType="afterEffect">
                                  <p:stCondLst>
                                    <p:cond delay="50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descr="QQ图片20150821103216.jpg"/>
          <p:cNvPicPr>
            <a:picLocks noGrp="1" noChangeAspect="1"/>
          </p:cNvPicPr>
          <p:nvPr>
            <p:ph idx="1"/>
          </p:nvPr>
        </p:nvPicPr>
        <p:blipFill>
          <a:blip r:embed="rId2" cstate="print"/>
          <a:stretch>
            <a:fillRect/>
          </a:stretch>
        </p:blipFill>
        <p:spPr>
          <a:xfrm>
            <a:off x="323528" y="188640"/>
            <a:ext cx="4104456" cy="4525963"/>
          </a:xfrm>
        </p:spPr>
      </p:pic>
      <p:pic>
        <p:nvPicPr>
          <p:cNvPr id="5" name="图片 4" descr="QQ图片20150821103444.jpg"/>
          <p:cNvPicPr>
            <a:picLocks noChangeAspect="1"/>
          </p:cNvPicPr>
          <p:nvPr/>
        </p:nvPicPr>
        <p:blipFill>
          <a:blip r:embed="rId3" cstate="print"/>
          <a:stretch>
            <a:fillRect/>
          </a:stretch>
        </p:blipFill>
        <p:spPr>
          <a:xfrm>
            <a:off x="4427984" y="188640"/>
            <a:ext cx="4320480" cy="4536504"/>
          </a:xfrm>
          <a:prstGeom prst="rect">
            <a:avLst/>
          </a:prstGeom>
        </p:spPr>
      </p:pic>
      <p:sp>
        <p:nvSpPr>
          <p:cNvPr id="6" name="TextBox 5"/>
          <p:cNvSpPr txBox="1"/>
          <p:nvPr/>
        </p:nvSpPr>
        <p:spPr>
          <a:xfrm>
            <a:off x="179512" y="3811012"/>
            <a:ext cx="8640960" cy="304698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3200" dirty="0" smtClean="0">
                <a:latin typeface="楷体" pitchFamily="49" charset="-122"/>
                <a:ea typeface="楷体" pitchFamily="49" charset="-122"/>
              </a:rPr>
              <a:t>    </a:t>
            </a:r>
            <a:r>
              <a:rPr lang="zh-CN" altLang="zh-CN" sz="3200" dirty="0" smtClean="0">
                <a:latin typeface="楷体" pitchFamily="49" charset="-122"/>
                <a:ea typeface="楷体" pitchFamily="49" charset="-122"/>
              </a:rPr>
              <a:t>综合课，同学们根据去的目的地，出发时间，交通工具等，设计出了一份完整的出行方案</a:t>
            </a:r>
            <a:r>
              <a:rPr lang="zh-CN" altLang="en-US" sz="3200" dirty="0" smtClean="0">
                <a:latin typeface="楷体" pitchFamily="49" charset="-122"/>
                <a:ea typeface="楷体" pitchFamily="49" charset="-122"/>
              </a:rPr>
              <a:t>；</a:t>
            </a:r>
            <a:r>
              <a:rPr lang="zh-CN" altLang="zh-CN" sz="3200" dirty="0" smtClean="0">
                <a:latin typeface="楷体" pitchFamily="49" charset="-122"/>
                <a:ea typeface="楷体" pitchFamily="49" charset="-122"/>
              </a:rPr>
              <a:t>美术课上，四年级美同学们学会了如何取景，学会了照相机的常见功能按钮，拍出了美美的照片。同学们和老师们都体验到了动手实践、合作、思考、创新等给自己带来的快乐。</a:t>
            </a:r>
            <a:r>
              <a:rPr lang="en-US" altLang="zh-CN" sz="3200" dirty="0" smtClean="0">
                <a:latin typeface="楷体" pitchFamily="49" charset="-122"/>
                <a:ea typeface="楷体" pitchFamily="49" charset="-122"/>
              </a:rPr>
              <a:t>  </a:t>
            </a:r>
            <a:endParaRPr lang="zh-CN" altLang="en-US" sz="32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rot="16200000">
            <a:off x="928097" y="1934264"/>
            <a:ext cx="5587074" cy="3142730"/>
          </a:xfrm>
          <a:prstGeom prst="rect">
            <a:avLst/>
          </a:prstGeom>
        </p:spPr>
      </p:pic>
      <p:pic>
        <p:nvPicPr>
          <p:cNvPr id="3" name="图片 2"/>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150270" y="644548"/>
            <a:ext cx="3180723" cy="5654618"/>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2150270" y="644548"/>
            <a:ext cx="3180723" cy="5654618"/>
          </a:xfrm>
          <a:prstGeom prst="rect">
            <a:avLst/>
          </a:prstGeom>
        </p:spPr>
      </p:pic>
      <p:pic>
        <p:nvPicPr>
          <p:cNvPr id="5" name="图片 4"/>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2150270" y="644548"/>
            <a:ext cx="5654618" cy="5654618"/>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2150270" y="644548"/>
            <a:ext cx="3180723" cy="5654618"/>
          </a:xfrm>
          <a:prstGeom prst="rect">
            <a:avLst/>
          </a:prstGeom>
        </p:spPr>
      </p:pic>
      <p:pic>
        <p:nvPicPr>
          <p:cNvPr id="7" name="图片 6"/>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2150270" y="644548"/>
            <a:ext cx="5654618" cy="5654618"/>
          </a:xfrm>
          <a:prstGeom prst="rect">
            <a:avLst/>
          </a:prstGeom>
        </p:spPr>
      </p:pic>
      <p:pic>
        <p:nvPicPr>
          <p:cNvPr id="8" name="图片 7"/>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2150270" y="644548"/>
            <a:ext cx="5654618" cy="5654618"/>
          </a:xfrm>
          <a:prstGeom prst="rect">
            <a:avLst/>
          </a:prstGeom>
        </p:spPr>
      </p:pic>
      <p:pic>
        <p:nvPicPr>
          <p:cNvPr id="9" name="图片 8"/>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2150270" y="644548"/>
            <a:ext cx="5654618" cy="5654618"/>
          </a:xfrm>
          <a:prstGeom prst="rect">
            <a:avLst/>
          </a:prstGeom>
        </p:spPr>
      </p:pic>
      <p:pic>
        <p:nvPicPr>
          <p:cNvPr id="10" name="图片 9"/>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2150270" y="644548"/>
            <a:ext cx="5654618" cy="5654618"/>
          </a:xfrm>
          <a:prstGeom prst="rect">
            <a:avLst/>
          </a:prstGeom>
        </p:spPr>
      </p:pic>
      <p:pic>
        <p:nvPicPr>
          <p:cNvPr id="11" name="图片 10"/>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2150270" y="644548"/>
            <a:ext cx="5654618" cy="5654618"/>
          </a:xfrm>
          <a:prstGeom prst="rect">
            <a:avLst/>
          </a:prstGeom>
        </p:spPr>
      </p:pic>
      <p:pic>
        <p:nvPicPr>
          <p:cNvPr id="12" name="图片 11"/>
          <p:cNvPicPr>
            <a:picLocks noChangeAspect="1"/>
          </p:cNvPicPr>
          <p:nvPr/>
        </p:nvPicPr>
        <p:blipFill>
          <a:blip r:embed="rId12" cstate="screen">
            <a:extLst>
              <a:ext uri="{28A0092B-C50C-407E-A947-70E740481C1C}">
                <a14:useLocalDpi xmlns:a14="http://schemas.microsoft.com/office/drawing/2010/main" xmlns=""/>
              </a:ext>
            </a:extLst>
          </a:blip>
          <a:stretch>
            <a:fillRect/>
          </a:stretch>
        </p:blipFill>
        <p:spPr>
          <a:xfrm>
            <a:off x="2150270" y="644548"/>
            <a:ext cx="5654618" cy="5654618"/>
          </a:xfrm>
          <a:prstGeom prst="rect">
            <a:avLst/>
          </a:prstGeom>
        </p:spPr>
      </p:pic>
      <p:pic>
        <p:nvPicPr>
          <p:cNvPr id="13" name="图片 12"/>
          <p:cNvPicPr>
            <a:picLocks noChangeAspect="1"/>
          </p:cNvPicPr>
          <p:nvPr/>
        </p:nvPicPr>
        <p:blipFill>
          <a:blip r:embed="rId13" cstate="screen">
            <a:extLst>
              <a:ext uri="{28A0092B-C50C-407E-A947-70E740481C1C}">
                <a14:useLocalDpi xmlns:a14="http://schemas.microsoft.com/office/drawing/2010/main" xmlns=""/>
              </a:ext>
            </a:extLst>
          </a:blip>
          <a:stretch>
            <a:fillRect/>
          </a:stretch>
        </p:blipFill>
        <p:spPr>
          <a:xfrm>
            <a:off x="2150270" y="644548"/>
            <a:ext cx="5654618" cy="5654618"/>
          </a:xfrm>
          <a:prstGeom prst="rect">
            <a:avLst/>
          </a:prstGeom>
        </p:spPr>
      </p:pic>
      <p:pic>
        <p:nvPicPr>
          <p:cNvPr id="14" name="图片 13"/>
          <p:cNvPicPr>
            <a:picLocks noChangeAspect="1"/>
          </p:cNvPicPr>
          <p:nvPr/>
        </p:nvPicPr>
        <p:blipFill>
          <a:blip r:embed="rId14" cstate="screen">
            <a:extLst>
              <a:ext uri="{28A0092B-C50C-407E-A947-70E740481C1C}">
                <a14:useLocalDpi xmlns:a14="http://schemas.microsoft.com/office/drawing/2010/main" xmlns=""/>
              </a:ext>
            </a:extLst>
          </a:blip>
          <a:stretch>
            <a:fillRect/>
          </a:stretch>
        </p:blipFill>
        <p:spPr>
          <a:xfrm>
            <a:off x="2150270" y="644548"/>
            <a:ext cx="3180723" cy="5654618"/>
          </a:xfrm>
          <a:prstGeom prst="rect">
            <a:avLst/>
          </a:prstGeom>
        </p:spPr>
      </p:pic>
      <p:pic>
        <p:nvPicPr>
          <p:cNvPr id="15" name="图片 14"/>
          <p:cNvPicPr>
            <a:picLocks noChangeAspect="1"/>
          </p:cNvPicPr>
          <p:nvPr/>
        </p:nvPicPr>
        <p:blipFill>
          <a:blip r:embed="rId15" cstate="screen">
            <a:extLst>
              <a:ext uri="{28A0092B-C50C-407E-A947-70E740481C1C}">
                <a14:useLocalDpi xmlns:a14="http://schemas.microsoft.com/office/drawing/2010/main" xmlns=""/>
              </a:ext>
            </a:extLst>
          </a:blip>
          <a:stretch>
            <a:fillRect/>
          </a:stretch>
        </p:blipFill>
        <p:spPr>
          <a:xfrm>
            <a:off x="2150270" y="644548"/>
            <a:ext cx="3180723" cy="5654618"/>
          </a:xfrm>
          <a:prstGeom prst="rect">
            <a:avLst/>
          </a:prstGeom>
        </p:spPr>
      </p:pic>
      <p:sp>
        <p:nvSpPr>
          <p:cNvPr id="16" name="矩形 15"/>
          <p:cNvSpPr/>
          <p:nvPr/>
        </p:nvSpPr>
        <p:spPr>
          <a:xfrm>
            <a:off x="157767" y="2672513"/>
            <a:ext cx="985234" cy="175432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zh-CN" altLang="en-US" dirty="0">
                <a:solidFill>
                  <a:schemeClr val="lt1"/>
                </a:solidFill>
              </a:rPr>
              <a:t>春江中心小学尤佳凤去远方故事分享</a:t>
            </a:r>
          </a:p>
        </p:txBody>
      </p:sp>
    </p:spTree>
    <p:extLst>
      <p:ext uri="{BB962C8B-B14F-4D97-AF65-F5344CB8AC3E}">
        <p14:creationId xmlns:p14="http://schemas.microsoft.com/office/powerpoint/2010/main" xmlns="" val="1865373629"/>
      </p:ext>
    </p:extLst>
  </p:cSld>
  <p:clrMapOvr>
    <a:masterClrMapping/>
  </p:clrMapOvr>
  <mc:AlternateContent xmlns:mc="http://schemas.openxmlformats.org/markup-compatibility/2006">
    <mc:Choice xmlns:p14="http://schemas.microsoft.com/office/powerpoint/2010/main" xmlns="" Requires="p14">
      <p:transition spd="slow" p14:dur="1500" advTm="5000">
        <p:random/>
      </p:transition>
    </mc:Choice>
    <mc:Fallback>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5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nodeType="afterEffect">
                                  <p:stCondLst>
                                    <p:cond delay="50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nodeType="afterEffect">
                                  <p:stCondLst>
                                    <p:cond delay="50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4" fill="hold" nodeType="afterEffect">
                                  <p:stCondLst>
                                    <p:cond delay="5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ID="2" presetClass="entr" presetSubtype="4" fill="hold" nodeType="afterEffect">
                                  <p:stCondLst>
                                    <p:cond delay="50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9000"/>
                            </p:stCondLst>
                            <p:childTnLst>
                              <p:par>
                                <p:cTn id="50" presetID="2" presetClass="entr" presetSubtype="4" fill="hold" nodeType="afterEffect">
                                  <p:stCondLst>
                                    <p:cond delay="50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10000"/>
                            </p:stCondLst>
                            <p:childTnLst>
                              <p:par>
                                <p:cTn id="55" presetID="2" presetClass="entr" presetSubtype="4" fill="hold" nodeType="afterEffect">
                                  <p:stCondLst>
                                    <p:cond delay="50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par>
                          <p:cTn id="59" fill="hold">
                            <p:stCondLst>
                              <p:cond delay="11000"/>
                            </p:stCondLst>
                            <p:childTnLst>
                              <p:par>
                                <p:cTn id="60" presetID="2" presetClass="entr" presetSubtype="4" fill="hold" nodeType="afterEffect">
                                  <p:stCondLst>
                                    <p:cond delay="50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childTnLst>
                          </p:cTn>
                        </p:par>
                        <p:par>
                          <p:cTn id="64" fill="hold">
                            <p:stCondLst>
                              <p:cond delay="12000"/>
                            </p:stCondLst>
                            <p:childTnLst>
                              <p:par>
                                <p:cTn id="65" presetID="2" presetClass="entr" presetSubtype="4" fill="hold" nodeType="afterEffect">
                                  <p:stCondLst>
                                    <p:cond delay="50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par>
                          <p:cTn id="69" fill="hold">
                            <p:stCondLst>
                              <p:cond delay="13000"/>
                            </p:stCondLst>
                            <p:childTnLst>
                              <p:par>
                                <p:cTn id="70" presetID="2" presetClass="entr" presetSubtype="4" fill="hold" nodeType="afterEffect">
                                  <p:stCondLst>
                                    <p:cond delay="50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ppt_x"/>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ChangeArrowheads="1"/>
          </p:cNvSpPr>
          <p:nvPr/>
        </p:nvSpPr>
        <p:spPr bwMode="auto">
          <a:xfrm>
            <a:off x="395536" y="322203"/>
            <a:ext cx="8748464"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4000" b="1" i="0" u="none" strike="noStrike" cap="none" normalizeH="0" baseline="0" dirty="0" smtClean="0">
                <a:ln>
                  <a:noFill/>
                </a:ln>
                <a:solidFill>
                  <a:srgbClr val="333333"/>
                </a:solidFill>
                <a:effectLst/>
                <a:latin typeface="楷体" pitchFamily="49" charset="-122"/>
                <a:ea typeface="楷体" pitchFamily="49" charset="-122"/>
                <a:cs typeface="宋体" pitchFamily="2" charset="-122"/>
              </a:rPr>
              <a:t>远方，有目标；</a:t>
            </a:r>
            <a:endParaRPr kumimoji="0" lang="en-US" altLang="zh-CN" sz="4000" b="1" i="0" u="none" strike="noStrike" cap="none" normalizeH="0" baseline="0" dirty="0" smtClean="0">
              <a:ln>
                <a:noFill/>
              </a:ln>
              <a:solidFill>
                <a:srgbClr val="333333"/>
              </a:solidFill>
              <a:effectLst/>
              <a:latin typeface="楷体" pitchFamily="49" charset="-122"/>
              <a:ea typeface="楷体" pitchFamily="49"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sz="4000" b="1" i="0" u="none" strike="noStrike" cap="none" normalizeH="0" baseline="0" dirty="0" smtClean="0">
                <a:ln>
                  <a:noFill/>
                </a:ln>
                <a:solidFill>
                  <a:srgbClr val="333333"/>
                </a:solidFill>
                <a:effectLst/>
                <a:latin typeface="楷体" pitchFamily="49" charset="-122"/>
                <a:ea typeface="楷体" pitchFamily="49" charset="-122"/>
                <a:cs typeface="宋体" pitchFamily="2" charset="-122"/>
              </a:rPr>
              <a:t>远方，有梦想；</a:t>
            </a:r>
            <a:endParaRPr kumimoji="0" lang="en-US" altLang="zh-CN" sz="4000" b="1" i="0" u="none" strike="noStrike" cap="none" normalizeH="0" baseline="0" dirty="0" smtClean="0">
              <a:ln>
                <a:noFill/>
              </a:ln>
              <a:solidFill>
                <a:srgbClr val="333333"/>
              </a:solidFill>
              <a:effectLst/>
              <a:latin typeface="楷体" pitchFamily="49" charset="-122"/>
              <a:ea typeface="楷体" pitchFamily="49"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sz="4000" b="1" i="0" u="none" strike="noStrike" cap="none" normalizeH="0" baseline="0" dirty="0" smtClean="0">
                <a:ln>
                  <a:noFill/>
                </a:ln>
                <a:solidFill>
                  <a:srgbClr val="333333"/>
                </a:solidFill>
                <a:effectLst/>
                <a:latin typeface="楷体" pitchFamily="49" charset="-122"/>
                <a:ea typeface="楷体" pitchFamily="49" charset="-122"/>
                <a:cs typeface="宋体" pitchFamily="2" charset="-122"/>
              </a:rPr>
              <a:t>远方，也有同学们的未来！</a:t>
            </a:r>
            <a:endParaRPr kumimoji="0" lang="en-US" altLang="zh-CN" sz="4000" b="1" i="0" u="none" strike="noStrike" cap="none" normalizeH="0" baseline="0" dirty="0" smtClean="0">
              <a:ln>
                <a:noFill/>
              </a:ln>
              <a:solidFill>
                <a:srgbClr val="333333"/>
              </a:solidFill>
              <a:effectLst/>
              <a:latin typeface="楷体" pitchFamily="49" charset="-122"/>
              <a:ea typeface="楷体" pitchFamily="49"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sz="4000" b="1" i="0" u="none" strike="noStrike" cap="none" normalizeH="0" baseline="0" dirty="0" smtClean="0">
                <a:ln>
                  <a:noFill/>
                </a:ln>
                <a:solidFill>
                  <a:srgbClr val="333333"/>
                </a:solidFill>
                <a:effectLst/>
                <a:latin typeface="楷体" pitchFamily="49" charset="-122"/>
                <a:ea typeface="楷体" pitchFamily="49" charset="-122"/>
                <a:cs typeface="宋体" pitchFamily="2" charset="-122"/>
              </a:rPr>
              <a:t>去远方的活动已经结束，</a:t>
            </a:r>
            <a:endParaRPr kumimoji="0" lang="en-US" altLang="zh-CN" sz="4000" b="1" i="0" u="none" strike="noStrike" cap="none" normalizeH="0" baseline="0" dirty="0" smtClean="0">
              <a:ln>
                <a:noFill/>
              </a:ln>
              <a:solidFill>
                <a:srgbClr val="333333"/>
              </a:solidFill>
              <a:effectLst/>
              <a:latin typeface="楷体" pitchFamily="49" charset="-122"/>
              <a:ea typeface="楷体" pitchFamily="49"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sz="4000" b="1" i="0" u="none" strike="noStrike" cap="none" normalizeH="0" baseline="0" dirty="0" smtClean="0">
                <a:ln>
                  <a:noFill/>
                </a:ln>
                <a:solidFill>
                  <a:srgbClr val="333333"/>
                </a:solidFill>
                <a:effectLst/>
                <a:latin typeface="楷体" pitchFamily="49" charset="-122"/>
                <a:ea typeface="楷体" pitchFamily="49" charset="-122"/>
                <a:cs typeface="宋体" pitchFamily="2" charset="-122"/>
              </a:rPr>
              <a:t>但是同学们与远方的故事没有结束，相信向上的春小人，都会为了自己的远方，不断加油！</a:t>
            </a:r>
            <a:endParaRPr kumimoji="0" lang="zh-CN" sz="4000" b="1" i="0" u="none" strike="noStrike" cap="none" normalizeH="0" baseline="0" dirty="0" smtClean="0">
              <a:ln>
                <a:noFill/>
              </a:ln>
              <a:solidFill>
                <a:schemeClr val="tx1"/>
              </a:solidFill>
              <a:effectLst/>
              <a:latin typeface="楷体" pitchFamily="49" charset="-122"/>
              <a:ea typeface="楷体" pitchFamily="49" charset="-122"/>
              <a:cs typeface="宋体"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descr="IMG_1530.JPG"/>
          <p:cNvPicPr>
            <a:picLocks noGrp="1" noChangeAspect="1"/>
          </p:cNvPicPr>
          <p:nvPr>
            <p:ph idx="1"/>
          </p:nvPr>
        </p:nvPicPr>
        <p:blipFill>
          <a:blip r:embed="rId2" cstate="print"/>
          <a:stretch>
            <a:fillRect/>
          </a:stretch>
        </p:blipFill>
        <p:spPr>
          <a:xfrm>
            <a:off x="1" y="0"/>
            <a:ext cx="4499992" cy="3789039"/>
          </a:xfrm>
        </p:spPr>
      </p:pic>
      <p:pic>
        <p:nvPicPr>
          <p:cNvPr id="5" name="图片 4" descr="QQ图片20150821103131.jpg"/>
          <p:cNvPicPr>
            <a:picLocks noChangeAspect="1"/>
          </p:cNvPicPr>
          <p:nvPr/>
        </p:nvPicPr>
        <p:blipFill>
          <a:blip r:embed="rId3" cstate="print"/>
          <a:stretch>
            <a:fillRect/>
          </a:stretch>
        </p:blipFill>
        <p:spPr>
          <a:xfrm>
            <a:off x="4607496" y="0"/>
            <a:ext cx="4536504" cy="3645024"/>
          </a:xfrm>
          <a:prstGeom prst="rect">
            <a:avLst/>
          </a:prstGeom>
        </p:spPr>
      </p:pic>
      <p:sp>
        <p:nvSpPr>
          <p:cNvPr id="6" name="TextBox 5"/>
          <p:cNvSpPr txBox="1"/>
          <p:nvPr/>
        </p:nvSpPr>
        <p:spPr>
          <a:xfrm>
            <a:off x="0" y="3356992"/>
            <a:ext cx="8964488" cy="206210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3200" dirty="0" smtClean="0">
                <a:latin typeface="楷体" pitchFamily="49" charset="-122"/>
                <a:ea typeface="楷体" pitchFamily="49" charset="-122"/>
              </a:rPr>
              <a:t>   </a:t>
            </a:r>
            <a:r>
              <a:rPr lang="zh-CN" altLang="zh-CN" sz="3200" dirty="0" smtClean="0">
                <a:latin typeface="楷体" pitchFamily="49" charset="-122"/>
                <a:ea typeface="楷体" pitchFamily="49" charset="-122"/>
              </a:rPr>
              <a:t>语文课</a:t>
            </a:r>
            <a:r>
              <a:rPr lang="zh-CN" altLang="en-US" sz="3200" dirty="0" smtClean="0">
                <a:latin typeface="楷体" pitchFamily="49" charset="-122"/>
                <a:ea typeface="楷体" pitchFamily="49" charset="-122"/>
              </a:rPr>
              <a:t>上，我们在班级里展示</a:t>
            </a:r>
            <a:r>
              <a:rPr lang="zh-CN" altLang="zh-CN" sz="3200" dirty="0" smtClean="0">
                <a:latin typeface="楷体" pitchFamily="49" charset="-122"/>
                <a:ea typeface="楷体" pitchFamily="49" charset="-122"/>
              </a:rPr>
              <a:t>《我的出行建议》</a:t>
            </a:r>
            <a:r>
              <a:rPr lang="zh-CN" altLang="en-US" sz="3200" dirty="0" smtClean="0">
                <a:latin typeface="楷体" pitchFamily="49" charset="-122"/>
                <a:ea typeface="楷体" pitchFamily="49" charset="-122"/>
              </a:rPr>
              <a:t>；</a:t>
            </a:r>
            <a:r>
              <a:rPr lang="zh-CN" altLang="zh-CN" sz="3200" dirty="0" smtClean="0">
                <a:latin typeface="楷体" pitchFamily="49" charset="-122"/>
                <a:ea typeface="楷体" pitchFamily="49" charset="-122"/>
              </a:rPr>
              <a:t>紧跟其后的数学课则帮助同学们根据路程速度计算时间，确定活动的截点时间，比如出发时间，回校时间、计算学校需要的大巴车数量等；</a:t>
            </a:r>
            <a:endParaRPr lang="zh-CN" altLang="en-US"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01.tooopen.com/downs/images/2011/3/31/sy_201103311018422006-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9144000" cy="725822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pPr algn="l"/>
            <a:r>
              <a:rPr lang="zh-CN" altLang="en-US" sz="6000" b="1" dirty="0" smtClean="0">
                <a:ea typeface="华文行楷"/>
              </a:rPr>
              <a:t>制定行程规划</a:t>
            </a:r>
            <a:endParaRPr lang="zh-CN" altLang="en-US" sz="6000" b="1" dirty="0">
              <a:ea typeface="华文行楷"/>
            </a:endParaRPr>
          </a:p>
        </p:txBody>
      </p:sp>
      <p:sp>
        <p:nvSpPr>
          <p:cNvPr id="3" name="内容占位符 2"/>
          <p:cNvSpPr>
            <a:spLocks noGrp="1"/>
          </p:cNvSpPr>
          <p:nvPr>
            <p:ph idx="1"/>
          </p:nvPr>
        </p:nvSpPr>
        <p:spPr>
          <a:xfrm>
            <a:off x="0" y="1600200"/>
            <a:ext cx="8686800" cy="4525963"/>
          </a:xfrm>
        </p:spPr>
        <p:txBody>
          <a:bodyPr/>
          <a:lstStyle/>
          <a:p>
            <a:pPr>
              <a:buNone/>
            </a:pPr>
            <a:r>
              <a:rPr lang="zh-CN" altLang="en-US" sz="4000" b="1" dirty="0" smtClean="0">
                <a:latin typeface="楷体" pitchFamily="49" charset="-122"/>
                <a:ea typeface="楷体" pitchFamily="49" charset="-122"/>
              </a:rPr>
              <a:t>    结合我们学校的</a:t>
            </a:r>
            <a:r>
              <a:rPr lang="en-US" altLang="zh-CN" sz="4000" b="1" dirty="0" smtClean="0">
                <a:latin typeface="楷体" pitchFamily="49" charset="-122"/>
                <a:ea typeface="楷体" pitchFamily="49" charset="-122"/>
              </a:rPr>
              <a:t>《</a:t>
            </a:r>
            <a:r>
              <a:rPr lang="zh-CN" altLang="en-US" sz="4000" b="1" dirty="0" smtClean="0">
                <a:latin typeface="楷体" pitchFamily="49" charset="-122"/>
                <a:ea typeface="楷体" pitchFamily="49" charset="-122"/>
              </a:rPr>
              <a:t>去远方</a:t>
            </a:r>
            <a:r>
              <a:rPr lang="en-US" altLang="zh-CN" sz="4000" b="1" dirty="0" smtClean="0">
                <a:latin typeface="楷体" pitchFamily="49" charset="-122"/>
                <a:ea typeface="楷体" pitchFamily="49" charset="-122"/>
              </a:rPr>
              <a:t>》</a:t>
            </a:r>
            <a:r>
              <a:rPr lang="zh-CN" altLang="en-US" sz="4000" b="1" dirty="0" smtClean="0">
                <a:latin typeface="楷体" pitchFamily="49" charset="-122"/>
                <a:ea typeface="楷体" pitchFamily="49" charset="-122"/>
              </a:rPr>
              <a:t>课程中学到的知识，同学们一起商量制定了行程，从路线的安排、目的地到车票的选购和住宿安排，同学们都群策群力，制定了详细的计划</a:t>
            </a:r>
            <a:r>
              <a:rPr lang="zh-CN" altLang="en-US" sz="4000" dirty="0" smtClean="0">
                <a:latin typeface="楷体" pitchFamily="49" charset="-122"/>
                <a:ea typeface="楷体" pitchFamily="49" charset="-122"/>
              </a:rPr>
              <a:t>。</a:t>
            </a:r>
            <a:endParaRPr lang="zh-CN" altLang="zh-CN" sz="4000" dirty="0">
              <a:latin typeface="楷体" pitchFamily="49" charset="-122"/>
              <a:ea typeface="楷体" pitchFamily="49"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
            <a:ext cx="9144000" cy="6888405"/>
          </a:xfrm>
        </p:spPr>
      </p:pic>
      <p:sp>
        <p:nvSpPr>
          <p:cNvPr id="5" name="矩形 4"/>
          <p:cNvSpPr/>
          <p:nvPr/>
        </p:nvSpPr>
        <p:spPr>
          <a:xfrm>
            <a:off x="0" y="5103674"/>
            <a:ext cx="9144000" cy="1754326"/>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zh-CN" alt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梦想课上，各小队认真的做着行程攻略。</a:t>
            </a:r>
            <a:endParaRPr lang="zh-CN" alt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 xmlns:p14="http://schemas.microsoft.com/office/powerpoint/2010/main" val="222180448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TotalTime>
  <Words>2893</Words>
  <Application>Microsoft Office PowerPoint</Application>
  <PresentationFormat>全屏显示(4:3)</PresentationFormat>
  <Paragraphs>84</Paragraphs>
  <Slides>61</Slides>
  <Notes>1</Notes>
  <HiddenSlides>0</HiddenSlides>
  <MMClips>0</MMClips>
  <ScaleCrop>false</ScaleCrop>
  <HeadingPairs>
    <vt:vector size="4" baseType="variant">
      <vt:variant>
        <vt:lpstr>主题</vt:lpstr>
      </vt:variant>
      <vt:variant>
        <vt:i4>1</vt:i4>
      </vt:variant>
      <vt:variant>
        <vt:lpstr>幻灯片标题</vt:lpstr>
      </vt:variant>
      <vt:variant>
        <vt:i4>61</vt:i4>
      </vt:variant>
    </vt:vector>
  </HeadingPairs>
  <TitlesOfParts>
    <vt:vector size="62" baseType="lpstr">
      <vt:lpstr>Office 主题</vt:lpstr>
      <vt:lpstr>带着梦想，行走远方      ——《去远方》暑期活动课程</vt:lpstr>
      <vt:lpstr>课程的缘起</vt:lpstr>
      <vt:lpstr>幻灯片 3</vt:lpstr>
      <vt:lpstr>幻灯片 4</vt:lpstr>
      <vt:lpstr>幻灯片 5</vt:lpstr>
      <vt:lpstr>幻灯片 6</vt:lpstr>
      <vt:lpstr>幻灯片 7</vt:lpstr>
      <vt:lpstr>制定行程规划</vt:lpstr>
      <vt:lpstr>幻灯片 9</vt:lpstr>
      <vt:lpstr>幻灯片 10</vt:lpstr>
      <vt:lpstr>幻灯片 11</vt:lpstr>
      <vt:lpstr>幻灯片 12</vt:lpstr>
      <vt:lpstr>幻灯片 13</vt:lpstr>
      <vt:lpstr>6月17日 行程规划出炉啦！</vt:lpstr>
      <vt:lpstr>幻灯片 15</vt:lpstr>
      <vt:lpstr>幻灯片 16</vt:lpstr>
      <vt:lpstr>幻灯片 17</vt:lpstr>
      <vt:lpstr>幻灯片 18</vt:lpstr>
      <vt:lpstr>课程的实施</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课程的后续</vt:lpstr>
      <vt:lpstr>幻灯片 56</vt:lpstr>
      <vt:lpstr>幻灯片 57</vt:lpstr>
      <vt:lpstr>幻灯片 58</vt:lpstr>
      <vt:lpstr>幻灯片 59</vt:lpstr>
      <vt:lpstr>幻灯片 60</vt:lpstr>
      <vt:lpstr>幻灯片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带着梦想，行走远方      ——《去远方》暑期活动课程</dc:title>
  <dc:creator>Administrator</dc:creator>
  <cp:lastModifiedBy>Administrator</cp:lastModifiedBy>
  <cp:revision>63</cp:revision>
  <dcterms:created xsi:type="dcterms:W3CDTF">2016-08-28T00:06:21Z</dcterms:created>
  <dcterms:modified xsi:type="dcterms:W3CDTF">2016-09-06T07:05:19Z</dcterms:modified>
</cp:coreProperties>
</file>