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5"/>
  </p:notesMasterIdLst>
  <p:sldIdLst>
    <p:sldId id="256" r:id="rId2"/>
    <p:sldId id="359" r:id="rId3"/>
    <p:sldId id="302" r:id="rId4"/>
    <p:sldId id="257" r:id="rId5"/>
    <p:sldId id="36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259" r:id="rId44"/>
    <p:sldId id="260" r:id="rId45"/>
    <p:sldId id="261" r:id="rId46"/>
    <p:sldId id="262" r:id="rId47"/>
    <p:sldId id="263" r:id="rId48"/>
    <p:sldId id="264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</p:sldIdLst>
  <p:sldSz cx="9001125" cy="5400675"/>
  <p:notesSz cx="6858000" cy="9144000"/>
  <p:defaultTextStyle>
    <a:defPPr>
      <a:defRPr lang="zh-CN"/>
    </a:defPPr>
    <a:lvl1pPr marL="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9" d="100"/>
          <a:sy n="89" d="100"/>
        </p:scale>
        <p:origin x="-588" y="-78"/>
      </p:cViewPr>
      <p:guideLst>
        <p:guide orient="horz" pos="1701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0BD32-B732-4AA4-B76E-E05B8EA34CD3}" type="datetimeFigureOut">
              <a:rPr lang="zh-CN" altLang="en-US" smtClean="0"/>
              <a:t>2011/9/22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57414-4B9C-4802-BE82-FBEFCE6104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169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ADA29E-F0BB-4209-9D65-C8700A574CD1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B28DA713-668F-4824-BE2A-71B9705361E3}" type="slidenum">
              <a:rPr lang="zh-CN" altLang="en-US" sz="1200">
                <a:latin typeface="Arial" pitchFamily="34" charset="0"/>
                <a:ea typeface="+mn-ea"/>
              </a:rPr>
              <a:pPr algn="r" eaLnBrk="0" hangingPunct="0">
                <a:defRPr/>
              </a:pPr>
              <a:t>9</a:t>
            </a:fld>
            <a:endParaRPr lang="en-US" altLang="zh-CN" sz="1200">
              <a:latin typeface="Arial" pitchFamily="34" charset="0"/>
              <a:ea typeface="+mn-ea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71500" y="685800"/>
            <a:ext cx="5715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72708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2573822"/>
            <a:ext cx="9001125" cy="11521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1380173"/>
            <a:ext cx="7800975" cy="115764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169" y="2760345"/>
            <a:ext cx="6300788" cy="1380173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tx1"/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2C1A-55D6-4EE8-BCA0-B4F00CEDFB6D}" type="datetimeFigureOut">
              <a:rPr lang="zh-CN" altLang="en-US" smtClean="0"/>
              <a:t>2011/9/22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C4C2-F75C-4E6A-A234-673BC731EC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2C1A-55D6-4EE8-BCA0-B4F00CEDFB6D}" type="datetimeFigureOut">
              <a:rPr lang="zh-CN" altLang="en-US" smtClean="0"/>
              <a:t>2011/9/22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C4C2-F75C-4E6A-A234-673BC731ECF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080135"/>
            <a:ext cx="9001125" cy="57607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0844" y="216278"/>
            <a:ext cx="1800225" cy="460807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56" y="216278"/>
            <a:ext cx="6075759" cy="460807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2841" y="5005626"/>
            <a:ext cx="1839230" cy="287536"/>
          </a:xfrm>
        </p:spPr>
        <p:txBody>
          <a:bodyPr/>
          <a:lstStyle/>
          <a:p>
            <a:fld id="{5BF72C1A-55D6-4EE8-BCA0-B4F00CEDFB6D}" type="datetimeFigureOut">
              <a:rPr lang="zh-CN" altLang="en-US" smtClean="0"/>
              <a:t>2011/9/22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C4C2-F75C-4E6A-A234-673BC731ECF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956895" y="2658332"/>
            <a:ext cx="5407876" cy="72009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056" y="1180948"/>
            <a:ext cx="8101013" cy="36434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2C1A-55D6-4EE8-BCA0-B4F00CEDFB6D}" type="datetimeFigureOut">
              <a:rPr lang="zh-CN" altLang="en-US" smtClean="0"/>
              <a:t>2011/9/22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C4C2-F75C-4E6A-A234-673BC731ECF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080135"/>
            <a:ext cx="9001125" cy="57607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083" y="3470434"/>
            <a:ext cx="7704901" cy="1072634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083" y="2100263"/>
            <a:ext cx="7704901" cy="118139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11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2C1A-55D6-4EE8-BCA0-B4F00CEDFB6D}" type="datetimeFigureOut">
              <a:rPr lang="zh-CN" altLang="en-US" smtClean="0"/>
              <a:t>2011/9/22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C4C2-F75C-4E6A-A234-673BC731ECF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3329916"/>
            <a:ext cx="9001125" cy="11521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56" y="1260158"/>
            <a:ext cx="3975497" cy="35641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72" y="1260158"/>
            <a:ext cx="3975497" cy="35641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2C1A-55D6-4EE8-BCA0-B4F00CEDFB6D}" type="datetimeFigureOut">
              <a:rPr lang="zh-CN" altLang="en-US" smtClean="0"/>
              <a:t>2011/9/22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C4C2-F75C-4E6A-A234-673BC731ECF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080135"/>
            <a:ext cx="9001125" cy="57607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56" y="1260157"/>
            <a:ext cx="3977060" cy="50381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056" y="1808976"/>
            <a:ext cx="3977060" cy="311163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447" y="1260157"/>
            <a:ext cx="3978622" cy="50381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447" y="1808976"/>
            <a:ext cx="3978622" cy="311163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2C1A-55D6-4EE8-BCA0-B4F00CEDFB6D}" type="datetimeFigureOut">
              <a:rPr lang="zh-CN" altLang="en-US" smtClean="0"/>
              <a:t>2011/9/22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C4C2-F75C-4E6A-A234-673BC731ECF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080135"/>
            <a:ext cx="9001125" cy="57607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2C1A-55D6-4EE8-BCA0-B4F00CEDFB6D}" type="datetimeFigureOut">
              <a:rPr lang="zh-CN" altLang="en-US" smtClean="0"/>
              <a:t>2011/9/22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C4C2-F75C-4E6A-A234-673BC731ECF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080135"/>
            <a:ext cx="9001125" cy="57607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2C1A-55D6-4EE8-BCA0-B4F00CEDFB6D}" type="datetimeFigureOut">
              <a:rPr lang="zh-CN" altLang="en-US" smtClean="0"/>
              <a:t>2011/9/22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C4C2-F75C-4E6A-A234-673BC731ECF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Group 10"/>
          <p:cNvGrpSpPr/>
          <p:nvPr/>
        </p:nvGrpSpPr>
        <p:grpSpPr>
          <a:xfrm>
            <a:off x="-9001" y="-14402"/>
            <a:ext cx="9001125" cy="11521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56" y="215027"/>
            <a:ext cx="8101013" cy="62507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5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9190" y="1080136"/>
            <a:ext cx="5031879" cy="374421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57" y="1080136"/>
            <a:ext cx="2961308" cy="3744218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2C1A-55D6-4EE8-BCA0-B4F00CEDFB6D}" type="datetimeFigureOut">
              <a:rPr lang="zh-CN" altLang="en-US" smtClean="0"/>
              <a:t>2011/9/22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C4C2-F75C-4E6A-A234-673BC731ECF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900113"/>
            <a:ext cx="9001125" cy="57607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773222" y="540067"/>
            <a:ext cx="5409676" cy="3060383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284" y="3780473"/>
            <a:ext cx="5400675" cy="446306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4284" y="4226779"/>
            <a:ext cx="5400675" cy="633829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72C1A-55D6-4EE8-BCA0-B4F00CEDFB6D}" type="datetimeFigureOut">
              <a:rPr lang="zh-CN" altLang="en-US" smtClean="0"/>
              <a:t>2011/9/22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CC4C2-F75C-4E6A-A234-673BC731ECF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" name="Group 15"/>
          <p:cNvGrpSpPr/>
          <p:nvPr/>
        </p:nvGrpSpPr>
        <p:grpSpPr>
          <a:xfrm>
            <a:off x="-9001" y="-14402"/>
            <a:ext cx="9001125" cy="11521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719" y="0"/>
            <a:ext cx="9001125" cy="4950635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56" y="1260158"/>
            <a:ext cx="8101013" cy="3564196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71809" y="5005626"/>
            <a:ext cx="2100263" cy="287536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r">
              <a:defRPr sz="1100">
                <a:solidFill>
                  <a:sysClr val="windowText" lastClr="000000"/>
                </a:solidFill>
              </a:defRPr>
            </a:lvl1pPr>
          </a:lstStyle>
          <a:p>
            <a:fld id="{5BF72C1A-55D6-4EE8-BCA0-B4F00CEDFB6D}" type="datetimeFigureOut">
              <a:rPr lang="zh-CN" altLang="en-US" smtClean="0"/>
              <a:t>2011/9/22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5385" y="5005626"/>
            <a:ext cx="2850356" cy="287536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ctr">
              <a:defRPr sz="1100">
                <a:solidFill>
                  <a:sysClr val="windowText" lastClr="000000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3056" y="5005626"/>
            <a:ext cx="2100263" cy="287536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l">
              <a:defRPr sz="1100">
                <a:solidFill>
                  <a:sysClr val="windowText" lastClr="000000"/>
                </a:solidFill>
              </a:defRPr>
            </a:lvl1pPr>
          </a:lstStyle>
          <a:p>
            <a:fld id="{BF8CC4C2-F75C-4E6A-A234-673BC731ECF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0056" y="120015"/>
            <a:ext cx="8101013" cy="900113"/>
          </a:xfrm>
          <a:prstGeom prst="rect">
            <a:avLst/>
          </a:prstGeom>
        </p:spPr>
        <p:txBody>
          <a:bodyPr vert="horz" lIns="82296" tIns="41148" rIns="82296" bIns="41148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spcBef>
          <a:spcPct val="0"/>
        </a:spcBef>
        <a:buNone/>
        <a:defRPr sz="40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8610" indent="-308610" algn="l" defTabSz="82296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defTabSz="82296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4365" y="1055854"/>
            <a:ext cx="6237693" cy="914096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zh-CN" altLang="en-US" sz="5400" dirty="0"/>
              <a:t>热烈欢迎各位家长！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1284" y="2813750"/>
            <a:ext cx="3898558" cy="575542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algn="ctr"/>
            <a:r>
              <a:rPr lang="zh-CN" altLang="en-US" sz="3200" dirty="0"/>
              <a:t>三（</a:t>
            </a:r>
            <a:r>
              <a:rPr lang="en-US" altLang="zh-CN" sz="3200" dirty="0"/>
              <a:t>2</a:t>
            </a:r>
            <a:r>
              <a:rPr lang="zh-CN" altLang="en-US" sz="3200" dirty="0"/>
              <a:t>）君子中队</a:t>
            </a:r>
          </a:p>
        </p:txBody>
      </p:sp>
    </p:spTree>
    <p:extLst>
      <p:ext uri="{BB962C8B-B14F-4D97-AF65-F5344CB8AC3E}">
        <p14:creationId xmlns:p14="http://schemas.microsoft.com/office/powerpoint/2010/main" val="81082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6" descr="620787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 Box 5"/>
          <p:cNvSpPr txBox="1">
            <a:spLocks noChangeArrowheads="1"/>
          </p:cNvSpPr>
          <p:nvPr/>
        </p:nvSpPr>
        <p:spPr bwMode="auto">
          <a:xfrm>
            <a:off x="389356" y="488792"/>
            <a:ext cx="8009765" cy="351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en-US" sz="4900" b="1" dirty="0">
                <a:solidFill>
                  <a:srgbClr val="FF0000"/>
                </a:solidFill>
              </a:rPr>
              <a:t>今天的会议有六项议程：</a:t>
            </a:r>
          </a:p>
          <a:p>
            <a:pPr eaLnBrk="0" hangingPunct="0"/>
            <a:r>
              <a:rPr lang="zh-CN" altLang="en-US" sz="2900" b="1" dirty="0">
                <a:solidFill>
                  <a:srgbClr val="0000FF"/>
                </a:solidFill>
              </a:rPr>
              <a:t>一、班级情况分析；</a:t>
            </a:r>
          </a:p>
          <a:p>
            <a:pPr eaLnBrk="0" hangingPunct="0"/>
            <a:r>
              <a:rPr lang="zh-CN" altLang="en-US" sz="2900" b="1" dirty="0">
                <a:solidFill>
                  <a:srgbClr val="0000FF"/>
                </a:solidFill>
              </a:rPr>
              <a:t>二、各科学习分析；</a:t>
            </a:r>
            <a:endParaRPr lang="en-US" altLang="zh-CN" sz="2900" b="1" dirty="0">
              <a:solidFill>
                <a:srgbClr val="0000FF"/>
              </a:solidFill>
            </a:endParaRPr>
          </a:p>
          <a:p>
            <a:pPr eaLnBrk="0" hangingPunct="0"/>
            <a:r>
              <a:rPr lang="zh-CN" altLang="en-US" sz="2900" b="1" dirty="0">
                <a:solidFill>
                  <a:srgbClr val="0000FF"/>
                </a:solidFill>
              </a:rPr>
              <a:t>三、分析孩子存在的问题；</a:t>
            </a:r>
          </a:p>
          <a:p>
            <a:pPr eaLnBrk="0" hangingPunct="0"/>
            <a:r>
              <a:rPr lang="zh-CN" altLang="en-US" sz="2900" b="1" dirty="0">
                <a:solidFill>
                  <a:srgbClr val="0000FF"/>
                </a:solidFill>
              </a:rPr>
              <a:t>四、对家长的建议与要求</a:t>
            </a:r>
          </a:p>
          <a:p>
            <a:pPr eaLnBrk="0" hangingPunct="0"/>
            <a:r>
              <a:rPr lang="zh-CN" altLang="en-US" sz="2900" b="1" dirty="0">
                <a:solidFill>
                  <a:srgbClr val="0000FF"/>
                </a:solidFill>
              </a:rPr>
              <a:t>五、走出家庭教育的误区；</a:t>
            </a:r>
          </a:p>
          <a:p>
            <a:pPr eaLnBrk="0" hangingPunct="0"/>
            <a:r>
              <a:rPr lang="zh-CN" altLang="en-US" sz="2900" b="1" dirty="0">
                <a:solidFill>
                  <a:srgbClr val="0000FF"/>
                </a:solidFill>
              </a:rPr>
              <a:t>六、争取做理想中的家长；</a:t>
            </a:r>
          </a:p>
        </p:txBody>
      </p:sp>
    </p:spTree>
    <p:extLst>
      <p:ext uri="{BB962C8B-B14F-4D97-AF65-F5344CB8AC3E}">
        <p14:creationId xmlns:p14="http://schemas.microsoft.com/office/powerpoint/2010/main" val="418690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X:\1、学校材料\三（2）班班主任工作台账\3.2\祝金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14" y="-42751"/>
            <a:ext cx="3960000" cy="548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9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29842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70159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41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868471" y="1115351"/>
            <a:ext cx="7088386" cy="229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6" tIns="41148" rIns="82296" bIns="4114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0" hangingPunct="0"/>
            <a:r>
              <a:rPr kumimoji="1" lang="en-US" altLang="zh-CN" sz="3600" dirty="0">
                <a:latin typeface="Verdana" pitchFamily="34" charset="0"/>
              </a:rPr>
              <a:t>      </a:t>
            </a:r>
            <a:r>
              <a:rPr kumimoji="1" lang="zh-CN" altLang="en-US" sz="3600" dirty="0">
                <a:latin typeface="Verdana" pitchFamily="34" charset="0"/>
              </a:rPr>
              <a:t>三</a:t>
            </a:r>
            <a:r>
              <a:rPr kumimoji="1"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（</a:t>
            </a:r>
            <a:r>
              <a:rPr kumimoji="1"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2</a:t>
            </a:r>
            <a:r>
              <a:rPr kumimoji="1"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）班是由</a:t>
            </a:r>
            <a:r>
              <a:rPr kumimoji="1"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55</a:t>
            </a:r>
            <a:r>
              <a:rPr kumimoji="1"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名来自于不同家庭的孩子组成的一个班集体。其中</a:t>
            </a:r>
            <a:r>
              <a:rPr kumimoji="1" lang="zh-CN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男生</a:t>
            </a:r>
            <a:r>
              <a:rPr kumimoji="1" lang="en-US" altLang="zh-C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27</a:t>
            </a:r>
            <a:r>
              <a:rPr kumimoji="1" lang="zh-CN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人</a:t>
            </a:r>
            <a:r>
              <a:rPr kumimoji="1"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，</a:t>
            </a:r>
            <a:r>
              <a:rPr kumimoji="1" lang="zh-CN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女生</a:t>
            </a:r>
            <a:r>
              <a:rPr kumimoji="1" lang="en-US" altLang="zh-C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28</a:t>
            </a:r>
            <a:r>
              <a:rPr kumimoji="1" lang="zh-CN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人</a:t>
            </a:r>
            <a:r>
              <a:rPr kumimoji="1"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。同学们个个都有鲜明的个性</a:t>
            </a:r>
            <a:r>
              <a:rPr kumimoji="1"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. 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300038" y="300037"/>
            <a:ext cx="997196" cy="461182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3" dist="53882" dir="13500000">
              <a:schemeClr val="bg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82296" tIns="41148" rIns="82296" bIns="4114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kumimoji="1" lang="zh-CN" altLang="en-US" sz="5400" b="1" dirty="0">
                <a:solidFill>
                  <a:srgbClr val="9900FF"/>
                </a:solidFill>
                <a:latin typeface="Times New Roman" pitchFamily="18" charset="0"/>
                <a:ea typeface="华文隶书" pitchFamily="2" charset="-122"/>
              </a:rPr>
              <a:t>班级情况介绍</a:t>
            </a:r>
          </a:p>
        </p:txBody>
      </p:sp>
    </p:spTree>
    <p:extLst>
      <p:ext uri="{BB962C8B-B14F-4D97-AF65-F5344CB8AC3E}">
        <p14:creationId xmlns:p14="http://schemas.microsoft.com/office/powerpoint/2010/main" val="14782341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Text Box 3"/>
          <p:cNvSpPr txBox="1">
            <a:spLocks noChangeArrowheads="1"/>
          </p:cNvSpPr>
          <p:nvPr/>
        </p:nvSpPr>
        <p:spPr bwMode="auto">
          <a:xfrm>
            <a:off x="468114" y="48047"/>
            <a:ext cx="997196" cy="535262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3" dist="53882" dir="13500000">
              <a:schemeClr val="bg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82296" tIns="41148" rIns="82296" bIns="4114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kumimoji="1" lang="zh-CN" altLang="en-US" sz="5400" b="1" dirty="0">
                <a:solidFill>
                  <a:srgbClr val="9900FF"/>
                </a:solidFill>
                <a:latin typeface="Times New Roman" pitchFamily="18" charset="0"/>
                <a:ea typeface="华文隶书" pitchFamily="2" charset="-122"/>
              </a:rPr>
              <a:t>班级考评介绍</a:t>
            </a:r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1877896" y="1221856"/>
            <a:ext cx="6450806" cy="3353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6" tIns="41148" rIns="82296" bIns="4114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500" dirty="0"/>
              <a:t>春江中心小学“植根银行”实施方案</a:t>
            </a:r>
          </a:p>
          <a:p>
            <a:pPr algn="ctr">
              <a:spcBef>
                <a:spcPct val="50000"/>
              </a:spcBef>
            </a:pPr>
            <a:r>
              <a:rPr lang="zh-CN" altLang="en-US" sz="2500" dirty="0"/>
              <a:t>◆得到道德币的条件：</a:t>
            </a:r>
          </a:p>
          <a:p>
            <a:pPr algn="ctr">
              <a:spcBef>
                <a:spcPct val="50000"/>
              </a:spcBef>
            </a:pPr>
            <a:r>
              <a:rPr lang="zh-CN" altLang="en-US" sz="2500" dirty="0"/>
              <a:t>安静：</a:t>
            </a:r>
            <a:endParaRPr lang="en-US" altLang="zh-CN" sz="2500" dirty="0"/>
          </a:p>
          <a:p>
            <a:pPr algn="ctr">
              <a:spcBef>
                <a:spcPct val="50000"/>
              </a:spcBef>
            </a:pPr>
            <a:r>
              <a:rPr lang="zh-CN" altLang="en-US" sz="2500" dirty="0"/>
              <a:t>作业：</a:t>
            </a:r>
          </a:p>
          <a:p>
            <a:pPr algn="ctr">
              <a:spcBef>
                <a:spcPct val="50000"/>
              </a:spcBef>
            </a:pPr>
            <a:r>
              <a:rPr lang="zh-CN" altLang="en-US" sz="2500" dirty="0"/>
              <a:t>归零：</a:t>
            </a:r>
          </a:p>
          <a:p>
            <a:pPr algn="ctr">
              <a:spcBef>
                <a:spcPct val="50000"/>
              </a:spcBef>
            </a:pPr>
            <a:r>
              <a:rPr lang="en-US" altLang="zh-CN" sz="2500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94502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Box 3"/>
          <p:cNvSpPr txBox="1">
            <a:spLocks noChangeArrowheads="1"/>
          </p:cNvSpPr>
          <p:nvPr/>
        </p:nvSpPr>
        <p:spPr bwMode="auto">
          <a:xfrm>
            <a:off x="300038" y="300037"/>
            <a:ext cx="997196" cy="461182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3" dist="53882" dir="13500000">
              <a:schemeClr val="bg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82296" tIns="41148" rIns="82296" bIns="41148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kumimoji="1" lang="zh-CN" altLang="en-US" sz="5400" b="1" dirty="0">
                <a:solidFill>
                  <a:srgbClr val="9900FF"/>
                </a:solidFill>
                <a:latin typeface="Times New Roman" pitchFamily="18" charset="0"/>
                <a:ea typeface="华文隶书" pitchFamily="2" charset="-122"/>
              </a:rPr>
              <a:t>班级考评介绍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1897203" y="298523"/>
            <a:ext cx="5730223" cy="32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 anchor="ctr">
            <a:spAutoFit/>
          </a:bodyPr>
          <a:lstStyle/>
          <a:p>
            <a:pPr algn="ctr"/>
            <a:r>
              <a:rPr lang="zh-CN" altLang="en-US" b="1">
                <a:solidFill>
                  <a:srgbClr val="FF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大家一起来</a:t>
            </a:r>
            <a:r>
              <a:rPr lang="zh-CN" altLang="en-US" b="1">
                <a:solidFill>
                  <a:srgbClr val="FF00FF"/>
                </a:solidFill>
                <a:latin typeface="Arial"/>
                <a:ea typeface="黑体" pitchFamily="49" charset="-122"/>
                <a:cs typeface="Times New Roman" pitchFamily="18" charset="0"/>
              </a:rPr>
              <a:t>“</a:t>
            </a:r>
            <a:r>
              <a:rPr lang="zh-CN" altLang="en-US" b="1">
                <a:solidFill>
                  <a:srgbClr val="FF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归零</a:t>
            </a:r>
            <a:r>
              <a:rPr lang="zh-CN" altLang="en-US" b="1">
                <a:solidFill>
                  <a:srgbClr val="FF00FF"/>
                </a:solidFill>
                <a:latin typeface="Arial"/>
                <a:ea typeface="黑体" pitchFamily="49" charset="-122"/>
                <a:cs typeface="Times New Roman" pitchFamily="18" charset="0"/>
              </a:rPr>
              <a:t>”</a:t>
            </a:r>
            <a:r>
              <a:rPr lang="en-US" altLang="zh-CN" b="1">
                <a:solidFill>
                  <a:srgbClr val="FF00FF"/>
                </a:solidFill>
                <a:latin typeface="Arial"/>
                <a:ea typeface="黑体" pitchFamily="49" charset="-122"/>
                <a:cs typeface="Times New Roman" pitchFamily="18" charset="0"/>
              </a:rPr>
              <a:t>——</a:t>
            </a:r>
            <a:r>
              <a:rPr lang="zh-CN" altLang="en-US" b="1">
                <a:solidFill>
                  <a:srgbClr val="FF00FF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教室、食堂</a:t>
            </a:r>
            <a:r>
              <a:rPr lang="zh-CN" altLang="en-US" b="1">
                <a:latin typeface="黑体" pitchFamily="49" charset="-122"/>
                <a:ea typeface="黑体" pitchFamily="49" charset="-122"/>
                <a:cs typeface="Times New Roman" pitchFamily="18" charset="0"/>
              </a:rPr>
              <a:t>（</a:t>
            </a:r>
            <a:r>
              <a:rPr lang="zh-CN" altLang="en-US">
                <a:latin typeface="黑体" pitchFamily="49" charset="-122"/>
                <a:ea typeface="黑体" pitchFamily="49" charset="-122"/>
                <a:cs typeface="Times New Roman" pitchFamily="18" charset="0"/>
              </a:rPr>
              <a:t>督察员：各区负责人）</a:t>
            </a:r>
            <a:endParaRPr lang="zh-CN" altLang="en-US">
              <a:ea typeface="黑体" pitchFamily="49" charset="-122"/>
              <a:cs typeface="Times New Roman" pitchFamily="18" charset="0"/>
            </a:endParaRPr>
          </a:p>
        </p:txBody>
      </p:sp>
      <p:graphicFrame>
        <p:nvGraphicFramePr>
          <p:cNvPr id="97550" name="Group 270"/>
          <p:cNvGraphicFramePr>
            <a:graphicFrameLocks noGrp="1"/>
          </p:cNvGraphicFramePr>
          <p:nvPr/>
        </p:nvGraphicFramePr>
        <p:xfrm>
          <a:off x="2090887" y="2076510"/>
          <a:ext cx="3578572" cy="2136267"/>
        </p:xfrm>
        <a:graphic>
          <a:graphicData uri="http://schemas.openxmlformats.org/drawingml/2006/table">
            <a:tbl>
              <a:tblPr/>
              <a:tblGrid>
                <a:gridCol w="446931"/>
                <a:gridCol w="440680"/>
                <a:gridCol w="451619"/>
                <a:gridCol w="446931"/>
                <a:gridCol w="448493"/>
                <a:gridCol w="448494"/>
                <a:gridCol w="446931"/>
                <a:gridCol w="448493"/>
              </a:tblGrid>
              <a:tr h="50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序号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90011" marR="90011"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姓名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90011" marR="90011"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周一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90011" marR="90011"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周二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90011" marR="90011"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周三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90011" marR="90011"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周四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90011" marR="90011"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周五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90011" marR="90011"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备注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90011" marR="90011" marT="36005" marB="36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11" marR="90011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11" marR="90011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11" marR="90011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11" marR="90011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11" marR="90011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11" marR="90011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11" marR="90011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11" marR="90011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11" marR="90011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11" marR="90011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11" marR="90011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11" marR="90011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11" marR="90011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11" marR="90011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11" marR="90011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11" marR="90011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11" marR="90011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11" marR="90011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11" marR="90011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11" marR="90011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11" marR="90011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11" marR="90011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11" marR="90011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11" marR="90011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  <a:cs typeface="Times New Roman" pitchFamily="18" charset="0"/>
                        </a:rPr>
                        <a:t>4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11" marR="90011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11" marR="90011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11" marR="90011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11" marR="90011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11" marR="90011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11" marR="90011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11" marR="90011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90011" marR="90011" marT="36005" marB="36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7552" name="Rectangle 272"/>
          <p:cNvSpPr>
            <a:spLocks noChangeArrowheads="1"/>
          </p:cNvSpPr>
          <p:nvPr/>
        </p:nvSpPr>
        <p:spPr bwMode="auto">
          <a:xfrm>
            <a:off x="2308612" y="694823"/>
            <a:ext cx="4391715" cy="32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 anchor="ctr">
            <a:spAutoFit/>
          </a:bodyPr>
          <a:lstStyle/>
          <a:p>
            <a:pPr algn="ctr"/>
            <a:r>
              <a:rPr lang="en-US" altLang="zh-CN" b="1">
                <a:solidFill>
                  <a:srgbClr val="FF66CC"/>
                </a:solidFill>
              </a:rPr>
              <a:t>“</a:t>
            </a:r>
            <a:r>
              <a:rPr lang="zh-CN" altLang="en-US" b="1">
                <a:solidFill>
                  <a:srgbClr val="FF66CC"/>
                </a:solidFill>
              </a:rPr>
              <a:t>知孝”</a:t>
            </a:r>
            <a:r>
              <a:rPr lang="zh-CN" altLang="en-US" b="1"/>
              <a:t>（</a:t>
            </a:r>
            <a:r>
              <a:rPr lang="zh-CN" altLang="en-US"/>
              <a:t>督察员：中队长，负责收集、交流）</a:t>
            </a:r>
          </a:p>
        </p:txBody>
      </p:sp>
      <p:sp>
        <p:nvSpPr>
          <p:cNvPr id="97553" name="Rectangle 273"/>
          <p:cNvSpPr>
            <a:spLocks noChangeArrowheads="1"/>
          </p:cNvSpPr>
          <p:nvPr/>
        </p:nvSpPr>
        <p:spPr bwMode="auto">
          <a:xfrm>
            <a:off x="2005840" y="1092373"/>
            <a:ext cx="3987758" cy="32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 anchor="ctr">
            <a:spAutoFit/>
          </a:bodyPr>
          <a:lstStyle/>
          <a:p>
            <a:pPr algn="ctr"/>
            <a:r>
              <a:rPr lang="en-US" altLang="zh-CN" b="1">
                <a:solidFill>
                  <a:srgbClr val="FF66CC"/>
                </a:solidFill>
              </a:rPr>
              <a:t>“</a:t>
            </a:r>
            <a:r>
              <a:rPr lang="zh-CN" altLang="en-US" b="1">
                <a:solidFill>
                  <a:srgbClr val="FF66CC"/>
                </a:solidFill>
              </a:rPr>
              <a:t>作业”你追我赶</a:t>
            </a:r>
            <a:r>
              <a:rPr lang="zh-CN" altLang="en-US" b="1"/>
              <a:t>（</a:t>
            </a:r>
            <a:r>
              <a:rPr lang="zh-CN" altLang="en-US"/>
              <a:t>督察员：各科课代表）</a:t>
            </a:r>
          </a:p>
        </p:txBody>
      </p:sp>
      <p:sp>
        <p:nvSpPr>
          <p:cNvPr id="97554" name="Rectangle 274"/>
          <p:cNvSpPr>
            <a:spLocks noChangeArrowheads="1"/>
          </p:cNvSpPr>
          <p:nvPr/>
        </p:nvSpPr>
        <p:spPr bwMode="auto">
          <a:xfrm>
            <a:off x="2186069" y="1488672"/>
            <a:ext cx="4816510" cy="32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 anchor="ctr">
            <a:spAutoFit/>
          </a:bodyPr>
          <a:lstStyle/>
          <a:p>
            <a:pPr algn="ctr"/>
            <a:r>
              <a:rPr lang="en-US" altLang="zh-CN" b="1">
                <a:solidFill>
                  <a:srgbClr val="FF66CC"/>
                </a:solidFill>
              </a:rPr>
              <a:t>“</a:t>
            </a:r>
            <a:r>
              <a:rPr lang="zh-CN" altLang="en-US" b="1">
                <a:solidFill>
                  <a:srgbClr val="FF66CC"/>
                </a:solidFill>
              </a:rPr>
              <a:t>四一是一家，有忙大家帮“</a:t>
            </a:r>
            <a:r>
              <a:rPr lang="zh-CN" altLang="en-US" b="1"/>
              <a:t>（</a:t>
            </a:r>
            <a:r>
              <a:rPr lang="zh-CN" altLang="en-US"/>
              <a:t>督察员：微笑天使）</a:t>
            </a:r>
          </a:p>
        </p:txBody>
      </p:sp>
    </p:spTree>
    <p:extLst>
      <p:ext uri="{BB962C8B-B14F-4D97-AF65-F5344CB8AC3E}">
        <p14:creationId xmlns:p14="http://schemas.microsoft.com/office/powerpoint/2010/main" val="17292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FR30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519"/>
            <a:ext cx="9001125" cy="524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381423" y="2076510"/>
            <a:ext cx="5715795" cy="119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0" hangingPunct="0"/>
            <a:r>
              <a:rPr kumimoji="1" lang="zh-CN" altLang="en-US" sz="7200" b="1" i="1" dirty="0">
                <a:solidFill>
                  <a:schemeClr val="accent2"/>
                </a:solidFill>
                <a:latin typeface="Times New Roman" pitchFamily="18" charset="0"/>
                <a:ea typeface="华文行楷" pitchFamily="2" charset="-122"/>
              </a:rPr>
              <a:t>学习情况分析</a:t>
            </a:r>
          </a:p>
        </p:txBody>
      </p:sp>
    </p:spTree>
    <p:extLst>
      <p:ext uri="{BB962C8B-B14F-4D97-AF65-F5344CB8AC3E}">
        <p14:creationId xmlns:p14="http://schemas.microsoft.com/office/powerpoint/2010/main" val="426703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0000">
        <p14:honeycomb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%B1%B1%BE%A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1"/>
            <a:ext cx="9001125" cy="540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8" descr="292MWT~AOOZR$AZ@5ROQ`Y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85" y="180023"/>
            <a:ext cx="7275909" cy="90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9" descr="2CW0)D(CK$H1[YST1M@I{6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" b="51108"/>
          <a:stretch>
            <a:fillRect/>
          </a:stretch>
        </p:blipFill>
        <p:spPr bwMode="auto">
          <a:xfrm>
            <a:off x="32059" y="1282680"/>
            <a:ext cx="8611769" cy="21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7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9" descr="2CW0)D(CK$H1[YST1M@I{6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4"/>
          <a:stretch>
            <a:fillRect/>
          </a:stretch>
        </p:blipFill>
        <p:spPr bwMode="auto">
          <a:xfrm>
            <a:off x="0" y="658833"/>
            <a:ext cx="9001125" cy="238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07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 descr="~}FVWQN4$2D6(H`K8M08~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2" r="1666" b="25964"/>
          <a:stretch>
            <a:fillRect/>
          </a:stretch>
        </p:blipFill>
        <p:spPr bwMode="auto">
          <a:xfrm>
            <a:off x="0" y="545068"/>
            <a:ext cx="8895301" cy="285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85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 descr="620787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ctangle 5"/>
          <p:cNvSpPr>
            <a:spLocks noChangeArrowheads="1"/>
          </p:cNvSpPr>
          <p:nvPr/>
        </p:nvSpPr>
        <p:spPr bwMode="auto">
          <a:xfrm>
            <a:off x="-2784" y="527566"/>
            <a:ext cx="8851106" cy="285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/>
          <a:p>
            <a:pPr eaLnBrk="0" hangingPunct="0"/>
            <a:r>
              <a:rPr lang="en-US" altLang="zh-CN" sz="3600" dirty="0"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3600" dirty="0">
                <a:latin typeface="宋体" pitchFamily="2" charset="-122"/>
                <a:ea typeface="宋体" pitchFamily="2" charset="-122"/>
              </a:rPr>
              <a:t>．由于各方面的原因，有个别学生本学期学习成绩有所下降，可能有些家长</a:t>
            </a:r>
          </a:p>
          <a:p>
            <a:pPr eaLnBrk="0" hangingPunct="0"/>
            <a:r>
              <a:rPr lang="zh-CN" altLang="en-US" sz="3600" dirty="0">
                <a:latin typeface="宋体" pitchFamily="2" charset="-122"/>
                <a:ea typeface="宋体" pitchFamily="2" charset="-122"/>
              </a:rPr>
              <a:t>也感觉到了，很多孩子的学习比较浮躁，并且现在学习内容深了，就有些吃力</a:t>
            </a:r>
          </a:p>
          <a:p>
            <a:pPr eaLnBrk="0" hangingPunct="0"/>
            <a:endParaRPr lang="en-US" altLang="zh-CN" sz="3600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56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/>
          <p:cNvSpPr>
            <a:spLocks noChangeArrowheads="1"/>
          </p:cNvSpPr>
          <p:nvPr/>
        </p:nvSpPr>
        <p:spPr bwMode="auto">
          <a:xfrm>
            <a:off x="375047" y="300038"/>
            <a:ext cx="8401050" cy="74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/>
          <a:p>
            <a:r>
              <a:rPr kumimoji="1" lang="zh-CN" altLang="en-US" sz="4300" b="1">
                <a:solidFill>
                  <a:srgbClr val="0836B2"/>
                </a:solidFill>
                <a:latin typeface="Times New Roman" pitchFamily="18" charset="0"/>
                <a:ea typeface="华文新魏" pitchFamily="2" charset="-122"/>
              </a:rPr>
              <a:t>建议一：保护孩子的自尊心</a:t>
            </a:r>
            <a:endParaRPr kumimoji="1" lang="zh-CN" altLang="en-US" sz="4300" b="1">
              <a:latin typeface="Times New Roman" pitchFamily="18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46125" y="1396093"/>
            <a:ext cx="8508876" cy="174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/>
          <a:p>
            <a:r>
              <a:rPr kumimoji="1" lang="en-US" altLang="zh-CN" sz="3600" dirty="0">
                <a:solidFill>
                  <a:srgbClr val="000000"/>
                </a:solidFill>
                <a:latin typeface="Times New Roman" pitchFamily="18" charset="0"/>
                <a:ea typeface="华文新魏" pitchFamily="2" charset="-122"/>
              </a:rPr>
              <a:t>        </a:t>
            </a:r>
            <a:r>
              <a:rPr kumimoji="1" lang="zh-CN" altLang="en-US" sz="3600" dirty="0">
                <a:solidFill>
                  <a:srgbClr val="000000"/>
                </a:solidFill>
                <a:latin typeface="Times New Roman" pitchFamily="18" charset="0"/>
                <a:ea typeface="华文新魏" pitchFamily="2" charset="-122"/>
              </a:rPr>
              <a:t>真正怜惜孩子的家长，一定</a:t>
            </a:r>
            <a:r>
              <a:rPr kumimoji="1" lang="zh-CN" altLang="en-US" sz="3600" dirty="0">
                <a:solidFill>
                  <a:srgbClr val="FF0000"/>
                </a:solidFill>
                <a:latin typeface="Times New Roman" pitchFamily="18" charset="0"/>
                <a:ea typeface="华文新魏" pitchFamily="2" charset="-122"/>
              </a:rPr>
              <a:t>允许</a:t>
            </a:r>
            <a:r>
              <a:rPr kumimoji="1" lang="zh-CN" altLang="en-US" sz="3600" dirty="0">
                <a:solidFill>
                  <a:srgbClr val="000000"/>
                </a:solidFill>
                <a:latin typeface="Times New Roman" pitchFamily="18" charset="0"/>
                <a:ea typeface="华文新魏" pitchFamily="2" charset="-122"/>
              </a:rPr>
              <a:t>孩子</a:t>
            </a:r>
            <a:r>
              <a:rPr kumimoji="1" lang="zh-CN" altLang="en-US" sz="3600" dirty="0">
                <a:solidFill>
                  <a:srgbClr val="FF0000"/>
                </a:solidFill>
                <a:latin typeface="Times New Roman" pitchFamily="18" charset="0"/>
                <a:ea typeface="华文新魏" pitchFamily="2" charset="-122"/>
              </a:rPr>
              <a:t>有失误</a:t>
            </a:r>
            <a:r>
              <a:rPr kumimoji="1" lang="zh-CN" altLang="en-US" sz="3600" dirty="0">
                <a:solidFill>
                  <a:srgbClr val="000000"/>
                </a:solidFill>
                <a:latin typeface="Times New Roman" pitchFamily="18" charset="0"/>
                <a:ea typeface="华文新魏" pitchFamily="2" charset="-122"/>
              </a:rPr>
              <a:t>的时候，并且在孩子失误时抱有强烈的同情心而</a:t>
            </a:r>
            <a:r>
              <a:rPr kumimoji="1" lang="zh-CN" altLang="en-US" sz="3600" dirty="0">
                <a:solidFill>
                  <a:srgbClr val="FF0000"/>
                </a:solidFill>
                <a:latin typeface="Times New Roman" pitchFamily="18" charset="0"/>
                <a:ea typeface="华文新魏" pitchFamily="2" charset="-122"/>
              </a:rPr>
              <a:t>不是简单的训斥</a:t>
            </a:r>
            <a:r>
              <a:rPr kumimoji="1" lang="zh-CN" altLang="en-US" sz="3600" dirty="0">
                <a:solidFill>
                  <a:srgbClr val="000000"/>
                </a:solidFill>
                <a:latin typeface="Times New Roman" pitchFamily="18" charset="0"/>
                <a:ea typeface="华文新魏" pitchFamily="2" charset="-122"/>
              </a:rPr>
              <a:t>。</a:t>
            </a:r>
            <a:endParaRPr kumimoji="1" lang="zh-CN" altLang="en-US" sz="36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77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1、学校材料\三（2）班班主任工作台账\3.2\P1010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8" y="180057"/>
            <a:ext cx="896176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0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 descr="JDSJ4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26420" y="1169267"/>
            <a:ext cx="8551069" cy="162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/>
          <a:p>
            <a:r>
              <a:rPr kumimoji="1" lang="en-US" altLang="zh-CN" sz="3200" b="1" dirty="0">
                <a:latin typeface="宋体" pitchFamily="2" charset="-122"/>
              </a:rPr>
              <a:t> </a:t>
            </a:r>
            <a:r>
              <a:rPr kumimoji="1" lang="zh-CN" altLang="en-US" sz="3200" b="1" dirty="0" smtClean="0">
                <a:latin typeface="华文新魏" pitchFamily="2" charset="-122"/>
                <a:ea typeface="华文新魏" pitchFamily="2" charset="-122"/>
              </a:rPr>
              <a:t>爱</a:t>
            </a:r>
            <a:r>
              <a:rPr kumimoji="1" lang="zh-CN" altLang="en-US" sz="3200" b="1" dirty="0">
                <a:latin typeface="华文新魏" pitchFamily="2" charset="-122"/>
                <a:ea typeface="华文新魏" pitchFamily="2" charset="-122"/>
              </a:rPr>
              <a:t>是家庭教育的前提和基础。</a:t>
            </a:r>
            <a:endParaRPr kumimoji="1" lang="en-US" altLang="zh-CN" sz="3200" b="1" dirty="0">
              <a:latin typeface="华文新魏" pitchFamily="2" charset="-122"/>
              <a:ea typeface="华文新魏" pitchFamily="2" charset="-122"/>
            </a:endParaRPr>
          </a:p>
          <a:p>
            <a:r>
              <a:rPr kumimoji="1" lang="zh-CN" altLang="en-US" sz="3200" b="1" dirty="0">
                <a:latin typeface="华文新魏" pitchFamily="2" charset="-122"/>
                <a:ea typeface="华文新魏" pitchFamily="2" charset="-122"/>
              </a:rPr>
              <a:t>  </a:t>
            </a:r>
            <a:r>
              <a:rPr kumimoji="1" lang="zh-CN" altLang="en-US" sz="3200" b="1" dirty="0" smtClean="0">
                <a:latin typeface="华文新魏" pitchFamily="2" charset="-122"/>
                <a:ea typeface="华文新魏" pitchFamily="2" charset="-122"/>
              </a:rPr>
              <a:t>成才</a:t>
            </a:r>
            <a:r>
              <a:rPr kumimoji="1" lang="zh-CN" altLang="en-US" sz="3200" b="1" dirty="0">
                <a:latin typeface="华文新魏" pitchFamily="2" charset="-122"/>
                <a:ea typeface="华文新魏" pitchFamily="2" charset="-122"/>
              </a:rPr>
              <a:t>的孩子常常是在家长的激励下成长起来的。</a:t>
            </a:r>
          </a:p>
          <a:p>
            <a:r>
              <a:rPr kumimoji="1" lang="zh-CN" altLang="en-US" sz="3600" b="1" dirty="0">
                <a:latin typeface="华文新魏" pitchFamily="2" charset="-122"/>
                <a:ea typeface="华文新魏" pitchFamily="2" charset="-122"/>
              </a:rPr>
              <a:t>   </a:t>
            </a:r>
            <a:r>
              <a:rPr kumimoji="1" lang="zh-CN" altLang="en-US" sz="3600" b="1" dirty="0" smtClean="0">
                <a:latin typeface="华文新魏" pitchFamily="2" charset="-122"/>
                <a:ea typeface="华文新魏" pitchFamily="2" charset="-122"/>
              </a:rPr>
              <a:t>给</a:t>
            </a:r>
            <a:r>
              <a:rPr kumimoji="1" lang="zh-CN" altLang="en-US" sz="3600" b="1" dirty="0">
                <a:latin typeface="华文新魏" pitchFamily="2" charset="-122"/>
                <a:ea typeface="华文新魏" pitchFamily="2" charset="-122"/>
              </a:rPr>
              <a:t>钱并不是教育，给钱并不是爱。</a:t>
            </a:r>
            <a:r>
              <a:rPr kumimoji="1" lang="zh-CN" altLang="en-US" sz="3200" b="1" dirty="0">
                <a:latin typeface="华文新魏" pitchFamily="2" charset="-122"/>
                <a:ea typeface="华文新魏" pitchFamily="2" charset="-122"/>
              </a:rPr>
              <a:t> </a:t>
            </a:r>
          </a:p>
        </p:txBody>
      </p:sp>
      <p:sp>
        <p:nvSpPr>
          <p:cNvPr id="88068" name="Rectangle 6"/>
          <p:cNvSpPr>
            <a:spLocks noChangeArrowheads="1"/>
          </p:cNvSpPr>
          <p:nvPr/>
        </p:nvSpPr>
        <p:spPr bwMode="auto">
          <a:xfrm>
            <a:off x="825103" y="35005"/>
            <a:ext cx="7107138" cy="91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/>
          <a:p>
            <a:r>
              <a:rPr kumimoji="1" lang="zh-CN" altLang="en-US" sz="5400" b="1" dirty="0">
                <a:solidFill>
                  <a:srgbClr val="0836B2"/>
                </a:solidFill>
                <a:latin typeface="Times New Roman" pitchFamily="18" charset="0"/>
                <a:ea typeface="华文新魏" pitchFamily="2" charset="-122"/>
              </a:rPr>
              <a:t>建议二：</a:t>
            </a:r>
            <a:r>
              <a:rPr kumimoji="1" lang="zh-CN" altLang="en-US" sz="5400" b="1" dirty="0">
                <a:solidFill>
                  <a:srgbClr val="FF0000"/>
                </a:solidFill>
                <a:latin typeface="Times New Roman" pitchFamily="18" charset="0"/>
                <a:ea typeface="华文新魏" pitchFamily="2" charset="-122"/>
              </a:rPr>
              <a:t>会</a:t>
            </a:r>
            <a:r>
              <a:rPr kumimoji="1" lang="zh-CN" altLang="en-US" sz="5400" b="1" dirty="0">
                <a:solidFill>
                  <a:srgbClr val="0836B2"/>
                </a:solidFill>
                <a:latin typeface="Times New Roman" pitchFamily="18" charset="0"/>
                <a:ea typeface="华文新魏" pitchFamily="2" charset="-122"/>
              </a:rPr>
              <a:t>爱孩子</a:t>
            </a:r>
            <a:endParaRPr kumimoji="1" lang="zh-CN" altLang="en-US" sz="5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26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1283853" y="261967"/>
            <a:ext cx="6116546" cy="97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0" hangingPunct="0"/>
            <a:r>
              <a:rPr kumimoji="1" lang="zh-CN" altLang="en-US" sz="2900" b="1" dirty="0">
                <a:latin typeface="Times New Roman" pitchFamily="18" charset="0"/>
                <a:ea typeface="华文新魏" pitchFamily="2" charset="-122"/>
              </a:rPr>
              <a:t>谁在教育孩子？是家庭？还是学校？</a:t>
            </a:r>
          </a:p>
          <a:p>
            <a:pPr eaLnBrk="0" hangingPunct="0"/>
            <a:r>
              <a:rPr kumimoji="1" lang="zh-CN" altLang="en-US" sz="2900" b="1" dirty="0">
                <a:latin typeface="Times New Roman" pitchFamily="18" charset="0"/>
                <a:ea typeface="华文新魏" pitchFamily="2" charset="-122"/>
              </a:rPr>
              <a:t>既是家庭，也是学校。</a:t>
            </a:r>
            <a:r>
              <a:rPr kumimoji="1" lang="en-US" altLang="zh-CN" sz="2900" b="1" dirty="0">
                <a:latin typeface="Times New Roman" pitchFamily="18" charset="0"/>
                <a:ea typeface="华文新魏" pitchFamily="2" charset="-122"/>
              </a:rPr>
              <a:t>——</a:t>
            </a:r>
            <a:r>
              <a:rPr kumimoji="1" lang="zh-CN" altLang="en-US" sz="2900" b="1" dirty="0">
                <a:latin typeface="Times New Roman" pitchFamily="18" charset="0"/>
                <a:ea typeface="华文新魏" pitchFamily="2" charset="-122"/>
              </a:rPr>
              <a:t>马卡连柯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1283853" y="1530239"/>
            <a:ext cx="6116546" cy="186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0" hangingPunct="0"/>
            <a:r>
              <a:rPr kumimoji="1" lang="zh-CN" altLang="en-US" sz="2900" b="1" dirty="0">
                <a:latin typeface="Times New Roman" pitchFamily="18" charset="0"/>
                <a:ea typeface="华文新魏" pitchFamily="2" charset="-122"/>
              </a:rPr>
              <a:t>民风、世风，皆起于家风。家庭要</a:t>
            </a:r>
          </a:p>
          <a:p>
            <a:pPr eaLnBrk="0" hangingPunct="0"/>
            <a:r>
              <a:rPr kumimoji="1" lang="zh-CN" altLang="en-US" sz="2900" b="1" dirty="0">
                <a:latin typeface="Times New Roman" pitchFamily="18" charset="0"/>
                <a:ea typeface="华文新魏" pitchFamily="2" charset="-122"/>
              </a:rPr>
              <a:t>正确地引导孩子，不但“养”，还要</a:t>
            </a:r>
          </a:p>
          <a:p>
            <a:pPr eaLnBrk="0" hangingPunct="0"/>
            <a:r>
              <a:rPr kumimoji="1" lang="zh-CN" altLang="en-US" sz="2900" b="1" dirty="0">
                <a:latin typeface="Times New Roman" pitchFamily="18" charset="0"/>
                <a:ea typeface="华文新魏" pitchFamily="2" charset="-122"/>
              </a:rPr>
              <a:t>“教”，更要“育”。</a:t>
            </a:r>
            <a:r>
              <a:rPr kumimoji="1" lang="en-US" altLang="zh-CN" sz="2900" b="1" dirty="0">
                <a:latin typeface="Times New Roman" pitchFamily="18" charset="0"/>
                <a:ea typeface="华文新魏" pitchFamily="2" charset="-122"/>
              </a:rPr>
              <a:t>——</a:t>
            </a:r>
            <a:r>
              <a:rPr kumimoji="1" lang="zh-CN" altLang="en-US" sz="2900" b="1" dirty="0">
                <a:latin typeface="Times New Roman" pitchFamily="18" charset="0"/>
                <a:ea typeface="华文新魏" pitchFamily="2" charset="-122"/>
              </a:rPr>
              <a:t>魏书生</a:t>
            </a:r>
          </a:p>
          <a:p>
            <a:pPr eaLnBrk="0" hangingPunct="0"/>
            <a:endParaRPr kumimoji="1" lang="en-US" altLang="zh-CN" sz="2900" b="1" dirty="0">
              <a:latin typeface="Times New Roman" pitchFamily="18" charset="0"/>
              <a:ea typeface="华文新魏" pitchFamily="2" charset="-122"/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452599" y="3154145"/>
            <a:ext cx="6805661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0" hangingPunct="0"/>
            <a:r>
              <a:rPr kumimoji="1" lang="zh-CN" altLang="en-US" sz="2900" b="1" dirty="0">
                <a:solidFill>
                  <a:srgbClr val="0000FF"/>
                </a:solidFill>
                <a:latin typeface="Times New Roman" pitchFamily="18" charset="0"/>
                <a:ea typeface="华文彩云" pitchFamily="2" charset="-122"/>
              </a:rPr>
              <a:t>这世界上没有比教育孩子成人更重要</a:t>
            </a:r>
          </a:p>
          <a:p>
            <a:pPr eaLnBrk="0" hangingPunct="0"/>
            <a:r>
              <a:rPr kumimoji="1" lang="zh-CN" altLang="en-US" sz="2900" b="1" dirty="0">
                <a:solidFill>
                  <a:srgbClr val="0000FF"/>
                </a:solidFill>
                <a:latin typeface="Times New Roman" pitchFamily="18" charset="0"/>
                <a:ea typeface="华文彩云" pitchFamily="2" charset="-122"/>
              </a:rPr>
              <a:t>的事情了。</a:t>
            </a:r>
          </a:p>
          <a:p>
            <a:pPr eaLnBrk="0" hangingPunct="0"/>
            <a:r>
              <a:rPr kumimoji="1" lang="zh-CN" altLang="en-US" sz="2900" b="1" dirty="0">
                <a:solidFill>
                  <a:srgbClr val="0000FF"/>
                </a:solidFill>
                <a:latin typeface="Times New Roman" pitchFamily="18" charset="0"/>
                <a:ea typeface="华文彩云" pitchFamily="2" charset="-122"/>
              </a:rPr>
              <a:t>                                          </a:t>
            </a:r>
            <a:r>
              <a:rPr kumimoji="1" lang="en-US" altLang="zh-CN" sz="2900" b="1" dirty="0">
                <a:solidFill>
                  <a:srgbClr val="0000FF"/>
                </a:solidFill>
                <a:latin typeface="Times New Roman" pitchFamily="18" charset="0"/>
                <a:ea typeface="华文彩云" pitchFamily="2" charset="-122"/>
              </a:rPr>
              <a:t>——</a:t>
            </a:r>
            <a:r>
              <a:rPr kumimoji="1" lang="zh-CN" altLang="en-US" sz="2900" b="1" dirty="0">
                <a:solidFill>
                  <a:srgbClr val="0000FF"/>
                </a:solidFill>
                <a:latin typeface="Times New Roman" pitchFamily="18" charset="0"/>
                <a:ea typeface="华文彩云" pitchFamily="2" charset="-122"/>
              </a:rPr>
              <a:t>柏拉图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2586261" y="4500563"/>
            <a:ext cx="5308633" cy="69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0" hangingPunct="0"/>
            <a:r>
              <a:rPr kumimoji="1" lang="en-US" altLang="zh-CN" sz="4000" b="1">
                <a:solidFill>
                  <a:srgbClr val="FF0000"/>
                </a:solidFill>
                <a:latin typeface="Times New Roman" pitchFamily="18" charset="0"/>
                <a:ea typeface="隶书" pitchFamily="49" charset="-122"/>
              </a:rPr>
              <a:t>——</a:t>
            </a:r>
            <a:r>
              <a:rPr kumimoji="1" lang="zh-CN" altLang="en-US" sz="4000" b="1">
                <a:solidFill>
                  <a:srgbClr val="FF0000"/>
                </a:solidFill>
                <a:latin typeface="Times New Roman" pitchFamily="18" charset="0"/>
                <a:ea typeface="隶书" pitchFamily="49" charset="-122"/>
              </a:rPr>
              <a:t>与全体家长共努力</a:t>
            </a:r>
          </a:p>
        </p:txBody>
      </p:sp>
    </p:spTree>
    <p:extLst>
      <p:ext uri="{BB962C8B-B14F-4D97-AF65-F5344CB8AC3E}">
        <p14:creationId xmlns:p14="http://schemas.microsoft.com/office/powerpoint/2010/main" val="357088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3" grpId="0"/>
      <p:bldP spid="97284" grpId="0"/>
      <p:bldP spid="972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48066" y="449046"/>
            <a:ext cx="8293225" cy="320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2296" tIns="41148" rIns="82296" bIns="41148" anchor="ctr">
            <a:spAutoFit/>
          </a:bodyPr>
          <a:lstStyle/>
          <a:p>
            <a:pPr eaLnBrk="0" hangingPunct="0"/>
            <a:r>
              <a:rPr kumimoji="1" lang="zh-CN" altLang="en-US" sz="2900" b="1" dirty="0">
                <a:latin typeface="楷体_GB2312" pitchFamily="49" charset="-122"/>
                <a:ea typeface="楷体_GB2312" pitchFamily="49" charset="-122"/>
              </a:rPr>
              <a:t>前苏联教育家苏霍姆林斯基说：</a:t>
            </a:r>
          </a:p>
          <a:p>
            <a:pPr eaLnBrk="0" hangingPunct="0"/>
            <a:endParaRPr kumimoji="1" lang="zh-CN" altLang="en-US" sz="2900" b="1" dirty="0">
              <a:latin typeface="楷体_GB2312" pitchFamily="49" charset="-122"/>
              <a:ea typeface="楷体_GB2312" pitchFamily="49" charset="-122"/>
            </a:endParaRPr>
          </a:p>
          <a:p>
            <a:pPr eaLnBrk="0" hangingPunct="0"/>
            <a:r>
              <a:rPr kumimoji="1" lang="zh-CN" altLang="en-US" sz="29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kumimoji="1" lang="zh-CN" altLang="en-US" sz="2900" b="1" dirty="0">
                <a:ea typeface="楷体_GB2312" pitchFamily="49" charset="-122"/>
              </a:rPr>
              <a:t>“</a:t>
            </a:r>
            <a:r>
              <a:rPr kumimoji="1" lang="zh-CN" altLang="en-US" sz="2900" b="1" dirty="0">
                <a:latin typeface="楷体_GB2312" pitchFamily="49" charset="-122"/>
                <a:ea typeface="楷体_GB2312" pitchFamily="49" charset="-122"/>
              </a:rPr>
              <a:t>两个教育者</a:t>
            </a:r>
            <a:r>
              <a:rPr kumimoji="1" lang="en-US" altLang="zh-CN" sz="2900" b="1" dirty="0">
                <a:ea typeface="楷体_GB2312" pitchFamily="49" charset="-122"/>
              </a:rPr>
              <a:t>——</a:t>
            </a:r>
            <a:r>
              <a:rPr kumimoji="1" lang="zh-CN" altLang="en-US" sz="29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学校和家庭</a:t>
            </a:r>
            <a:r>
              <a:rPr kumimoji="1" lang="zh-CN" altLang="en-US" sz="2900" b="1" dirty="0">
                <a:latin typeface="楷体_GB2312" pitchFamily="49" charset="-122"/>
                <a:ea typeface="楷体_GB2312" pitchFamily="49" charset="-122"/>
              </a:rPr>
              <a:t>，不仅要一致行动，要向孩子提出同样的要求，而且要志同道合，抱着一致的信念，始终从同一原则出发，无论在教育的目的上、过程上，还是手段上，都不要发生分歧</a:t>
            </a:r>
            <a:r>
              <a:rPr kumimoji="1" lang="zh-CN" altLang="en-US" sz="2900" b="1" dirty="0">
                <a:ea typeface="楷体_GB2312" pitchFamily="49" charset="-122"/>
              </a:rPr>
              <a:t>”</a:t>
            </a:r>
            <a:r>
              <a:rPr kumimoji="1" lang="zh-CN" altLang="en-US" sz="2900" dirty="0"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pic>
        <p:nvPicPr>
          <p:cNvPr id="102403" name="Picture 3" descr="图片2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0495"/>
            <a:ext cx="9001125" cy="144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38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ext Box 5"/>
          <p:cNvSpPr txBox="1">
            <a:spLocks noChangeArrowheads="1"/>
          </p:cNvSpPr>
          <p:nvPr/>
        </p:nvSpPr>
        <p:spPr bwMode="auto">
          <a:xfrm>
            <a:off x="814653" y="772324"/>
            <a:ext cx="7749406" cy="119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en-US" sz="3600" b="1" dirty="0"/>
              <a:t>做好孩子的</a:t>
            </a:r>
          </a:p>
          <a:p>
            <a:pPr eaLnBrk="0" hangingPunct="0"/>
            <a:r>
              <a:rPr lang="zh-CN" altLang="en-US" sz="3600" b="1" dirty="0"/>
              <a:t>          护航使者</a:t>
            </a:r>
          </a:p>
        </p:txBody>
      </p:sp>
    </p:spTree>
    <p:extLst>
      <p:ext uri="{BB962C8B-B14F-4D97-AF65-F5344CB8AC3E}">
        <p14:creationId xmlns:p14="http://schemas.microsoft.com/office/powerpoint/2010/main" val="172355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5538">
        <p14:switch dir="r"/>
      </p:transition>
    </mc:Choice>
    <mc:Fallback xmlns="">
      <p:transition spd="slow" advTm="55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Text Box 5"/>
          <p:cNvSpPr txBox="1">
            <a:spLocks noChangeArrowheads="1"/>
          </p:cNvSpPr>
          <p:nvPr/>
        </p:nvSpPr>
        <p:spPr bwMode="auto">
          <a:xfrm>
            <a:off x="1381716" y="1185148"/>
            <a:ext cx="5338778" cy="99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en-US" sz="3600" b="1" dirty="0"/>
              <a:t>再富也要</a:t>
            </a:r>
            <a:r>
              <a:rPr lang="zh-CN" altLang="en-US" sz="5900" b="1" dirty="0"/>
              <a:t>苦</a:t>
            </a:r>
            <a:r>
              <a:rPr lang="zh-CN" altLang="en-US" sz="3600" b="1" dirty="0"/>
              <a:t>孩子</a:t>
            </a:r>
          </a:p>
        </p:txBody>
      </p:sp>
    </p:spTree>
    <p:extLst>
      <p:ext uri="{BB962C8B-B14F-4D97-AF65-F5344CB8AC3E}">
        <p14:creationId xmlns:p14="http://schemas.microsoft.com/office/powerpoint/2010/main" val="315444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6193">
        <p14:switch dir="r"/>
      </p:transition>
    </mc:Choice>
    <mc:Fallback xmlns="">
      <p:transition spd="slow" advTm="61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Text Box 5"/>
          <p:cNvSpPr txBox="1">
            <a:spLocks noChangeArrowheads="1"/>
          </p:cNvSpPr>
          <p:nvPr/>
        </p:nvSpPr>
        <p:spPr bwMode="auto">
          <a:xfrm>
            <a:off x="341888" y="1055855"/>
            <a:ext cx="8626078" cy="257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3600" b="1" dirty="0"/>
              <a:t>        </a:t>
            </a:r>
            <a:r>
              <a:rPr lang="zh-CN" altLang="en-US" sz="3600" b="1" dirty="0"/>
              <a:t>为人父母者，在孩子面前所表现出来的做人</a:t>
            </a:r>
            <a:r>
              <a:rPr lang="zh-CN" altLang="en-US" sz="3600" b="1" dirty="0">
                <a:solidFill>
                  <a:srgbClr val="FF0000"/>
                </a:solidFill>
              </a:rPr>
              <a:t>修养</a:t>
            </a:r>
            <a:r>
              <a:rPr lang="zh-CN" altLang="en-US" sz="3600" b="1" dirty="0"/>
              <a:t>，比爱更重要。因为它是父母对孩子进行家教的灵魂。</a:t>
            </a:r>
          </a:p>
          <a:p>
            <a:pPr eaLnBrk="0" hangingPunct="0">
              <a:spcBef>
                <a:spcPct val="50000"/>
              </a:spcBef>
            </a:pPr>
            <a:endParaRPr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val="249339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9204">
        <p14:switch dir="r"/>
      </p:transition>
    </mc:Choice>
    <mc:Fallback xmlns="">
      <p:transition spd="slow" advTm="92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Text Box 5"/>
          <p:cNvSpPr txBox="1">
            <a:spLocks noChangeArrowheads="1"/>
          </p:cNvSpPr>
          <p:nvPr/>
        </p:nvSpPr>
        <p:spPr bwMode="auto">
          <a:xfrm>
            <a:off x="1523629" y="828854"/>
            <a:ext cx="7477497" cy="192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en-US" sz="4000" b="1" dirty="0">
                <a:solidFill>
                  <a:srgbClr val="FF0000"/>
                </a:solidFill>
              </a:rPr>
              <a:t>行为</a:t>
            </a:r>
            <a:r>
              <a:rPr lang="zh-CN" altLang="en-US" sz="4000" b="1" dirty="0"/>
              <a:t>养成习惯</a:t>
            </a:r>
          </a:p>
          <a:p>
            <a:pPr eaLnBrk="0" hangingPunct="0"/>
            <a:r>
              <a:rPr lang="zh-CN" altLang="en-US" sz="4000" b="1" dirty="0"/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习惯</a:t>
            </a:r>
            <a:r>
              <a:rPr lang="zh-CN" altLang="en-US" sz="4000" b="1" dirty="0"/>
              <a:t>形成性格</a:t>
            </a:r>
          </a:p>
          <a:p>
            <a:pPr eaLnBrk="0" hangingPunct="0"/>
            <a:r>
              <a:rPr lang="zh-CN" altLang="en-US" sz="4000" b="1" dirty="0"/>
              <a:t>  </a:t>
            </a:r>
            <a:r>
              <a:rPr lang="zh-CN" altLang="en-US" sz="4000" b="1" dirty="0">
                <a:solidFill>
                  <a:srgbClr val="FF0000"/>
                </a:solidFill>
              </a:rPr>
              <a:t> 性格</a:t>
            </a:r>
            <a:r>
              <a:rPr lang="zh-CN" altLang="en-US" sz="4000" b="1" dirty="0"/>
              <a:t>决定命运</a:t>
            </a:r>
          </a:p>
        </p:txBody>
      </p:sp>
    </p:spTree>
    <p:extLst>
      <p:ext uri="{BB962C8B-B14F-4D97-AF65-F5344CB8AC3E}">
        <p14:creationId xmlns:p14="http://schemas.microsoft.com/office/powerpoint/2010/main" val="35547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7301">
        <p14:switch dir="r"/>
      </p:transition>
    </mc:Choice>
    <mc:Fallback xmlns="">
      <p:transition spd="slow" advTm="73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Text Box 5"/>
          <p:cNvSpPr txBox="1">
            <a:spLocks noChangeArrowheads="1"/>
          </p:cNvSpPr>
          <p:nvPr/>
        </p:nvSpPr>
        <p:spPr bwMode="auto">
          <a:xfrm>
            <a:off x="673522" y="1056382"/>
            <a:ext cx="7938492" cy="131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en-US" sz="4000" b="1" dirty="0"/>
              <a:t>孩子成功教育</a:t>
            </a:r>
          </a:p>
          <a:p>
            <a:pPr eaLnBrk="0" hangingPunct="0"/>
            <a:r>
              <a:rPr lang="zh-CN" altLang="en-US" sz="4000" b="1" dirty="0"/>
              <a:t>  从</a:t>
            </a:r>
            <a:r>
              <a:rPr lang="zh-CN" altLang="en-US" sz="4000" b="1" dirty="0">
                <a:solidFill>
                  <a:srgbClr val="FF0000"/>
                </a:solidFill>
              </a:rPr>
              <a:t>好习惯</a:t>
            </a:r>
            <a:r>
              <a:rPr lang="zh-CN" altLang="en-US" sz="4000" b="1" dirty="0"/>
              <a:t>培养开始</a:t>
            </a:r>
          </a:p>
        </p:txBody>
      </p:sp>
    </p:spTree>
    <p:extLst>
      <p:ext uri="{BB962C8B-B14F-4D97-AF65-F5344CB8AC3E}">
        <p14:creationId xmlns:p14="http://schemas.microsoft.com/office/powerpoint/2010/main" val="267737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7878">
        <p14:switch dir="r"/>
      </p:transition>
    </mc:Choice>
    <mc:Fallback xmlns="">
      <p:transition spd="slow" advTm="78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Text Box 5"/>
          <p:cNvSpPr txBox="1">
            <a:spLocks noChangeArrowheads="1"/>
          </p:cNvSpPr>
          <p:nvPr/>
        </p:nvSpPr>
        <p:spPr bwMode="auto">
          <a:xfrm>
            <a:off x="1453307" y="1566446"/>
            <a:ext cx="7018065" cy="131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en-US" sz="4000" b="1" dirty="0">
                <a:solidFill>
                  <a:srgbClr val="0000FF"/>
                </a:solidFill>
              </a:rPr>
              <a:t>好习惯</a:t>
            </a:r>
          </a:p>
          <a:p>
            <a:pPr eaLnBrk="0" hangingPunct="0"/>
            <a:r>
              <a:rPr lang="zh-CN" altLang="en-US" sz="4000" b="1" dirty="0">
                <a:solidFill>
                  <a:srgbClr val="FF0066"/>
                </a:solidFill>
              </a:rPr>
              <a:t>    成就好未来</a:t>
            </a:r>
          </a:p>
        </p:txBody>
      </p:sp>
    </p:spTree>
    <p:extLst>
      <p:ext uri="{BB962C8B-B14F-4D97-AF65-F5344CB8AC3E}">
        <p14:creationId xmlns:p14="http://schemas.microsoft.com/office/powerpoint/2010/main" val="59806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552">
        <p14:shred/>
      </p:transition>
    </mc:Choice>
    <mc:Fallback xmlns="">
      <p:transition spd="slow" advTm="65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Text Box 5"/>
          <p:cNvSpPr txBox="1">
            <a:spLocks noChangeArrowheads="1"/>
          </p:cNvSpPr>
          <p:nvPr/>
        </p:nvSpPr>
        <p:spPr bwMode="auto">
          <a:xfrm>
            <a:off x="601638" y="885736"/>
            <a:ext cx="8399487" cy="169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0" hangingPunct="0"/>
            <a:r>
              <a:rPr lang="en-US" altLang="zh-CN" sz="4000" b="1" dirty="0"/>
              <a:t>   </a:t>
            </a:r>
            <a:r>
              <a:rPr lang="zh-CN" altLang="en-US" sz="4000" b="1" dirty="0"/>
              <a:t>成功和失败，都源于你所养成的</a:t>
            </a:r>
            <a:r>
              <a:rPr lang="zh-CN" altLang="en-US" sz="6500" b="1" dirty="0">
                <a:solidFill>
                  <a:srgbClr val="FF0000"/>
                </a:solidFill>
              </a:rPr>
              <a:t>习惯。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4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613">
        <p14:conveyor dir="l"/>
      </p:transition>
    </mc:Choice>
    <mc:Fallback xmlns="">
      <p:transition spd="slow" advTm="76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11597"/>
              </p:ext>
            </p:extLst>
          </p:nvPr>
        </p:nvGraphicFramePr>
        <p:xfrm>
          <a:off x="432112" y="468089"/>
          <a:ext cx="8136900" cy="4320481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016816"/>
                <a:gridCol w="1017409"/>
                <a:gridCol w="1016816"/>
                <a:gridCol w="1017409"/>
                <a:gridCol w="1016816"/>
                <a:gridCol w="1017409"/>
                <a:gridCol w="1016816"/>
                <a:gridCol w="1017409"/>
              </a:tblGrid>
              <a:tr h="565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 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effectLst/>
                          <a:latin typeface="宋体" pitchFamily="2" charset="-122"/>
                          <a:ea typeface="宋体" pitchFamily="2" charset="-122"/>
                        </a:rPr>
                        <a:t> </a:t>
                      </a:r>
                      <a:endParaRPr lang="zh-CN" sz="1200" b="0" kern="10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19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刘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嘉成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39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谈姝洁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49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罗</a:t>
                      </a: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  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慧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1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陈</a:t>
                      </a: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  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佳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苑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文科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45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王莉娜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</a:tr>
              <a:tr h="565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32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王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祝尧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55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高梦婷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4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曹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宇轩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51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魏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思源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22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丁</a:t>
                      </a: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  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枥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48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张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龙艳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20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付</a:t>
                      </a: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  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阳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53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顾</a:t>
                      </a: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  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鑫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</a:tr>
              <a:tr h="565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44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蒋</a:t>
                      </a: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  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晨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2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陈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卫兵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50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徐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兴华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14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陶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碧华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34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祝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金杰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52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陈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冬菊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16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包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镕彬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28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黄</a:t>
                      </a: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  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琦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</a:tr>
              <a:tr h="565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38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魏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思想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15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王玉婷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8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王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欣宇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31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李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静贤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37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钱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朵朵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36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陈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国恒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18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汪</a:t>
                      </a: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  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杉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2700" algn="l"/>
                        </a:tabLst>
                      </a:pPr>
                      <a:r>
                        <a:rPr lang="en-US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	</a:t>
                      </a: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41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钱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骏鹏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</a:tr>
              <a:tr h="565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13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黄</a:t>
                      </a: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  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晨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43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刘</a:t>
                      </a: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  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浩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24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刘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振强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29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黄婧怡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47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罗</a:t>
                      </a: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  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瑞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12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潘茹晨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27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张</a:t>
                      </a: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  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震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10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姚可妍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</a:tr>
              <a:tr h="565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30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张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修远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26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汤梦婷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33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王</a:t>
                      </a: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  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钰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25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王</a:t>
                      </a: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  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俊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5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吴佳怡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李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加保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46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冉</a:t>
                      </a: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  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芬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11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刘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振远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</a:tr>
              <a:tr h="565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23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农丽媛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40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陈</a:t>
                      </a: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  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佩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42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黄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鹏程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21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卜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延星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9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苏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吉康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35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戴</a:t>
                      </a: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  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娜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17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张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李培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7</a:t>
                      </a:r>
                      <a:r>
                        <a:rPr lang="zh-CN" sz="1800" b="0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杨静怡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</a:tr>
              <a:tr h="3617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 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 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 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54  </a:t>
                      </a:r>
                      <a:r>
                        <a:rPr lang="zh-CN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丁帅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33375" algn="l"/>
                        </a:tabLst>
                      </a:pPr>
                      <a:r>
                        <a:rPr lang="en-US" sz="1800" b="0" kern="100">
                          <a:effectLst/>
                          <a:latin typeface="宋体" pitchFamily="2" charset="-122"/>
                          <a:ea typeface="宋体" pitchFamily="2" charset="-122"/>
                        </a:rPr>
                        <a:t> </a:t>
                      </a:r>
                      <a:endParaRPr lang="zh-CN" sz="1200" b="0" kern="10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effectLst/>
                          <a:latin typeface="宋体" pitchFamily="2" charset="-122"/>
                          <a:ea typeface="宋体" pitchFamily="2" charset="-122"/>
                        </a:rPr>
                        <a:t> </a:t>
                      </a:r>
                      <a:endParaRPr lang="zh-CN" sz="1200" b="0" kern="10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effectLst/>
                          <a:latin typeface="宋体" pitchFamily="2" charset="-122"/>
                          <a:ea typeface="宋体" pitchFamily="2" charset="-122"/>
                        </a:rPr>
                        <a:t> </a:t>
                      </a:r>
                      <a:endParaRPr lang="zh-CN" sz="1200" b="0" kern="10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 </a:t>
                      </a:r>
                      <a:endParaRPr lang="zh-CN" sz="1200" b="0" kern="100" dirty="0">
                        <a:effectLst/>
                        <a:latin typeface="宋体" pitchFamily="2" charset="-122"/>
                        <a:ea typeface="宋体" pitchFamily="2" charset="-122"/>
                        <a:cs typeface="Times New Roman"/>
                      </a:endParaRPr>
                    </a:p>
                  </a:txBody>
                  <a:tcPr marL="43734" marR="43734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43973" y="4788569"/>
            <a:ext cx="131318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3375" algn="l"/>
              </a:tabLst>
            </a:pPr>
            <a:r>
              <a:rPr kumimoji="0" lang="zh-CN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讲台</a:t>
            </a:r>
            <a:endParaRPr kumimoji="0" 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806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Text Box 5"/>
          <p:cNvSpPr txBox="1">
            <a:spLocks noChangeArrowheads="1"/>
          </p:cNvSpPr>
          <p:nvPr/>
        </p:nvSpPr>
        <p:spPr bwMode="auto">
          <a:xfrm>
            <a:off x="166550" y="772324"/>
            <a:ext cx="8860482" cy="285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0" hangingPunct="0"/>
            <a:r>
              <a:rPr lang="en-US" altLang="zh-CN" sz="4000" dirty="0"/>
              <a:t>       </a:t>
            </a:r>
            <a:r>
              <a:rPr lang="zh-CN" altLang="en-US" sz="4000" dirty="0"/>
              <a:t>成功是有层次的，对于最后一名同学，考倒数第二就是成功，因为他战胜了一名对手。</a:t>
            </a:r>
          </a:p>
          <a:p>
            <a:pPr eaLnBrk="0" hangingPunct="0">
              <a:spcBef>
                <a:spcPct val="50000"/>
              </a:spcBef>
            </a:pPr>
            <a:endParaRPr lang="en-US" altLang="zh-CN" sz="4000" dirty="0"/>
          </a:p>
        </p:txBody>
      </p:sp>
    </p:spTree>
    <p:extLst>
      <p:ext uri="{BB962C8B-B14F-4D97-AF65-F5344CB8AC3E}">
        <p14:creationId xmlns:p14="http://schemas.microsoft.com/office/powerpoint/2010/main" val="155705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50">
        <p14:vortex dir="r"/>
      </p:transition>
    </mc:Choice>
    <mc:Fallback xmlns="">
      <p:transition spd="slow" advTm="80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47590" y="715617"/>
            <a:ext cx="8860359" cy="2545312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algn="ctr">
              <a:defRPr/>
            </a:pPr>
            <a:r>
              <a:rPr lang="zh-CN" altLang="en-US" sz="4000" dirty="0">
                <a:latin typeface="宋体" pitchFamily="2" charset="-122"/>
                <a:ea typeface="宋体" pitchFamily="2" charset="-122"/>
              </a:rPr>
              <a:t>   </a:t>
            </a:r>
            <a:r>
              <a:rPr lang="zh-CN" altLang="en-US" sz="3600" dirty="0">
                <a:latin typeface="宋体" pitchFamily="2" charset="-122"/>
                <a:ea typeface="宋体" pitchFamily="2" charset="-122"/>
              </a:rPr>
              <a:t>孩子的心灵是一块神奇的土地，</a:t>
            </a:r>
            <a:endParaRPr lang="en-US" altLang="zh-CN" sz="4000" dirty="0">
              <a:latin typeface="宋体" pitchFamily="2" charset="-122"/>
              <a:ea typeface="宋体" pitchFamily="2" charset="-122"/>
            </a:endParaRPr>
          </a:p>
          <a:p>
            <a:pPr algn="ctr">
              <a:defRPr/>
            </a:pPr>
            <a:r>
              <a:rPr lang="zh-CN" altLang="en-US" sz="4000" dirty="0">
                <a:latin typeface="宋体" pitchFamily="2" charset="-122"/>
                <a:ea typeface="宋体" pitchFamily="2" charset="-122"/>
              </a:rPr>
              <a:t>播种行为，收获习惯；</a:t>
            </a:r>
            <a:endParaRPr lang="en-US" altLang="zh-CN" sz="4000" dirty="0">
              <a:latin typeface="宋体" pitchFamily="2" charset="-122"/>
              <a:ea typeface="宋体" pitchFamily="2" charset="-122"/>
            </a:endParaRPr>
          </a:p>
          <a:p>
            <a:pPr algn="ctr">
              <a:defRPr/>
            </a:pPr>
            <a:r>
              <a:rPr lang="zh-CN" altLang="en-US" sz="4000" dirty="0">
                <a:latin typeface="宋体" pitchFamily="2" charset="-122"/>
                <a:ea typeface="宋体" pitchFamily="2" charset="-122"/>
              </a:rPr>
              <a:t>播种习惯，收获性格；</a:t>
            </a:r>
            <a:endParaRPr lang="en-US" altLang="zh-CN" sz="4000" dirty="0">
              <a:latin typeface="宋体" pitchFamily="2" charset="-122"/>
              <a:ea typeface="宋体" pitchFamily="2" charset="-122"/>
            </a:endParaRPr>
          </a:p>
          <a:p>
            <a:pPr algn="ctr">
              <a:defRPr/>
            </a:pPr>
            <a:r>
              <a:rPr lang="zh-CN" altLang="en-US" sz="4000" dirty="0">
                <a:latin typeface="宋体" pitchFamily="2" charset="-122"/>
                <a:ea typeface="宋体" pitchFamily="2" charset="-122"/>
              </a:rPr>
              <a:t>播种性格，收获人生。</a:t>
            </a:r>
          </a:p>
        </p:txBody>
      </p:sp>
    </p:spTree>
    <p:extLst>
      <p:ext uri="{BB962C8B-B14F-4D97-AF65-F5344CB8AC3E}">
        <p14:creationId xmlns:p14="http://schemas.microsoft.com/office/powerpoint/2010/main" val="175375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1029">
        <p14:glitter pattern="hexagon"/>
      </p:transition>
    </mc:Choice>
    <mc:Fallback xmlns="">
      <p:transition spd="slow" advTm="110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Text Box 5"/>
          <p:cNvSpPr txBox="1">
            <a:spLocks noChangeArrowheads="1"/>
          </p:cNvSpPr>
          <p:nvPr/>
        </p:nvSpPr>
        <p:spPr bwMode="auto">
          <a:xfrm>
            <a:off x="1116186" y="964848"/>
            <a:ext cx="4994077" cy="12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en-US" sz="4000" dirty="0"/>
              <a:t>感恩教育</a:t>
            </a:r>
          </a:p>
          <a:p>
            <a:pPr eaLnBrk="0" hangingPunct="0"/>
            <a:r>
              <a:rPr lang="zh-CN" altLang="en-US" sz="3600" dirty="0"/>
              <a:t>      是最好的道德教育</a:t>
            </a:r>
          </a:p>
        </p:txBody>
      </p:sp>
    </p:spTree>
    <p:extLst>
      <p:ext uri="{BB962C8B-B14F-4D97-AF65-F5344CB8AC3E}">
        <p14:creationId xmlns:p14="http://schemas.microsoft.com/office/powerpoint/2010/main" val="392557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8284">
        <p14:switch dir="r"/>
      </p:transition>
    </mc:Choice>
    <mc:Fallback xmlns="">
      <p:transition spd="slow" advTm="82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Text Box 5"/>
          <p:cNvSpPr txBox="1">
            <a:spLocks noChangeArrowheads="1"/>
          </p:cNvSpPr>
          <p:nvPr/>
        </p:nvSpPr>
        <p:spPr bwMode="auto">
          <a:xfrm>
            <a:off x="684138" y="942442"/>
            <a:ext cx="5317615" cy="119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en-US" sz="3600" b="1" dirty="0">
                <a:solidFill>
                  <a:srgbClr val="FF0000"/>
                </a:solidFill>
              </a:rPr>
              <a:t>责任教育</a:t>
            </a:r>
          </a:p>
          <a:p>
            <a:pPr eaLnBrk="0" hangingPunct="0"/>
            <a:r>
              <a:rPr lang="zh-CN" altLang="en-US" sz="3600" dirty="0"/>
              <a:t>         是最好的理想</a:t>
            </a:r>
            <a:r>
              <a:rPr lang="zh-CN" altLang="en-US" sz="3600" dirty="0" smtClean="0"/>
              <a:t>教育</a:t>
            </a:r>
            <a:endParaRPr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val="398961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7285">
        <p14:switch dir="r"/>
      </p:transition>
    </mc:Choice>
    <mc:Fallback xmlns="">
      <p:transition spd="slow" advTm="72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Text Box 5"/>
          <p:cNvSpPr txBox="1">
            <a:spLocks noChangeArrowheads="1"/>
          </p:cNvSpPr>
          <p:nvPr/>
        </p:nvSpPr>
        <p:spPr bwMode="auto">
          <a:xfrm>
            <a:off x="460995" y="1169267"/>
            <a:ext cx="8540129" cy="131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0" hangingPunct="0"/>
            <a:r>
              <a:rPr lang="zh-CN" altLang="en-US" sz="4000" b="1" dirty="0">
                <a:solidFill>
                  <a:srgbClr val="FF0066"/>
                </a:solidFill>
              </a:rPr>
              <a:t>自制教育</a:t>
            </a:r>
          </a:p>
          <a:p>
            <a:pPr eaLnBrk="0" hangingPunct="0"/>
            <a:r>
              <a:rPr lang="zh-CN" altLang="en-US" sz="4000" b="1" dirty="0">
                <a:solidFill>
                  <a:srgbClr val="FF0066"/>
                </a:solidFill>
              </a:rPr>
              <a:t>       </a:t>
            </a:r>
            <a:r>
              <a:rPr lang="zh-CN" altLang="en-US" sz="4000" dirty="0"/>
              <a:t>是最好的行动教育</a:t>
            </a:r>
          </a:p>
        </p:txBody>
      </p:sp>
    </p:spTree>
    <p:extLst>
      <p:ext uri="{BB962C8B-B14F-4D97-AF65-F5344CB8AC3E}">
        <p14:creationId xmlns:p14="http://schemas.microsoft.com/office/powerpoint/2010/main" val="96557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485">
        <p14:prism/>
      </p:transition>
    </mc:Choice>
    <mc:Fallback xmlns="">
      <p:transition spd="slow" advTm="94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64" y="942443"/>
            <a:ext cx="8987061" cy="2381665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zh-CN" sz="3600" dirty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3600" dirty="0">
                <a:latin typeface="宋体" pitchFamily="2" charset="-122"/>
                <a:ea typeface="宋体" pitchFamily="2" charset="-122"/>
              </a:rPr>
              <a:t>我们要让学生明白：一个懂得规矩，</a:t>
            </a:r>
            <a:endParaRPr lang="en-US" altLang="zh-CN" sz="3600" dirty="0">
              <a:latin typeface="宋体" pitchFamily="2" charset="-122"/>
              <a:ea typeface="宋体" pitchFamily="2" charset="-122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zh-CN" altLang="en-US" sz="3600" dirty="0">
                <a:latin typeface="宋体" pitchFamily="2" charset="-122"/>
                <a:ea typeface="宋体" pitchFamily="2" charset="-122"/>
              </a:rPr>
              <a:t>并且自觉的遵守规矩的人，</a:t>
            </a:r>
            <a:endParaRPr lang="en-US" altLang="zh-CN" sz="3600" dirty="0">
              <a:latin typeface="宋体" pitchFamily="2" charset="-122"/>
              <a:ea typeface="宋体" pitchFamily="2" charset="-122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zh-CN" altLang="en-US" sz="3600" dirty="0">
                <a:latin typeface="宋体" pitchFamily="2" charset="-122"/>
                <a:ea typeface="宋体" pitchFamily="2" charset="-122"/>
              </a:rPr>
              <a:t>才能够时刻按照规矩办事</a:t>
            </a:r>
            <a:r>
              <a:rPr lang="zh-CN" altLang="en-US" sz="3600" dirty="0" smtClean="0">
                <a:latin typeface="宋体" pitchFamily="2" charset="-122"/>
                <a:ea typeface="宋体" pitchFamily="2" charset="-122"/>
              </a:rPr>
              <a:t>，</a:t>
            </a:r>
            <a:endParaRPr lang="en-US" altLang="zh-CN" sz="3600" dirty="0" smtClean="0">
              <a:latin typeface="宋体" pitchFamily="2" charset="-122"/>
              <a:ea typeface="宋体" pitchFamily="2" charset="-122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zh-CN" altLang="en-US" sz="3600" dirty="0" smtClean="0">
                <a:latin typeface="宋体" pitchFamily="2" charset="-122"/>
                <a:ea typeface="宋体" pitchFamily="2" charset="-122"/>
              </a:rPr>
              <a:t>才</a:t>
            </a:r>
            <a:r>
              <a:rPr lang="zh-CN" altLang="en-US" sz="3600" dirty="0">
                <a:latin typeface="宋体" pitchFamily="2" charset="-122"/>
                <a:ea typeface="宋体" pitchFamily="2" charset="-122"/>
              </a:rPr>
              <a:t>能够使自己进步。</a:t>
            </a:r>
          </a:p>
        </p:txBody>
      </p:sp>
    </p:spTree>
    <p:extLst>
      <p:ext uri="{BB962C8B-B14F-4D97-AF65-F5344CB8AC3E}">
        <p14:creationId xmlns:p14="http://schemas.microsoft.com/office/powerpoint/2010/main" val="368565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516">
        <p14:prism/>
      </p:transition>
    </mc:Choice>
    <mc:Fallback xmlns="">
      <p:transition spd="slow" advTm="95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矩形 3"/>
          <p:cNvSpPr>
            <a:spLocks noChangeArrowheads="1"/>
          </p:cNvSpPr>
          <p:nvPr/>
        </p:nvSpPr>
        <p:spPr bwMode="auto">
          <a:xfrm>
            <a:off x="262533" y="885736"/>
            <a:ext cx="8476059" cy="285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/>
          <a:p>
            <a:r>
              <a:rPr lang="en-US" altLang="zh-CN" sz="3600" dirty="0">
                <a:latin typeface="宋体" pitchFamily="2" charset="-122"/>
                <a:ea typeface="宋体" pitchFamily="2" charset="-122"/>
              </a:rPr>
              <a:t>  </a:t>
            </a:r>
            <a:r>
              <a:rPr lang="en-US" altLang="zh-CN" sz="3600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3600" dirty="0">
                <a:latin typeface="宋体" pitchFamily="2" charset="-122"/>
                <a:ea typeface="宋体" pitchFamily="2" charset="-122"/>
              </a:rPr>
              <a:t>风筝要想飞得高，必须由底下的线牵引着，假如没有了这根束缚它的线，风筝只能掉在地上。人也是这样，不要幻想什么绝对的自由，绝对的自由带来的是绝对的放纵，是绝对没有什么好结果的。</a:t>
            </a:r>
          </a:p>
        </p:txBody>
      </p:sp>
    </p:spTree>
    <p:extLst>
      <p:ext uri="{BB962C8B-B14F-4D97-AF65-F5344CB8AC3E}">
        <p14:creationId xmlns:p14="http://schemas.microsoft.com/office/powerpoint/2010/main" val="248196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123">
        <p14:prism/>
      </p:transition>
    </mc:Choice>
    <mc:Fallback xmlns="">
      <p:transition spd="slow" advTm="111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矩形 3"/>
          <p:cNvSpPr>
            <a:spLocks noChangeArrowheads="1"/>
          </p:cNvSpPr>
          <p:nvPr/>
        </p:nvSpPr>
        <p:spPr bwMode="auto">
          <a:xfrm>
            <a:off x="602005" y="829030"/>
            <a:ext cx="8251031" cy="174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/>
          <a:p>
            <a:r>
              <a:rPr lang="en-US" altLang="zh-CN" sz="3600" dirty="0"/>
              <a:t>       </a:t>
            </a:r>
            <a:r>
              <a:rPr lang="zh-CN" altLang="en-US" sz="3600" dirty="0"/>
              <a:t>任何时候严格要求都对学生有利，老师的批评教育是对孩子负责，表扬是爱，批评更是一种爱。</a:t>
            </a:r>
          </a:p>
        </p:txBody>
      </p:sp>
    </p:spTree>
    <p:extLst>
      <p:ext uri="{BB962C8B-B14F-4D97-AF65-F5344CB8AC3E}">
        <p14:creationId xmlns:p14="http://schemas.microsoft.com/office/powerpoint/2010/main" val="301967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499">
        <p14:doors dir="vert"/>
      </p:transition>
    </mc:Choice>
    <mc:Fallback xmlns="">
      <p:transition spd="slow" advTm="104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2530"/>
            <a:ext cx="8115077" cy="547568"/>
          </a:xfrm>
        </p:spPr>
        <p:txBody>
          <a:bodyPr>
            <a:normAutofit fontScale="90000"/>
          </a:bodyPr>
          <a:lstStyle/>
          <a:p>
            <a:r>
              <a:rPr lang="zh-CN" altLang="en-US" b="1"/>
              <a:t>现代家庭教育出现的种种误区 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000375" y="720090"/>
            <a:ext cx="6000750" cy="4680585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/>
              <a:t>误区之一：由宠爱而溺爱；</a:t>
            </a:r>
          </a:p>
          <a:p>
            <a:r>
              <a:rPr lang="zh-CN" altLang="en-US" dirty="0"/>
              <a:t>误区之二：由失望而暴力；</a:t>
            </a:r>
          </a:p>
          <a:p>
            <a:r>
              <a:rPr lang="zh-CN" altLang="en-US" dirty="0"/>
              <a:t>误区之三：由失望而冷漠；</a:t>
            </a:r>
          </a:p>
          <a:p>
            <a:r>
              <a:rPr lang="zh-CN" altLang="en-US" dirty="0"/>
              <a:t>误区之四：由期望而狂热；</a:t>
            </a:r>
          </a:p>
          <a:p>
            <a:r>
              <a:rPr lang="zh-CN" altLang="en-US" dirty="0"/>
              <a:t>误区之五：由信任而偏信；</a:t>
            </a:r>
          </a:p>
          <a:p>
            <a:r>
              <a:rPr lang="zh-CN" altLang="en-US" dirty="0"/>
              <a:t>误区之六：由爱护而袒护；</a:t>
            </a:r>
          </a:p>
          <a:p>
            <a:r>
              <a:rPr lang="zh-CN" altLang="en-US" dirty="0"/>
              <a:t>误区之七：由怜爱而包办；</a:t>
            </a:r>
          </a:p>
          <a:p>
            <a:r>
              <a:rPr lang="zh-CN" altLang="en-US" dirty="0"/>
              <a:t>误区之八：由托付而推卸；</a:t>
            </a:r>
          </a:p>
          <a:p>
            <a:r>
              <a:rPr lang="zh-CN" altLang="en-US" dirty="0"/>
              <a:t>误区之九：由疼爱而无限满足；</a:t>
            </a:r>
          </a:p>
          <a:p>
            <a:r>
              <a:rPr lang="zh-CN" altLang="en-US" dirty="0"/>
              <a:t>误区之十：由分歧而不配合。</a:t>
            </a:r>
          </a:p>
        </p:txBody>
      </p:sp>
    </p:spTree>
    <p:extLst>
      <p:ext uri="{BB962C8B-B14F-4D97-AF65-F5344CB8AC3E}">
        <p14:creationId xmlns:p14="http://schemas.microsoft.com/office/powerpoint/2010/main" val="321033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13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13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13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136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36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136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136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136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136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136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136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136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136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136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136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136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136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136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图片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50057" y="1380173"/>
            <a:ext cx="7868171" cy="423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6" tIns="41148" rIns="82296" bIns="41148">
            <a:spAutoFit/>
          </a:bodyPr>
          <a:lstStyle/>
          <a:p>
            <a:pPr eaLnBrk="0" hangingPunct="0">
              <a:defRPr/>
            </a:pPr>
            <a:r>
              <a:rPr lang="zh-CN" altLang="en-US" sz="3200" dirty="0">
                <a:solidFill>
                  <a:srgbClr val="FF3300"/>
                </a:solidFill>
                <a:latin typeface="Arial" pitchFamily="34" charset="0"/>
              </a:rPr>
              <a:t>理想的家长八条做法：</a:t>
            </a:r>
          </a:p>
          <a:p>
            <a:pPr eaLnBrk="0" hangingPunct="0">
              <a:defRPr/>
            </a:pPr>
            <a:r>
              <a:rPr lang="en-US" altLang="zh-CN" sz="2500" dirty="0">
                <a:solidFill>
                  <a:srgbClr val="0000FF"/>
                </a:solidFill>
                <a:latin typeface="Arial" pitchFamily="34" charset="0"/>
              </a:rPr>
              <a:t>1 .</a:t>
            </a:r>
            <a:r>
              <a:rPr lang="zh-CN" altLang="en-US" sz="2500" dirty="0">
                <a:solidFill>
                  <a:srgbClr val="0000FF"/>
                </a:solidFill>
                <a:latin typeface="Arial" pitchFamily="34" charset="0"/>
              </a:rPr>
              <a:t>老师家长要以身作则，为孩子做出表率 </a:t>
            </a:r>
          </a:p>
          <a:p>
            <a:pPr eaLnBrk="0" hangingPunct="0">
              <a:defRPr/>
            </a:pPr>
            <a:r>
              <a:rPr lang="en-US" altLang="zh-CN" sz="2500" dirty="0">
                <a:solidFill>
                  <a:srgbClr val="0000FF"/>
                </a:solidFill>
                <a:latin typeface="Arial" pitchFamily="34" charset="0"/>
              </a:rPr>
              <a:t>2 .</a:t>
            </a:r>
            <a:r>
              <a:rPr lang="zh-CN" altLang="en-US" sz="2500" dirty="0">
                <a:solidFill>
                  <a:srgbClr val="0000FF"/>
                </a:solidFill>
                <a:latin typeface="Arial" pitchFamily="34" charset="0"/>
              </a:rPr>
              <a:t>创造良好的家庭氛围。 </a:t>
            </a:r>
          </a:p>
          <a:p>
            <a:pPr eaLnBrk="0" hangingPunct="0">
              <a:defRPr/>
            </a:pPr>
            <a:r>
              <a:rPr lang="en-US" altLang="zh-CN" sz="2500" dirty="0">
                <a:solidFill>
                  <a:srgbClr val="0000FF"/>
                </a:solidFill>
                <a:latin typeface="Arial" pitchFamily="34" charset="0"/>
              </a:rPr>
              <a:t>3 .</a:t>
            </a:r>
            <a:r>
              <a:rPr lang="zh-CN" altLang="en-US" sz="2500" dirty="0">
                <a:solidFill>
                  <a:srgbClr val="0000FF"/>
                </a:solidFill>
                <a:latin typeface="Arial" pitchFamily="34" charset="0"/>
              </a:rPr>
              <a:t>要允许孩子出错。 </a:t>
            </a:r>
          </a:p>
          <a:p>
            <a:pPr eaLnBrk="0" hangingPunct="0">
              <a:defRPr/>
            </a:pPr>
            <a:r>
              <a:rPr lang="en-US" altLang="zh-CN" sz="2500" dirty="0">
                <a:solidFill>
                  <a:srgbClr val="0000FF"/>
                </a:solidFill>
                <a:latin typeface="Arial" pitchFamily="34" charset="0"/>
              </a:rPr>
              <a:t>4 .</a:t>
            </a:r>
            <a:r>
              <a:rPr lang="zh-CN" altLang="en-US" sz="2500" dirty="0">
                <a:solidFill>
                  <a:srgbClr val="0000FF"/>
                </a:solidFill>
                <a:latin typeface="Arial" pitchFamily="34" charset="0"/>
              </a:rPr>
              <a:t>放手让孩子做他想做又能做的事。 </a:t>
            </a:r>
          </a:p>
          <a:p>
            <a:pPr eaLnBrk="0" hangingPunct="0">
              <a:defRPr/>
            </a:pPr>
            <a:r>
              <a:rPr lang="en-US" altLang="zh-CN" sz="2500" dirty="0">
                <a:solidFill>
                  <a:srgbClr val="0000FF"/>
                </a:solidFill>
                <a:latin typeface="Arial" pitchFamily="34" charset="0"/>
              </a:rPr>
              <a:t>5 .</a:t>
            </a:r>
            <a:r>
              <a:rPr lang="zh-CN" altLang="en-US" sz="2500" dirty="0">
                <a:solidFill>
                  <a:srgbClr val="0000FF"/>
                </a:solidFill>
                <a:latin typeface="Arial" pitchFamily="34" charset="0"/>
              </a:rPr>
              <a:t>帮助孩子建立广阔的智力背景。 </a:t>
            </a:r>
          </a:p>
          <a:p>
            <a:pPr eaLnBrk="0" hangingPunct="0">
              <a:defRPr/>
            </a:pPr>
            <a:r>
              <a:rPr lang="en-US" altLang="zh-CN" sz="2500" dirty="0">
                <a:solidFill>
                  <a:srgbClr val="0000FF"/>
                </a:solidFill>
                <a:latin typeface="Arial" pitchFamily="34" charset="0"/>
              </a:rPr>
              <a:t>6 .</a:t>
            </a:r>
            <a:r>
              <a:rPr lang="zh-CN" altLang="en-US" sz="2500" dirty="0">
                <a:solidFill>
                  <a:srgbClr val="0000FF"/>
                </a:solidFill>
                <a:latin typeface="Arial" pitchFamily="34" charset="0"/>
              </a:rPr>
              <a:t>让孩子学会自己去判断是非。 </a:t>
            </a:r>
          </a:p>
          <a:p>
            <a:pPr eaLnBrk="0" hangingPunct="0">
              <a:defRPr/>
            </a:pPr>
            <a:r>
              <a:rPr lang="en-US" altLang="zh-CN" sz="2500" dirty="0">
                <a:solidFill>
                  <a:srgbClr val="0000FF"/>
                </a:solidFill>
                <a:latin typeface="Arial" pitchFamily="34" charset="0"/>
              </a:rPr>
              <a:t>7 .</a:t>
            </a:r>
            <a:r>
              <a:rPr lang="zh-CN" altLang="en-US" sz="2500" dirty="0">
                <a:solidFill>
                  <a:srgbClr val="0000FF"/>
                </a:solidFill>
                <a:latin typeface="Arial" pitchFamily="34" charset="0"/>
              </a:rPr>
              <a:t>不要和别的孩子攀比 </a:t>
            </a:r>
          </a:p>
          <a:p>
            <a:pPr eaLnBrk="0" hangingPunct="0">
              <a:defRPr/>
            </a:pPr>
            <a:r>
              <a:rPr lang="en-US" altLang="zh-CN" sz="2500" dirty="0">
                <a:solidFill>
                  <a:srgbClr val="0000FF"/>
                </a:solidFill>
                <a:latin typeface="Arial" pitchFamily="34" charset="0"/>
              </a:rPr>
              <a:t>8 .</a:t>
            </a:r>
            <a:r>
              <a:rPr lang="zh-CN" altLang="en-US" sz="2500" dirty="0">
                <a:solidFill>
                  <a:srgbClr val="0000FF"/>
                </a:solidFill>
                <a:latin typeface="Arial" pitchFamily="34" charset="0"/>
              </a:rPr>
              <a:t>有时间的话读一点家庭教育方面的书籍 </a:t>
            </a:r>
          </a:p>
          <a:p>
            <a:pPr eaLnBrk="0" hangingPunct="0">
              <a:spcBef>
                <a:spcPct val="50000"/>
              </a:spcBef>
              <a:defRPr/>
            </a:pPr>
            <a:endParaRPr lang="zh-CN" altLang="en-US" sz="2500" dirty="0">
              <a:solidFill>
                <a:srgbClr val="0000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66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566" y="1736331"/>
            <a:ext cx="5174450" cy="744819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zh-CN" altLang="en-US" sz="4300" dirty="0"/>
              <a:t>开学三周掠影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2566" y="829030"/>
            <a:ext cx="4509474" cy="744819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zh-CN" altLang="en-US" sz="4300" dirty="0"/>
              <a:t>第一篇：</a:t>
            </a:r>
          </a:p>
        </p:txBody>
      </p:sp>
    </p:spTree>
    <p:extLst>
      <p:ext uri="{BB962C8B-B14F-4D97-AF65-F5344CB8AC3E}">
        <p14:creationId xmlns:p14="http://schemas.microsoft.com/office/powerpoint/2010/main" val="255073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7013" y="1622918"/>
            <a:ext cx="4749153" cy="1406539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zh-CN" altLang="en-US" sz="86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“仁”</a:t>
            </a:r>
            <a:r>
              <a:rPr lang="zh-CN" altLang="en-US" sz="5400" dirty="0">
                <a:latin typeface="隶书" pitchFamily="49" charset="-122"/>
                <a:ea typeface="隶书" pitchFamily="49" charset="-122"/>
              </a:rPr>
              <a:t>人</a:t>
            </a:r>
            <a:endParaRPr lang="zh-CN" altLang="en-US" sz="65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1716" y="602205"/>
            <a:ext cx="2622666" cy="1406539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r>
              <a:rPr lang="zh-CN" altLang="en-US" sz="43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6500">
                      <a:srgbClr val="F8B049"/>
                    </a:gs>
                    <a:gs pos="10501">
                      <a:srgbClr val="F8B049"/>
                    </a:gs>
                    <a:gs pos="31500">
                      <a:srgbClr val="FEE7F2"/>
                    </a:gs>
                    <a:gs pos="33500">
                      <a:srgbClr val="F952A0"/>
                    </a:gs>
                    <a:gs pos="34500">
                      <a:srgbClr val="C50849"/>
                    </a:gs>
                    <a:gs pos="41001">
                      <a:srgbClr val="B43E85"/>
                    </a:gs>
                    <a:gs pos="50000">
                      <a:srgbClr val="F8B049"/>
                    </a:gs>
                    <a:gs pos="59000">
                      <a:srgbClr val="B43E85"/>
                    </a:gs>
                    <a:gs pos="65500">
                      <a:srgbClr val="C50849"/>
                    </a:gs>
                    <a:gs pos="66500">
                      <a:srgbClr val="F952A0"/>
                    </a:gs>
                    <a:gs pos="68500">
                      <a:srgbClr val="FEE7F2"/>
                    </a:gs>
                    <a:gs pos="89500">
                      <a:srgbClr val="F8B049"/>
                    </a:gs>
                    <a:gs pos="93500">
                      <a:srgbClr val="F8B049"/>
                    </a:gs>
                    <a:gs pos="100000">
                      <a:srgbClr val="FC9FCB"/>
                    </a:gs>
                  </a:gsLst>
                  <a:lin ang="5400000" scaled="1"/>
                </a:gradFill>
                <a:latin typeface="隶书"/>
                <a:ea typeface="隶书"/>
              </a:rPr>
              <a:t>第四篇</a:t>
            </a:r>
          </a:p>
          <a:p>
            <a:endParaRPr lang="zh-CN" altLang="en-US" sz="4300" dirty="0"/>
          </a:p>
        </p:txBody>
      </p:sp>
    </p:spTree>
    <p:extLst>
      <p:ext uri="{BB962C8B-B14F-4D97-AF65-F5344CB8AC3E}">
        <p14:creationId xmlns:p14="http://schemas.microsoft.com/office/powerpoint/2010/main" val="267873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WordArt 5"/>
          <p:cNvSpPr>
            <a:spLocks noChangeArrowheads="1" noChangeShapeType="1" noTextEdit="1"/>
          </p:cNvSpPr>
          <p:nvPr/>
        </p:nvSpPr>
        <p:spPr bwMode="auto">
          <a:xfrm>
            <a:off x="482605" y="11154"/>
            <a:ext cx="4040495" cy="10212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82296" tIns="41148" rIns="82296" bIns="41148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zh-CN" altLang="en-US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CC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atin typeface="宋体"/>
                <a:ea typeface="宋体"/>
              </a:rPr>
              <a:t>流动书展</a:t>
            </a:r>
          </a:p>
        </p:txBody>
      </p:sp>
      <p:sp>
        <p:nvSpPr>
          <p:cNvPr id="2" name="矩形 1"/>
          <p:cNvSpPr/>
          <p:nvPr/>
        </p:nvSpPr>
        <p:spPr>
          <a:xfrm>
            <a:off x="1310834" y="1452799"/>
            <a:ext cx="4364465" cy="575542"/>
          </a:xfrm>
          <a:prstGeom prst="rect">
            <a:avLst/>
          </a:prstGeom>
        </p:spPr>
        <p:txBody>
          <a:bodyPr wrap="none" lIns="82296" tIns="41148" rIns="82296" bIns="41148">
            <a:spAutoFit/>
          </a:bodyPr>
          <a:lstStyle/>
          <a:p>
            <a:r>
              <a:rPr lang="zh-CN" altLang="en-US" sz="3200" dirty="0"/>
              <a:t>杨红樱系列、单元</a:t>
            </a:r>
            <a:r>
              <a:rPr lang="en-US" altLang="zh-CN" sz="3200" dirty="0"/>
              <a:t>AB</a:t>
            </a:r>
            <a:r>
              <a:rPr lang="zh-CN" altLang="en-US" sz="3200" dirty="0"/>
              <a:t>卷</a:t>
            </a:r>
          </a:p>
        </p:txBody>
      </p:sp>
    </p:spTree>
    <p:extLst>
      <p:ext uri="{BB962C8B-B14F-4D97-AF65-F5344CB8AC3E}">
        <p14:creationId xmlns:p14="http://schemas.microsoft.com/office/powerpoint/2010/main" val="349277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96913" y="999148"/>
            <a:ext cx="8704213" cy="1417658"/>
          </a:xfrm>
        </p:spPr>
        <p:txBody>
          <a:bodyPr>
            <a:noAutofit/>
          </a:bodyPr>
          <a:lstStyle/>
          <a:p>
            <a:pPr algn="ctr"/>
            <a:r>
              <a:rPr lang="zh-CN" altLang="en-US" sz="6500" dirty="0">
                <a:solidFill>
                  <a:srgbClr val="FF0000"/>
                </a:solidFill>
                <a:ea typeface="华文行楷" pitchFamily="2" charset="-122"/>
              </a:rPr>
              <a:t>感谢您的参与，</a:t>
            </a:r>
            <a:r>
              <a:rPr lang="en-US" altLang="zh-CN" sz="4300" dirty="0">
                <a:solidFill>
                  <a:srgbClr val="FF0000"/>
                </a:solidFill>
                <a:ea typeface="华文行楷" pitchFamily="2" charset="-122"/>
              </a:rPr>
              <a:t/>
            </a:r>
            <a:br>
              <a:rPr lang="en-US" altLang="zh-CN" sz="4300" dirty="0">
                <a:solidFill>
                  <a:srgbClr val="FF0000"/>
                </a:solidFill>
                <a:ea typeface="华文行楷" pitchFamily="2" charset="-122"/>
              </a:rPr>
            </a:br>
            <a:r>
              <a:rPr lang="zh-CN" altLang="en-US" sz="4300" dirty="0">
                <a:solidFill>
                  <a:srgbClr val="FF0000"/>
                </a:solidFill>
                <a:ea typeface="华文行楷" pitchFamily="2" charset="-122"/>
              </a:rPr>
              <a:t>孩子的进步是我们共同的心愿！</a:t>
            </a:r>
          </a:p>
        </p:txBody>
      </p:sp>
    </p:spTree>
    <p:extLst>
      <p:ext uri="{BB962C8B-B14F-4D97-AF65-F5344CB8AC3E}">
        <p14:creationId xmlns:p14="http://schemas.microsoft.com/office/powerpoint/2010/main" val="355722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X:\1、学校材料\三（2）班班主任工作台账\3.2\包镕彬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414" y="106581"/>
            <a:ext cx="3821348" cy="529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8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X:\1、学校材料\三（2）班班主任工作台账\3.2\卜延星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00" y="178603"/>
            <a:ext cx="3600000" cy="511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80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X:\1、学校材料\三（2）班班主任工作台账\3.2\曹宇轩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563" y="-116952"/>
            <a:ext cx="3960000" cy="548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66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X:\1、学校材料\三（2）班班主任工作台账\3.2\陈冬菊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563" y="0"/>
            <a:ext cx="3960000" cy="548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3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X:\1、学校材料\三（2）班班主任工作台账\3.2\陈国恒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322" y="-86017"/>
            <a:ext cx="3960000" cy="548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83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X:\1、学校材料\三（2）班班主任工作台账\3.2\陈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338" y="108049"/>
            <a:ext cx="3960000" cy="548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62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X:\1、学校材料\三（2）班班主任工作台账\3.2\陈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330" y="108049"/>
            <a:ext cx="3960000" cy="548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1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24298" y="1332185"/>
            <a:ext cx="56166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dirty="0">
                <a:solidFill>
                  <a:srgbClr val="FF0000"/>
                </a:solidFill>
              </a:rPr>
              <a:t>刘振远：春江中心</a:t>
            </a:r>
            <a:r>
              <a:rPr lang="zh-CN" altLang="zh-CN" sz="2800" dirty="0" smtClean="0">
                <a:solidFill>
                  <a:srgbClr val="FF0000"/>
                </a:solidFill>
              </a:rPr>
              <a:t>小学</a:t>
            </a:r>
            <a:r>
              <a:rPr lang="zh-CN" altLang="en-US" sz="2800" dirty="0" smtClean="0">
                <a:solidFill>
                  <a:srgbClr val="FF0000"/>
                </a:solidFill>
              </a:rPr>
              <a:t>三（</a:t>
            </a:r>
            <a:r>
              <a:rPr lang="en-US" altLang="zh-CN" sz="2800" dirty="0" smtClean="0">
                <a:solidFill>
                  <a:srgbClr val="FF0000"/>
                </a:solidFill>
              </a:rPr>
              <a:t>2</a:t>
            </a:r>
            <a:r>
              <a:rPr lang="zh-CN" altLang="en-US" sz="2800" dirty="0" smtClean="0">
                <a:solidFill>
                  <a:srgbClr val="FF0000"/>
                </a:solidFill>
              </a:rPr>
              <a:t>）班</a:t>
            </a:r>
            <a:endParaRPr lang="zh-CN" altLang="zh-CN" sz="2800" dirty="0">
              <a:solidFill>
                <a:srgbClr val="FF0000"/>
              </a:solidFill>
            </a:endParaRPr>
          </a:p>
          <a:p>
            <a:r>
              <a:rPr lang="zh-CN" altLang="zh-CN" sz="2800" dirty="0">
                <a:solidFill>
                  <a:srgbClr val="FF0000"/>
                </a:solidFill>
              </a:rPr>
              <a:t>付</a:t>
            </a:r>
            <a:r>
              <a:rPr lang="en-US" altLang="zh-CN" sz="2800" dirty="0">
                <a:solidFill>
                  <a:srgbClr val="FF0000"/>
                </a:solidFill>
              </a:rPr>
              <a:t>  </a:t>
            </a:r>
            <a:r>
              <a:rPr lang="en-US" altLang="zh-CN" sz="2800" dirty="0" smtClean="0">
                <a:solidFill>
                  <a:srgbClr val="FF0000"/>
                </a:solidFill>
              </a:rPr>
              <a:t>  </a:t>
            </a:r>
            <a:r>
              <a:rPr lang="zh-CN" altLang="zh-CN" sz="2800" dirty="0" smtClean="0">
                <a:solidFill>
                  <a:srgbClr val="FF0000"/>
                </a:solidFill>
              </a:rPr>
              <a:t>阳</a:t>
            </a:r>
            <a:r>
              <a:rPr lang="zh-CN" altLang="zh-CN" sz="2800" dirty="0">
                <a:solidFill>
                  <a:srgbClr val="FF0000"/>
                </a:solidFill>
              </a:rPr>
              <a:t>：春江中心</a:t>
            </a:r>
            <a:r>
              <a:rPr lang="zh-CN" altLang="zh-CN" sz="2800" dirty="0" smtClean="0">
                <a:solidFill>
                  <a:srgbClr val="FF0000"/>
                </a:solidFill>
              </a:rPr>
              <a:t>小学</a:t>
            </a:r>
            <a:r>
              <a:rPr lang="zh-CN" altLang="en-US" sz="2800" dirty="0">
                <a:solidFill>
                  <a:srgbClr val="FF0000"/>
                </a:solidFill>
              </a:rPr>
              <a:t>三（</a:t>
            </a:r>
            <a:r>
              <a:rPr lang="en-US" altLang="zh-CN" sz="2800" dirty="0">
                <a:solidFill>
                  <a:srgbClr val="FF0000"/>
                </a:solidFill>
              </a:rPr>
              <a:t>2</a:t>
            </a:r>
            <a:r>
              <a:rPr lang="zh-CN" altLang="en-US" sz="2800" dirty="0">
                <a:solidFill>
                  <a:srgbClr val="FF0000"/>
                </a:solidFill>
              </a:rPr>
              <a:t>）班</a:t>
            </a:r>
            <a:endParaRPr lang="zh-CN" altLang="zh-CN" sz="2800" dirty="0">
              <a:solidFill>
                <a:srgbClr val="FF0000"/>
              </a:solidFill>
            </a:endParaRPr>
          </a:p>
          <a:p>
            <a:r>
              <a:rPr lang="zh-CN" altLang="zh-CN" sz="2800" dirty="0">
                <a:solidFill>
                  <a:srgbClr val="FF0000"/>
                </a:solidFill>
              </a:rPr>
              <a:t>吴佳怡：春江中心</a:t>
            </a:r>
            <a:r>
              <a:rPr lang="zh-CN" altLang="zh-CN" sz="2800" dirty="0" smtClean="0">
                <a:solidFill>
                  <a:srgbClr val="FF0000"/>
                </a:solidFill>
              </a:rPr>
              <a:t>小学</a:t>
            </a:r>
            <a:r>
              <a:rPr lang="zh-CN" altLang="en-US" sz="2800" dirty="0">
                <a:solidFill>
                  <a:srgbClr val="FF0000"/>
                </a:solidFill>
              </a:rPr>
              <a:t>三（</a:t>
            </a:r>
            <a:r>
              <a:rPr lang="en-US" altLang="zh-CN" sz="2800" dirty="0">
                <a:solidFill>
                  <a:srgbClr val="FF0000"/>
                </a:solidFill>
              </a:rPr>
              <a:t>2</a:t>
            </a:r>
            <a:r>
              <a:rPr lang="zh-CN" altLang="en-US" sz="2800" dirty="0">
                <a:solidFill>
                  <a:srgbClr val="FF0000"/>
                </a:solidFill>
              </a:rPr>
              <a:t>）班</a:t>
            </a:r>
            <a:endParaRPr lang="zh-CN" altLang="zh-CN" sz="2800" dirty="0">
              <a:solidFill>
                <a:srgbClr val="FF0000"/>
              </a:solidFill>
            </a:endParaRPr>
          </a:p>
          <a:p>
            <a:r>
              <a:rPr lang="zh-CN" altLang="zh-CN" sz="2800" dirty="0">
                <a:solidFill>
                  <a:srgbClr val="FF0000"/>
                </a:solidFill>
              </a:rPr>
              <a:t>曹宇轩：春江中心</a:t>
            </a:r>
            <a:r>
              <a:rPr lang="zh-CN" altLang="zh-CN" sz="2800" dirty="0" smtClean="0">
                <a:solidFill>
                  <a:srgbClr val="FF0000"/>
                </a:solidFill>
              </a:rPr>
              <a:t>小学</a:t>
            </a:r>
            <a:r>
              <a:rPr lang="zh-CN" altLang="en-US" sz="2800" dirty="0">
                <a:solidFill>
                  <a:srgbClr val="FF0000"/>
                </a:solidFill>
              </a:rPr>
              <a:t>三（</a:t>
            </a:r>
            <a:r>
              <a:rPr lang="en-US" altLang="zh-CN" sz="2800" dirty="0">
                <a:solidFill>
                  <a:srgbClr val="FF0000"/>
                </a:solidFill>
              </a:rPr>
              <a:t>2</a:t>
            </a:r>
            <a:r>
              <a:rPr lang="zh-CN" altLang="en-US" sz="2800" dirty="0">
                <a:solidFill>
                  <a:srgbClr val="FF0000"/>
                </a:solidFill>
              </a:rPr>
              <a:t>）班</a:t>
            </a:r>
            <a:endParaRPr lang="zh-CN" altLang="zh-CN" sz="2800" dirty="0">
              <a:solidFill>
                <a:srgbClr val="FF0000"/>
              </a:solidFill>
            </a:endParaRPr>
          </a:p>
          <a:p>
            <a:r>
              <a:rPr lang="zh-CN" altLang="zh-CN" sz="2800" dirty="0">
                <a:solidFill>
                  <a:srgbClr val="FF0000"/>
                </a:solidFill>
              </a:rPr>
              <a:t>王祝尧：春江中心</a:t>
            </a:r>
            <a:r>
              <a:rPr lang="zh-CN" altLang="zh-CN" sz="2800" dirty="0" smtClean="0">
                <a:solidFill>
                  <a:srgbClr val="FF0000"/>
                </a:solidFill>
              </a:rPr>
              <a:t>小学</a:t>
            </a:r>
            <a:r>
              <a:rPr lang="zh-CN" altLang="en-US" sz="2800" dirty="0">
                <a:solidFill>
                  <a:srgbClr val="FF0000"/>
                </a:solidFill>
              </a:rPr>
              <a:t>三（</a:t>
            </a:r>
            <a:r>
              <a:rPr lang="en-US" altLang="zh-CN" sz="2800" dirty="0">
                <a:solidFill>
                  <a:srgbClr val="FF0000"/>
                </a:solidFill>
              </a:rPr>
              <a:t>2</a:t>
            </a:r>
            <a:r>
              <a:rPr lang="zh-CN" altLang="en-US" sz="2800" dirty="0">
                <a:solidFill>
                  <a:srgbClr val="FF0000"/>
                </a:solidFill>
              </a:rPr>
              <a:t>）</a:t>
            </a:r>
            <a:r>
              <a:rPr lang="zh-CN" altLang="en-US" sz="2800" dirty="0" smtClean="0">
                <a:solidFill>
                  <a:srgbClr val="FF0000"/>
                </a:solidFill>
              </a:rPr>
              <a:t>班</a:t>
            </a:r>
            <a:endParaRPr lang="en-US" altLang="zh-CN" sz="2800" dirty="0" smtClean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4098" y="684113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/>
              <a:t>新北区第三届“书写经典”规范汉字书写比赛</a:t>
            </a:r>
            <a:r>
              <a:rPr lang="zh-CN" altLang="zh-CN" sz="2400" b="1" dirty="0" smtClean="0"/>
              <a:t>结果</a:t>
            </a:r>
            <a:r>
              <a:rPr lang="zh-CN" altLang="en-US" sz="2400" b="1" dirty="0" smtClean="0"/>
              <a:t>：</a:t>
            </a:r>
            <a:endParaRPr lang="en-US" altLang="zh-CN" sz="2400" b="1" dirty="0" smtClean="0"/>
          </a:p>
        </p:txBody>
      </p:sp>
      <p:sp>
        <p:nvSpPr>
          <p:cNvPr id="4" name="矩形 3"/>
          <p:cNvSpPr/>
          <p:nvPr/>
        </p:nvSpPr>
        <p:spPr>
          <a:xfrm>
            <a:off x="828154" y="1764233"/>
            <a:ext cx="8050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二等奖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237000" y="3708449"/>
            <a:ext cx="5391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FF0000"/>
                </a:solidFill>
              </a:rPr>
              <a:t>苏吉康：春江</a:t>
            </a:r>
            <a:r>
              <a:rPr lang="zh-CN" altLang="en-US" sz="2800" dirty="0">
                <a:solidFill>
                  <a:srgbClr val="FF0000"/>
                </a:solidFill>
              </a:rPr>
              <a:t>中心</a:t>
            </a:r>
            <a:r>
              <a:rPr lang="zh-CN" altLang="zh-CN" sz="2800" dirty="0">
                <a:solidFill>
                  <a:srgbClr val="FF0000"/>
                </a:solidFill>
              </a:rPr>
              <a:t>小学</a:t>
            </a:r>
            <a:r>
              <a:rPr lang="zh-CN" altLang="en-US" sz="2800" dirty="0">
                <a:solidFill>
                  <a:srgbClr val="FF0000"/>
                </a:solidFill>
              </a:rPr>
              <a:t>三（</a:t>
            </a:r>
            <a:r>
              <a:rPr lang="en-US" altLang="zh-CN" sz="2800" dirty="0">
                <a:solidFill>
                  <a:srgbClr val="FF0000"/>
                </a:solidFill>
              </a:rPr>
              <a:t>2</a:t>
            </a:r>
            <a:r>
              <a:rPr lang="zh-CN" altLang="en-US" sz="2800" dirty="0">
                <a:solidFill>
                  <a:srgbClr val="FF0000"/>
                </a:solidFill>
              </a:rPr>
              <a:t>）班</a:t>
            </a:r>
            <a:endParaRPr lang="zh-CN" altLang="zh-CN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0162" y="3780457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一等奖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02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X:\1、学校材料\三（2）班班主任工作台账\3.2\陈佩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00" y="0"/>
            <a:ext cx="3960000" cy="548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9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X:\1、学校材料\三（2）班班主任工作台账\3.2\陈卫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563" y="0"/>
            <a:ext cx="3960000" cy="548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89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X:\1、学校材料\三（2）班班主任工作台账\3.2\戴娜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322" y="206621"/>
            <a:ext cx="3600000" cy="498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65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X:\1、学校材料\三（2）班班主任工作台账\3.2\陈佩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46" y="206621"/>
            <a:ext cx="3600000" cy="498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30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X:\1、学校材料\三（2）班班主任工作台账\3.2\陈卫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46" y="206618"/>
            <a:ext cx="3600000" cy="498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74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X:\1、学校材料\三（2）班班主任工作台账\3.2\戴娜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338" y="206621"/>
            <a:ext cx="3600000" cy="498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6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X:\1、学校材料\三（2）班班主任工作台账\3.2\丁枥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854" y="206621"/>
            <a:ext cx="3600000" cy="498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X:\1、学校材料\三（2）班班主任工作台账\3.2\丁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330" y="206621"/>
            <a:ext cx="3600000" cy="498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80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X:\1、学校材料\三（2）班班主任工作台账\3.2\付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563" y="206621"/>
            <a:ext cx="3600000" cy="498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05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X:\1、学校材料\三（2）班班主任工作台账\3.2\顾鑫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46" y="206618"/>
            <a:ext cx="3600000" cy="498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1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43013" name="Picture 4" descr="%B1%B3%BE%B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15" y="0"/>
            <a:ext cx="90011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2" descr="C:\Users\Administrator\Desktop\图片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49" y="3720465"/>
            <a:ext cx="7188398" cy="117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3" descr="C:\Users\Administrator\Desktop\图片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91" y="1452682"/>
            <a:ext cx="6563320" cy="223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WordArt 8"/>
          <p:cNvSpPr>
            <a:spLocks noChangeArrowheads="1" noChangeShapeType="1" noTextEdit="1"/>
          </p:cNvSpPr>
          <p:nvPr/>
        </p:nvSpPr>
        <p:spPr bwMode="auto">
          <a:xfrm>
            <a:off x="2586262" y="375047"/>
            <a:ext cx="2409676" cy="963871"/>
          </a:xfrm>
          <a:prstGeom prst="rect">
            <a:avLst/>
          </a:prstGeom>
        </p:spPr>
        <p:txBody>
          <a:bodyPr wrap="none" lIns="82296" tIns="41148" rIns="82296" bIns="4114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2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6500">
                      <a:srgbClr val="F8B049"/>
                    </a:gs>
                    <a:gs pos="10501">
                      <a:srgbClr val="F8B049"/>
                    </a:gs>
                    <a:gs pos="31500">
                      <a:srgbClr val="FEE7F2"/>
                    </a:gs>
                    <a:gs pos="33500">
                      <a:srgbClr val="F952A0"/>
                    </a:gs>
                    <a:gs pos="34500">
                      <a:srgbClr val="C50849"/>
                    </a:gs>
                    <a:gs pos="41001">
                      <a:srgbClr val="B43E85"/>
                    </a:gs>
                    <a:gs pos="50000">
                      <a:srgbClr val="F8B049"/>
                    </a:gs>
                    <a:gs pos="59000">
                      <a:srgbClr val="B43E85"/>
                    </a:gs>
                    <a:gs pos="65500">
                      <a:srgbClr val="C50849"/>
                    </a:gs>
                    <a:gs pos="66500">
                      <a:srgbClr val="F952A0"/>
                    </a:gs>
                    <a:gs pos="68500">
                      <a:srgbClr val="FEE7F2"/>
                    </a:gs>
                    <a:gs pos="89500">
                      <a:srgbClr val="F8B049"/>
                    </a:gs>
                    <a:gs pos="93500">
                      <a:srgbClr val="F8B049"/>
                    </a:gs>
                    <a:gs pos="100000">
                      <a:srgbClr val="FC9FCB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隶书"/>
                <a:ea typeface="隶书"/>
              </a:rPr>
              <a:t>第二篇：</a:t>
            </a:r>
          </a:p>
        </p:txBody>
      </p:sp>
    </p:spTree>
    <p:extLst>
      <p:ext uri="{BB962C8B-B14F-4D97-AF65-F5344CB8AC3E}">
        <p14:creationId xmlns:p14="http://schemas.microsoft.com/office/powerpoint/2010/main" val="131923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X:\1、学校材料\三（2）班班主任工作台账\3.2\黄晨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338" y="391022"/>
            <a:ext cx="3600000" cy="498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23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X:\1、学校材料\三（2）班班主任工作台账\3.2\黄静怡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950" y="252065"/>
            <a:ext cx="3960000" cy="548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79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X:\1、学校材料\三（2）班班主任工作台账\3.2\黄鹏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322" y="0"/>
            <a:ext cx="3960000" cy="548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5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X:\1、学校材料\三（2）班班主任工作台账\3.2\黄琦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330" y="34865"/>
            <a:ext cx="3960000" cy="548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2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X:\1、学校材料\三（2）班班主任工作台账\3.2\蒋晨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14" y="-85508"/>
            <a:ext cx="3960000" cy="548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2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X:\1、学校材料\三（2）班班主任工作台账\3.2\李加保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330" y="180057"/>
            <a:ext cx="3960000" cy="548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55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X:\1、学校材料\三（2）班班主任工作台账\3.2\李静贤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14" y="6759"/>
            <a:ext cx="3960000" cy="548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92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X:\1、学校材料\三（2）班班主任工作台账\3.2\刘浩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600" y="116007"/>
            <a:ext cx="3960000" cy="548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9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X:\1、学校材料\三（2）班班主任工作台账\3.2\刘嘉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98" y="-42751"/>
            <a:ext cx="3960000" cy="548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90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X:\1、学校材料\三（2）班班主任工作台账\3.2\刘振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330" y="108049"/>
            <a:ext cx="3960000" cy="548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50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44037" name="Picture 4" descr="T8D)AZU7[GTBSA9IV05VS_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8" r="22501" b="5148"/>
          <a:stretch>
            <a:fillRect/>
          </a:stretch>
        </p:blipFill>
        <p:spPr bwMode="auto">
          <a:xfrm>
            <a:off x="0" y="0"/>
            <a:ext cx="90011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1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X:\1、学校材料\三（2）班班主任工作台账\3.2\刘振远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14" y="-42090"/>
            <a:ext cx="3960000" cy="548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25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X:\1、学校材料\三（2）班班主任工作台账\3.2\罗慧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14" y="108049"/>
            <a:ext cx="3960000" cy="548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2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X:\1、学校材料\三（2）班班主任工作台账\3.2\罗瑞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14" y="11114"/>
            <a:ext cx="3960000" cy="548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10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X:\1、学校材料\三（2）班班主任工作台账\3.2\农丽媛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354" y="14032"/>
            <a:ext cx="3960000" cy="548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0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X:\1、学校材料\三（2）班班主任工作台账\3.2\潘茹晨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322" y="-42754"/>
            <a:ext cx="3960000" cy="548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54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X:\1、学校材料\三（2）班班主任工作台账\3.2\钱朵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330" y="180057"/>
            <a:ext cx="3960000" cy="548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X:\1、学校材料\三（2）班班主任工作台账\3.2\钱骏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14" y="108049"/>
            <a:ext cx="3960000" cy="548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02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X:\1、学校材料\三（2）班班主任工作台账\3.2\冉芬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090" y="180057"/>
            <a:ext cx="3960000" cy="548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3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X:\1、学校材料\三（2）班班主任工作台账\3.2\苏吉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563" y="108049"/>
            <a:ext cx="3960000" cy="548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46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X:\1、学校材料\三（2）班班主任工作台账\3.2\谈姝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322" y="22336"/>
            <a:ext cx="3960000" cy="548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87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45060" name="Picture 4" descr="[5)S9UM[LQT[(KKDW~UB8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06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X:\1、学校材料\三（2）班班主任工作台账\3.2\汤梦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322" y="0"/>
            <a:ext cx="3960000" cy="548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8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X:\1、学校材料\三（2）班班主任工作台账\3.2\陶碧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14" y="0"/>
            <a:ext cx="3960000" cy="548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3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X:\1、学校材料\三（2）班班主任工作台账\3.2\王俊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330" y="-11461"/>
            <a:ext cx="3960000" cy="548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53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X:\1、学校材料\三（2）班班主任工作台账\3.2\王莉娜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14" y="108049"/>
            <a:ext cx="3960000" cy="548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6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X:\1、学校材料\三（2）班班主任工作台账\3.2\王欣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290" y="25661"/>
            <a:ext cx="3960000" cy="548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X:\1、学校材料\三（2）班班主任工作台账\3.2\王玉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563" y="0"/>
            <a:ext cx="3960000" cy="548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64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X:\1、学校材料\三（2）班班主任工作台账\3.2\王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306" y="16645"/>
            <a:ext cx="3960000" cy="548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61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X:\1、学校材料\三（2）班班主任工作台账\3.2\王祝尧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322" y="108049"/>
            <a:ext cx="3960000" cy="548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55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X:\1、学校材料\三（2）班班主任工作台账\3.2\魏思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306" y="25849"/>
            <a:ext cx="3960000" cy="548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97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X:\1、学校材料\三（2）班班主任工作台账\3.2\魏思远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14" y="-29681"/>
            <a:ext cx="3960000" cy="548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60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ChangeArrowheads="1"/>
          </p:cNvSpPr>
          <p:nvPr/>
        </p:nvSpPr>
        <p:spPr bwMode="auto">
          <a:xfrm>
            <a:off x="318643" y="471363"/>
            <a:ext cx="7500938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/>
          <a:p>
            <a:pPr eaLnBrk="0" hangingPunct="0"/>
            <a:r>
              <a:rPr kumimoji="1" lang="zh-CN" altLang="en-US" sz="4900" b="1" dirty="0">
                <a:solidFill>
                  <a:srgbClr val="FF0000"/>
                </a:solidFill>
              </a:rPr>
              <a:t>尊敬的各位家长：</a:t>
            </a:r>
          </a:p>
        </p:txBody>
      </p:sp>
      <p:sp>
        <p:nvSpPr>
          <p:cNvPr id="70659" name="Rectangle 6"/>
          <p:cNvSpPr>
            <a:spLocks noChangeArrowheads="1"/>
          </p:cNvSpPr>
          <p:nvPr/>
        </p:nvSpPr>
        <p:spPr bwMode="auto">
          <a:xfrm>
            <a:off x="176585" y="1209737"/>
            <a:ext cx="8824540" cy="254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/>
          <a:p>
            <a:pPr eaLnBrk="0" hangingPunct="0"/>
            <a:r>
              <a:rPr kumimoji="1" lang="en-US" altLang="zh-CN" sz="4000" dirty="0">
                <a:latin typeface="迷你简小隶书" pitchFamily="49" charset="-122"/>
                <a:ea typeface="迷你简小隶书" pitchFamily="49" charset="-122"/>
              </a:rPr>
              <a:t>      </a:t>
            </a:r>
            <a:r>
              <a:rPr kumimoji="1" lang="zh-CN" altLang="en-US" sz="4000" dirty="0">
                <a:latin typeface="迷你简小隶书" pitchFamily="49" charset="-122"/>
                <a:ea typeface="迷你简小隶书" pitchFamily="49" charset="-122"/>
              </a:rPr>
              <a:t>首先感谢您在百忙之中抽空来参加家长会，关心、帮助、督促贵子女是我们共同的心愿！使您的孩子得到全面发展、提高是我们共同的目标！</a:t>
            </a:r>
          </a:p>
        </p:txBody>
      </p:sp>
    </p:spTree>
    <p:extLst>
      <p:ext uri="{BB962C8B-B14F-4D97-AF65-F5344CB8AC3E}">
        <p14:creationId xmlns:p14="http://schemas.microsoft.com/office/powerpoint/2010/main" val="318303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X:\1、学校材料\三（2）班班主任工作台账\3.2\吴佳怡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322" y="0"/>
            <a:ext cx="3960000" cy="548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28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X:\1、学校材料\三（2）班班主任工作台账\3.2\徐兴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322" y="0"/>
            <a:ext cx="3960000" cy="548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4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X:\1、学校材料\三（2）班班主任工作台账\3.2\杨静怡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282" y="25849"/>
            <a:ext cx="3960000" cy="548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57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X:\1、学校材料\三（2）班班主任工作台账\3.2\姚可妍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330" y="0"/>
            <a:ext cx="3960000" cy="548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3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X:\1、学校材料\三（2）班班主任工作台账\3.2\王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14" y="108049"/>
            <a:ext cx="3960000" cy="548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89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X:\1、学校材料\三（2）班班主任工作台账\3.2\苑文科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330" y="0"/>
            <a:ext cx="3960000" cy="548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05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X:\1、学校材料\三（2）班班主任工作台账\3.2\张李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306" y="-62954"/>
            <a:ext cx="3960000" cy="548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83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X:\1、学校材料\三（2）班班主任工作台账\3.2\张龙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563" y="108049"/>
            <a:ext cx="3960000" cy="548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4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X:\1、学校材料\三（2）班班主任工作台账\3.2\张修远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98" y="11114"/>
            <a:ext cx="3960000" cy="548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4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X:\1、学校材料\三（2）班班主任工作台账\3.2\张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14" y="-42754"/>
            <a:ext cx="3960000" cy="548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99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奇秀山川">
  <a:themeElements>
    <a:clrScheme name="奇秀山川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奇秀山川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奇秀山川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TC010219414[[fn=奇秀山川主题]]</Template>
  <TotalTime>148</TotalTime>
  <Words>1265</Words>
  <Application>Microsoft Office PowerPoint</Application>
  <PresentationFormat>自定义</PresentationFormat>
  <Paragraphs>192</Paragraphs>
  <Slides>103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103</vt:i4>
      </vt:variant>
    </vt:vector>
  </HeadingPairs>
  <TitlesOfParts>
    <vt:vector size="104" baseType="lpstr">
      <vt:lpstr>奇秀山川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现代家庭教育出现的种种误区 </vt:lpstr>
      <vt:lpstr>PowerPoint 演示文稿</vt:lpstr>
      <vt:lpstr>PowerPoint 演示文稿</vt:lpstr>
      <vt:lpstr>PowerPoint 演示文稿</vt:lpstr>
      <vt:lpstr>感谢您的参与， 孩子的进步是我们共同的心愿！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cjxx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汤华锋</dc:creator>
  <cp:lastModifiedBy>汤华锋</cp:lastModifiedBy>
  <cp:revision>93</cp:revision>
  <dcterms:created xsi:type="dcterms:W3CDTF">2011-09-20T14:30:11Z</dcterms:created>
  <dcterms:modified xsi:type="dcterms:W3CDTF">2011-09-22T06:21:41Z</dcterms:modified>
</cp:coreProperties>
</file>