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1" r:id="rId5"/>
    <p:sldId id="260" r:id="rId6"/>
    <p:sldId id="262" r:id="rId7"/>
    <p:sldId id="257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0255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6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6560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7952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413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828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560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174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2317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8171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61F4C-B5C5-478F-8FB4-50964D815A15}" type="datetimeFigureOut">
              <a:rPr lang="zh-CN" altLang="en-US" smtClean="0"/>
              <a:t>2013/4/24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CEF5F-CA8E-4EEE-BE53-64B83C99C8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9598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zb.dongyingnews.cn:8018/hhkwb/20100930/WB10093020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449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2411760" y="1700808"/>
            <a:ext cx="5112568" cy="186751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zh-CN" alt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  <a:reflection blurRad="6350" stA="50000" endA="300" endPos="50000" dist="29997" dir="5400000" sy="-100000" algn="bl" rotWithShape="0"/>
                </a:effectLst>
              </a:rPr>
              <a:t>我是女生</a:t>
            </a:r>
            <a:endParaRPr lang="zh-CN" alt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  <a:reflection blurRad="6350" stA="50000" endA="300" endPos="50000" dist="29997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192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" descr="http://www.910club.cn/kjsc/UploadFiles20081888/200904/200904231754236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87" b="5872"/>
          <a:stretch/>
        </p:blipFill>
        <p:spPr bwMode="auto">
          <a:xfrm>
            <a:off x="5749" y="946"/>
            <a:ext cx="9102125" cy="6857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251520" y="413524"/>
            <a:ext cx="74888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dirty="0">
                <a:latin typeface="华文行楷" pitchFamily="2" charset="-122"/>
                <a:ea typeface="华文行楷" pitchFamily="2" charset="-122"/>
              </a:rPr>
              <a:t>一位经常带女儿出去旅行的母亲，曾这样介绍了自己的经验：</a:t>
            </a:r>
            <a:endParaRPr lang="zh-CN" altLang="en-US" sz="2000" dirty="0"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1520" y="1056310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/>
              <a:t>　　</a:t>
            </a:r>
            <a:r>
              <a:rPr lang="zh-CN" altLang="zh-CN" sz="2400" dirty="0">
                <a:latin typeface="+mn-ea"/>
              </a:rPr>
              <a:t>女儿</a:t>
            </a:r>
            <a:r>
              <a:rPr lang="en-US" altLang="zh-CN" sz="2400" dirty="0">
                <a:latin typeface="+mn-ea"/>
              </a:rPr>
              <a:t>5</a:t>
            </a:r>
            <a:r>
              <a:rPr lang="zh-CN" altLang="zh-CN" sz="2400" dirty="0">
                <a:latin typeface="+mn-ea"/>
              </a:rPr>
              <a:t>岁那年，我在书店买了本介绍全国旅游景点的书，每到一个地方旅行之前，我都会先在书上看一遍，然后用儿童容易理解的语言讲给女儿听，让她先有个初步的认识和了解。我想，让孩子带着问题去玩，不但锻炼了身体，同时也可以增长地理、历史等各方面的知识，这对孩子的身心健康和语言及写作能力都有好处。</a:t>
            </a:r>
          </a:p>
          <a:p>
            <a:r>
              <a:rPr lang="zh-CN" altLang="zh-CN" sz="2400" dirty="0">
                <a:latin typeface="+mn-ea"/>
              </a:rPr>
              <a:t>　　随着孩子年龄的增长，我除了让她准备该带的物品外，还专门给她准备了一个能背着的小旅行包。其实我知道孩子所能承受的重量，里面并没有装很多的东西，目的只是让她有合作的意识和小大人意识。</a:t>
            </a:r>
          </a:p>
          <a:p>
            <a:r>
              <a:rPr lang="zh-CN" altLang="zh-CN" sz="2400" dirty="0">
                <a:latin typeface="+mn-ea"/>
              </a:rPr>
              <a:t>　　当我们在旅途中遇到不认识的路时，我会坐在一边请女儿来帮忙问路，这样孩子在旅行中不仅增长了许多的知识，还学会了与人交往的技巧，学会了如何处理问题。</a:t>
            </a:r>
          </a:p>
          <a:p>
            <a:r>
              <a:rPr lang="zh-CN" altLang="zh-CN" sz="2400" dirty="0">
                <a:latin typeface="+mn-ea"/>
              </a:rPr>
              <a:t>　　</a:t>
            </a:r>
            <a:r>
              <a:rPr lang="en-US" altLang="zh-CN" sz="2400" dirty="0">
                <a:latin typeface="+mn-ea"/>
              </a:rPr>
              <a:t>……</a:t>
            </a:r>
            <a:endParaRPr lang="zh-CN" altLang="zh-CN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412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910club.cn/kjsc/UploadFiles20081888/200904/200904231754236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87" b="5872"/>
          <a:stretch/>
        </p:blipFill>
        <p:spPr bwMode="auto">
          <a:xfrm>
            <a:off x="-33188" y="0"/>
            <a:ext cx="9102125" cy="6857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395536" y="1541383"/>
            <a:ext cx="7488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>
                <a:latin typeface="+mn-ea"/>
              </a:rPr>
              <a:t>此外，如果家庭条件不允许、或工作太忙没时间，父母还可以通过增加孩子</a:t>
            </a:r>
            <a:r>
              <a:rPr lang="zh-CN" altLang="zh-CN" sz="2800" dirty="0">
                <a:solidFill>
                  <a:srgbClr val="FF3300"/>
                </a:solidFill>
                <a:latin typeface="+mn-ea"/>
              </a:rPr>
              <a:t>阅读量、给孩子更多独自处事机会</a:t>
            </a:r>
            <a:r>
              <a:rPr lang="zh-CN" altLang="zh-CN" sz="2800" dirty="0">
                <a:latin typeface="+mn-ea"/>
              </a:rPr>
              <a:t>等方式，让女儿见闻广博。俗语</a:t>
            </a:r>
            <a:r>
              <a:rPr lang="en-US" altLang="zh-CN" sz="2800" dirty="0">
                <a:latin typeface="+mn-ea"/>
              </a:rPr>
              <a:t>“</a:t>
            </a:r>
            <a:r>
              <a:rPr lang="zh-CN" altLang="zh-CN" sz="2800" dirty="0">
                <a:latin typeface="+mn-ea"/>
              </a:rPr>
              <a:t>读万卷书，行万里路</a:t>
            </a:r>
            <a:r>
              <a:rPr lang="en-US" altLang="zh-CN" sz="2800" dirty="0">
                <a:latin typeface="+mn-ea"/>
              </a:rPr>
              <a:t>”</a:t>
            </a:r>
            <a:r>
              <a:rPr lang="zh-CN" altLang="zh-CN" sz="2800" dirty="0">
                <a:latin typeface="+mn-ea"/>
              </a:rPr>
              <a:t>，说的就是这个道理。</a:t>
            </a:r>
          </a:p>
        </p:txBody>
      </p:sp>
    </p:spTree>
    <p:extLst>
      <p:ext uri="{BB962C8B-B14F-4D97-AF65-F5344CB8AC3E}">
        <p14:creationId xmlns:p14="http://schemas.microsoft.com/office/powerpoint/2010/main" val="426465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1268" name="Picture 4" descr="http://pic1.nipic.com/2009-03-03/20093318590308_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1"/>
          <a:stretch/>
        </p:blipFill>
        <p:spPr bwMode="auto">
          <a:xfrm>
            <a:off x="19633" y="0"/>
            <a:ext cx="9124367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2483768" y="2784715"/>
            <a:ext cx="3600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自爱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555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t1.baidu.com/it/u=3863974947,4153838122&amp;fm=21&amp;gp=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06950"/>
            <a:ext cx="8568952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1027330" y="980728"/>
            <a:ext cx="70173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>
                <a:latin typeface="+mn-ea"/>
              </a:rPr>
              <a:t>女孩子，谁都希望自己拥有美丽的容貌。究竟什么样是美的呢？通常大家公认的、直观和外表上的美，如：身材苗条，面容俊秀，皮肤白皙，双眼皮，大眼睛……对美，大家有公认的标准，各人也有各人不同的看法。</a:t>
            </a:r>
            <a:r>
              <a:rPr lang="en-US" altLang="zh-CN" sz="2400" dirty="0">
                <a:latin typeface="+mn-ea"/>
              </a:rPr>
              <a:t/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     </a:t>
            </a:r>
            <a:r>
              <a:rPr lang="zh-CN" altLang="zh-CN" sz="2400" dirty="0">
                <a:latin typeface="+mn-ea"/>
              </a:rPr>
              <a:t>时髦的不一定是美的。如今的社会环境宽松了，妆扮得有个性一点也可以理解，但</a:t>
            </a:r>
            <a:r>
              <a:rPr lang="zh-CN" altLang="zh-CN" sz="2400" dirty="0" smtClean="0">
                <a:latin typeface="+mn-ea"/>
              </a:rPr>
              <a:t>作为</a:t>
            </a:r>
            <a:r>
              <a:rPr lang="zh-CN" altLang="en-US" sz="2400" dirty="0" smtClean="0">
                <a:latin typeface="+mn-ea"/>
              </a:rPr>
              <a:t>高年级</a:t>
            </a:r>
            <a:r>
              <a:rPr lang="zh-CN" altLang="zh-CN" sz="2400" dirty="0" smtClean="0">
                <a:latin typeface="+mn-ea"/>
              </a:rPr>
              <a:t>学生</a:t>
            </a:r>
            <a:r>
              <a:rPr lang="zh-CN" altLang="zh-CN" sz="2400" dirty="0">
                <a:latin typeface="+mn-ea"/>
              </a:rPr>
              <a:t>，应该有一个积极的审美观。讲个性是美的，但病态不是美，另类也不是美。</a:t>
            </a:r>
            <a:r>
              <a:rPr lang="en-US" altLang="zh-CN" sz="2400" dirty="0">
                <a:solidFill>
                  <a:srgbClr val="FF3300"/>
                </a:solidFill>
                <a:latin typeface="+mn-ea"/>
              </a:rPr>
              <a:t/>
            </a:r>
            <a:br>
              <a:rPr lang="en-US" altLang="zh-CN" sz="2400" dirty="0">
                <a:solidFill>
                  <a:srgbClr val="FF3300"/>
                </a:solidFill>
                <a:latin typeface="+mn-ea"/>
              </a:rPr>
            </a:br>
            <a:endParaRPr lang="zh-CN" altLang="en-US" sz="2400" dirty="0">
              <a:solidFill>
                <a:srgbClr val="FF33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0365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" descr="http://t1.baidu.com/it/u=3863974947,4153838122&amp;fm=21&amp;gp=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06950"/>
            <a:ext cx="8568952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395536" y="548680"/>
            <a:ext cx="77768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+mn-ea"/>
              </a:rPr>
              <a:t>你们的女儿</a:t>
            </a:r>
            <a:r>
              <a:rPr lang="zh-CN" altLang="zh-CN" sz="2000" dirty="0" smtClean="0">
                <a:latin typeface="+mn-ea"/>
              </a:rPr>
              <a:t>不过</a:t>
            </a:r>
            <a:r>
              <a:rPr lang="zh-CN" altLang="zh-CN" sz="2000" dirty="0">
                <a:latin typeface="+mn-ea"/>
              </a:rPr>
              <a:t>才</a:t>
            </a:r>
            <a:r>
              <a:rPr lang="zh-CN" altLang="zh-CN" sz="2000" dirty="0" smtClean="0">
                <a:latin typeface="+mn-ea"/>
              </a:rPr>
              <a:t>十</a:t>
            </a:r>
            <a:r>
              <a:rPr lang="zh-CN" altLang="en-US" sz="2000" dirty="0" smtClean="0">
                <a:latin typeface="+mn-ea"/>
              </a:rPr>
              <a:t>二三</a:t>
            </a:r>
            <a:r>
              <a:rPr lang="zh-CN" altLang="zh-CN" sz="2000" dirty="0" smtClean="0">
                <a:latin typeface="+mn-ea"/>
              </a:rPr>
              <a:t>岁</a:t>
            </a:r>
            <a:r>
              <a:rPr lang="zh-CN" altLang="zh-CN" sz="2000" dirty="0">
                <a:latin typeface="+mn-ea"/>
              </a:rPr>
              <a:t>，有的还要小些。我觉得你们的本色应该是清纯、活泼，有朝气，有礼有节。学生的身份，也要求对自己容貌的美丑不要看得过重，保持平和的心态。 爱美没有错，追求美更没有错，关键是心中要明白怎样是美的。</a:t>
            </a:r>
            <a:r>
              <a:rPr lang="en-US" altLang="zh-CN" sz="2000" dirty="0">
                <a:latin typeface="+mn-ea"/>
              </a:rPr>
              <a:t/>
            </a:r>
            <a:br>
              <a:rPr lang="en-US" altLang="zh-CN" sz="2000" dirty="0">
                <a:latin typeface="+mn-ea"/>
              </a:rPr>
            </a:br>
            <a:endParaRPr lang="zh-CN" altLang="en-US" sz="2000" dirty="0">
              <a:latin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95536" y="1988840"/>
            <a:ext cx="79208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 </a:t>
            </a:r>
            <a:r>
              <a:rPr lang="zh-CN" altLang="zh-CN" dirty="0"/>
              <a:t>在已定的外表条件下，如何让自己看起来更美呢？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    </a:t>
            </a:r>
            <a:r>
              <a:rPr lang="zh-CN" altLang="zh-CN" dirty="0"/>
              <a:t>在这里，我</a:t>
            </a:r>
            <a:r>
              <a:rPr lang="zh-CN" altLang="zh-CN" dirty="0" smtClean="0"/>
              <a:t>向</a:t>
            </a:r>
            <a:r>
              <a:rPr lang="zh-CN" altLang="en-US" dirty="0" smtClean="0"/>
              <a:t>各位家长</a:t>
            </a:r>
            <a:r>
              <a:rPr lang="zh-CN" altLang="zh-CN" dirty="0" smtClean="0"/>
              <a:t>传授</a:t>
            </a:r>
            <a:r>
              <a:rPr lang="zh-CN" altLang="zh-CN" dirty="0"/>
              <a:t>几个秘诀：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    1</a:t>
            </a:r>
            <a:r>
              <a:rPr lang="zh-CN" altLang="zh-CN" dirty="0"/>
              <a:t>、</a:t>
            </a:r>
            <a:r>
              <a:rPr lang="zh-CN" altLang="zh-CN" b="1" dirty="0"/>
              <a:t>干净、利落、得体的衣着打扮，会</a:t>
            </a:r>
            <a:r>
              <a:rPr lang="zh-CN" altLang="zh-CN" b="1" dirty="0" smtClean="0"/>
              <a:t>让</a:t>
            </a:r>
            <a:r>
              <a:rPr lang="zh-CN" altLang="en-US" b="1" dirty="0" smtClean="0"/>
              <a:t>女生</a:t>
            </a:r>
            <a:r>
              <a:rPr lang="zh-CN" altLang="zh-CN" b="1" dirty="0" smtClean="0"/>
              <a:t>看起来</a:t>
            </a:r>
            <a:r>
              <a:rPr lang="zh-CN" altLang="zh-CN" b="1" dirty="0"/>
              <a:t>青春亮丽</a:t>
            </a:r>
            <a:r>
              <a:rPr lang="zh-CN" altLang="zh-CN" dirty="0"/>
              <a:t>。</a:t>
            </a:r>
            <a:r>
              <a:rPr lang="zh-CN" altLang="zh-CN" dirty="0" smtClean="0"/>
              <a:t>女生</a:t>
            </a:r>
            <a:r>
              <a:rPr lang="zh-CN" altLang="zh-CN" dirty="0"/>
              <a:t>的外在形象，以简洁大方为美</a:t>
            </a:r>
            <a:r>
              <a:rPr lang="zh-CN" altLang="zh-CN" dirty="0" smtClean="0"/>
              <a:t>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     2</a:t>
            </a:r>
            <a:r>
              <a:rPr lang="zh-CN" altLang="zh-CN" dirty="0"/>
              <a:t>、</a:t>
            </a:r>
            <a:r>
              <a:rPr lang="zh-CN" altLang="zh-CN" b="1" dirty="0"/>
              <a:t>挺拔端庄的仪态是最美的。</a:t>
            </a:r>
            <a:r>
              <a:rPr lang="zh-CN" altLang="zh-CN" dirty="0"/>
              <a:t>很多长得漂亮的女孩，让人看了却觉不出美来，就是因为常习惯性地缩脖、耸肩、哈腰，向前探着头，走路摇摇摆摆。很不美！正确的姿势：挺胸、收腹，下颌微收，双肩打开，脊背挺直；走路步伐坚实而轻盈，不东倒西晃、左顾右盼。记住这几点，并注意平时常提醒自己保持这样的姿态，那种优雅的气质就出来了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    3</a:t>
            </a:r>
            <a:r>
              <a:rPr lang="zh-CN" altLang="zh-CN" dirty="0"/>
              <a:t>、</a:t>
            </a:r>
            <a:r>
              <a:rPr lang="zh-CN" altLang="zh-CN" b="1" dirty="0"/>
              <a:t>注意举止言谈的细节。</a:t>
            </a:r>
            <a:r>
              <a:rPr lang="zh-CN" altLang="zh-CN" dirty="0"/>
              <a:t>有时会遇到这样的女孩，长得原本不错，穿着也很漂亮。可是，却因为脱口而出的一句脏话，或者随地吐了一口痰，让她的形象一下子大打折扣；还有的女生，课间活动时大喊大叫，跟男生追逐打闹，自己玩得忘形，却没注意到别人都在侧着眼睛看她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1242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" descr="http://t1.baidu.com/it/u=3863974947,4153838122&amp;fm=21&amp;gp=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06950"/>
            <a:ext cx="8568952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464044" y="202841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自护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1560" y="1126171"/>
            <a:ext cx="784887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/>
              <a:t>女孩子们要注意经期卫生。主要从以下方面着手：</a:t>
            </a:r>
          </a:p>
          <a:p>
            <a:r>
              <a:rPr lang="en-US" altLang="zh-CN" b="1" dirty="0"/>
              <a:t>(1)</a:t>
            </a:r>
            <a:r>
              <a:rPr lang="zh-CN" altLang="zh-CN" b="1" dirty="0"/>
              <a:t>月经期间可以正常学习，但一定要避免身体和精神上过度劳累的情况；月经期间可以照常上体育课，但不要剧烈运动。</a:t>
            </a:r>
          </a:p>
          <a:p>
            <a:r>
              <a:rPr lang="en-US" altLang="zh-CN" b="1" dirty="0"/>
              <a:t>(2)</a:t>
            </a:r>
            <a:r>
              <a:rPr lang="zh-CN" altLang="zh-CN" b="1" dirty="0"/>
              <a:t>注意防寒保暖。</a:t>
            </a:r>
            <a:r>
              <a:rPr lang="zh-CN" altLang="zh-CN" dirty="0"/>
              <a:t>在经期来之前最好喝点红糖茶，因为寒冷刺激可能引起子宫以及盆腔内血管过度收缩，导致痛经或月经失调。因此月经期间最好不要吃冷饮，不要用凉水洗衣服，不要洗冷水浴，雨天一定带上伞，避免淋雨。　</a:t>
            </a:r>
          </a:p>
          <a:p>
            <a:r>
              <a:rPr lang="en-US" altLang="zh-CN" b="1" dirty="0"/>
              <a:t>(3)</a:t>
            </a:r>
            <a:r>
              <a:rPr lang="zh-CN" altLang="zh-CN" b="1" dirty="0"/>
              <a:t>饮食方面。</a:t>
            </a:r>
            <a:r>
              <a:rPr lang="zh-CN" altLang="zh-CN" dirty="0"/>
              <a:t>月经期间最好不要吃辛辣刺激性食物。</a:t>
            </a:r>
          </a:p>
          <a:p>
            <a:r>
              <a:rPr lang="en-US" altLang="zh-CN" b="1" dirty="0"/>
              <a:t>(4)</a:t>
            </a:r>
            <a:r>
              <a:rPr lang="zh-CN" altLang="zh-CN" b="1" dirty="0"/>
              <a:t>保持身体卫生。</a:t>
            </a:r>
            <a:r>
              <a:rPr lang="zh-CN" altLang="zh-CN" dirty="0"/>
              <a:t>由于血是细菌最好的培养基，所以女孩子在月经期间一定要每天</a:t>
            </a:r>
            <a:r>
              <a:rPr lang="zh-CN" altLang="zh-CN" dirty="0" smtClean="0"/>
              <a:t>清洗，</a:t>
            </a:r>
            <a:r>
              <a:rPr lang="zh-CN" altLang="zh-CN" dirty="0"/>
              <a:t>但不要采取坐浴</a:t>
            </a:r>
            <a:r>
              <a:rPr lang="zh-CN" altLang="zh-CN" dirty="0" smtClean="0"/>
              <a:t>方式</a:t>
            </a:r>
            <a:r>
              <a:rPr lang="zh-CN" altLang="en-US" dirty="0" smtClean="0"/>
              <a:t>，</a:t>
            </a:r>
            <a:r>
              <a:rPr lang="zh-CN" altLang="zh-CN" dirty="0" smtClean="0"/>
              <a:t>洗澡</a:t>
            </a:r>
            <a:r>
              <a:rPr lang="zh-CN" altLang="zh-CN" dirty="0"/>
              <a:t>应淋浴。经期不能游泳。卫生巾应该选用柔软、清洁消毒及吸水性强的，注意每隔两个小时左右要更换一次卫生巾。</a:t>
            </a:r>
          </a:p>
          <a:p>
            <a:r>
              <a:rPr lang="zh-CN" altLang="zh-CN" b="1" dirty="0"/>
              <a:t>（</a:t>
            </a:r>
            <a:r>
              <a:rPr lang="en-US" altLang="zh-CN" b="1" dirty="0"/>
              <a:t>5</a:t>
            </a:r>
            <a:r>
              <a:rPr lang="zh-CN" altLang="zh-CN" b="1" dirty="0"/>
              <a:t>）要注意适当休息，睡眠充足，防止过劳，多吃蔬菜水果，多饮开水，不吃辛辣刺激性</a:t>
            </a:r>
            <a:r>
              <a:rPr lang="zh-CN" altLang="zh-CN" b="1" dirty="0" smtClean="0"/>
              <a:t>食物。</a:t>
            </a:r>
            <a:endParaRPr lang="zh-CN" altLang="zh-CN" b="1" dirty="0"/>
          </a:p>
          <a:p>
            <a:r>
              <a:rPr lang="zh-CN" altLang="zh-CN" dirty="0"/>
              <a:t>（</a:t>
            </a:r>
            <a:r>
              <a:rPr lang="en-US" altLang="zh-CN" b="1" dirty="0"/>
              <a:t>6</a:t>
            </a:r>
            <a:r>
              <a:rPr lang="zh-CN" altLang="zh-CN" b="1" dirty="0"/>
              <a:t>）保持精神愉快，情绪乐观、稳定。在月经期最好多听听音乐，或做一些自己喜欢做的事情。</a:t>
            </a:r>
            <a:r>
              <a:rPr lang="zh-CN" altLang="zh-CN" dirty="0"/>
              <a:t>女孩往往因身体的某些不适而抑郁，易怒或情绪波动，以致影响月经，而保持心情舒畅能减轻月经期的不适，也能减少月经失调的发生率。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zh-CN" dirty="0"/>
              <a:t>总之，坦然而欢愉地对待月经现象，注意经期卫生，身体上、心理上的不适就很少发生。</a:t>
            </a:r>
          </a:p>
        </p:txBody>
      </p:sp>
    </p:spTree>
    <p:extLst>
      <p:ext uri="{BB962C8B-B14F-4D97-AF65-F5344CB8AC3E}">
        <p14:creationId xmlns:p14="http://schemas.microsoft.com/office/powerpoint/2010/main" val="132600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" descr="http://t1.baidu.com/it/u=3863974947,4153838122&amp;fm=21&amp;gp=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06950"/>
            <a:ext cx="8568952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467544" y="404664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自护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5576" y="1327994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/>
              <a:t>女孩子是弱势群体，由于体弱力微，所以容易受到侵犯。那么我们该怎样来保护自己呢？老师觉得我们该从自身做起，在日常的生活学习中，处处提高自我保护的意识。我们要做到以下几点。</a:t>
            </a:r>
          </a:p>
          <a:p>
            <a:r>
              <a:rPr lang="en-US" altLang="zh-CN" dirty="0"/>
              <a:t>1</a:t>
            </a:r>
            <a:r>
              <a:rPr lang="zh-CN" altLang="zh-CN" dirty="0"/>
              <a:t>、提高警惕性，防范以恶意出现的坏人，也要警惕以</a:t>
            </a:r>
            <a:r>
              <a:rPr lang="en-US" altLang="zh-CN" dirty="0"/>
              <a:t>“</a:t>
            </a:r>
            <a:r>
              <a:rPr lang="zh-CN" altLang="zh-CN" dirty="0"/>
              <a:t>善意</a:t>
            </a:r>
            <a:r>
              <a:rPr lang="en-US" altLang="zh-CN" dirty="0"/>
              <a:t>”</a:t>
            </a:r>
            <a:r>
              <a:rPr lang="zh-CN" altLang="zh-CN" dirty="0"/>
              <a:t>出现的好心人。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2</a:t>
            </a:r>
            <a:r>
              <a:rPr lang="zh-CN" altLang="zh-CN" dirty="0"/>
              <a:t>、不要一个人或少数几个女同学到公园、河边、树木等偏僻的地方去看书或复习功课。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3</a:t>
            </a:r>
            <a:r>
              <a:rPr lang="zh-CN" altLang="zh-CN" dirty="0"/>
              <a:t>、不要一个人或少数几个女同学招手搭便车</a:t>
            </a:r>
            <a:r>
              <a:rPr lang="zh-CN" altLang="zh-CN" dirty="0" smtClean="0"/>
              <a:t>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 smtClean="0"/>
              <a:t>4</a:t>
            </a:r>
            <a:r>
              <a:rPr lang="zh-CN" altLang="zh-CN" dirty="0" smtClean="0"/>
              <a:t>、</a:t>
            </a:r>
            <a:r>
              <a:rPr lang="zh-CN" altLang="zh-CN" dirty="0"/>
              <a:t>与父母闹别扭时切不可赌气离家出走</a:t>
            </a:r>
            <a:r>
              <a:rPr lang="zh-CN" altLang="zh-CN" dirty="0" smtClean="0"/>
              <a:t>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 smtClean="0"/>
              <a:t>5</a:t>
            </a:r>
            <a:r>
              <a:rPr lang="zh-CN" altLang="zh-CN" dirty="0" smtClean="0"/>
              <a:t>、</a:t>
            </a:r>
            <a:r>
              <a:rPr lang="zh-CN" altLang="zh-CN" dirty="0"/>
              <a:t>不要贪图小便宜，对别人的过分殷勤要小心。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 smtClean="0"/>
              <a:t>6</a:t>
            </a:r>
            <a:r>
              <a:rPr lang="zh-CN" altLang="zh-CN" dirty="0" smtClean="0"/>
              <a:t>、</a:t>
            </a:r>
            <a:r>
              <a:rPr lang="zh-CN" altLang="zh-CN" dirty="0"/>
              <a:t>在生疏的地方问路时，不要独自跟着愿意带路的人走。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 smtClean="0"/>
              <a:t>7</a:t>
            </a:r>
            <a:r>
              <a:rPr lang="zh-CN" altLang="zh-CN" dirty="0" smtClean="0"/>
              <a:t>、</a:t>
            </a:r>
            <a:r>
              <a:rPr lang="zh-CN" altLang="zh-CN" dirty="0"/>
              <a:t>受到了侵害，要尽快告知家长或报警，切不可害羞、胆怯延误时间丧失证据，让疑犯逍遥法外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en-US" altLang="zh-CN" dirty="0"/>
              <a:t>……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410674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" descr="http://szb.dongyingnews.cn:8018/hhkwb/20100930/WB10093020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449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1691680" y="1988840"/>
            <a:ext cx="6624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 smtClean="0"/>
              <a:t>祝</a:t>
            </a:r>
            <a:r>
              <a:rPr lang="zh-CN" altLang="zh-CN" sz="2400" dirty="0"/>
              <a:t>青春期</a:t>
            </a:r>
            <a:r>
              <a:rPr lang="zh-CN" altLang="zh-CN" sz="2400" dirty="0" smtClean="0"/>
              <a:t>的</a:t>
            </a:r>
            <a:r>
              <a:rPr lang="zh-CN" altLang="en-US" sz="2400" dirty="0" smtClean="0"/>
              <a:t>女生、男生</a:t>
            </a:r>
            <a:r>
              <a:rPr lang="zh-CN" altLang="en-US" sz="2400" dirty="0" smtClean="0"/>
              <a:t>都能</a:t>
            </a:r>
            <a:r>
              <a:rPr lang="zh-CN" altLang="zh-CN" sz="2400" dirty="0" smtClean="0"/>
              <a:t>健康</a:t>
            </a:r>
            <a:r>
              <a:rPr lang="zh-CN" altLang="zh-CN" sz="2400" dirty="0"/>
              <a:t>成长，一生幸福！</a:t>
            </a:r>
          </a:p>
        </p:txBody>
      </p:sp>
    </p:spTree>
    <p:extLst>
      <p:ext uri="{BB962C8B-B14F-4D97-AF65-F5344CB8AC3E}">
        <p14:creationId xmlns:p14="http://schemas.microsoft.com/office/powerpoint/2010/main" val="327341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098" name="Picture 2" descr="http://www.3030530.com/www/sucai/Upload1_43/200807/2008071117541317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0" y="-25313"/>
            <a:ext cx="913187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553986" y="620688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气质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31437" y="1907972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自信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>
            <a:off x="525261" y="2831302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品味</a:t>
            </a:r>
          </a:p>
        </p:txBody>
      </p:sp>
      <p:sp>
        <p:nvSpPr>
          <p:cNvPr id="8" name="矩形 7"/>
          <p:cNvSpPr/>
          <p:nvPr/>
        </p:nvSpPr>
        <p:spPr>
          <a:xfrm>
            <a:off x="2051720" y="4036236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自爱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105197" y="5445224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自护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325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4" descr="http://www.910club.cn/kjsc/UploadFiles20081888/200904/200904231800213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" t="-7448" r="-1468" b="13388"/>
          <a:stretch/>
        </p:blipFill>
        <p:spPr bwMode="auto">
          <a:xfrm>
            <a:off x="0" y="-547996"/>
            <a:ext cx="9286091" cy="737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353432" y="326706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气质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>
            <a:off x="611560" y="1412776"/>
            <a:ext cx="38363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/>
              <a:t>女孩怎样</a:t>
            </a:r>
            <a:r>
              <a:rPr lang="en-US" altLang="zh-CN" sz="3200" b="1" dirty="0" smtClean="0"/>
              <a:t>“</a:t>
            </a:r>
            <a:r>
              <a:rPr lang="zh-CN" altLang="zh-CN" sz="3200" b="1" dirty="0"/>
              <a:t>富</a:t>
            </a:r>
            <a:r>
              <a:rPr lang="en-US" altLang="zh-CN" sz="3200" b="1" dirty="0"/>
              <a:t>”</a:t>
            </a:r>
            <a:r>
              <a:rPr lang="zh-CN" altLang="zh-CN" sz="3200" b="1" dirty="0"/>
              <a:t>着</a:t>
            </a:r>
            <a:r>
              <a:rPr lang="zh-CN" altLang="zh-CN" sz="3200" b="1" dirty="0" smtClean="0"/>
              <a:t>养</a:t>
            </a:r>
            <a:r>
              <a:rPr lang="zh-CN" altLang="en-US" sz="3200" b="1" dirty="0" smtClean="0"/>
              <a:t>？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05779" y="2204864"/>
            <a:ext cx="86745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dirty="0">
                <a:latin typeface="+mn-ea"/>
              </a:rPr>
              <a:t>很多女孩的父母都对</a:t>
            </a:r>
            <a:r>
              <a:rPr lang="en-US" altLang="zh-CN" sz="2400" dirty="0">
                <a:latin typeface="+mn-ea"/>
              </a:rPr>
              <a:t>“</a:t>
            </a:r>
            <a:r>
              <a:rPr lang="zh-CN" altLang="zh-CN" sz="2400" dirty="0">
                <a:latin typeface="+mn-ea"/>
              </a:rPr>
              <a:t>男孩穷着养，女孩富着养</a:t>
            </a:r>
            <a:r>
              <a:rPr lang="en-US" altLang="zh-CN" sz="2400" dirty="0">
                <a:latin typeface="+mn-ea"/>
              </a:rPr>
              <a:t>”</a:t>
            </a:r>
            <a:r>
              <a:rPr lang="zh-CN" altLang="zh-CN" sz="2400" dirty="0">
                <a:latin typeface="+mn-ea"/>
              </a:rPr>
              <a:t>的理论深信不疑。他们坚信，只有从小就让女孩子过奢华的生活，弹钢琴、看画展、吃山珍海味、穿高档衣服，把她像小公主一样教养长大，见过更多世面的女孩子才不至于被人骗走了。</a:t>
            </a:r>
          </a:p>
          <a:p>
            <a:r>
              <a:rPr lang="zh-CN" altLang="zh-CN" sz="2400" dirty="0">
                <a:latin typeface="+mn-ea"/>
              </a:rPr>
              <a:t>　　很多父母更是有着自己的独特教女理论：</a:t>
            </a:r>
          </a:p>
          <a:p>
            <a:r>
              <a:rPr lang="zh-CN" altLang="zh-CN" sz="2400" dirty="0">
                <a:latin typeface="+mn-ea"/>
              </a:rPr>
              <a:t>　　</a:t>
            </a:r>
            <a:r>
              <a:rPr lang="en-US" altLang="zh-CN" sz="2400" dirty="0">
                <a:latin typeface="+mn-ea"/>
              </a:rPr>
              <a:t>“</a:t>
            </a:r>
            <a:r>
              <a:rPr lang="zh-CN" altLang="zh-CN" sz="2400" dirty="0">
                <a:latin typeface="+mn-ea"/>
              </a:rPr>
              <a:t>只要是女儿想要的，我都会尽量满足她。</a:t>
            </a:r>
            <a:r>
              <a:rPr lang="en-US" altLang="zh-CN" sz="2400" dirty="0">
                <a:latin typeface="+mn-ea"/>
              </a:rPr>
              <a:t>”</a:t>
            </a:r>
            <a:endParaRPr lang="zh-CN" altLang="zh-CN" sz="2400" dirty="0">
              <a:latin typeface="+mn-ea"/>
            </a:endParaRPr>
          </a:p>
          <a:p>
            <a:r>
              <a:rPr lang="zh-CN" altLang="zh-CN" sz="2400" dirty="0">
                <a:latin typeface="+mn-ea"/>
              </a:rPr>
              <a:t>　　</a:t>
            </a:r>
            <a:r>
              <a:rPr lang="en-US" altLang="zh-CN" sz="2400" dirty="0">
                <a:latin typeface="+mn-ea"/>
              </a:rPr>
              <a:t>“</a:t>
            </a:r>
            <a:r>
              <a:rPr lang="zh-CN" altLang="zh-CN" sz="2400" dirty="0">
                <a:latin typeface="+mn-ea"/>
              </a:rPr>
              <a:t>女孩子就是让人疼、让人保护的。所以，即使父母省吃简用，也要为女孩子提供优越的生活。</a:t>
            </a:r>
            <a:r>
              <a:rPr lang="en-US" altLang="zh-CN" sz="2400" dirty="0">
                <a:latin typeface="+mn-ea"/>
              </a:rPr>
              <a:t>”</a:t>
            </a:r>
            <a:endParaRPr lang="zh-CN" altLang="zh-CN" sz="2400" dirty="0">
              <a:latin typeface="+mn-ea"/>
            </a:endParaRPr>
          </a:p>
          <a:p>
            <a:r>
              <a:rPr lang="zh-CN" altLang="zh-CN" sz="2400" dirty="0">
                <a:latin typeface="+mn-ea"/>
              </a:rPr>
              <a:t>　　</a:t>
            </a:r>
            <a:r>
              <a:rPr lang="en-US" altLang="zh-CN" sz="2400" dirty="0">
                <a:latin typeface="+mn-ea"/>
              </a:rPr>
              <a:t>“</a:t>
            </a:r>
            <a:r>
              <a:rPr lang="zh-CN" altLang="zh-CN" sz="2400" dirty="0">
                <a:latin typeface="+mn-ea"/>
              </a:rPr>
              <a:t>让女儿吃的用的都是名牌，品位想不提高都难。</a:t>
            </a:r>
            <a:r>
              <a:rPr lang="en-US" altLang="zh-CN" sz="2400" dirty="0">
                <a:latin typeface="+mn-ea"/>
              </a:rPr>
              <a:t>”</a:t>
            </a:r>
            <a:endParaRPr lang="zh-CN" altLang="zh-CN" sz="2400" dirty="0">
              <a:latin typeface="+mn-ea"/>
            </a:endParaRPr>
          </a:p>
          <a:p>
            <a:r>
              <a:rPr lang="zh-CN" altLang="zh-CN" sz="2400" dirty="0">
                <a:latin typeface="+mn-ea"/>
              </a:rPr>
              <a:t>　　</a:t>
            </a:r>
            <a:r>
              <a:rPr lang="en-US" altLang="zh-CN" sz="2400" dirty="0" smtClean="0">
                <a:latin typeface="+mn-ea"/>
              </a:rPr>
              <a:t>……</a:t>
            </a:r>
            <a:endParaRPr lang="zh-CN" altLang="zh-CN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7709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4" descr="http://www.910club.cn/kjsc/UploadFiles20081888/200904/200904231800213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" t="-7448" r="-1468" b="13388"/>
          <a:stretch/>
        </p:blipFill>
        <p:spPr bwMode="auto">
          <a:xfrm>
            <a:off x="13523" y="-550569"/>
            <a:ext cx="9286091" cy="737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395536" y="404664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 smtClean="0"/>
              <a:t>父母们的良苦用心是可以理解的。但真的是让女孩子吃好的、用好的，享有充裕的物质生活，女孩子就会拥有超高的品位、超高的审美能力，进而拥有高贵的气质了吗？</a:t>
            </a:r>
            <a:endParaRPr lang="zh-CN" altLang="en-US" sz="2400" dirty="0"/>
          </a:p>
        </p:txBody>
      </p:sp>
      <p:sp>
        <p:nvSpPr>
          <p:cNvPr id="6" name="矩形 5"/>
          <p:cNvSpPr/>
          <p:nvPr/>
        </p:nvSpPr>
        <p:spPr>
          <a:xfrm>
            <a:off x="251520" y="2171858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“</a:t>
            </a:r>
            <a:r>
              <a:rPr lang="zh-CN" altLang="zh-CN" sz="2400" dirty="0"/>
              <a:t>富</a:t>
            </a:r>
            <a:r>
              <a:rPr lang="en-US" altLang="zh-CN" sz="2400" dirty="0"/>
              <a:t>”</a:t>
            </a:r>
            <a:r>
              <a:rPr lang="zh-CN" altLang="zh-CN" sz="2400" dirty="0"/>
              <a:t>并不单单代表金钱的充裕、物质生活的绝对满足，它还意味着</a:t>
            </a:r>
            <a:r>
              <a:rPr lang="zh-CN" altLang="zh-CN" sz="2400" dirty="0">
                <a:solidFill>
                  <a:srgbClr val="FF0000"/>
                </a:solidFill>
              </a:rPr>
              <a:t>父母要赋予女孩子自信、自强等强大的意志力量；父母要不断开阔女孩子的眼界，丰富她的知识内涵；父母要赋予女孩子理性思考的能力、判断的能力，让她的眼光更高远</a:t>
            </a:r>
            <a:r>
              <a:rPr lang="en-US" altLang="zh-CN" sz="2400" dirty="0">
                <a:solidFill>
                  <a:srgbClr val="FF0000"/>
                </a:solidFill>
              </a:rPr>
              <a:t>……</a:t>
            </a:r>
            <a:endParaRPr lang="zh-CN" altLang="zh-CN" sz="2400" dirty="0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1520" y="4532927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/>
              <a:t>金钱充裕的</a:t>
            </a:r>
            <a:r>
              <a:rPr lang="en-US" altLang="zh-CN" sz="2400" dirty="0"/>
              <a:t>“</a:t>
            </a:r>
            <a:r>
              <a:rPr lang="zh-CN" altLang="zh-CN" sz="2400" dirty="0"/>
              <a:t>富</a:t>
            </a:r>
            <a:r>
              <a:rPr lang="en-US" altLang="zh-CN" sz="2400" dirty="0"/>
              <a:t>”</a:t>
            </a:r>
            <a:r>
              <a:rPr lang="zh-CN" altLang="zh-CN" sz="2400" dirty="0"/>
              <a:t>，很有可能会培养出一个娇纵、挑剔、禁不起任何打击、不能自立的柔弱女性；而概念更为博大的</a:t>
            </a:r>
            <a:r>
              <a:rPr lang="en-US" altLang="zh-CN" sz="2400" dirty="0"/>
              <a:t>“</a:t>
            </a:r>
            <a:r>
              <a:rPr lang="zh-CN" altLang="zh-CN" sz="2400" dirty="0"/>
              <a:t>富</a:t>
            </a:r>
            <a:r>
              <a:rPr lang="en-US" altLang="zh-CN" sz="2400" dirty="0"/>
              <a:t>”</a:t>
            </a:r>
            <a:r>
              <a:rPr lang="zh-CN" altLang="zh-CN" sz="2400" dirty="0"/>
              <a:t>，才真的会带给女孩子一生的富足、一生的幸福。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3588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4" descr="http://www.910club.cn/kjsc/UploadFiles20081888/200904/200904231800213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" t="-7448" r="-1468" b="13388"/>
          <a:stretch/>
        </p:blipFill>
        <p:spPr bwMode="auto">
          <a:xfrm>
            <a:off x="0" y="-547996"/>
            <a:ext cx="9286091" cy="737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179512" y="106933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>
                <a:solidFill>
                  <a:srgbClr val="FF0000"/>
                </a:solidFill>
              </a:rPr>
              <a:t>一位家境并不富裕的母亲曾这样介绍了自己的育女经验：</a:t>
            </a:r>
          </a:p>
        </p:txBody>
      </p:sp>
      <p:sp>
        <p:nvSpPr>
          <p:cNvPr id="6" name="矩形 5"/>
          <p:cNvSpPr/>
          <p:nvPr/>
        </p:nvSpPr>
        <p:spPr>
          <a:xfrm>
            <a:off x="251520" y="570867"/>
            <a:ext cx="83529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/>
              <a:t>家里的经济条件一直不好，看着自己可爱聪慧的女儿不能拥有漂亮的衣服、更多的玩具，我也曾经暗自垂泪。和其他同龄女孩子比吃穿的昂贵，我们是比不起的。于是我就暗自发誓，一定要把女儿培养成一个真正的小淑女，让她具有其他女孩都不具备的品质与气质。</a:t>
            </a:r>
          </a:p>
          <a:p>
            <a:r>
              <a:rPr lang="zh-CN" altLang="zh-CN" sz="2400" dirty="0"/>
              <a:t>　　穿着上，虽然不能给女儿买高档时装，但我编织的手艺却是一流的。因此，女儿的服装虽不昂贵，却件件博得了众人的羡慕。女儿也很为自己的</a:t>
            </a:r>
            <a:r>
              <a:rPr lang="en-US" altLang="zh-CN" sz="2400" dirty="0"/>
              <a:t>“</a:t>
            </a:r>
            <a:r>
              <a:rPr lang="zh-CN" altLang="zh-CN" sz="2400" dirty="0"/>
              <a:t>时尚而不庸俗</a:t>
            </a:r>
            <a:r>
              <a:rPr lang="en-US" altLang="zh-CN" sz="2400" dirty="0"/>
              <a:t>”</a:t>
            </a:r>
            <a:r>
              <a:rPr lang="zh-CN" altLang="zh-CN" sz="2400" dirty="0"/>
              <a:t>感到自豪。</a:t>
            </a:r>
          </a:p>
          <a:p>
            <a:r>
              <a:rPr lang="zh-CN" altLang="zh-CN" sz="2400" dirty="0"/>
              <a:t>　　日常习惯上，我更是严格要求女儿。为了让女儿养成</a:t>
            </a:r>
            <a:r>
              <a:rPr lang="zh-CN" altLang="zh-CN" sz="2400" dirty="0">
                <a:solidFill>
                  <a:srgbClr val="FF0000"/>
                </a:solidFill>
              </a:rPr>
              <a:t>干净整洁、有节制</a:t>
            </a:r>
            <a:r>
              <a:rPr lang="zh-CN" altLang="zh-CN" sz="2400" dirty="0"/>
              <a:t>的习惯，我甚至定了这样一条家规</a:t>
            </a:r>
            <a:r>
              <a:rPr lang="en-US" altLang="zh-CN" sz="2400" dirty="0"/>
              <a:t>——</a:t>
            </a:r>
            <a:r>
              <a:rPr lang="zh-CN" altLang="zh-CN" sz="2400" dirty="0"/>
              <a:t>宁可不吃饭也要</a:t>
            </a:r>
            <a:r>
              <a:rPr lang="zh-CN" altLang="zh-CN" sz="2400" dirty="0">
                <a:solidFill>
                  <a:srgbClr val="FF0000"/>
                </a:solidFill>
              </a:rPr>
              <a:t>干净</a:t>
            </a:r>
            <a:r>
              <a:rPr lang="zh-CN" altLang="zh-CN" sz="2400" dirty="0"/>
              <a:t>！</a:t>
            </a:r>
          </a:p>
          <a:p>
            <a:r>
              <a:rPr lang="zh-CN" altLang="zh-CN" sz="2400" dirty="0"/>
              <a:t>　　为了增强女儿的知识</a:t>
            </a:r>
            <a:r>
              <a:rPr lang="zh-CN" altLang="zh-CN" sz="2400" dirty="0">
                <a:solidFill>
                  <a:srgbClr val="FF0000"/>
                </a:solidFill>
              </a:rPr>
              <a:t>修养</a:t>
            </a:r>
            <a:r>
              <a:rPr lang="zh-CN" altLang="zh-CN" sz="2400" dirty="0"/>
              <a:t>，我带领女儿一同去图书馆办理了一张借书卡，每个月我都会陪女儿一同去图书馆一次或两</a:t>
            </a:r>
            <a:r>
              <a:rPr lang="zh-CN" altLang="zh-CN" sz="2400" dirty="0" smtClean="0"/>
              <a:t>次</a:t>
            </a:r>
            <a:r>
              <a:rPr lang="en-US" altLang="zh-CN" sz="2400" dirty="0" smtClean="0"/>
              <a:t>……</a:t>
            </a:r>
            <a:endParaRPr lang="zh-CN" altLang="zh-CN" sz="2400" dirty="0"/>
          </a:p>
          <a:p>
            <a:r>
              <a:rPr lang="zh-CN" altLang="zh-CN" sz="2400" dirty="0"/>
              <a:t>　　在我的严格教育下，女儿不仅在学校是老师同学眼中的榜样，更成为了左邻右舍眼中标准的</a:t>
            </a:r>
            <a:r>
              <a:rPr lang="zh-CN" altLang="zh-CN" sz="2400" b="1" dirty="0">
                <a:solidFill>
                  <a:srgbClr val="FF0000"/>
                </a:solidFill>
              </a:rPr>
              <a:t>小淑女</a:t>
            </a:r>
            <a:r>
              <a:rPr lang="zh-CN" altLang="zh-CN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22804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4" descr="http://www.910club.cn/kjsc/UploadFiles20081888/200904/200904231800213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" t="-7448" r="-1468" b="13388"/>
          <a:stretch/>
        </p:blipFill>
        <p:spPr bwMode="auto">
          <a:xfrm>
            <a:off x="0" y="-520700"/>
            <a:ext cx="9286091" cy="737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323528" y="476672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/>
              <a:t>看了上面的故事，您有何感想呢？因此，我们的女孩父母们，如果您想让自己的女儿具有</a:t>
            </a:r>
            <a:r>
              <a:rPr lang="zh-CN" altLang="zh-CN" sz="2400" dirty="0">
                <a:solidFill>
                  <a:srgbClr val="FF0000"/>
                </a:solidFill>
              </a:rPr>
              <a:t>高贵的气质、不同一般的品位</a:t>
            </a:r>
            <a:r>
              <a:rPr lang="zh-CN" altLang="zh-CN" sz="2400" dirty="0"/>
              <a:t>，那么请一定要记住以下教育原则：</a:t>
            </a:r>
          </a:p>
        </p:txBody>
      </p:sp>
      <p:sp>
        <p:nvSpPr>
          <p:cNvPr id="6" name="矩形 5"/>
          <p:cNvSpPr/>
          <p:nvPr/>
        </p:nvSpPr>
        <p:spPr>
          <a:xfrm>
            <a:off x="179512" y="2204864"/>
            <a:ext cx="71287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solidFill>
                  <a:srgbClr val="00B050"/>
                </a:solidFill>
                <a:latin typeface="华文行楷" pitchFamily="2" charset="-122"/>
                <a:ea typeface="华文行楷" pitchFamily="2" charset="-122"/>
              </a:rPr>
              <a:t>        </a:t>
            </a:r>
            <a:r>
              <a:rPr lang="zh-CN" altLang="zh-CN" sz="2800" dirty="0" smtClean="0">
                <a:solidFill>
                  <a:srgbClr val="00B050"/>
                </a:solidFill>
                <a:latin typeface="华文行楷" pitchFamily="2" charset="-122"/>
                <a:ea typeface="华文行楷" pitchFamily="2" charset="-122"/>
              </a:rPr>
              <a:t>让</a:t>
            </a:r>
            <a:r>
              <a:rPr lang="zh-CN" altLang="zh-CN" sz="2800" dirty="0">
                <a:solidFill>
                  <a:srgbClr val="00B050"/>
                </a:solidFill>
                <a:latin typeface="华文行楷" pitchFamily="2" charset="-122"/>
                <a:ea typeface="华文行楷" pitchFamily="2" charset="-122"/>
              </a:rPr>
              <a:t>女儿吃山珍海味，远不如让女儿懂得礼貌恭俭；</a:t>
            </a:r>
          </a:p>
          <a:p>
            <a:r>
              <a:rPr lang="zh-CN" altLang="zh-CN" sz="2800" dirty="0">
                <a:solidFill>
                  <a:srgbClr val="00B050"/>
                </a:solidFill>
                <a:latin typeface="华文行楷" pitchFamily="2" charset="-122"/>
                <a:ea typeface="华文行楷" pitchFamily="2" charset="-122"/>
              </a:rPr>
              <a:t>　　让女儿穿高档衣服，远不如让女儿懂得令仪表整洁大方的方法；</a:t>
            </a:r>
          </a:p>
          <a:p>
            <a:r>
              <a:rPr lang="zh-CN" altLang="zh-CN" sz="2800" dirty="0">
                <a:solidFill>
                  <a:srgbClr val="00B050"/>
                </a:solidFill>
                <a:latin typeface="华文行楷" pitchFamily="2" charset="-122"/>
                <a:ea typeface="华文行楷" pitchFamily="2" charset="-122"/>
              </a:rPr>
              <a:t>　　让女儿过奢华的生活以提高品位，远不如让女儿拥有一个聪慧的头脑；</a:t>
            </a:r>
          </a:p>
          <a:p>
            <a:r>
              <a:rPr lang="zh-CN" altLang="zh-CN" sz="2800" dirty="0">
                <a:solidFill>
                  <a:srgbClr val="00B050"/>
                </a:solidFill>
                <a:latin typeface="华文行楷" pitchFamily="2" charset="-122"/>
                <a:ea typeface="华文行楷" pitchFamily="2" charset="-122"/>
              </a:rPr>
              <a:t>　　</a:t>
            </a:r>
            <a:r>
              <a:rPr lang="en-US" altLang="zh-CN" sz="2800" dirty="0">
                <a:solidFill>
                  <a:srgbClr val="00B050"/>
                </a:solidFill>
                <a:latin typeface="华文行楷" pitchFamily="2" charset="-122"/>
                <a:ea typeface="华文行楷" pitchFamily="2" charset="-122"/>
              </a:rPr>
              <a:t>……</a:t>
            </a:r>
            <a:endParaRPr lang="zh-CN" altLang="zh-CN" sz="2800" dirty="0">
              <a:solidFill>
                <a:srgbClr val="00B050"/>
              </a:solidFill>
              <a:latin typeface="华文行楷" pitchFamily="2" charset="-122"/>
              <a:ea typeface="华文行楷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148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www.910club.cn/kjsc/UploadFiles20081888/200904/200904231800213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" t="-7448" r="-1468" b="13388"/>
          <a:stretch/>
        </p:blipFill>
        <p:spPr bwMode="auto">
          <a:xfrm>
            <a:off x="0" y="-547996"/>
            <a:ext cx="9286091" cy="737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646942" y="550810"/>
            <a:ext cx="33489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关于业余</a:t>
            </a:r>
            <a:r>
              <a:rPr lang="zh-CN" altLang="en-US" sz="40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生活</a:t>
            </a:r>
            <a:endParaRPr lang="zh-CN" altLang="en-US" sz="40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1703" y="2060848"/>
            <a:ext cx="73448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         </a:t>
            </a:r>
            <a:r>
              <a:rPr lang="zh-CN" altLang="zh-CN" sz="2400" dirty="0" smtClean="0"/>
              <a:t>除了</a:t>
            </a:r>
            <a:r>
              <a:rPr lang="zh-CN" altLang="zh-CN" sz="2400" dirty="0"/>
              <a:t>阅读之外，学习音乐、舞蹈、美术是最重要的。声乐和器乐</a:t>
            </a:r>
            <a:r>
              <a:rPr lang="zh-CN" altLang="zh-CN" sz="2400" dirty="0" smtClean="0"/>
              <a:t>，喜欢</a:t>
            </a:r>
            <a:r>
              <a:rPr lang="zh-CN" altLang="zh-CN" sz="2400" dirty="0"/>
              <a:t>哪个，就努力去学。唯一的要求</a:t>
            </a:r>
            <a:r>
              <a:rPr lang="zh-CN" altLang="zh-CN" sz="2400" dirty="0" smtClean="0"/>
              <a:t>，就是</a:t>
            </a:r>
            <a:r>
              <a:rPr lang="zh-CN" altLang="zh-CN" sz="2400" dirty="0"/>
              <a:t>不要变化太多，</a:t>
            </a:r>
            <a:r>
              <a:rPr lang="zh-CN" altLang="zh-CN" sz="2400" dirty="0" smtClean="0"/>
              <a:t>否则就是</a:t>
            </a:r>
            <a:r>
              <a:rPr lang="zh-CN" altLang="zh-CN" sz="2400" dirty="0"/>
              <a:t>半瓶子醋。最重要的是乐器可以</a:t>
            </a:r>
            <a:r>
              <a:rPr lang="zh-CN" altLang="zh-CN" sz="2400" dirty="0" smtClean="0"/>
              <a:t>提升</a:t>
            </a:r>
            <a:r>
              <a:rPr lang="zh-CN" altLang="en-US" sz="2400" dirty="0" smtClean="0"/>
              <a:t>女生</a:t>
            </a:r>
            <a:r>
              <a:rPr lang="zh-CN" altLang="zh-CN" sz="2400" dirty="0" smtClean="0"/>
              <a:t>气质</a:t>
            </a:r>
            <a:r>
              <a:rPr lang="zh-CN" altLang="zh-CN" sz="2400" dirty="0"/>
              <a:t>的途径。</a:t>
            </a:r>
          </a:p>
          <a:p>
            <a:endParaRPr lang="en-US" altLang="zh-CN" sz="2400" dirty="0" smtClean="0"/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     </a:t>
            </a:r>
            <a:r>
              <a:rPr lang="zh-CN" altLang="zh-CN" sz="2400" dirty="0" smtClean="0"/>
              <a:t>学习</a:t>
            </a:r>
            <a:r>
              <a:rPr lang="zh-CN" altLang="zh-CN" sz="2400" dirty="0"/>
              <a:t>美术，可以</a:t>
            </a:r>
            <a:r>
              <a:rPr lang="zh-CN" altLang="zh-CN" sz="2400" dirty="0" smtClean="0"/>
              <a:t>让</a:t>
            </a:r>
            <a:r>
              <a:rPr lang="zh-CN" altLang="en-US" sz="2400" dirty="0" smtClean="0"/>
              <a:t>女生</a:t>
            </a:r>
            <a:r>
              <a:rPr lang="zh-CN" altLang="zh-CN" sz="2400" dirty="0" smtClean="0"/>
              <a:t>对</a:t>
            </a:r>
            <a:r>
              <a:rPr lang="zh-CN" altLang="zh-CN" sz="2400" dirty="0"/>
              <a:t>美有自己的鉴赏，能训练自己发现美的眼睛</a:t>
            </a:r>
            <a:r>
              <a:rPr lang="zh-CN" altLang="zh-CN" sz="2400" dirty="0" smtClean="0"/>
              <a:t>。</a:t>
            </a:r>
            <a:endParaRPr lang="en-US" altLang="zh-CN" sz="2400" dirty="0" smtClean="0"/>
          </a:p>
        </p:txBody>
      </p:sp>
      <p:sp>
        <p:nvSpPr>
          <p:cNvPr id="7" name="矩形 6"/>
          <p:cNvSpPr/>
          <p:nvPr/>
        </p:nvSpPr>
        <p:spPr>
          <a:xfrm>
            <a:off x="467544" y="4941168"/>
            <a:ext cx="67687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         </a:t>
            </a:r>
            <a:r>
              <a:rPr lang="zh-CN" altLang="zh-CN" sz="2400" dirty="0" smtClean="0"/>
              <a:t>以上</a:t>
            </a:r>
            <a:r>
              <a:rPr lang="zh-CN" altLang="zh-CN" sz="2400" dirty="0"/>
              <a:t>这些艺术途径，都可以</a:t>
            </a:r>
            <a:r>
              <a:rPr lang="zh-CN" altLang="zh-CN" sz="2400" dirty="0" smtClean="0"/>
              <a:t>让</a:t>
            </a:r>
            <a:r>
              <a:rPr lang="zh-CN" altLang="en-US" sz="2400" dirty="0" smtClean="0"/>
              <a:t>女生</a:t>
            </a:r>
            <a:r>
              <a:rPr lang="zh-CN" altLang="zh-CN" sz="2400" dirty="0" smtClean="0"/>
              <a:t>找到</a:t>
            </a:r>
            <a:r>
              <a:rPr lang="zh-CN" altLang="zh-CN" sz="2400" dirty="0"/>
              <a:t>更广泛的通道，在未来与这个世界上更多的人去共鸣。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2120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6146" name="Picture 2" descr="http://www.910club.cn/kjsc/UploadFiles20081888/200904/200904231800559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2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385642" y="20325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自信</a:t>
            </a:r>
            <a:endParaRPr lang="zh-CN" alt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385767" y="943655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/>
              <a:t>一个自信的女孩子，她的言行举止之间自然会蕴涵着超乎常人的坚定、果敢、骄傲等气质</a:t>
            </a:r>
            <a:endParaRPr lang="zh-CN" altLang="en-US" sz="2400" dirty="0"/>
          </a:p>
        </p:txBody>
      </p:sp>
      <p:sp>
        <p:nvSpPr>
          <p:cNvPr id="6" name="矩形 5"/>
          <p:cNvSpPr/>
          <p:nvPr/>
        </p:nvSpPr>
        <p:spPr>
          <a:xfrm>
            <a:off x="385642" y="1820525"/>
            <a:ext cx="76203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/>
              <a:t>在日常生活中，</a:t>
            </a:r>
            <a:r>
              <a:rPr lang="zh-CN" altLang="zh-CN" sz="2400" dirty="0" smtClean="0"/>
              <a:t>为了培养</a:t>
            </a:r>
            <a:r>
              <a:rPr lang="zh-CN" altLang="zh-CN" sz="2400" dirty="0"/>
              <a:t>女儿的自信，父母可为自己的小公主订立这样两个对她们一生至关重要的原则：</a:t>
            </a:r>
            <a:endParaRPr lang="zh-CN" altLang="en-US" sz="2400" dirty="0"/>
          </a:p>
        </p:txBody>
      </p:sp>
      <p:sp>
        <p:nvSpPr>
          <p:cNvPr id="7" name="矩形 6"/>
          <p:cNvSpPr/>
          <p:nvPr/>
        </p:nvSpPr>
        <p:spPr>
          <a:xfrm>
            <a:off x="385641" y="2651522"/>
            <a:ext cx="734494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华文行楷" pitchFamily="2" charset="-122"/>
                <a:ea typeface="华文行楷" pitchFamily="2" charset="-122"/>
              </a:rPr>
              <a:t>1.</a:t>
            </a:r>
            <a:r>
              <a:rPr lang="zh-CN" altLang="zh-CN" sz="2400" dirty="0">
                <a:latin typeface="华文行楷" pitchFamily="2" charset="-122"/>
                <a:ea typeface="华文行楷" pitchFamily="2" charset="-122"/>
              </a:rPr>
              <a:t>走路的时候抬头</a:t>
            </a:r>
            <a:r>
              <a:rPr lang="en-US" altLang="zh-CN" sz="2400" dirty="0">
                <a:latin typeface="华文行楷" pitchFamily="2" charset="-122"/>
                <a:ea typeface="华文行楷" pitchFamily="2" charset="-122"/>
              </a:rPr>
              <a:t>,</a:t>
            </a:r>
            <a:r>
              <a:rPr lang="zh-CN" altLang="zh-CN" sz="2400" dirty="0">
                <a:latin typeface="华文行楷" pitchFamily="2" charset="-122"/>
                <a:ea typeface="华文行楷" pitchFamily="2" charset="-122"/>
              </a:rPr>
              <a:t>挺胸</a:t>
            </a:r>
            <a:r>
              <a:rPr lang="en-US" altLang="zh-CN" sz="2400" dirty="0">
                <a:latin typeface="华文行楷" pitchFamily="2" charset="-122"/>
                <a:ea typeface="华文行楷" pitchFamily="2" charset="-122"/>
              </a:rPr>
              <a:t>,</a:t>
            </a:r>
            <a:r>
              <a:rPr lang="zh-CN" altLang="zh-CN" sz="2400" dirty="0">
                <a:latin typeface="华文行楷" pitchFamily="2" charset="-122"/>
                <a:ea typeface="华文行楷" pitchFamily="2" charset="-122"/>
              </a:rPr>
              <a:t>收腹。</a:t>
            </a:r>
          </a:p>
          <a:p>
            <a:r>
              <a:rPr lang="zh-CN" altLang="zh-CN" sz="2400" dirty="0">
                <a:latin typeface="华文行楷" pitchFamily="2" charset="-122"/>
                <a:ea typeface="华文行楷" pitchFamily="2" charset="-122"/>
              </a:rPr>
              <a:t>　　女孩子是否高贵、是否自信，会很大程度地体现在她的形体展现方式上。因此，女孩父母一定要从小就让孩子养成抬头挺胸走路的习惯，这是培养女孩子高贵气质的一个最基本要求。</a:t>
            </a:r>
          </a:p>
        </p:txBody>
      </p:sp>
      <p:sp>
        <p:nvSpPr>
          <p:cNvPr id="8" name="矩形 7"/>
          <p:cNvSpPr/>
          <p:nvPr/>
        </p:nvSpPr>
        <p:spPr>
          <a:xfrm>
            <a:off x="325679" y="4586352"/>
            <a:ext cx="74649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b="1" dirty="0">
                <a:latin typeface="华文行楷" pitchFamily="2" charset="-122"/>
                <a:ea typeface="华文行楷" pitchFamily="2" charset="-122"/>
              </a:rPr>
              <a:t>　</a:t>
            </a:r>
            <a:r>
              <a:rPr lang="en-US" altLang="zh-CN" sz="2400" b="1" dirty="0">
                <a:latin typeface="华文行楷" pitchFamily="2" charset="-122"/>
                <a:ea typeface="华文行楷" pitchFamily="2" charset="-122"/>
              </a:rPr>
              <a:t>2.</a:t>
            </a:r>
            <a:r>
              <a:rPr lang="zh-CN" altLang="zh-CN" sz="2400" b="1" dirty="0">
                <a:latin typeface="华文行楷" pitchFamily="2" charset="-122"/>
                <a:ea typeface="华文行楷" pitchFamily="2" charset="-122"/>
              </a:rPr>
              <a:t>说话的速度要适中，不要太快</a:t>
            </a:r>
            <a:r>
              <a:rPr lang="en-US" altLang="zh-CN" sz="2400" b="1" dirty="0">
                <a:latin typeface="华文行楷" pitchFamily="2" charset="-122"/>
                <a:ea typeface="华文行楷" pitchFamily="2" charset="-122"/>
              </a:rPr>
              <a:t>,</a:t>
            </a:r>
            <a:r>
              <a:rPr lang="zh-CN" altLang="zh-CN" sz="2400" b="1" dirty="0">
                <a:latin typeface="华文行楷" pitchFamily="2" charset="-122"/>
                <a:ea typeface="华文行楷" pitchFamily="2" charset="-122"/>
              </a:rPr>
              <a:t>也不要太慢。</a:t>
            </a:r>
            <a:endParaRPr lang="zh-CN" altLang="zh-CN" sz="2400" dirty="0">
              <a:latin typeface="华文行楷" pitchFamily="2" charset="-122"/>
              <a:ea typeface="华文行楷" pitchFamily="2" charset="-122"/>
            </a:endParaRPr>
          </a:p>
          <a:p>
            <a:r>
              <a:rPr lang="zh-CN" altLang="zh-CN" sz="2400" dirty="0">
                <a:latin typeface="华文行楷" pitchFamily="2" charset="-122"/>
                <a:ea typeface="华文行楷" pitchFamily="2" charset="-122"/>
              </a:rPr>
              <a:t>　　女孩子的气质，很大程度上要通过语言展露出来。女孩子说话太快，会给人鼓噪、不安等不自信的感觉；说话太慢则会给人拖沓、无主见等柔弱的感觉</a:t>
            </a:r>
            <a:r>
              <a:rPr lang="en-US" altLang="zh-CN" sz="2400" dirty="0">
                <a:latin typeface="华文行楷" pitchFamily="2" charset="-122"/>
                <a:ea typeface="华文行楷" pitchFamily="2" charset="-122"/>
              </a:rPr>
              <a:t>……</a:t>
            </a:r>
            <a:r>
              <a:rPr lang="zh-CN" altLang="zh-CN" sz="2400" dirty="0">
                <a:latin typeface="华文行楷" pitchFamily="2" charset="-122"/>
                <a:ea typeface="华文行楷" pitchFamily="2" charset="-122"/>
              </a:rPr>
              <a:t>而适中的语速，恰恰是展现女孩子最佳气质的最好方法。</a:t>
            </a:r>
          </a:p>
        </p:txBody>
      </p:sp>
    </p:spTree>
    <p:extLst>
      <p:ext uri="{BB962C8B-B14F-4D97-AF65-F5344CB8AC3E}">
        <p14:creationId xmlns:p14="http://schemas.microsoft.com/office/powerpoint/2010/main" val="8747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www.910club.cn/kjsc/UploadFiles20081888/200904/200904231754236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87" b="5872"/>
          <a:stretch/>
        </p:blipFill>
        <p:spPr bwMode="auto">
          <a:xfrm>
            <a:off x="5749" y="946"/>
            <a:ext cx="9102125" cy="6857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467544" y="836712"/>
            <a:ext cx="20882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品味</a:t>
            </a:r>
          </a:p>
        </p:txBody>
      </p:sp>
      <p:sp>
        <p:nvSpPr>
          <p:cNvPr id="6" name="矩形 5"/>
          <p:cNvSpPr/>
          <p:nvPr/>
        </p:nvSpPr>
        <p:spPr>
          <a:xfrm>
            <a:off x="251520" y="2692456"/>
            <a:ext cx="76381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        </a:t>
            </a:r>
            <a:r>
              <a:rPr lang="zh-CN" altLang="zh-CN" sz="2400" dirty="0" smtClean="0"/>
              <a:t>提升</a:t>
            </a:r>
            <a:r>
              <a:rPr lang="zh-CN" altLang="zh-CN" sz="2400" dirty="0"/>
              <a:t>女孩子</a:t>
            </a:r>
            <a:r>
              <a:rPr lang="zh-CN" altLang="zh-CN" sz="2400" b="1" dirty="0">
                <a:solidFill>
                  <a:srgbClr val="FF3300"/>
                </a:solidFill>
              </a:rPr>
              <a:t>品位</a:t>
            </a:r>
            <a:r>
              <a:rPr lang="zh-CN" altLang="zh-CN" sz="2400" dirty="0"/>
              <a:t>的最好方法，就是一定要增长她的见识。增长见识的方法有很多，比如旅行、读书、学习一些才艺等等。只有女孩子掌握的知识增长了、判断能力增强了，她才真的不会被外界的种种所诱惑。</a:t>
            </a:r>
          </a:p>
        </p:txBody>
      </p:sp>
    </p:spTree>
    <p:extLst>
      <p:ext uri="{BB962C8B-B14F-4D97-AF65-F5344CB8AC3E}">
        <p14:creationId xmlns:p14="http://schemas.microsoft.com/office/powerpoint/2010/main" val="27726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1049</Words>
  <Application>Microsoft Office PowerPoint</Application>
  <PresentationFormat>全屏显示(4:3)</PresentationFormat>
  <Paragraphs>65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USER</cp:lastModifiedBy>
  <cp:revision>66</cp:revision>
  <dcterms:created xsi:type="dcterms:W3CDTF">2013-04-22T06:44:45Z</dcterms:created>
  <dcterms:modified xsi:type="dcterms:W3CDTF">2013-04-24T07:58:11Z</dcterms:modified>
</cp:coreProperties>
</file>