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63" r:id="rId5"/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75360" y="2216785"/>
            <a:ext cx="6802755" cy="2368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/>
            <a:r>
              <a:rPr lang="zh-CN" sz="7200">
                <a:latin typeface="黑体" panose="02010609060101010101" charset="-122"/>
                <a:ea typeface="黑体" panose="02010609060101010101" charset="-122"/>
              </a:rPr>
              <a:t>深切缅怀</a:t>
            </a:r>
            <a:endParaRPr lang="zh-CN" sz="7200">
              <a:latin typeface="黑体" panose="02010609060101010101" charset="-122"/>
              <a:ea typeface="黑体" panose="02010609060101010101" charset="-122"/>
            </a:endParaRPr>
          </a:p>
          <a:p>
            <a:pPr indent="355600" algn="ctr"/>
            <a:endParaRPr lang="zh-CN" sz="3200">
              <a:ea typeface="宋体" panose="02010600030101010101" pitchFamily="2" charset="-122"/>
            </a:endParaRPr>
          </a:p>
          <a:p>
            <a:pPr indent="355600" algn="ctr"/>
            <a:r>
              <a:rPr lang="zh-CN" sz="4400">
                <a:latin typeface="黑体" panose="02010609060101010101" charset="-122"/>
                <a:ea typeface="黑体" panose="02010609060101010101" charset="-122"/>
              </a:rPr>
              <a:t>我校名誉校长田家炳先生</a:t>
            </a:r>
            <a:endParaRPr lang="zh-CN" altLang="en-US" sz="4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唁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165225" y="986155"/>
            <a:ext cx="6814820" cy="4874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6695" y="2679700"/>
            <a:ext cx="83540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/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田家炳先生先后五次来到他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心爱的常州田中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，给全体师生谆谆教诲和殷殷期望！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8230" y="5377180"/>
            <a:ext cx="7156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宋体" panose="02010600030101010101" pitchFamily="2" charset="-122"/>
                <a:sym typeface="+mn-ea"/>
              </a:rPr>
              <a:t>1996</a:t>
            </a:r>
            <a:r>
              <a:rPr lang="zh-CN">
                <a:sym typeface="+mn-ea"/>
              </a:rPr>
              <a:t>年</a:t>
            </a:r>
            <a:r>
              <a:rPr lang="en-US">
                <a:latin typeface="Times New Roman" panose="02020603050405020304" charset="0"/>
                <a:sym typeface="+mn-ea"/>
              </a:rPr>
              <a:t>5</a:t>
            </a:r>
            <a:r>
              <a:rPr lang="zh-CN">
                <a:sym typeface="+mn-ea"/>
              </a:rPr>
              <a:t>月</a:t>
            </a:r>
            <a:r>
              <a:rPr lang="en-US">
                <a:latin typeface="Times New Roman" panose="02020603050405020304" charset="0"/>
                <a:sym typeface="+mn-ea"/>
              </a:rPr>
              <a:t>14</a:t>
            </a:r>
            <a:r>
              <a:rPr lang="zh-CN">
                <a:sym typeface="+mn-ea"/>
              </a:rPr>
              <a:t>日，田老先生第一次莅临我校，出席学校命名庆典活动。</a:t>
            </a:r>
            <a:endParaRPr lang="zh-CN" altLang="en-US"/>
          </a:p>
        </p:txBody>
      </p:sp>
      <p:pic>
        <p:nvPicPr>
          <p:cNvPr id="3" name="图片 2" descr="1、田家炳先生首次来校，师生迎接盛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918845"/>
            <a:ext cx="7325995" cy="4173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60425" y="5947410"/>
            <a:ext cx="67983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宋体" panose="02010600030101010101" pitchFamily="2" charset="-122"/>
                <a:sym typeface="+mn-ea"/>
              </a:rPr>
              <a:t>1998</a:t>
            </a:r>
            <a:r>
              <a:rPr lang="zh-CN">
                <a:sym typeface="+mn-ea"/>
              </a:rPr>
              <a:t>年</a:t>
            </a:r>
            <a:r>
              <a:rPr lang="en-US">
                <a:latin typeface="Times New Roman" panose="02020603050405020304" charset="0"/>
                <a:sym typeface="+mn-ea"/>
              </a:rPr>
              <a:t>9</a:t>
            </a:r>
            <a:r>
              <a:rPr lang="zh-CN">
                <a:sym typeface="+mn-ea"/>
              </a:rPr>
              <a:t>月</a:t>
            </a:r>
            <a:r>
              <a:rPr lang="en-US">
                <a:latin typeface="Times New Roman" panose="02020603050405020304" charset="0"/>
                <a:sym typeface="+mn-ea"/>
              </a:rPr>
              <a:t>19</a:t>
            </a:r>
            <a:r>
              <a:rPr lang="zh-CN">
                <a:sym typeface="+mn-ea"/>
              </a:rPr>
              <a:t>日，田老先生第二次莅临我校，关心学校建设和发展</a:t>
            </a:r>
            <a:endParaRPr lang="zh-CN"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 descr="3、1998年9月田家炳先生第二次来校，关心学校建设和发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678180"/>
            <a:ext cx="6784340" cy="4894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77900" y="5725160"/>
            <a:ext cx="71570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宋体" panose="02010600030101010101" pitchFamily="2" charset="-122"/>
                <a:sym typeface="+mn-ea"/>
              </a:rPr>
              <a:t>2001</a:t>
            </a:r>
            <a:r>
              <a:rPr lang="zh-CN">
                <a:sym typeface="+mn-ea"/>
              </a:rPr>
              <a:t>年</a:t>
            </a:r>
            <a:r>
              <a:rPr lang="en-US">
                <a:latin typeface="Times New Roman" panose="02020603050405020304" charset="0"/>
                <a:sym typeface="+mn-ea"/>
              </a:rPr>
              <a:t>11</a:t>
            </a:r>
            <a:r>
              <a:rPr lang="zh-CN">
                <a:sym typeface="+mn-ea"/>
              </a:rPr>
              <a:t>月</a:t>
            </a:r>
            <a:r>
              <a:rPr lang="en-US">
                <a:latin typeface="Times New Roman" panose="02020603050405020304" charset="0"/>
                <a:sym typeface="+mn-ea"/>
              </a:rPr>
              <a:t>19</a:t>
            </a:r>
            <a:r>
              <a:rPr lang="zh-CN">
                <a:sym typeface="+mn-ea"/>
              </a:rPr>
              <a:t>日，田老先生第三次莅临我校，为师生作</a:t>
            </a:r>
            <a:r>
              <a:rPr lang="zh-CN" altLang="en-US">
                <a:sym typeface="+mn-ea"/>
              </a:rPr>
              <a:t>诚信教育报告。</a:t>
            </a:r>
            <a:endParaRPr lang="zh-CN"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 descr="三次来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347980"/>
            <a:ext cx="7125335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4195" y="5102860"/>
            <a:ext cx="78536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宋体" panose="02010600030101010101" pitchFamily="2" charset="-122"/>
                <a:sym typeface="+mn-ea"/>
              </a:rPr>
              <a:t>2004</a:t>
            </a:r>
            <a:r>
              <a:rPr lang="zh-CN">
                <a:sym typeface="+mn-ea"/>
              </a:rPr>
              <a:t>年</a:t>
            </a:r>
            <a:r>
              <a:rPr lang="en-US">
                <a:latin typeface="Times New Roman" panose="02020603050405020304" charset="0"/>
                <a:sym typeface="+mn-ea"/>
              </a:rPr>
              <a:t>4</a:t>
            </a:r>
            <a:r>
              <a:rPr lang="zh-CN">
                <a:sym typeface="+mn-ea"/>
              </a:rPr>
              <a:t>月</a:t>
            </a:r>
            <a:r>
              <a:rPr lang="en-US">
                <a:latin typeface="Times New Roman" panose="02020603050405020304" charset="0"/>
                <a:sym typeface="+mn-ea"/>
              </a:rPr>
              <a:t>28</a:t>
            </a:r>
            <a:r>
              <a:rPr lang="zh-CN">
                <a:sym typeface="+mn-ea"/>
              </a:rPr>
              <a:t>日，田老先生第四次莅临我校，出席学校图书信息中心落成典礼。</a:t>
            </a:r>
            <a:endParaRPr lang="zh-CN"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 descr="9、2004年4月田家炳先生来校参加图书信息楼落成典礼，与我省田家炳中学代表合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360" y="-440055"/>
            <a:ext cx="6939280" cy="5204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0380" y="5579110"/>
            <a:ext cx="80638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/>
            <a:r>
              <a:rPr lang="en-US">
                <a:latin typeface="宋体" panose="02010600030101010101" pitchFamily="2" charset="-122"/>
                <a:sym typeface="+mn-ea"/>
              </a:rPr>
              <a:t>2007</a:t>
            </a:r>
            <a:r>
              <a:rPr lang="zh-CN">
                <a:sym typeface="+mn-ea"/>
              </a:rPr>
              <a:t>年</a:t>
            </a:r>
            <a:r>
              <a:rPr lang="en-US">
                <a:latin typeface="Times New Roman" panose="02020603050405020304" charset="0"/>
                <a:sym typeface="+mn-ea"/>
              </a:rPr>
              <a:t>4</a:t>
            </a:r>
            <a:r>
              <a:rPr lang="zh-CN">
                <a:sym typeface="+mn-ea"/>
              </a:rPr>
              <a:t>月</a:t>
            </a:r>
            <a:r>
              <a:rPr lang="en-US">
                <a:latin typeface="Times New Roman" panose="02020603050405020304" charset="0"/>
                <a:sym typeface="+mn-ea"/>
              </a:rPr>
              <a:t>18</a:t>
            </a:r>
            <a:r>
              <a:rPr lang="zh-CN">
                <a:sym typeface="+mn-ea"/>
              </a:rPr>
              <a:t>日，田老先生第五次莅临我校，出席“中学德育创新与素质教育推行”研讨会暨中央教科所“田家炳基金会学校德育研究与发展计划”项目工作坊活动。</a:t>
            </a:r>
            <a:endParaRPr lang="zh-CN">
              <a:sym typeface="+mn-ea"/>
            </a:endParaRPr>
          </a:p>
        </p:txBody>
      </p:sp>
      <p:pic>
        <p:nvPicPr>
          <p:cNvPr id="5" name="图片 4" descr="8、第五次来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015" y="833755"/>
            <a:ext cx="5876290" cy="4598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/>
  <Paragraphs>19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黑体</vt:lpstr>
      <vt:lpstr>Times New Roman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万兆-吴腾华</cp:lastModifiedBy>
  <cp:revision>2</cp:revision>
  <dcterms:created xsi:type="dcterms:W3CDTF">2018-07-11T03:35:00Z</dcterms:created>
  <dcterms:modified xsi:type="dcterms:W3CDTF">2018-07-11T05:51:05Z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