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549" r:id="rId6"/>
    <p:sldId id="630" r:id="rId7"/>
    <p:sldId id="279" r:id="rId8"/>
    <p:sldId id="280" r:id="rId9"/>
    <p:sldId id="776" r:id="rId10"/>
    <p:sldId id="861" r:id="rId11"/>
    <p:sldId id="778" r:id="rId12"/>
    <p:sldId id="779" r:id="rId13"/>
    <p:sldId id="780" r:id="rId14"/>
    <p:sldId id="781" r:id="rId15"/>
    <p:sldId id="782" r:id="rId16"/>
    <p:sldId id="731" r:id="rId17"/>
    <p:sldId id="783" r:id="rId18"/>
    <p:sldId id="784" r:id="rId19"/>
    <p:sldId id="785" r:id="rId20"/>
    <p:sldId id="786" r:id="rId21"/>
    <p:sldId id="787" r:id="rId22"/>
    <p:sldId id="788" r:id="rId23"/>
    <p:sldId id="789" r:id="rId24"/>
    <p:sldId id="790" r:id="rId25"/>
    <p:sldId id="792" r:id="rId26"/>
    <p:sldId id="729" r:id="rId27"/>
    <p:sldId id="794" r:id="rId28"/>
    <p:sldId id="740" r:id="rId29"/>
    <p:sldId id="743" r:id="rId30"/>
    <p:sldId id="795" r:id="rId31"/>
    <p:sldId id="830" r:id="rId32"/>
    <p:sldId id="831" r:id="rId33"/>
    <p:sldId id="832" r:id="rId34"/>
    <p:sldId id="833" r:id="rId35"/>
    <p:sldId id="742" r:id="rId36"/>
    <p:sldId id="836" r:id="rId37"/>
    <p:sldId id="838" r:id="rId38"/>
    <p:sldId id="839" r:id="rId39"/>
    <p:sldId id="738" r:id="rId40"/>
    <p:sldId id="745" r:id="rId41"/>
    <p:sldId id="328" r:id="rId42"/>
    <p:sldId id="329" r:id="rId43"/>
    <p:sldId id="840" r:id="rId44"/>
    <p:sldId id="660" r:id="rId45"/>
    <p:sldId id="842" r:id="rId46"/>
    <p:sldId id="843" r:id="rId47"/>
    <p:sldId id="546" r:id="rId48"/>
    <p:sldId id="333" r:id="rId49"/>
    <p:sldId id="334" r:id="rId50"/>
    <p:sldId id="547" r:id="rId51"/>
    <p:sldId id="844" r:id="rId52"/>
    <p:sldId id="548" r:id="rId53"/>
    <p:sldId id="722" r:id="rId54"/>
    <p:sldId id="723" r:id="rId55"/>
    <p:sldId id="358" r:id="rId56"/>
    <p:sldId id="860" r:id="rId5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-27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0" Type="http://schemas.openxmlformats.org/officeDocument/2006/relationships/tableStyles" Target="tableStyles.xml"/><Relationship Id="rId6" Type="http://schemas.openxmlformats.org/officeDocument/2006/relationships/slide" Target="slides/slide3.xml"/><Relationship Id="rId59" Type="http://schemas.openxmlformats.org/officeDocument/2006/relationships/viewProps" Target="viewProps.xml"/><Relationship Id="rId58" Type="http://schemas.openxmlformats.org/officeDocument/2006/relationships/presProps" Target="presProps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967063B-9767-4168-BD8F-4B81C23718EB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D9B3C1A-3DAC-4734-990F-E08B1B3D1EC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0722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2770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4818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6866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4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0962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3010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5058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7106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9154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1202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3250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5298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7346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9394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61442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66562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7410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6802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458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9874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57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67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87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98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90114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1506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92162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208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218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228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239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3554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5602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7650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5138D-5C2B-4AB3-8D92-8B5792AED3A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B7C48-86CF-407A-9B20-30D08921068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E3C81-C01D-4EC5-97F6-693B5962ACF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D79C9-A3BB-4766-97C0-C31F80FADD5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6A48E-A9C9-4A34-99F1-5E37CBD82BD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49219-D38A-43E8-9D8B-9E6E670D160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ABD86-F09A-4475-914C-BD7310B0F68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B05D9-9385-48C8-9A21-6333A72B1B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4747-7AAE-49AC-905F-1CF2F372123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9FA61-67D9-48B4-8D55-7E2DA4DF0B3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6A2A4-CB03-4470-B64B-08C10DE6D93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1E3DB-C140-42F6-A98F-387C3275D2F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999A0-50E3-4026-9DB5-1453D77D382A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67A19-23FB-4594-8561-59D26375F5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8EC52-1CA4-472E-A6B1-EEDC176E6F4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FC5A-964E-49C5-B963-988E34CFBC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E5EA9-3BA5-4A4E-BB78-ABD6C36F1923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3E0FB-30E7-42BD-BE60-B497D455424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A8584-CA63-4A86-9E85-9CA4B7ABDE04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6CC78-CC99-473A-B163-1341CAD5D8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9CD63-BA87-4305-AE0D-6B12F0483F0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803C3-A280-4732-9FDE-733ED9C01C4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8670DF-0BC2-4CBF-9E76-A7CD0F7DB39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A001170-576B-478C-AAB0-1F8AC5FDCD3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9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b="1" smtClean="0">
                <a:solidFill>
                  <a:srgbClr val="FF0000"/>
                </a:solidFill>
              </a:rPr>
              <a:t>数学教研训期初工作会议</a:t>
            </a:r>
            <a:endParaRPr lang="zh-CN" altLang="zh-CN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64900" cy="1460500"/>
          </a:xfrm>
        </p:spPr>
        <p:txBody>
          <a:bodyPr/>
          <a:lstStyle/>
          <a:p>
            <a:r>
              <a:rPr lang="zh-CN" altLang="en-US" sz="3600" smtClean="0">
                <a:solidFill>
                  <a:srgbClr val="FF0000"/>
                </a:solidFill>
              </a:rPr>
              <a:t>各年级部分试题解读</a:t>
            </a:r>
            <a:r>
              <a:rPr lang="en-US" altLang="zh-CN" sz="3600" smtClean="0">
                <a:solidFill>
                  <a:srgbClr val="FF0000"/>
                </a:solidFill>
              </a:rPr>
              <a:t>------</a:t>
            </a:r>
            <a:r>
              <a:rPr lang="zh-CN" altLang="en-US" sz="3600" smtClean="0">
                <a:solidFill>
                  <a:srgbClr val="FF0000"/>
                </a:solidFill>
              </a:rPr>
              <a:t>暨数学学科评价导向分析</a:t>
            </a:r>
            <a:endParaRPr lang="zh-CN" altLang="en-US" sz="3600" smtClean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1200" y="1825625"/>
            <a:ext cx="1731963" cy="660400"/>
          </a:xfrm>
        </p:spPr>
        <p:txBody>
          <a:bodyPr/>
          <a:lstStyle/>
          <a:p>
            <a:r>
              <a:rPr lang="zh-CN" altLang="en-US" smtClean="0"/>
              <a:t>三年级</a:t>
            </a:r>
            <a:endParaRPr lang="zh-CN" altLang="en-US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8013" y="2486025"/>
            <a:ext cx="101123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38200" y="3824288"/>
            <a:ext cx="864076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考查：乘法意义的</a:t>
            </a:r>
            <a:r>
              <a:rPr lang="zh-CN" altLang="en-US" sz="3600">
                <a:solidFill>
                  <a:srgbClr val="FF0000"/>
                </a:solidFill>
                <a:latin typeface="Calibri" panose="020F0502020204030204" pitchFamily="34" charset="0"/>
              </a:rPr>
              <a:t>理解</a:t>
            </a:r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（求一个数的几倍是多少，就是求几个几的和是多少）。</a:t>
            </a:r>
            <a:endParaRPr lang="zh-CN" altLang="en-US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22350" y="1849438"/>
            <a:ext cx="8743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内容占位符 4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三年级</a:t>
            </a:r>
            <a:endParaRPr lang="zh-CN" altLang="en-US" smtClean="0"/>
          </a:p>
        </p:txBody>
      </p:sp>
      <p:sp>
        <p:nvSpPr>
          <p:cNvPr id="31747" name="文本框 6"/>
          <p:cNvSpPr txBox="1">
            <a:spLocks noChangeArrowheads="1"/>
          </p:cNvSpPr>
          <p:nvPr/>
        </p:nvSpPr>
        <p:spPr bwMode="auto">
          <a:xfrm>
            <a:off x="1116013" y="3827463"/>
            <a:ext cx="3586162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考查：间隔排列规律的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</a:rPr>
              <a:t>理解</a:t>
            </a:r>
            <a:endParaRPr lang="zh-CN" altLang="en-US" sz="20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内容占位符 4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三年级</a:t>
            </a:r>
            <a:endParaRPr lang="zh-CN" altLang="en-US" smtClean="0"/>
          </a:p>
        </p:txBody>
      </p:sp>
      <p:sp>
        <p:nvSpPr>
          <p:cNvPr id="33794" name="文本框 6"/>
          <p:cNvSpPr txBox="1">
            <a:spLocks noChangeArrowheads="1"/>
          </p:cNvSpPr>
          <p:nvPr/>
        </p:nvSpPr>
        <p:spPr bwMode="auto">
          <a:xfrm>
            <a:off x="1116013" y="3827463"/>
            <a:ext cx="3128962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</a:t>
            </a:r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平移运动的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理解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zh-CN" altLang="en-US" sz="20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33795" name="图片 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35038" y="1612900"/>
            <a:ext cx="8039100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内容占位符 4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三年级</a:t>
            </a:r>
            <a:endParaRPr lang="zh-CN" altLang="en-US" smtClean="0"/>
          </a:p>
        </p:txBody>
      </p:sp>
      <p:sp>
        <p:nvSpPr>
          <p:cNvPr id="35842" name="文本框 6"/>
          <p:cNvSpPr txBox="1">
            <a:spLocks noChangeArrowheads="1"/>
          </p:cNvSpPr>
          <p:nvPr/>
        </p:nvSpPr>
        <p:spPr bwMode="auto">
          <a:xfrm>
            <a:off x="1016000" y="3743325"/>
            <a:ext cx="3130550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</a:t>
            </a:r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分数意义的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理解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zh-CN" altLang="en-US" sz="20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35843" name="图片 9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0888" y="1914525"/>
            <a:ext cx="6632575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66775" y="1412875"/>
            <a:ext cx="7812088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文本框 4"/>
          <p:cNvSpPr txBox="1">
            <a:spLocks noChangeArrowheads="1"/>
          </p:cNvSpPr>
          <p:nvPr/>
        </p:nvSpPr>
        <p:spPr bwMode="auto">
          <a:xfrm>
            <a:off x="1455738" y="4156075"/>
            <a:ext cx="366395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考查：轴对称概念的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</a:rPr>
              <a:t>理解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7891" name="内容占位符 1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四年级</a:t>
            </a:r>
            <a:endParaRPr lang="zh-CN" alt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文本框 4"/>
          <p:cNvSpPr txBox="1">
            <a:spLocks noChangeArrowheads="1"/>
          </p:cNvSpPr>
          <p:nvPr/>
        </p:nvSpPr>
        <p:spPr bwMode="auto">
          <a:xfrm>
            <a:off x="1455738" y="4156075"/>
            <a:ext cx="8742362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考查：容量表象的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</a:rPr>
              <a:t>理解，更考查教学过程。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9938" name="内容占位符 1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四年级</a:t>
            </a:r>
            <a:endParaRPr lang="zh-CN" altLang="en-US" smtClean="0"/>
          </a:p>
        </p:txBody>
      </p:sp>
      <p:pic>
        <p:nvPicPr>
          <p:cNvPr id="39939" name="图片 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69913" y="1566863"/>
            <a:ext cx="9472612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文本框 4"/>
          <p:cNvSpPr txBox="1">
            <a:spLocks noChangeArrowheads="1"/>
          </p:cNvSpPr>
          <p:nvPr/>
        </p:nvSpPr>
        <p:spPr bwMode="auto">
          <a:xfrm>
            <a:off x="890588" y="4440238"/>
            <a:ext cx="8740775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考查：周期规律的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</a:rPr>
              <a:t>理解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986" name="内容占位符 1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四年级</a:t>
            </a:r>
            <a:endParaRPr lang="zh-CN" altLang="en-US" smtClean="0"/>
          </a:p>
        </p:txBody>
      </p:sp>
      <p:pic>
        <p:nvPicPr>
          <p:cNvPr id="41987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90588" y="1463675"/>
            <a:ext cx="8086725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文本框 4"/>
          <p:cNvSpPr txBox="1">
            <a:spLocks noChangeArrowheads="1"/>
          </p:cNvSpPr>
          <p:nvPr/>
        </p:nvSpPr>
        <p:spPr bwMode="auto">
          <a:xfrm>
            <a:off x="890588" y="4440238"/>
            <a:ext cx="8740775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考查：运算算理的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</a:rPr>
              <a:t>理解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4034" name="内容占位符 1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四年级</a:t>
            </a:r>
            <a:endParaRPr lang="zh-CN" altLang="en-US" smtClean="0"/>
          </a:p>
        </p:txBody>
      </p:sp>
      <p:pic>
        <p:nvPicPr>
          <p:cNvPr id="44035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2100" y="1706563"/>
            <a:ext cx="112966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文本框 4"/>
          <p:cNvSpPr txBox="1">
            <a:spLocks noChangeArrowheads="1"/>
          </p:cNvSpPr>
          <p:nvPr/>
        </p:nvSpPr>
        <p:spPr bwMode="auto">
          <a:xfrm>
            <a:off x="763588" y="3959225"/>
            <a:ext cx="8740775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考查：商不变规律的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</a:rPr>
              <a:t>理解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6082" name="内容占位符 1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四年级</a:t>
            </a:r>
            <a:endParaRPr lang="zh-CN" altLang="en-US" smtClean="0"/>
          </a:p>
        </p:txBody>
      </p:sp>
      <p:pic>
        <p:nvPicPr>
          <p:cNvPr id="46083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69913" y="1901825"/>
            <a:ext cx="103124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文本框 4"/>
          <p:cNvSpPr txBox="1">
            <a:spLocks noChangeArrowheads="1"/>
          </p:cNvSpPr>
          <p:nvPr/>
        </p:nvSpPr>
        <p:spPr bwMode="auto">
          <a:xfrm>
            <a:off x="763588" y="3959225"/>
            <a:ext cx="8740775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考查：概率的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</a:rPr>
              <a:t>理解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8130" name="内容占位符 1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四年级</a:t>
            </a:r>
            <a:endParaRPr lang="zh-CN" altLang="en-US" smtClean="0"/>
          </a:p>
        </p:txBody>
      </p:sp>
      <p:pic>
        <p:nvPicPr>
          <p:cNvPr id="48131" name="图片 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69913" y="1800225"/>
            <a:ext cx="1036320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内容占位符 2"/>
          <p:cNvSpPr>
            <a:spLocks noGrp="1"/>
          </p:cNvSpPr>
          <p:nvPr>
            <p:ph idx="1"/>
          </p:nvPr>
        </p:nvSpPr>
        <p:spPr>
          <a:xfrm>
            <a:off x="663575" y="1143000"/>
            <a:ext cx="10515600" cy="4351338"/>
          </a:xfrm>
        </p:spPr>
        <p:txBody>
          <a:bodyPr/>
          <a:lstStyle/>
          <a:p>
            <a:r>
              <a:rPr lang="zh-CN" altLang="en-US" b="1" smtClean="0">
                <a:solidFill>
                  <a:srgbClr val="FF0000"/>
                </a:solidFill>
              </a:rPr>
              <a:t>一、上学期主要活动梳理</a:t>
            </a:r>
            <a:endParaRPr lang="zh-CN" altLang="en-US" b="1" smtClean="0">
              <a:solidFill>
                <a:srgbClr val="FF0000"/>
              </a:solidFill>
            </a:endParaRPr>
          </a:p>
          <a:p>
            <a:endParaRPr lang="zh-CN" altLang="en-US" b="1" smtClean="0">
              <a:solidFill>
                <a:srgbClr val="FF0000"/>
              </a:solidFill>
            </a:endParaRPr>
          </a:p>
          <a:p>
            <a:endParaRPr lang="zh-CN" altLang="en-US" b="1" smtClean="0">
              <a:solidFill>
                <a:srgbClr val="FF0000"/>
              </a:solidFill>
            </a:endParaRPr>
          </a:p>
          <a:p>
            <a:r>
              <a:rPr lang="zh-CN" altLang="en-US" b="1" smtClean="0">
                <a:solidFill>
                  <a:srgbClr val="FF0000"/>
                </a:solidFill>
              </a:rPr>
              <a:t>二、上学期质量调研情况反馈</a:t>
            </a:r>
            <a:endParaRPr lang="zh-CN" altLang="en-US" b="1" smtClean="0">
              <a:solidFill>
                <a:srgbClr val="FF0000"/>
              </a:solidFill>
            </a:endParaRPr>
          </a:p>
          <a:p>
            <a:endParaRPr lang="zh-CN" altLang="en-US" b="1" smtClean="0">
              <a:solidFill>
                <a:srgbClr val="FF0000"/>
              </a:solidFill>
            </a:endParaRPr>
          </a:p>
          <a:p>
            <a:endParaRPr lang="zh-CN" altLang="en-US" b="1" smtClean="0">
              <a:solidFill>
                <a:srgbClr val="FF0000"/>
              </a:solidFill>
            </a:endParaRPr>
          </a:p>
          <a:p>
            <a:r>
              <a:rPr lang="zh-CN" altLang="en-US" b="1" smtClean="0">
                <a:solidFill>
                  <a:srgbClr val="FF0000"/>
                </a:solidFill>
              </a:rPr>
              <a:t>三、本学期教研训工作交流</a:t>
            </a:r>
            <a:endParaRPr lang="zh-CN" altLang="en-US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文本框 4"/>
          <p:cNvSpPr txBox="1">
            <a:spLocks noChangeArrowheads="1"/>
          </p:cNvSpPr>
          <p:nvPr/>
        </p:nvSpPr>
        <p:spPr bwMode="auto">
          <a:xfrm>
            <a:off x="763588" y="3959225"/>
            <a:ext cx="8740775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考查：平均数意义的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</a:rPr>
              <a:t>理解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0178" name="内容占位符 1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四年级</a:t>
            </a:r>
            <a:endParaRPr lang="zh-CN" altLang="en-US" smtClean="0"/>
          </a:p>
        </p:txBody>
      </p:sp>
      <p:pic>
        <p:nvPicPr>
          <p:cNvPr id="50179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69913" y="1343025"/>
            <a:ext cx="10980737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文本框 4"/>
          <p:cNvSpPr txBox="1">
            <a:spLocks noChangeArrowheads="1"/>
          </p:cNvSpPr>
          <p:nvPr/>
        </p:nvSpPr>
        <p:spPr bwMode="auto">
          <a:xfrm>
            <a:off x="763588" y="3959225"/>
            <a:ext cx="8740775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考查：数线上位值意义的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</a:rPr>
              <a:t>理解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2226" name="内容占位符 1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五年级</a:t>
            </a:r>
            <a:endParaRPr lang="zh-CN" altLang="en-US" smtClean="0"/>
          </a:p>
        </p:txBody>
      </p:sp>
      <p:pic>
        <p:nvPicPr>
          <p:cNvPr id="52227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63588" y="1384300"/>
            <a:ext cx="10398125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文本框 4"/>
          <p:cNvSpPr txBox="1">
            <a:spLocks noChangeArrowheads="1"/>
          </p:cNvSpPr>
          <p:nvPr/>
        </p:nvSpPr>
        <p:spPr bwMode="auto">
          <a:xfrm>
            <a:off x="763588" y="3959225"/>
            <a:ext cx="8740775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考查：数线上位值意义的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</a:rPr>
              <a:t>理解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4274" name="内容占位符 1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五年级</a:t>
            </a:r>
            <a:endParaRPr lang="zh-CN" altLang="en-US" smtClean="0"/>
          </a:p>
        </p:txBody>
      </p:sp>
      <p:pic>
        <p:nvPicPr>
          <p:cNvPr id="54275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63588" y="1724025"/>
            <a:ext cx="9937750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文本框 4"/>
          <p:cNvSpPr txBox="1">
            <a:spLocks noChangeArrowheads="1"/>
          </p:cNvSpPr>
          <p:nvPr/>
        </p:nvSpPr>
        <p:spPr bwMode="auto">
          <a:xfrm>
            <a:off x="749300" y="4524375"/>
            <a:ext cx="8740775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考查：单位之间关系的</a:t>
            </a:r>
            <a:r>
              <a:rPr lang="zh-CN" altLang="en-US" sz="4400">
                <a:solidFill>
                  <a:srgbClr val="FF0000"/>
                </a:solidFill>
                <a:latin typeface="Calibri" panose="020F0502020204030204" pitchFamily="34" charset="0"/>
              </a:rPr>
              <a:t>理解</a:t>
            </a:r>
            <a:endParaRPr lang="zh-CN" altLang="en-US" sz="44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6322" name="内容占位符 1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五年级</a:t>
            </a:r>
            <a:endParaRPr lang="zh-CN" altLang="en-US" smtClean="0"/>
          </a:p>
        </p:txBody>
      </p:sp>
      <p:pic>
        <p:nvPicPr>
          <p:cNvPr id="56323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16250" y="822325"/>
            <a:ext cx="44862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4925" y="1736725"/>
            <a:ext cx="4916488" cy="7048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>
                <a:solidFill>
                  <a:srgbClr val="FF0000"/>
                </a:solidFill>
              </a:rPr>
              <a:t>命题导向：关注理解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17525" y="3294063"/>
            <a:ext cx="9785350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Calibri" panose="020F0502020204030204" pitchFamily="34" charset="0"/>
              </a:rPr>
              <a:t>各校能否从上述试题中提炼出如何考查数学理解的出题方式？</a:t>
            </a:r>
            <a:endParaRPr lang="zh-CN" altLang="en-US" sz="280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zh-CN" altLang="en-US" sz="280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Calibri" panose="020F0502020204030204" pitchFamily="34" charset="0"/>
              </a:rPr>
              <a:t>研究试题，提升日常练习质量，提升校本命题质量。</a:t>
            </a:r>
            <a:endParaRPr lang="zh-CN" altLang="en-US" sz="28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内容占位符 1"/>
          <p:cNvSpPr>
            <a:spLocks noGrp="1"/>
          </p:cNvSpPr>
          <p:nvPr>
            <p:ph idx="1"/>
          </p:nvPr>
        </p:nvSpPr>
        <p:spPr>
          <a:xfrm>
            <a:off x="414338" y="722313"/>
            <a:ext cx="1731962" cy="660400"/>
          </a:xfrm>
        </p:spPr>
        <p:txBody>
          <a:bodyPr/>
          <a:lstStyle/>
          <a:p>
            <a:r>
              <a:rPr lang="zh-CN" altLang="en-US" smtClean="0"/>
              <a:t>三年级</a:t>
            </a:r>
            <a:endParaRPr lang="zh-CN" altLang="en-US" smtClean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69913" y="1268413"/>
            <a:ext cx="10642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102600" y="2035175"/>
            <a:ext cx="224155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知识点：从条件出发</a:t>
            </a:r>
            <a:endParaRPr lang="zh-CN" altLang="en-US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内容占位符 1"/>
          <p:cNvSpPr>
            <a:spLocks noGrp="1"/>
          </p:cNvSpPr>
          <p:nvPr/>
        </p:nvSpPr>
        <p:spPr bwMode="auto">
          <a:xfrm>
            <a:off x="414338" y="2773363"/>
            <a:ext cx="1731962" cy="660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2800">
                <a:latin typeface="Calibri" panose="020F0502020204030204" pitchFamily="34" charset="0"/>
              </a:rPr>
              <a:t>四年级</a:t>
            </a:r>
            <a:endParaRPr lang="zh-CN" altLang="en-US" sz="2800">
              <a:latin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9913" y="3433763"/>
            <a:ext cx="67675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580313" y="4043363"/>
            <a:ext cx="2239962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知识点：平行与垂直</a:t>
            </a:r>
            <a:endParaRPr lang="zh-CN" altLang="en-US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362575"/>
            <a:ext cx="103425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915150" y="6151563"/>
            <a:ext cx="269875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如果改成：还剩多少页？</a:t>
            </a:r>
            <a:endParaRPr lang="zh-CN" altLang="en-US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0425" name="文本框 12"/>
          <p:cNvSpPr txBox="1">
            <a:spLocks noChangeArrowheads="1"/>
          </p:cNvSpPr>
          <p:nvPr/>
        </p:nvSpPr>
        <p:spPr bwMode="auto">
          <a:xfrm>
            <a:off x="3167063" y="381000"/>
            <a:ext cx="480536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Calibri" panose="020F0502020204030204" pitchFamily="34" charset="0"/>
              </a:rPr>
              <a:t>思考：命题导向侧重于什么？</a:t>
            </a:r>
            <a:endParaRPr lang="zh-CN" altLang="en-US" sz="28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5775" y="1266825"/>
            <a:ext cx="88265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" y="2608263"/>
            <a:ext cx="9672638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7" name="图片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157663"/>
            <a:ext cx="9347200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内容占位符 7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五年级</a:t>
            </a:r>
            <a:endParaRPr lang="zh-CN" altLang="en-US" smtClean="0"/>
          </a:p>
        </p:txBody>
      </p:sp>
      <p:sp>
        <p:nvSpPr>
          <p:cNvPr id="62469" name="文本框 8"/>
          <p:cNvSpPr txBox="1">
            <a:spLocks noChangeArrowheads="1"/>
          </p:cNvSpPr>
          <p:nvPr/>
        </p:nvSpPr>
        <p:spPr bwMode="auto">
          <a:xfrm>
            <a:off x="9312275" y="1668463"/>
            <a:ext cx="178276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知识点：近似数</a:t>
            </a:r>
            <a:endParaRPr lang="zh-CN" altLang="en-US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2470" name="文本框 9"/>
          <p:cNvSpPr txBox="1">
            <a:spLocks noChangeArrowheads="1"/>
          </p:cNvSpPr>
          <p:nvPr/>
        </p:nvSpPr>
        <p:spPr bwMode="auto">
          <a:xfrm>
            <a:off x="9312275" y="3076575"/>
            <a:ext cx="201136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知识点：列举策略</a:t>
            </a:r>
            <a:endParaRPr lang="zh-CN" altLang="en-US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2471" name="文本框 10"/>
          <p:cNvSpPr txBox="1">
            <a:spLocks noChangeArrowheads="1"/>
          </p:cNvSpPr>
          <p:nvPr/>
        </p:nvSpPr>
        <p:spPr bwMode="auto">
          <a:xfrm>
            <a:off x="5619750" y="5937250"/>
            <a:ext cx="53594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改成：给出其中一种优惠包装，买</a:t>
            </a:r>
            <a:r>
              <a:rPr lang="en-US" altLang="zh-CN">
                <a:solidFill>
                  <a:srgbClr val="FF0000"/>
                </a:solidFill>
                <a:latin typeface="Calibri" panose="020F0502020204030204" pitchFamily="34" charset="0"/>
              </a:rPr>
              <a:t>N</a:t>
            </a:r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千克需要多少元</a:t>
            </a:r>
            <a:endParaRPr lang="zh-CN" altLang="en-US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14338" y="1011238"/>
            <a:ext cx="9518650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0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8" y="4121150"/>
            <a:ext cx="82962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内容占位符 7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六年级</a:t>
            </a:r>
            <a:endParaRPr lang="zh-CN" altLang="en-US" smtClean="0"/>
          </a:p>
        </p:txBody>
      </p:sp>
      <p:sp>
        <p:nvSpPr>
          <p:cNvPr id="63492" name="文本框 10"/>
          <p:cNvSpPr txBox="1">
            <a:spLocks noChangeArrowheads="1"/>
          </p:cNvSpPr>
          <p:nvPr/>
        </p:nvSpPr>
        <p:spPr bwMode="auto">
          <a:xfrm>
            <a:off x="2157413" y="2670175"/>
            <a:ext cx="6354762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改成：给出国旗长与宽的比，计算出某种国旗的长（或宽）。</a:t>
            </a:r>
            <a:endParaRPr lang="en-US" altLang="zh-CN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3493" name="文本框 6"/>
          <p:cNvSpPr txBox="1">
            <a:spLocks noChangeArrowheads="1"/>
          </p:cNvSpPr>
          <p:nvPr/>
        </p:nvSpPr>
        <p:spPr bwMode="auto">
          <a:xfrm>
            <a:off x="2301875" y="5561013"/>
            <a:ext cx="384175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改成：填写或选择某个物体的体积。</a:t>
            </a:r>
            <a:endParaRPr lang="en-US" altLang="zh-CN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图片 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55638" y="1171575"/>
            <a:ext cx="89757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4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8413" y="3170238"/>
            <a:ext cx="6700837" cy="336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内容占位符 7"/>
          <p:cNvSpPr>
            <a:spLocks noGrp="1"/>
          </p:cNvSpPr>
          <p:nvPr>
            <p:ph idx="1"/>
          </p:nvPr>
        </p:nvSpPr>
        <p:spPr>
          <a:xfrm>
            <a:off x="569913" y="509588"/>
            <a:ext cx="1731962" cy="661987"/>
          </a:xfrm>
        </p:spPr>
        <p:txBody>
          <a:bodyPr/>
          <a:lstStyle/>
          <a:p>
            <a:r>
              <a:rPr lang="zh-CN" altLang="en-US" smtClean="0"/>
              <a:t>四年级</a:t>
            </a:r>
            <a:endParaRPr lang="zh-CN" altLang="en-US" smtClean="0"/>
          </a:p>
        </p:txBody>
      </p:sp>
      <p:sp>
        <p:nvSpPr>
          <p:cNvPr id="64516" name="内容占位符 7"/>
          <p:cNvSpPr>
            <a:spLocks noGrp="1"/>
          </p:cNvSpPr>
          <p:nvPr/>
        </p:nvSpPr>
        <p:spPr bwMode="auto">
          <a:xfrm>
            <a:off x="569913" y="2509838"/>
            <a:ext cx="1731962" cy="660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2800">
                <a:latin typeface="Calibri" panose="020F0502020204030204" pitchFamily="34" charset="0"/>
              </a:rPr>
              <a:t>六年级</a:t>
            </a:r>
            <a:endParaRPr lang="zh-CN" altLang="en-US" sz="2800">
              <a:latin typeface="Calibri" panose="020F0502020204030204" pitchFamily="34" charset="0"/>
            </a:endParaRPr>
          </a:p>
        </p:txBody>
      </p:sp>
      <p:sp>
        <p:nvSpPr>
          <p:cNvPr id="64517" name="文本框 6"/>
          <p:cNvSpPr txBox="1">
            <a:spLocks noChangeArrowheads="1"/>
          </p:cNvSpPr>
          <p:nvPr/>
        </p:nvSpPr>
        <p:spPr bwMode="auto">
          <a:xfrm>
            <a:off x="5791200" y="2801938"/>
            <a:ext cx="452596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改成：填写或选择江苏（四川）省的面积。</a:t>
            </a:r>
            <a:endParaRPr lang="en-US" altLang="zh-CN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4518" name="文本框 8"/>
          <p:cNvSpPr txBox="1">
            <a:spLocks noChangeArrowheads="1"/>
          </p:cNvSpPr>
          <p:nvPr/>
        </p:nvSpPr>
        <p:spPr bwMode="auto">
          <a:xfrm>
            <a:off x="2022475" y="6300788"/>
            <a:ext cx="361156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改成：简略题干，没有阅读信息。</a:t>
            </a:r>
            <a:endParaRPr lang="en-US" altLang="zh-CN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96975" y="4032250"/>
            <a:ext cx="8651875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FF0000"/>
                </a:solidFill>
                <a:latin typeface="Calibri" panose="020F0502020204030204" pitchFamily="34" charset="0"/>
              </a:rPr>
              <a:t>一个显著特征：情境！（现实的、社会的、个人的、有意义的），从</a:t>
            </a:r>
            <a:r>
              <a:rPr lang="en-US" altLang="zh-CN" sz="1600">
                <a:solidFill>
                  <a:srgbClr val="FF0000"/>
                </a:solidFill>
                <a:latin typeface="Calibri" panose="020F0502020204030204" pitchFamily="34" charset="0"/>
              </a:rPr>
              <a:t>”</a:t>
            </a:r>
            <a:r>
              <a:rPr lang="zh-CN" altLang="en-US" sz="1600">
                <a:solidFill>
                  <a:srgbClr val="FF0000"/>
                </a:solidFill>
                <a:latin typeface="Calibri" panose="020F0502020204030204" pitchFamily="34" charset="0"/>
              </a:rPr>
              <a:t>单纯解题</a:t>
            </a:r>
            <a:r>
              <a:rPr lang="en-US" altLang="zh-CN" sz="1600">
                <a:solidFill>
                  <a:srgbClr val="FF0000"/>
                </a:solidFill>
                <a:latin typeface="Calibri" panose="020F0502020204030204" pitchFamily="34" charset="0"/>
              </a:rPr>
              <a:t>”</a:t>
            </a:r>
            <a:r>
              <a:rPr lang="zh-CN" altLang="en-US" sz="1600">
                <a:solidFill>
                  <a:srgbClr val="FF0000"/>
                </a:solidFill>
                <a:latin typeface="Calibri" panose="020F0502020204030204" pitchFamily="34" charset="0"/>
              </a:rPr>
              <a:t>走向</a:t>
            </a:r>
            <a:r>
              <a:rPr lang="en-US" altLang="zh-CN" sz="1600">
                <a:solidFill>
                  <a:srgbClr val="FF0000"/>
                </a:solidFill>
                <a:latin typeface="Calibri" panose="020F0502020204030204" pitchFamily="34" charset="0"/>
              </a:rPr>
              <a:t>”</a:t>
            </a:r>
            <a:r>
              <a:rPr lang="zh-CN" altLang="en-US" sz="1600">
                <a:solidFill>
                  <a:srgbClr val="FF0000"/>
                </a:solidFill>
                <a:latin typeface="Calibri" panose="020F0502020204030204" pitchFamily="34" charset="0"/>
              </a:rPr>
              <a:t>解决问题</a:t>
            </a:r>
            <a:r>
              <a:rPr lang="en-US" altLang="zh-CN" sz="1600">
                <a:solidFill>
                  <a:srgbClr val="FF0000"/>
                </a:solidFill>
                <a:latin typeface="Calibri" panose="020F0502020204030204" pitchFamily="34" charset="0"/>
              </a:rPr>
              <a:t>”</a:t>
            </a:r>
            <a:endParaRPr lang="en-US" altLang="zh-CN" sz="160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zh-CN" altLang="en-US" sz="160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zh-CN" altLang="en-US" sz="1600">
                <a:solidFill>
                  <a:srgbClr val="FF0000"/>
                </a:solidFill>
                <a:latin typeface="Calibri" panose="020F0502020204030204" pitchFamily="34" charset="0"/>
              </a:rPr>
              <a:t>寻找情境，创编情境，提升日常练习质量。</a:t>
            </a:r>
            <a:endParaRPr lang="zh-CN" altLang="en-US" sz="16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7525" y="2409825"/>
            <a:ext cx="1026477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>
                <a:solidFill>
                  <a:srgbClr val="FF0000"/>
                </a:solidFill>
                <a:latin typeface="+mn-ea"/>
                <a:ea typeface="+mn-ea"/>
              </a:rPr>
              <a:t>命题导向</a:t>
            </a:r>
            <a:r>
              <a:rPr lang="en-US" altLang="zh-CN" sz="2800">
                <a:solidFill>
                  <a:srgbClr val="FF0000"/>
                </a:solidFill>
                <a:latin typeface="+mn-ea"/>
                <a:ea typeface="+mn-ea"/>
              </a:rPr>
              <a:t>:</a:t>
            </a:r>
            <a:r>
              <a:rPr lang="zh-CN" altLang="en-US" sz="2800">
                <a:solidFill>
                  <a:srgbClr val="FF0000"/>
                </a:solidFill>
                <a:latin typeface="+mn-ea"/>
                <a:ea typeface="+mn-ea"/>
              </a:rPr>
              <a:t>基于现实情境及基本数学知识，考查解决问题的能力。</a:t>
            </a:r>
            <a:endParaRPr lang="zh-CN" altLang="en-US" sz="280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smtClean="0">
                <a:solidFill>
                  <a:srgbClr val="FF0000"/>
                </a:solidFill>
                <a:sym typeface="+mn-ea"/>
              </a:rPr>
              <a:t>一、上学期主要活动梳理。</a:t>
            </a:r>
            <a:endParaRPr lang="zh-CN" altLang="en-US" sz="3200" b="1" smtClean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3025" y="1438275"/>
            <a:ext cx="12047538" cy="5089525"/>
          </a:xfrm>
        </p:spPr>
        <p:txBody>
          <a:bodyPr rtlCol="0">
            <a:normAutofit fontScale="8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七份样卷：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  过程性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份，期末样卷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份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五个活动：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承办“市小学数学教学专业委员会”2017年年会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（二实小紫云校区）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         承办市教学成果展示活动（博爱走过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  <a:sym typeface="+mn-ea"/>
              </a:rPr>
              <a:t>90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暨一年级教材培训活动）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（博爱）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         举行基于数学素养及学科关键能力的常态课课堂转型研讨活动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（博爱龙锦）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         举行互联网＋成果发布会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（北郊）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         举行珠心算教学研讨活动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（兰陵）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五个比赛：</a:t>
            </a:r>
            <a:endParaRPr lang="zh-CN" altLang="en-US" sz="240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省优质课比赛：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博爱杭君获省一等奖     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省小学数学优秀教学微课评比活动：</a:t>
            </a:r>
            <a:r>
              <a:rPr lang="en-US" altLang="zh-CN" sz="2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2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个一等（郑陆 丽三），</a:t>
            </a:r>
            <a:r>
              <a:rPr lang="en-US" altLang="zh-CN" sz="2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2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个二等（二实小、博爱），</a:t>
            </a:r>
            <a:r>
              <a:rPr lang="en-US" altLang="zh-CN" sz="2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2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个三等（二实小、博爱、局小）</a:t>
            </a:r>
            <a:endParaRPr lang="zh-CN" altLang="en-US" sz="2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市小数论文评比活动：</a:t>
            </a:r>
            <a:r>
              <a:rPr lang="en-US"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个一等（二实小），</a:t>
            </a:r>
            <a:r>
              <a:rPr lang="en-US"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个二等（二实小、三河口），</a:t>
            </a:r>
            <a:r>
              <a:rPr lang="en-US"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个三等（二、青、局、博、解）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市数学实验工具开发与应用评比：</a:t>
            </a:r>
            <a:r>
              <a:rPr lang="en-US"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个一等（二实小），</a:t>
            </a:r>
            <a:r>
              <a:rPr lang="en-US"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个二等（三河口、郑陆、局小）</a:t>
            </a:r>
            <a:endParaRPr lang="zh-CN" altLang="en-US" sz="2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区新教师课堂教学评比活动（工作五年内） 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（证书已发） 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                 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sym typeface="+mn-ea"/>
              </a:rPr>
              <a:t>           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 sz="240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93738" y="1955800"/>
            <a:ext cx="4862512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975" y="3344863"/>
            <a:ext cx="62055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975" y="4781550"/>
            <a:ext cx="75152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8" name="内容占位符 5"/>
          <p:cNvSpPr>
            <a:spLocks noGrp="1"/>
          </p:cNvSpPr>
          <p:nvPr>
            <p:ph idx="1"/>
          </p:nvPr>
        </p:nvSpPr>
        <p:spPr>
          <a:xfrm>
            <a:off x="569913" y="962025"/>
            <a:ext cx="1731962" cy="661988"/>
          </a:xfrm>
        </p:spPr>
        <p:txBody>
          <a:bodyPr/>
          <a:lstStyle/>
          <a:p>
            <a:r>
              <a:rPr lang="zh-CN" altLang="en-US" smtClean="0"/>
              <a:t>三年级</a:t>
            </a:r>
            <a:endParaRPr lang="zh-CN" altLang="en-US" smtClean="0"/>
          </a:p>
        </p:txBody>
      </p:sp>
      <p:sp>
        <p:nvSpPr>
          <p:cNvPr id="10" name="文本框 9"/>
          <p:cNvSpPr txBox="1"/>
          <p:nvPr/>
        </p:nvSpPr>
        <p:spPr>
          <a:xfrm>
            <a:off x="396875" y="323850"/>
            <a:ext cx="113982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>
                <a:solidFill>
                  <a:srgbClr val="FF0000"/>
                </a:solidFill>
                <a:latin typeface="+mn-ea"/>
                <a:ea typeface="+mn-ea"/>
              </a:rPr>
              <a:t>命题导向</a:t>
            </a:r>
            <a:r>
              <a:rPr lang="en-US" altLang="zh-CN" sz="2400">
                <a:solidFill>
                  <a:srgbClr val="FF0000"/>
                </a:solidFill>
                <a:latin typeface="+mn-ea"/>
                <a:ea typeface="+mn-ea"/>
              </a:rPr>
              <a:t>:</a:t>
            </a:r>
            <a:r>
              <a:rPr lang="zh-CN" altLang="zh-CN" sz="2400">
                <a:solidFill>
                  <a:srgbClr val="FF0000"/>
                </a:solidFill>
                <a:latin typeface="+mn-ea"/>
                <a:ea typeface="+mn-ea"/>
              </a:rPr>
              <a:t>关注学科关键能力（推理、抽象、建模、运算、数据分析、直观想象）</a:t>
            </a:r>
            <a:endParaRPr lang="zh-CN" altLang="zh-CN" sz="240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7590" name="文本框 1"/>
          <p:cNvSpPr txBox="1">
            <a:spLocks noChangeArrowheads="1"/>
          </p:cNvSpPr>
          <p:nvPr/>
        </p:nvSpPr>
        <p:spPr bwMode="auto">
          <a:xfrm>
            <a:off x="2994025" y="1109663"/>
            <a:ext cx="109696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推理能力</a:t>
            </a:r>
            <a:endParaRPr lang="zh-CN" altLang="en-US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38200" y="1658938"/>
            <a:ext cx="532130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057525"/>
            <a:ext cx="4779963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7550" y="2544763"/>
            <a:ext cx="2263775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" y="4764088"/>
            <a:ext cx="7316788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内容占位符 6"/>
          <p:cNvSpPr>
            <a:spLocks noGrp="1"/>
          </p:cNvSpPr>
          <p:nvPr>
            <p:ph idx="1"/>
          </p:nvPr>
        </p:nvSpPr>
        <p:spPr>
          <a:xfrm>
            <a:off x="701675" y="676275"/>
            <a:ext cx="1731963" cy="661988"/>
          </a:xfrm>
        </p:spPr>
        <p:txBody>
          <a:bodyPr/>
          <a:lstStyle/>
          <a:p>
            <a:r>
              <a:rPr lang="zh-CN" altLang="en-US" smtClean="0"/>
              <a:t>四年级</a:t>
            </a:r>
            <a:endParaRPr lang="zh-CN" altLang="en-US" smtClean="0"/>
          </a:p>
        </p:txBody>
      </p:sp>
      <p:sp>
        <p:nvSpPr>
          <p:cNvPr id="68614" name="文本框 1"/>
          <p:cNvSpPr txBox="1">
            <a:spLocks noChangeArrowheads="1"/>
          </p:cNvSpPr>
          <p:nvPr/>
        </p:nvSpPr>
        <p:spPr bwMode="auto">
          <a:xfrm>
            <a:off x="5062538" y="676275"/>
            <a:ext cx="1096962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推理能力</a:t>
            </a:r>
            <a:endParaRPr lang="zh-CN" altLang="en-US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03275" y="1177925"/>
            <a:ext cx="6688138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9338" y="2724150"/>
            <a:ext cx="56388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内容占位符 6"/>
          <p:cNvSpPr>
            <a:spLocks noGrp="1"/>
          </p:cNvSpPr>
          <p:nvPr>
            <p:ph idx="1"/>
          </p:nvPr>
        </p:nvSpPr>
        <p:spPr>
          <a:xfrm>
            <a:off x="701675" y="604838"/>
            <a:ext cx="1731963" cy="661987"/>
          </a:xfrm>
        </p:spPr>
        <p:txBody>
          <a:bodyPr/>
          <a:lstStyle/>
          <a:p>
            <a:r>
              <a:rPr lang="zh-CN" altLang="en-US" smtClean="0"/>
              <a:t>五年级</a:t>
            </a:r>
            <a:endParaRPr lang="zh-CN" altLang="en-US" smtClean="0"/>
          </a:p>
        </p:txBody>
      </p:sp>
      <p:sp>
        <p:nvSpPr>
          <p:cNvPr id="69636" name="文本框 1"/>
          <p:cNvSpPr txBox="1">
            <a:spLocks noChangeArrowheads="1"/>
          </p:cNvSpPr>
          <p:nvPr/>
        </p:nvSpPr>
        <p:spPr bwMode="auto">
          <a:xfrm>
            <a:off x="4838700" y="604838"/>
            <a:ext cx="109855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Calibri" panose="020F0502020204030204" pitchFamily="34" charset="0"/>
              </a:rPr>
              <a:t>推理能力</a:t>
            </a:r>
            <a:endParaRPr lang="zh-CN" altLang="en-US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262063" y="6345238"/>
            <a:ext cx="31083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06500" y="1295400"/>
            <a:ext cx="7132638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3125" y="3778250"/>
            <a:ext cx="912018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文本框 9"/>
          <p:cNvSpPr txBox="1"/>
          <p:nvPr/>
        </p:nvSpPr>
        <p:spPr>
          <a:xfrm>
            <a:off x="1944688" y="493713"/>
            <a:ext cx="7680325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>
                <a:solidFill>
                  <a:srgbClr val="FF0000"/>
                </a:solidFill>
                <a:latin typeface="+mn-ea"/>
                <a:ea typeface="+mn-ea"/>
              </a:rPr>
              <a:t>运算能力（理解运算 实施运算 估算）</a:t>
            </a:r>
            <a:endParaRPr lang="zh-CN" altLang="en-US" sz="280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图片 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54100" y="1330325"/>
            <a:ext cx="8896350" cy="367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2" name="文本框 1"/>
          <p:cNvSpPr txBox="1">
            <a:spLocks noChangeArrowheads="1"/>
          </p:cNvSpPr>
          <p:nvPr/>
        </p:nvSpPr>
        <p:spPr bwMode="auto">
          <a:xfrm>
            <a:off x="2241550" y="781050"/>
            <a:ext cx="7937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Calibri" panose="020F0502020204030204" pitchFamily="34" charset="0"/>
              </a:rPr>
              <a:t>估算</a:t>
            </a:r>
            <a:endParaRPr lang="zh-CN" altLang="en-US" sz="24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标题 1"/>
          <p:cNvSpPr>
            <a:spLocks noGrp="1"/>
          </p:cNvSpPr>
          <p:nvPr>
            <p:ph type="title"/>
          </p:nvPr>
        </p:nvSpPr>
        <p:spPr>
          <a:xfrm>
            <a:off x="2420938" y="228600"/>
            <a:ext cx="6862762" cy="1085850"/>
          </a:xfrm>
        </p:spPr>
        <p:txBody>
          <a:bodyPr/>
          <a:lstStyle/>
          <a:p>
            <a:r>
              <a:rPr lang="zh-CN" altLang="en-US" sz="3200" smtClean="0">
                <a:solidFill>
                  <a:srgbClr val="FF0000"/>
                </a:solidFill>
              </a:rPr>
              <a:t>直观想象（几何直观）</a:t>
            </a:r>
            <a:endParaRPr lang="zh-CN" altLang="en-US" sz="320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25475" y="1158875"/>
            <a:ext cx="70961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475" y="3017838"/>
            <a:ext cx="3921125" cy="13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7950" y="2292350"/>
            <a:ext cx="25622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8050" y="4625975"/>
            <a:ext cx="54610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17588" y="1314450"/>
            <a:ext cx="7885112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7588" y="3484563"/>
            <a:ext cx="74818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标题 5"/>
          <p:cNvSpPr>
            <a:spLocks noGrp="1"/>
          </p:cNvSpPr>
          <p:nvPr>
            <p:ph type="title"/>
          </p:nvPr>
        </p:nvSpPr>
        <p:spPr>
          <a:xfrm>
            <a:off x="2420938" y="228600"/>
            <a:ext cx="6862762" cy="1085850"/>
          </a:xfrm>
        </p:spPr>
        <p:txBody>
          <a:bodyPr/>
          <a:lstStyle/>
          <a:p>
            <a:r>
              <a:rPr lang="zh-CN" altLang="en-US" sz="3200" smtClean="0">
                <a:solidFill>
                  <a:srgbClr val="FF0000"/>
                </a:solidFill>
              </a:rPr>
              <a:t>直观想象（空间想象）</a:t>
            </a:r>
            <a:endParaRPr lang="zh-CN" altLang="en-US" sz="32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44625" y="1601788"/>
            <a:ext cx="7442200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4" name="标题 5"/>
          <p:cNvSpPr>
            <a:spLocks noGrp="1"/>
          </p:cNvSpPr>
          <p:nvPr/>
        </p:nvSpPr>
        <p:spPr bwMode="auto">
          <a:xfrm>
            <a:off x="2420938" y="228600"/>
            <a:ext cx="6862762" cy="1085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3200">
                <a:solidFill>
                  <a:srgbClr val="FF0000"/>
                </a:solidFill>
                <a:latin typeface="Calibri Light"/>
              </a:rPr>
              <a:t>数据分析能力</a:t>
            </a:r>
            <a:endParaRPr lang="zh-CN" altLang="en-US" sz="3200">
              <a:solidFill>
                <a:srgbClr val="FF0000"/>
              </a:solidFill>
              <a:latin typeface="Calibri Ligh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62025" y="1314450"/>
            <a:ext cx="7516813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4765675"/>
            <a:ext cx="6854825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9" name="标题 5"/>
          <p:cNvSpPr>
            <a:spLocks noGrp="1"/>
          </p:cNvSpPr>
          <p:nvPr/>
        </p:nvSpPr>
        <p:spPr bwMode="auto">
          <a:xfrm>
            <a:off x="2420938" y="228600"/>
            <a:ext cx="6862762" cy="1085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3200">
                <a:solidFill>
                  <a:srgbClr val="FF0000"/>
                </a:solidFill>
                <a:latin typeface="Calibri Light"/>
              </a:rPr>
              <a:t>综合解决问题能力</a:t>
            </a:r>
            <a:endParaRPr lang="zh-CN" altLang="en-US" sz="3200">
              <a:solidFill>
                <a:srgbClr val="FF0000"/>
              </a:solidFill>
              <a:latin typeface="Calibri Light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943475" y="3987800"/>
            <a:ext cx="380365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FF0000"/>
                </a:solidFill>
                <a:latin typeface="Calibri" panose="020F0502020204030204" pitchFamily="34" charset="0"/>
              </a:rPr>
              <a:t>养成有</a:t>
            </a:r>
            <a:r>
              <a:rPr lang="en-US" altLang="zh-CN">
                <a:solidFill>
                  <a:srgbClr val="FF0000"/>
                </a:solidFill>
                <a:latin typeface="Calibri" panose="020F0502020204030204" pitchFamily="34" charset="0"/>
              </a:rPr>
              <a:t>“</a:t>
            </a:r>
            <a:r>
              <a:rPr lang="zh-CN" altLang="zh-CN">
                <a:solidFill>
                  <a:srgbClr val="FF0000"/>
                </a:solidFill>
                <a:latin typeface="Calibri" panose="020F0502020204030204" pitchFamily="34" charset="0"/>
              </a:rPr>
              <a:t>举例策略</a:t>
            </a:r>
            <a:r>
              <a:rPr lang="en-US" altLang="zh-CN">
                <a:solidFill>
                  <a:srgbClr val="FF0000"/>
                </a:solidFill>
                <a:latin typeface="Calibri" panose="020F0502020204030204" pitchFamily="34" charset="0"/>
              </a:rPr>
              <a:t>”</a:t>
            </a:r>
            <a:r>
              <a:rPr lang="zh-CN" altLang="zh-CN">
                <a:solidFill>
                  <a:srgbClr val="FF0000"/>
                </a:solidFill>
                <a:latin typeface="Calibri" panose="020F0502020204030204" pitchFamily="34" charset="0"/>
              </a:rPr>
              <a:t>解决问题的意识。</a:t>
            </a:r>
            <a:endParaRPr lang="zh-CN" altLang="zh-CN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472113" y="5937250"/>
            <a:ext cx="2468562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>
                <a:solidFill>
                  <a:srgbClr val="FF0000"/>
                </a:solidFill>
                <a:latin typeface="Calibri" panose="020F0502020204030204" pitchFamily="34" charset="0"/>
              </a:rPr>
              <a:t>综合调用知识的能力。</a:t>
            </a:r>
            <a:endParaRPr lang="zh-CN" altLang="zh-CN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2025" y="2324100"/>
            <a:ext cx="6978650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三、本学期教研训计划交流</a:t>
            </a:r>
            <a:endParaRPr lang="zh-CN" altLang="en-US" smtClean="0"/>
          </a:p>
        </p:txBody>
      </p:sp>
      <p:sp>
        <p:nvSpPr>
          <p:cNvPr id="77827" name="内容占位符 2"/>
          <p:cNvSpPr>
            <a:spLocks noGrp="1"/>
          </p:cNvSpPr>
          <p:nvPr>
            <p:ph idx="1"/>
          </p:nvPr>
        </p:nvSpPr>
        <p:spPr>
          <a:xfrm>
            <a:off x="838200" y="2159000"/>
            <a:ext cx="8682038" cy="3243263"/>
          </a:xfrm>
        </p:spPr>
        <p:txBody>
          <a:bodyPr/>
          <a:lstStyle/>
          <a:p>
            <a:r>
              <a:rPr lang="zh-CN" altLang="en-US" sz="2400" smtClean="0"/>
              <a:t>（一）依托集团联盟，聚焦内容主题，提升区域校本研究力。</a:t>
            </a:r>
            <a:endParaRPr lang="zh-CN" altLang="en-US" sz="2400" smtClean="0"/>
          </a:p>
          <a:p>
            <a:endParaRPr lang="zh-CN" altLang="en-US" sz="2400" smtClean="0"/>
          </a:p>
          <a:p>
            <a:r>
              <a:rPr lang="zh-CN" altLang="en-US" sz="2400" smtClean="0"/>
              <a:t>（二）依托区域赛事，凝聚教师团队，提升优秀教师研究力。</a:t>
            </a:r>
            <a:endParaRPr lang="zh-CN" altLang="en-US" sz="2400" smtClean="0"/>
          </a:p>
          <a:p>
            <a:endParaRPr lang="zh-CN" altLang="en-US" sz="2400" smtClean="0"/>
          </a:p>
          <a:p>
            <a:r>
              <a:rPr lang="zh-CN" altLang="en-US" sz="2400" smtClean="0"/>
              <a:t>（三）依托学科调研，关注试题研究，提升学科素养评价力。</a:t>
            </a:r>
            <a:endParaRPr lang="zh-CN" altLang="en-US" sz="2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FF0000"/>
                </a:solidFill>
              </a:rPr>
              <a:t>二、上学期质量调研情况反馈</a:t>
            </a:r>
            <a:endParaRPr lang="zh-CN" altLang="en-US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14338" y="1825625"/>
            <a:ext cx="11306175" cy="4394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>
                <a:latin typeface="楷体" panose="02010609060101010101" charset="-122"/>
                <a:ea typeface="楷体" panose="02010609060101010101" charset="-122"/>
                <a:sym typeface="+mn-ea"/>
              </a:rPr>
              <a:t>过程性检测（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sym typeface="+mn-ea"/>
              </a:rPr>
              <a:t>3-6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sym typeface="+mn-ea"/>
              </a:rPr>
              <a:t>年级）：本学期不作统计。</a:t>
            </a: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>
                <a:latin typeface="楷体" panose="02010609060101010101" charset="-122"/>
                <a:ea typeface="楷体" panose="02010609060101010101" charset="-122"/>
                <a:sym typeface="+mn-ea"/>
              </a:rPr>
              <a:t>期末质量检测情况反馈（局小、二实小、博爱、解小均自主命题）</a:t>
            </a: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>
                <a:latin typeface="楷体" panose="02010609060101010101" charset="-122"/>
                <a:ea typeface="楷体" panose="02010609060101010101" charset="-122"/>
                <a:sym typeface="+mn-ea"/>
              </a:rPr>
              <a:t>              </a:t>
            </a: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标题 1"/>
          <p:cNvSpPr>
            <a:spLocks noGrp="1"/>
          </p:cNvSpPr>
          <p:nvPr>
            <p:ph type="title"/>
          </p:nvPr>
        </p:nvSpPr>
        <p:spPr>
          <a:xfrm>
            <a:off x="261938" y="250825"/>
            <a:ext cx="9753600" cy="1327150"/>
          </a:xfrm>
        </p:spPr>
        <p:txBody>
          <a:bodyPr/>
          <a:lstStyle/>
          <a:p>
            <a:r>
              <a:rPr lang="zh-CN" altLang="en-US" sz="2800" smtClean="0">
                <a:solidFill>
                  <a:srgbClr val="FF0000"/>
                </a:solidFill>
              </a:rPr>
              <a:t>（一）依托集团联盟，聚焦内容主题，提升区域校本研究力。</a:t>
            </a:r>
            <a:endParaRPr lang="zh-CN" altLang="en-US" sz="2800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55600" y="1577975"/>
            <a:ext cx="9182100" cy="4481513"/>
          </a:xfrm>
        </p:spPr>
        <p:txBody>
          <a:bodyPr rtlCol="0">
            <a:normAutofit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b="1">
                <a:solidFill>
                  <a:srgbClr val="FF0000"/>
                </a:solidFill>
              </a:rPr>
              <a:t>四大集团联盟校课堂教学展示活动</a:t>
            </a:r>
            <a:endParaRPr lang="zh-CN" altLang="en-US" sz="2000" b="1">
              <a:solidFill>
                <a:srgbClr val="FF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b="1"/>
              <a:t>目标：提升青年教师课堂教学能力，提升各校校本研究力。</a:t>
            </a:r>
            <a:endParaRPr lang="zh-CN" altLang="en-US" sz="2000" b="1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2000" b="1"/>
          </a:p>
          <a:p>
            <a:pPr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800"/>
              <a:t>参加对象：区域内青年数学教师（原则上10年内）</a:t>
            </a:r>
            <a:endParaRPr lang="zh-CN" altLang="en-US" sz="1800"/>
          </a:p>
          <a:p>
            <a:pPr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800"/>
              <a:t>活动组织：以集团联盟方式组织开展，全学期共4次（各联盟集团每学期各一次）。</a:t>
            </a:r>
            <a:endParaRPr lang="zh-CN" altLang="en-US" sz="1800"/>
          </a:p>
          <a:p>
            <a:pPr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800">
                <a:sym typeface="+mn-ea"/>
              </a:rPr>
              <a:t>活动内容：数认识、数运算、复习研讨。</a:t>
            </a:r>
            <a:endParaRPr lang="zh-CN" altLang="en-US" sz="1800">
              <a:sym typeface="+mn-ea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800"/>
              <a:t>活动时间：由各联盟校商议决定（原则上每月一次）。</a:t>
            </a:r>
            <a:endParaRPr lang="zh-CN" altLang="en-US" sz="1800"/>
          </a:p>
          <a:p>
            <a:pPr mar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00"/>
              <a:t>                          </a:t>
            </a:r>
            <a:r>
              <a:rPr lang="zh-CN" altLang="en-US" sz="1800">
                <a:solidFill>
                  <a:srgbClr val="0070C0"/>
                </a:solidFill>
              </a:rPr>
              <a:t>四月：局小联盟（数运算），解小联盟（        ），</a:t>
            </a:r>
            <a:endParaRPr lang="zh-CN" altLang="en-US" sz="1800">
              <a:solidFill>
                <a:srgbClr val="0070C0"/>
              </a:solidFill>
            </a:endParaRPr>
          </a:p>
          <a:p>
            <a:pPr mar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00">
                <a:solidFill>
                  <a:srgbClr val="0070C0"/>
                </a:solidFill>
              </a:rPr>
              <a:t>                         五月：博爱联盟（数认识），二实小联盟（复习研讨）。</a:t>
            </a:r>
            <a:endParaRPr lang="zh-CN" altLang="en-US" sz="1800">
              <a:solidFill>
                <a:srgbClr val="0070C0"/>
              </a:solidFill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800"/>
              <a:t>活动安排：每次最多安排3节课（其中非集团校至少1-2节）。上课人选各集团联盟校自定选择方案。</a:t>
            </a:r>
            <a:endParaRPr lang="zh-CN" altLang="en-US" sz="1800"/>
          </a:p>
          <a:p>
            <a:pPr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800"/>
              <a:t>请各集团校学科负责人提前2周将活动方案发至发展中心。</a:t>
            </a:r>
            <a:endParaRPr lang="zh-CN" altLang="en-US" sz="18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标题 1"/>
          <p:cNvSpPr>
            <a:spLocks noGrp="1"/>
          </p:cNvSpPr>
          <p:nvPr>
            <p:ph type="title"/>
          </p:nvPr>
        </p:nvSpPr>
        <p:spPr>
          <a:xfrm>
            <a:off x="261938" y="250825"/>
            <a:ext cx="9753600" cy="1327150"/>
          </a:xfrm>
        </p:spPr>
        <p:txBody>
          <a:bodyPr/>
          <a:lstStyle/>
          <a:p>
            <a:r>
              <a:rPr lang="zh-CN" altLang="en-US" sz="2800" smtClean="0">
                <a:solidFill>
                  <a:srgbClr val="FF0000"/>
                </a:solidFill>
              </a:rPr>
              <a:t>（二）</a:t>
            </a:r>
            <a:r>
              <a:rPr lang="zh-CN" altLang="en-US" sz="2800" smtClean="0">
                <a:solidFill>
                  <a:srgbClr val="FF0000"/>
                </a:solidFill>
                <a:sym typeface="+mn-ea"/>
              </a:rPr>
              <a:t>依托区域赛事，凝聚教师团队，提升优秀教师研究力。</a:t>
            </a:r>
            <a:endParaRPr lang="zh-CN" altLang="en-US" sz="2800" smtClean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2450" y="1577975"/>
            <a:ext cx="11115675" cy="3473450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>
                <a:solidFill>
                  <a:srgbClr val="FF0000"/>
                </a:solidFill>
              </a:rPr>
              <a:t>                                  </a:t>
            </a:r>
            <a:r>
              <a:rPr lang="en-US" altLang="zh-CN">
                <a:solidFill>
                  <a:srgbClr val="002060"/>
                </a:solidFill>
              </a:rPr>
              <a:t> </a:t>
            </a:r>
            <a:r>
              <a:rPr lang="zh-CN" altLang="en-US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</a:rPr>
              <a:t>数学重要比赛预定安排</a:t>
            </a:r>
            <a:endParaRPr lang="zh-CN" altLang="en-US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/>
              <a:t>2018</a:t>
            </a:r>
            <a:r>
              <a:rPr lang="zh-CN" altLang="en-US"/>
              <a:t>年</a:t>
            </a:r>
            <a:r>
              <a:rPr lang="en-US" altLang="zh-CN"/>
              <a:t>2</a:t>
            </a:r>
            <a:r>
              <a:rPr lang="zh-CN" altLang="en-US"/>
              <a:t>月</a:t>
            </a:r>
            <a:r>
              <a:rPr lang="en-US" altLang="zh-CN"/>
              <a:t>---    </a:t>
            </a:r>
            <a:r>
              <a:rPr lang="zh-CN" altLang="en-US"/>
              <a:t>区基本功比赛</a:t>
            </a:r>
            <a:endParaRPr lang="zh-CN" altLang="en-US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/>
              <a:t>2018</a:t>
            </a:r>
            <a:r>
              <a:rPr lang="zh-CN" altLang="en-US"/>
              <a:t>年</a:t>
            </a:r>
            <a:r>
              <a:rPr lang="en-US" altLang="zh-CN"/>
              <a:t>9</a:t>
            </a:r>
            <a:r>
              <a:rPr lang="zh-CN" altLang="en-US"/>
              <a:t>月</a:t>
            </a:r>
            <a:r>
              <a:rPr lang="en-US" altLang="zh-CN"/>
              <a:t>---    </a:t>
            </a:r>
            <a:r>
              <a:rPr lang="zh-CN" altLang="en-US"/>
              <a:t>区优质课比赛</a:t>
            </a:r>
            <a:endParaRPr lang="zh-CN" altLang="en-US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/>
              <a:t>2019</a:t>
            </a:r>
            <a:r>
              <a:rPr lang="zh-CN" altLang="en-US"/>
              <a:t>年</a:t>
            </a:r>
            <a:r>
              <a:rPr lang="en-US" altLang="zh-CN"/>
              <a:t>2</a:t>
            </a:r>
            <a:r>
              <a:rPr lang="zh-CN" altLang="en-US"/>
              <a:t>月</a:t>
            </a:r>
            <a:r>
              <a:rPr lang="en-US" altLang="zh-CN"/>
              <a:t>---    </a:t>
            </a:r>
            <a:r>
              <a:rPr lang="zh-CN" altLang="en-US"/>
              <a:t>新教师课堂教学评比（工作五年内）</a:t>
            </a:r>
            <a:endParaRPr lang="en-US" altLang="zh-CN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/>
              <a:t>2019</a:t>
            </a:r>
            <a:r>
              <a:rPr lang="zh-CN" altLang="en-US"/>
              <a:t>年</a:t>
            </a:r>
            <a:r>
              <a:rPr lang="en-US" altLang="zh-CN"/>
              <a:t>9</a:t>
            </a:r>
            <a:r>
              <a:rPr lang="zh-CN" altLang="en-US"/>
              <a:t>月</a:t>
            </a:r>
            <a:r>
              <a:rPr lang="en-US" altLang="zh-CN"/>
              <a:t>---    </a:t>
            </a:r>
            <a:r>
              <a:rPr lang="zh-CN" altLang="en-US"/>
              <a:t>轮空</a:t>
            </a:r>
            <a:endParaRPr lang="zh-CN" altLang="en-US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标题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8432800" cy="1325562"/>
          </a:xfrm>
        </p:spPr>
        <p:txBody>
          <a:bodyPr/>
          <a:lstStyle/>
          <a:p>
            <a:pPr algn="ctr"/>
            <a:r>
              <a:rPr lang="zh-CN" altLang="en-US" smtClean="0"/>
              <a:t>区基本功比赛</a:t>
            </a:r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44563" y="1435100"/>
            <a:ext cx="9521825" cy="4711700"/>
          </a:xfrm>
        </p:spPr>
        <p:txBody>
          <a:bodyPr rtlCol="0">
            <a:normAutofit fontScale="800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1.参赛对象：年龄在40周岁（含40）以下的小学数学教师（已获得省、市、区基本功比赛一等奖者不再参赛）。</a:t>
            </a:r>
            <a:endParaRPr lang="zh-CN" altLang="en-US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2.参赛名额：每校至少2人（低高段各1人）、最多6人（低高段各3人）。</a:t>
            </a:r>
            <a:endParaRPr lang="zh-CN" altLang="en-US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3.比赛时间：2018年</a:t>
            </a:r>
            <a:r>
              <a:rPr lang="zh-CN" altLang="en-US" sz="4000">
                <a:solidFill>
                  <a:srgbClr val="FF0000"/>
                </a:solidFill>
              </a:rPr>
              <a:t>3月</a:t>
            </a:r>
            <a:endParaRPr lang="zh-CN" altLang="en-US" sz="4000">
              <a:solidFill>
                <a:srgbClr val="FF0000"/>
              </a:solidFill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4.比赛内容：“教育教学知识、数学学科知识测试”、“粉笔字”和“即兴演讲”、“教学设计与课件制作”和“课堂教学”。</a:t>
            </a:r>
            <a:endParaRPr lang="zh-CN" altLang="en-US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标题 1"/>
          <p:cNvSpPr>
            <a:spLocks noGrp="1"/>
          </p:cNvSpPr>
          <p:nvPr>
            <p:ph type="title"/>
          </p:nvPr>
        </p:nvSpPr>
        <p:spPr>
          <a:xfrm>
            <a:off x="1682750" y="365125"/>
            <a:ext cx="7932738" cy="1325563"/>
          </a:xfrm>
        </p:spPr>
        <p:txBody>
          <a:bodyPr/>
          <a:lstStyle/>
          <a:p>
            <a:pPr algn="ctr"/>
            <a:r>
              <a:rPr lang="zh-CN" altLang="en-US" sz="4000" smtClean="0">
                <a:solidFill>
                  <a:srgbClr val="FF0000"/>
                </a:solidFill>
              </a:rPr>
              <a:t>比赛方案变化解读</a:t>
            </a:r>
            <a:endParaRPr lang="zh-CN" altLang="en-US" sz="4000" smtClean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65213" y="1516063"/>
            <a:ext cx="9169400" cy="2101850"/>
          </a:xfrm>
        </p:spPr>
        <p:txBody>
          <a:bodyPr rtlCol="0">
            <a:normAutofit fontScale="80000"/>
          </a:bodyPr>
          <a:lstStyle/>
          <a:p>
            <a:pPr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即兴演讲</a:t>
            </a:r>
            <a:endParaRPr lang="zh-CN" altLang="en-US"/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/>
              <a:t>        选手抽签决定演讲顺序。现场观看一段10分钟以内的教学片段视频后进行针对性的点评，点评主题自拟，准备时间2分钟，演讲时间3～5分钟。</a:t>
            </a:r>
            <a:endParaRPr lang="zh-CN" altLang="en-US"/>
          </a:p>
          <a:p>
            <a:pPr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/>
          </a:p>
        </p:txBody>
      </p:sp>
      <p:sp>
        <p:nvSpPr>
          <p:cNvPr id="82947" name="文本框 99"/>
          <p:cNvSpPr txBox="1">
            <a:spLocks noChangeArrowheads="1"/>
          </p:cNvSpPr>
          <p:nvPr/>
        </p:nvSpPr>
        <p:spPr bwMode="auto">
          <a:xfrm>
            <a:off x="947738" y="3617913"/>
            <a:ext cx="9525000" cy="1938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>
              <a:lnSpc>
                <a:spcPct val="150000"/>
              </a:lnSpc>
            </a:pPr>
            <a:r>
              <a:rPr lang="zh-CN" altLang="en-US" sz="2000">
                <a:latin typeface="仿宋_GB2312"/>
                <a:ea typeface="仿宋_GB2312"/>
                <a:cs typeface="仿宋_GB2312"/>
              </a:rPr>
              <a:t>权重设置</a:t>
            </a:r>
            <a:endParaRPr lang="zh-CN" altLang="en-US" sz="2000">
              <a:latin typeface="仿宋_GB2312"/>
              <a:ea typeface="仿宋_GB2312"/>
              <a:cs typeface="仿宋_GB2312"/>
            </a:endParaRPr>
          </a:p>
          <a:p>
            <a:pPr indent="355600">
              <a:lnSpc>
                <a:spcPct val="150000"/>
              </a:lnSpc>
            </a:pPr>
            <a:r>
              <a:rPr lang="zh-CN" altLang="en-US" sz="2000">
                <a:latin typeface="仿宋_GB2312"/>
                <a:ea typeface="仿宋_GB2312"/>
                <a:cs typeface="仿宋_GB2312"/>
              </a:rPr>
              <a:t>通用技能项目权重为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70%</a:t>
            </a:r>
            <a:r>
              <a:rPr lang="zh-CN" altLang="en-US" sz="2000">
                <a:latin typeface="仿宋_GB2312"/>
                <a:ea typeface="仿宋_GB2312"/>
                <a:cs typeface="仿宋_GB2312"/>
              </a:rPr>
              <a:t>，专业技能项目权重为</a:t>
            </a:r>
            <a:r>
              <a:rPr lang="en-US" altLang="zh-CN" sz="2000">
                <a:latin typeface="仿宋_GB2312"/>
                <a:ea typeface="仿宋_GB2312"/>
                <a:cs typeface="仿宋_GB2312"/>
              </a:rPr>
              <a:t>3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0%</a:t>
            </a:r>
            <a:r>
              <a:rPr lang="zh-CN" altLang="en-US" sz="2000">
                <a:latin typeface="仿宋_GB2312"/>
                <a:ea typeface="仿宋_GB2312"/>
                <a:cs typeface="仿宋_GB2312"/>
              </a:rPr>
              <a:t>。其中，粉笔字权重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5%</a:t>
            </a:r>
            <a:r>
              <a:rPr lang="zh-CN" altLang="en-US" sz="2000">
                <a:latin typeface="仿宋_GB2312"/>
                <a:ea typeface="仿宋_GB2312"/>
                <a:cs typeface="仿宋_GB2312"/>
              </a:rPr>
              <a:t>；即兴演讲权重</a:t>
            </a:r>
            <a:r>
              <a:rPr lang="en-US" altLang="zh-CN" sz="2000">
                <a:solidFill>
                  <a:srgbClr val="FF0000"/>
                </a:solidFill>
                <a:latin typeface="仿宋_GB2312"/>
                <a:ea typeface="仿宋_GB2312"/>
                <a:cs typeface="仿宋_GB2312"/>
              </a:rPr>
              <a:t>15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zh-CN" altLang="en-US" sz="2000">
                <a:latin typeface="仿宋_GB2312"/>
                <a:ea typeface="仿宋_GB2312"/>
                <a:cs typeface="仿宋_GB2312"/>
              </a:rPr>
              <a:t>；教学设计与课件制作权重</a:t>
            </a:r>
            <a:r>
              <a:rPr lang="en-US" altLang="zh-CN" sz="2000">
                <a:solidFill>
                  <a:srgbClr val="FF0000"/>
                </a:solidFill>
                <a:latin typeface="仿宋_GB2312"/>
                <a:ea typeface="仿宋_GB2312"/>
                <a:cs typeface="仿宋_GB2312"/>
              </a:rPr>
              <a:t>20%</a:t>
            </a:r>
            <a:r>
              <a:rPr lang="zh-CN" altLang="en-US" sz="2000">
                <a:latin typeface="仿宋_GB2312"/>
                <a:ea typeface="仿宋_GB2312"/>
                <a:cs typeface="仿宋_GB2312"/>
              </a:rPr>
              <a:t>（</a:t>
            </a:r>
            <a:r>
              <a:rPr lang="en-US" altLang="zh-CN" sz="2000">
                <a:solidFill>
                  <a:srgbClr val="FF0000"/>
                </a:solidFill>
                <a:latin typeface="仿宋_GB2312"/>
                <a:ea typeface="仿宋_GB2312"/>
                <a:cs typeface="仿宋_GB2312"/>
              </a:rPr>
              <a:t>10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en-US" altLang="zh-CN" sz="2000">
                <a:solidFill>
                  <a:srgbClr val="FF0000"/>
                </a:solidFill>
                <a:latin typeface="仿宋_GB2312"/>
                <a:ea typeface="仿宋_GB2312"/>
                <a:cs typeface="仿宋_GB2312"/>
              </a:rPr>
              <a:t>+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FF0000"/>
                </a:solidFill>
                <a:latin typeface="仿宋_GB2312"/>
                <a:ea typeface="仿宋_GB2312"/>
                <a:cs typeface="仿宋_GB2312"/>
              </a:rPr>
              <a:t>0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zh-CN" altLang="en-US" sz="2000">
                <a:latin typeface="仿宋_GB2312"/>
                <a:ea typeface="仿宋_GB2312"/>
                <a:cs typeface="仿宋_GB2312"/>
              </a:rPr>
              <a:t>）；课堂教学权重</a:t>
            </a:r>
            <a:r>
              <a:rPr lang="en-US" altLang="zh-CN" sz="2000">
                <a:latin typeface="仿宋_GB2312"/>
                <a:ea typeface="仿宋_GB2312"/>
                <a:cs typeface="仿宋_GB2312"/>
              </a:rPr>
              <a:t>30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zh-CN" altLang="en-US" sz="2000">
                <a:latin typeface="仿宋_GB2312"/>
                <a:ea typeface="仿宋_GB2312"/>
                <a:cs typeface="仿宋_GB2312"/>
              </a:rPr>
              <a:t>；教育教学知识权重</a:t>
            </a:r>
            <a:r>
              <a:rPr lang="en-US" altLang="zh-CN" sz="2000">
                <a:latin typeface="仿宋_GB2312"/>
                <a:ea typeface="仿宋_GB2312"/>
                <a:cs typeface="仿宋_GB2312"/>
              </a:rPr>
              <a:t>15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zh-CN" altLang="en-US" sz="2000">
                <a:latin typeface="仿宋_GB2312"/>
                <a:ea typeface="仿宋_GB2312"/>
                <a:cs typeface="仿宋_GB2312"/>
              </a:rPr>
              <a:t>；数学学科知识权重</a:t>
            </a:r>
            <a:r>
              <a:rPr lang="en-US" altLang="zh-CN" sz="2000">
                <a:latin typeface="仿宋_GB2312"/>
                <a:ea typeface="仿宋_GB2312"/>
                <a:cs typeface="仿宋_GB2312"/>
              </a:rPr>
              <a:t>15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zh-CN" altLang="en-US" sz="2000">
                <a:latin typeface="仿宋_GB2312"/>
                <a:ea typeface="仿宋_GB2312"/>
                <a:cs typeface="仿宋_GB2312"/>
              </a:rPr>
              <a:t>。</a:t>
            </a:r>
            <a:endParaRPr lang="zh-CN" altLang="en-US" sz="200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mtClean="0"/>
              <a:t>比赛安排（暂定）</a:t>
            </a:r>
            <a:endParaRPr lang="en-US" altLang="zh-CN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81075" y="1778000"/>
            <a:ext cx="9502775" cy="41608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/>
              <a:t>3</a:t>
            </a:r>
            <a:r>
              <a:rPr lang="zh-CN" altLang="en-US"/>
              <a:t>月</a:t>
            </a:r>
            <a:r>
              <a:rPr lang="en-US" altLang="zh-CN"/>
              <a:t>12</a:t>
            </a:r>
            <a:r>
              <a:rPr lang="zh-CN" altLang="en-US"/>
              <a:t>日下午</a:t>
            </a:r>
            <a:r>
              <a:rPr lang="en-US" altLang="zh-CN"/>
              <a:t>1:00---2:00  </a:t>
            </a:r>
            <a:r>
              <a:rPr lang="zh-CN" altLang="en-US"/>
              <a:t>《教育教学理论常识》</a:t>
            </a:r>
            <a:endParaRPr lang="zh-CN" altLang="en-US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/>
              <a:t>                           </a:t>
            </a:r>
            <a:r>
              <a:rPr lang="en-US" altLang="zh-CN"/>
              <a:t>2:30---3:30   </a:t>
            </a:r>
            <a:r>
              <a:rPr lang="zh-CN" altLang="en-US"/>
              <a:t>《数学学科知识与常识》</a:t>
            </a:r>
            <a:endParaRPr lang="zh-CN" altLang="en-US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/>
              <a:t>          </a:t>
            </a:r>
            <a:r>
              <a:rPr lang="zh-CN" altLang="en-US" sz="2000">
                <a:solidFill>
                  <a:srgbClr val="FF0000"/>
                </a:solidFill>
              </a:rPr>
              <a:t>根据两份成绩合计淘汰少部分选手（具体根据成绩决定）</a:t>
            </a:r>
            <a:endParaRPr lang="zh-CN" altLang="en-US" sz="200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/>
              <a:t>3</a:t>
            </a:r>
            <a:r>
              <a:rPr lang="zh-CN" altLang="en-US"/>
              <a:t>月</a:t>
            </a:r>
            <a:r>
              <a:rPr lang="en-US" altLang="zh-CN"/>
              <a:t>15</a:t>
            </a:r>
            <a:r>
              <a:rPr lang="zh-CN" altLang="en-US"/>
              <a:t>或</a:t>
            </a:r>
            <a:r>
              <a:rPr lang="en-US" altLang="zh-CN"/>
              <a:t>16</a:t>
            </a:r>
            <a:r>
              <a:rPr lang="zh-CN" altLang="en-US"/>
              <a:t>日   《演讲》《粉笔字》具体见通知</a:t>
            </a:r>
            <a:endParaRPr lang="zh-CN" altLang="en-US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      </a:t>
            </a:r>
            <a:r>
              <a:rPr lang="zh-CN" altLang="en-US" sz="2000">
                <a:solidFill>
                  <a:srgbClr val="FF0000"/>
                </a:solidFill>
              </a:rPr>
              <a:t>  根据前四项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成绩合计，报名选手的前</a:t>
            </a:r>
            <a:r>
              <a:rPr lang="en-US" altLang="zh-CN" sz="2000">
                <a:solidFill>
                  <a:srgbClr val="FF0000"/>
                </a:solidFill>
                <a:sym typeface="+mn-ea"/>
              </a:rPr>
              <a:t>30%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进入第三轮比赛</a:t>
            </a:r>
            <a:endParaRPr lang="zh-CN" altLang="en-US" sz="2000">
              <a:solidFill>
                <a:srgbClr val="FF0000"/>
              </a:solidFill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/>
              <a:t>3</a:t>
            </a:r>
            <a:r>
              <a:rPr lang="zh-CN" altLang="en-US"/>
              <a:t>月</a:t>
            </a:r>
            <a:r>
              <a:rPr lang="en-US" altLang="zh-CN"/>
              <a:t>19-23</a:t>
            </a:r>
            <a:r>
              <a:rPr lang="zh-CN" altLang="en-US"/>
              <a:t>周，《教学设计、课件制作、课堂教学》</a:t>
            </a:r>
            <a:endParaRPr lang="zh-CN" altLang="en-US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       </a:t>
            </a:r>
            <a:r>
              <a:rPr lang="zh-CN" altLang="en-US" sz="2000">
                <a:solidFill>
                  <a:srgbClr val="FF0000"/>
                </a:solidFill>
              </a:rPr>
              <a:t>根据七项成绩合计，评出一、二等奖</a:t>
            </a:r>
            <a:endParaRPr lang="zh-CN" altLang="en-US" sz="2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标题 1"/>
          <p:cNvSpPr>
            <a:spLocks noGrp="1"/>
          </p:cNvSpPr>
          <p:nvPr>
            <p:ph type="title"/>
          </p:nvPr>
        </p:nvSpPr>
        <p:spPr>
          <a:xfrm>
            <a:off x="1909763" y="257175"/>
            <a:ext cx="6705600" cy="1325563"/>
          </a:xfrm>
        </p:spPr>
        <p:txBody>
          <a:bodyPr/>
          <a:lstStyle/>
          <a:p>
            <a:pPr algn="ctr"/>
            <a:r>
              <a:rPr lang="zh-CN" altLang="en-US" sz="4000" smtClean="0">
                <a:solidFill>
                  <a:srgbClr val="FF0000"/>
                </a:solidFill>
              </a:rPr>
              <a:t>市基本功比赛区域选拔</a:t>
            </a:r>
            <a:endParaRPr lang="zh-CN" altLang="en-US" sz="4000" smtClean="0">
              <a:solidFill>
                <a:srgbClr val="FF0000"/>
              </a:solidFill>
            </a:endParaRPr>
          </a:p>
        </p:txBody>
      </p:sp>
      <p:sp>
        <p:nvSpPr>
          <p:cNvPr id="84994" name="内容占位符 2"/>
          <p:cNvSpPr>
            <a:spLocks noGrp="1"/>
          </p:cNvSpPr>
          <p:nvPr>
            <p:ph idx="1"/>
          </p:nvPr>
        </p:nvSpPr>
        <p:spPr>
          <a:xfrm>
            <a:off x="930275" y="1582738"/>
            <a:ext cx="8664575" cy="44354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mtClean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mtClean="0">
                <a:latin typeface="楷体" panose="02010609060101010101" charset="-122"/>
                <a:ea typeface="楷体" panose="02010609060101010101" charset="-122"/>
              </a:rPr>
              <a:t>月</a:t>
            </a:r>
            <a:r>
              <a:rPr lang="en-US" altLang="zh-CN" smtClean="0">
                <a:latin typeface="楷体" panose="02010609060101010101" charset="-122"/>
                <a:ea typeface="楷体" panose="02010609060101010101" charset="-122"/>
              </a:rPr>
              <a:t>12-13</a:t>
            </a:r>
            <a:r>
              <a:rPr lang="zh-CN" altLang="en-US" smtClean="0">
                <a:latin typeface="楷体" panose="02010609060101010101" charset="-122"/>
                <a:ea typeface="楷体" panose="02010609060101010101" charset="-122"/>
              </a:rPr>
              <a:t>日，市基本功比赛。</a:t>
            </a:r>
            <a:endParaRPr lang="zh-CN" altLang="en-US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mtClean="0">
                <a:latin typeface="楷体" panose="02010609060101010101" charset="-122"/>
                <a:ea typeface="楷体" panose="02010609060101010101" charset="-122"/>
              </a:rPr>
              <a:t>结合区基本功比赛，将同步进行市基本功比赛区域参赛人员选拔。</a:t>
            </a:r>
            <a:endParaRPr lang="zh-CN" altLang="en-US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mtClean="0">
                <a:latin typeface="楷体" panose="02010609060101010101" charset="-122"/>
                <a:ea typeface="楷体" panose="02010609060101010101" charset="-122"/>
              </a:rPr>
              <a:t>已获得区基本功（课堂教学）一等奖者可自愿报名（参加选拔者发区公开课证书）。</a:t>
            </a:r>
            <a:endParaRPr lang="zh-CN" altLang="en-US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mtClean="0">
                <a:latin typeface="楷体" panose="02010609060101010101" charset="-122"/>
                <a:ea typeface="楷体" panose="02010609060101010101" charset="-122"/>
              </a:rPr>
              <a:t>打通择优推荐</a:t>
            </a:r>
            <a:r>
              <a:rPr lang="en-US" altLang="zh-CN" smtClean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mtClean="0">
                <a:latin typeface="楷体" panose="02010609060101010101" charset="-122"/>
                <a:ea typeface="楷体" panose="02010609060101010101" charset="-122"/>
              </a:rPr>
              <a:t>名教师代表区域参加市基本功比赛。</a:t>
            </a:r>
            <a:endParaRPr lang="zh-CN" altLang="en-US" smtClean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标题 1"/>
          <p:cNvSpPr>
            <a:spLocks noGrp="1"/>
          </p:cNvSpPr>
          <p:nvPr>
            <p:ph type="title"/>
          </p:nvPr>
        </p:nvSpPr>
        <p:spPr>
          <a:xfrm>
            <a:off x="681038" y="293688"/>
            <a:ext cx="9240837" cy="1325562"/>
          </a:xfrm>
        </p:spPr>
        <p:txBody>
          <a:bodyPr/>
          <a:lstStyle/>
          <a:p>
            <a:pPr algn="ctr"/>
            <a:r>
              <a:rPr lang="zh-CN" altLang="en-US" sz="3600" smtClean="0">
                <a:solidFill>
                  <a:srgbClr val="FF0000"/>
                </a:solidFill>
              </a:rPr>
              <a:t>优秀教师教学研究展示活动</a:t>
            </a:r>
            <a:endParaRPr lang="zh-CN" altLang="en-US" sz="3600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681038" y="1619250"/>
            <a:ext cx="10828337" cy="40227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目标：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挖掘区域优秀教师研究潜力，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提升论文撰写水平，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为市优质课比赛提早进行课例研究。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参加对象：40岁以下已获得区基本功或课堂教学一等奖，具有较好教学素养，较强课堂表现力的老师。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参加方式：区域指定与学校推荐相结合。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研究内容：疑难或生僻课例研究。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展示时间：5-6月。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标题 1"/>
          <p:cNvSpPr>
            <a:spLocks noGrp="1"/>
          </p:cNvSpPr>
          <p:nvPr>
            <p:ph type="title"/>
          </p:nvPr>
        </p:nvSpPr>
        <p:spPr>
          <a:xfrm>
            <a:off x="385763" y="263525"/>
            <a:ext cx="10975975" cy="1325563"/>
          </a:xfrm>
        </p:spPr>
        <p:txBody>
          <a:bodyPr/>
          <a:lstStyle/>
          <a:p>
            <a:pPr algn="ctr"/>
            <a:r>
              <a:rPr lang="zh-CN" altLang="en-US" sz="3200" smtClean="0">
                <a:solidFill>
                  <a:srgbClr val="FF0000"/>
                </a:solidFill>
              </a:rPr>
              <a:t>（三）依托学科调研，关注试题研究，提升学科素养评价力。</a:t>
            </a:r>
            <a:endParaRPr lang="zh-CN" altLang="en-US" sz="3200" smtClean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1200" y="1335088"/>
            <a:ext cx="10515600" cy="4710112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  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“口算小达人”活动</a:t>
            </a:r>
            <a:endParaRPr lang="zh-CN" altLang="en-US" sz="3600">
              <a:latin typeface="楷体" panose="02010609060101010101" charset="-122"/>
              <a:ea typeface="楷体" panose="02010609060101010101" charset="-122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目标：夯实区域口算基础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活动对象：各校二年级全体学生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活动内容：整数口算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活动方式：电脑答题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活动时间：6月中旬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奖项设置：根据全部学生答题情况（规定时间内答对题数和答题正确率），设置团体一、二等奖若干名。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标题 1"/>
          <p:cNvSpPr>
            <a:spLocks noGrp="1"/>
          </p:cNvSpPr>
          <p:nvPr>
            <p:ph type="title"/>
          </p:nvPr>
        </p:nvSpPr>
        <p:spPr>
          <a:xfrm>
            <a:off x="1274763" y="158750"/>
            <a:ext cx="9642475" cy="1231900"/>
          </a:xfrm>
        </p:spPr>
        <p:txBody>
          <a:bodyPr/>
          <a:lstStyle/>
          <a:p>
            <a:pPr algn="ctr"/>
            <a:r>
              <a:rPr lang="zh-CN" altLang="en-US" sz="4000" smtClean="0">
                <a:solidFill>
                  <a:srgbClr val="FF0000"/>
                </a:solidFill>
              </a:rPr>
              <a:t>学业质量检测活动</a:t>
            </a:r>
            <a:endParaRPr lang="zh-CN" altLang="en-US" sz="4000" smtClean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1013" y="1603375"/>
            <a:ext cx="11228387" cy="2047875"/>
          </a:xfrm>
        </p:spPr>
        <p:txBody>
          <a:bodyPr rtlCol="0">
            <a:normAutofit lnSpcReduction="10000"/>
          </a:bodyPr>
          <a:lstStyle/>
          <a:p>
            <a:pPr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活动对象：3-6年级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活动方式：其中一个年级区统一抽样组织，另外三个年级提供样卷自主组织。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检测内容：学习能力（含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</a:rPr>
              <a:t>30-40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分运算能力）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标题 1"/>
          <p:cNvSpPr>
            <a:spLocks noGrp="1"/>
          </p:cNvSpPr>
          <p:nvPr>
            <p:ph type="title"/>
          </p:nvPr>
        </p:nvSpPr>
        <p:spPr>
          <a:xfrm>
            <a:off x="1212850" y="444500"/>
            <a:ext cx="9467850" cy="785813"/>
          </a:xfrm>
        </p:spPr>
        <p:txBody>
          <a:bodyPr/>
          <a:lstStyle/>
          <a:p>
            <a:pPr algn="ctr"/>
            <a:r>
              <a:rPr lang="zh-CN" altLang="en-US" smtClean="0">
                <a:solidFill>
                  <a:srgbClr val="FF0000"/>
                </a:solidFill>
              </a:rPr>
              <a:t>市学业质量常规抽测</a:t>
            </a:r>
            <a:endParaRPr lang="zh-CN" altLang="en-US" smtClean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539875"/>
            <a:ext cx="11341100" cy="204311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对象：面向全市所有学校，用抽样的方式，每辖市（区）选取3所学校</a:t>
            </a:r>
            <a:endParaRPr lang="zh-CN" altLang="en-US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内容：小学数学学科关键能力—运算能力的测试</a:t>
            </a:r>
            <a:r>
              <a:rPr lang="zh-CN" altLang="en-US">
                <a:solidFill>
                  <a:srgbClr val="FF0000"/>
                </a:solidFill>
              </a:rPr>
              <a:t>＋</a:t>
            </a:r>
            <a:r>
              <a:rPr lang="en-US" altLang="zh-CN">
                <a:solidFill>
                  <a:srgbClr val="FF0000"/>
                </a:solidFill>
              </a:rPr>
              <a:t>30</a:t>
            </a:r>
            <a:r>
              <a:rPr lang="zh-CN" altLang="en-US">
                <a:solidFill>
                  <a:srgbClr val="FF0000"/>
                </a:solidFill>
              </a:rPr>
              <a:t>分左右的综合题</a:t>
            </a:r>
            <a:endParaRPr lang="zh-CN" altLang="en-US">
              <a:solidFill>
                <a:srgbClr val="FF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/>
              <a:t>                </a:t>
            </a:r>
            <a:r>
              <a:rPr lang="zh-CN" altLang="en-US">
                <a:solidFill>
                  <a:srgbClr val="FF0000"/>
                </a:solidFill>
              </a:rPr>
              <a:t>减少思维表达题，增加选择题。</a:t>
            </a:r>
            <a:endParaRPr lang="zh-CN" altLang="en-US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时间：</a:t>
            </a:r>
            <a:r>
              <a:rPr lang="zh-CN" altLang="en-US">
                <a:solidFill>
                  <a:srgbClr val="FF0000"/>
                </a:solidFill>
              </a:rPr>
              <a:t>五月中下旬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89091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25450" y="3908425"/>
            <a:ext cx="10814050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xfrm>
            <a:off x="114300" y="-51435"/>
            <a:ext cx="10515600" cy="1325563"/>
          </a:xfrm>
        </p:spPr>
        <p:txBody>
          <a:bodyPr/>
          <a:lstStyle/>
          <a:p>
            <a:r>
              <a:rPr lang="zh-CN" altLang="en-US" sz="2400" smtClean="0">
                <a:sym typeface="+mn-ea"/>
              </a:rPr>
              <a:t>各分数段情况统计</a:t>
            </a:r>
            <a:br>
              <a:rPr lang="zh-CN" altLang="en-US" sz="2400" smtClean="0"/>
            </a:br>
            <a:endParaRPr lang="zh-CN" altLang="en-US" sz="2400" smtClean="0"/>
          </a:p>
        </p:txBody>
      </p:sp>
      <p:pic>
        <p:nvPicPr>
          <p:cNvPr id="20483" name="图片 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3383" y="715328"/>
            <a:ext cx="11585575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表格 1"/>
          <p:cNvGraphicFramePr/>
          <p:nvPr/>
        </p:nvGraphicFramePr>
        <p:xfrm>
          <a:off x="953135" y="3186430"/>
          <a:ext cx="9872345" cy="32721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4530"/>
                <a:gridCol w="807085"/>
                <a:gridCol w="762000"/>
                <a:gridCol w="761365"/>
                <a:gridCol w="811530"/>
                <a:gridCol w="863600"/>
                <a:gridCol w="894715"/>
                <a:gridCol w="929640"/>
                <a:gridCol w="887095"/>
                <a:gridCol w="923290"/>
                <a:gridCol w="772795"/>
                <a:gridCol w="774700"/>
              </a:tblGrid>
              <a:tr h="28003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年级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平均分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应考人数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实考人数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优秀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良好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合格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待合格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94005"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人数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%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人数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%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人数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%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人数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2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%</a:t>
                      </a:r>
                      <a:endParaRPr lang="zh-CN" altLang="en-US" sz="1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594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三</a:t>
                      </a:r>
                      <a:endParaRPr lang="zh-CN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87.7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268</a:t>
                      </a:r>
                      <a:endParaRPr lang="en-US" altLang="zh-CN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266</a:t>
                      </a:r>
                      <a:endParaRPr lang="en-US" altLang="zh-CN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135</a:t>
                      </a:r>
                      <a:endParaRPr lang="en-US" altLang="zh-CN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50.8%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109</a:t>
                      </a:r>
                      <a:endParaRPr lang="en-US" altLang="zh-CN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41.1%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zh-CN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20</a:t>
                      </a:r>
                      <a:endParaRPr lang="en-US" altLang="zh-CN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7.5%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zh-CN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2</a:t>
                      </a:r>
                      <a:endParaRPr lang="en-US" altLang="zh-CN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0.7%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2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四</a:t>
                      </a:r>
                      <a:endParaRPr lang="zh-CN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94.0 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249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242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198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81.8%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40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16.5%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1.7%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zh-CN" sz="2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5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五</a:t>
                      </a:r>
                      <a:endParaRPr lang="zh-CN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75.2 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269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266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39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14.7%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110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41.4%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98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36.8%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19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7.1%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51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六</a:t>
                      </a:r>
                      <a:endParaRPr lang="zh-CN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80.1 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227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222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88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39.6%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74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33.3%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43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19.4%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17</a:t>
                      </a:r>
                      <a:endParaRPr lang="en-US" altLang="zh-CN" sz="2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7.7%</a:t>
                      </a:r>
                      <a:endParaRPr lang="en-US" altLang="zh-CN" sz="20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标题 1"/>
          <p:cNvSpPr>
            <a:spLocks noGrp="1"/>
          </p:cNvSpPr>
          <p:nvPr>
            <p:ph type="title"/>
          </p:nvPr>
        </p:nvSpPr>
        <p:spPr>
          <a:xfrm>
            <a:off x="695325" y="182563"/>
            <a:ext cx="10515600" cy="1325562"/>
          </a:xfrm>
        </p:spPr>
        <p:txBody>
          <a:bodyPr/>
          <a:lstStyle/>
          <a:p>
            <a:pPr algn="ctr"/>
            <a:r>
              <a:rPr lang="zh-CN" altLang="en-US" sz="3200" smtClean="0">
                <a:solidFill>
                  <a:srgbClr val="FF0000"/>
                </a:solidFill>
              </a:rPr>
              <a:t>小数报杯读报用报活动</a:t>
            </a:r>
            <a:endParaRPr lang="zh-CN" altLang="en-US" sz="3200" smtClean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5138" y="1190625"/>
            <a:ext cx="11261725" cy="5303838"/>
          </a:xfrm>
        </p:spPr>
        <p:txBody>
          <a:bodyPr rtlCol="0">
            <a:normAutofit fontScale="800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参加对象：（1）数学小论文评比活动参加对象为1－6年级订报学生。</a:t>
            </a:r>
            <a:endParaRPr lang="zh-CN" altLang="en-US"/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/>
              <a:t>                         （2）小小数学家评比参加对象为3－6年级订报学生。</a:t>
            </a:r>
            <a:endParaRPr lang="zh-CN" altLang="en-US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活动时间：2018 年 3 月 30 日（星期五）下午 （时间：90分钟）</a:t>
            </a:r>
            <a:endParaRPr lang="zh-CN" altLang="en-US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评比方式：</a:t>
            </a:r>
            <a:endParaRPr lang="zh-CN" altLang="en-US">
              <a:solidFill>
                <a:srgbClr val="FF0000"/>
              </a:solidFill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/>
              <a:t>小论文：根据推荐名额</a:t>
            </a:r>
            <a:r>
              <a:rPr lang="zh-CN" altLang="en-US">
                <a:solidFill>
                  <a:srgbClr val="FF0000"/>
                </a:solidFill>
              </a:rPr>
              <a:t>按年级先排序，</a:t>
            </a:r>
            <a:r>
              <a:rPr lang="zh-CN" altLang="en-US"/>
              <a:t>区域组织统一评定。</a:t>
            </a:r>
            <a:endParaRPr lang="zh-CN" altLang="en-US"/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/>
              <a:t>小小数学家：小数报提供试卷</a:t>
            </a:r>
            <a:r>
              <a:rPr lang="zh-CN" altLang="en-US">
                <a:solidFill>
                  <a:srgbClr val="FF0000"/>
                </a:solidFill>
              </a:rPr>
              <a:t>（各校于</a:t>
            </a:r>
            <a:r>
              <a:rPr lang="en-US" altLang="zh-CN">
                <a:solidFill>
                  <a:srgbClr val="FF0000"/>
                </a:solidFill>
              </a:rPr>
              <a:t>3</a:t>
            </a:r>
            <a:r>
              <a:rPr lang="zh-CN" altLang="en-US">
                <a:solidFill>
                  <a:srgbClr val="FF0000"/>
                </a:solidFill>
              </a:rPr>
              <a:t>月</a:t>
            </a:r>
            <a:r>
              <a:rPr lang="en-US" altLang="zh-CN">
                <a:solidFill>
                  <a:srgbClr val="FF0000"/>
                </a:solidFill>
              </a:rPr>
              <a:t>9</a:t>
            </a:r>
            <a:r>
              <a:rPr lang="zh-CN" altLang="en-US">
                <a:solidFill>
                  <a:srgbClr val="FF0000"/>
                </a:solidFill>
              </a:rPr>
              <a:t>日前务必告知</a:t>
            </a:r>
            <a:r>
              <a:rPr lang="en-US" altLang="zh-CN">
                <a:solidFill>
                  <a:srgbClr val="FF0000"/>
                </a:solidFill>
              </a:rPr>
              <a:t>3-6</a:t>
            </a:r>
            <a:r>
              <a:rPr lang="zh-CN" altLang="en-US">
                <a:solidFill>
                  <a:srgbClr val="FF0000"/>
                </a:solidFill>
              </a:rPr>
              <a:t>年级需要卷子数）</a:t>
            </a:r>
            <a:r>
              <a:rPr lang="zh-CN" altLang="en-US"/>
              <a:t>，各校自主组织、自主批阅，填写优秀学生信息表</a:t>
            </a:r>
            <a:r>
              <a:rPr lang="zh-CN" altLang="en-US">
                <a:solidFill>
                  <a:srgbClr val="FF0000"/>
                </a:solidFill>
              </a:rPr>
              <a:t>（含成绩）</a:t>
            </a:r>
            <a:r>
              <a:rPr lang="zh-CN" altLang="en-US"/>
              <a:t>，上报小数报刊社，由报刊社以学校为单位决定各校各年级学生奖次。</a:t>
            </a:r>
            <a:endParaRPr lang="zh-CN" altLang="en-US"/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/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标题 1"/>
          <p:cNvSpPr>
            <a:spLocks noGrp="1"/>
          </p:cNvSpPr>
          <p:nvPr>
            <p:ph type="title"/>
          </p:nvPr>
        </p:nvSpPr>
        <p:spPr>
          <a:xfrm>
            <a:off x="1679575" y="279400"/>
            <a:ext cx="7451725" cy="1325563"/>
          </a:xfrm>
        </p:spPr>
        <p:txBody>
          <a:bodyPr/>
          <a:lstStyle/>
          <a:p>
            <a:r>
              <a:rPr lang="en-US" altLang="zh-CN" smtClean="0"/>
              <a:t>     </a:t>
            </a:r>
            <a:r>
              <a:rPr lang="en-US" altLang="zh-CN" smtClean="0">
                <a:solidFill>
                  <a:srgbClr val="FF0000"/>
                </a:solidFill>
              </a:rPr>
              <a:t> </a:t>
            </a:r>
            <a:r>
              <a:rPr lang="zh-CN" altLang="en-US" smtClean="0">
                <a:solidFill>
                  <a:srgbClr val="FF0000"/>
                </a:solidFill>
              </a:rPr>
              <a:t>珠心算项目研究活动</a:t>
            </a:r>
            <a:endParaRPr lang="zh-CN" altLang="en-US" smtClean="0">
              <a:solidFill>
                <a:srgbClr val="FF0000"/>
              </a:solidFill>
            </a:endParaRPr>
          </a:p>
        </p:txBody>
      </p:sp>
      <p:sp>
        <p:nvSpPr>
          <p:cNvPr id="93186" name="内容占位符 2"/>
          <p:cNvSpPr>
            <a:spLocks noGrp="1"/>
          </p:cNvSpPr>
          <p:nvPr>
            <p:ph idx="1"/>
          </p:nvPr>
        </p:nvSpPr>
        <p:spPr>
          <a:xfrm>
            <a:off x="555625" y="1604963"/>
            <a:ext cx="11182350" cy="4351337"/>
          </a:xfrm>
        </p:spPr>
        <p:txBody>
          <a:bodyPr/>
          <a:lstStyle/>
          <a:p>
            <a:r>
              <a:rPr lang="zh-CN" altLang="en-US" smtClean="0">
                <a:latin typeface="楷体" panose="02010609060101010101" charset="-122"/>
                <a:ea typeface="楷体" panose="02010609060101010101" charset="-122"/>
              </a:rPr>
              <a:t>活动对象：兰陵 丽二珠心算研究教师</a:t>
            </a:r>
            <a:endParaRPr lang="zh-CN" altLang="en-US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mtClean="0">
                <a:latin typeface="楷体" panose="02010609060101010101" charset="-122"/>
                <a:ea typeface="楷体" panose="02010609060101010101" charset="-122"/>
              </a:rPr>
              <a:t>活动时间：兰陵 丽二自主商定（六月活动与钟楼联合进行区域研讨）</a:t>
            </a:r>
            <a:endParaRPr lang="zh-CN" altLang="en-US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mtClean="0">
                <a:latin typeface="楷体" panose="02010609060101010101" charset="-122"/>
                <a:ea typeface="楷体" panose="02010609060101010101" charset="-122"/>
              </a:rPr>
              <a:t>活动内容：课堂教学，经验交流，学生社团展示。</a:t>
            </a:r>
            <a:endParaRPr lang="zh-CN" altLang="en-US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mtClean="0">
                <a:latin typeface="楷体" panose="02010609060101010101" charset="-122"/>
                <a:ea typeface="楷体" panose="02010609060101010101" charset="-122"/>
              </a:rPr>
              <a:t>具体活动方案请提前两周告知发展中心。</a:t>
            </a:r>
            <a:endParaRPr lang="zh-CN" altLang="en-US" smtClean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标题 1"/>
          <p:cNvSpPr>
            <a:spLocks noGrp="1"/>
          </p:cNvSpPr>
          <p:nvPr>
            <p:ph type="title"/>
          </p:nvPr>
        </p:nvSpPr>
        <p:spPr>
          <a:xfrm>
            <a:off x="449263" y="1635125"/>
            <a:ext cx="11293475" cy="1325563"/>
          </a:xfrm>
        </p:spPr>
        <p:txBody>
          <a:bodyPr/>
          <a:lstStyle/>
          <a:p>
            <a:r>
              <a:rPr lang="zh-CN" altLang="en-US" sz="2800" smtClean="0">
                <a:solidFill>
                  <a:srgbClr val="FF0000"/>
                </a:solidFill>
              </a:rPr>
              <a:t>“市同题异构联校教研活动”暨“小学数学课程实施成果展示活动”</a:t>
            </a:r>
            <a:br>
              <a:rPr lang="zh-CN" altLang="en-US" sz="2800" smtClean="0">
                <a:solidFill>
                  <a:srgbClr val="FF0000"/>
                </a:solidFill>
              </a:rPr>
            </a:br>
            <a:r>
              <a:rPr lang="zh-CN" altLang="en-US" sz="2800" smtClean="0">
                <a:solidFill>
                  <a:srgbClr val="FF0000"/>
                </a:solidFill>
              </a:rPr>
              <a:t>时间：四月初</a:t>
            </a:r>
            <a:endParaRPr lang="zh-CN" altLang="en-US" sz="2800" smtClean="0">
              <a:solidFill>
                <a:srgbClr val="FF0000"/>
              </a:solidFill>
            </a:endParaRPr>
          </a:p>
        </p:txBody>
      </p:sp>
      <p:sp>
        <p:nvSpPr>
          <p:cNvPr id="94210" name="文本框 99"/>
          <p:cNvSpPr txBox="1">
            <a:spLocks noChangeArrowheads="1"/>
          </p:cNvSpPr>
          <p:nvPr/>
        </p:nvSpPr>
        <p:spPr bwMode="auto">
          <a:xfrm>
            <a:off x="539750" y="4362450"/>
            <a:ext cx="6523038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市毕业复习研讨活动   时间：五月中旬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2625" y="1116013"/>
            <a:ext cx="9848850" cy="44783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/>
              <a:t>各校教研计划及各年级教师名单发</a:t>
            </a:r>
            <a:r>
              <a:rPr lang="en-US" altLang="zh-CN"/>
              <a:t>172951737@qq.com</a:t>
            </a:r>
            <a:r>
              <a:rPr lang="zh-CN" altLang="en-US"/>
              <a:t>邮箱</a:t>
            </a:r>
            <a:endParaRPr lang="zh-CN" altLang="en-US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/>
              <a:t>  计划汇总上区网学科栏，请各校相互学习，相互借鉴！</a:t>
            </a:r>
            <a:endParaRPr lang="zh-CN" altLang="en-US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zh-CN"/>
              <a:t>基本功报名表发</a:t>
            </a:r>
            <a:r>
              <a:rPr lang="en-US" altLang="zh-CN"/>
              <a:t>QQ</a:t>
            </a:r>
            <a:r>
              <a:rPr lang="zh-CN" altLang="en-US"/>
              <a:t>。</a:t>
            </a:r>
            <a:endParaRPr lang="zh-CN" altLang="en-US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标题 1"/>
          <p:cNvSpPr>
            <a:spLocks noGrp="1"/>
          </p:cNvSpPr>
          <p:nvPr>
            <p:ph type="title"/>
          </p:nvPr>
        </p:nvSpPr>
        <p:spPr>
          <a:xfrm>
            <a:off x="2413000" y="2765425"/>
            <a:ext cx="7989888" cy="1327150"/>
          </a:xfrm>
        </p:spPr>
        <p:txBody>
          <a:bodyPr/>
          <a:lstStyle/>
          <a:p>
            <a:r>
              <a:rPr lang="zh-CN" altLang="en-US" sz="8800" smtClean="0">
                <a:solidFill>
                  <a:srgbClr val="FF0000"/>
                </a:solidFill>
              </a:rPr>
              <a:t>元宵节快乐！</a:t>
            </a:r>
            <a:endParaRPr lang="zh-CN" altLang="en-US" sz="88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"/>
          <p:cNvSpPr txBox="1">
            <a:spLocks noChangeArrowheads="1"/>
          </p:cNvSpPr>
          <p:nvPr/>
        </p:nvSpPr>
        <p:spPr bwMode="auto">
          <a:xfrm>
            <a:off x="596265" y="490855"/>
            <a:ext cx="316484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latin typeface="Calibri" panose="020F0502020204030204" pitchFamily="34" charset="0"/>
              </a:rPr>
              <a:t>各项得分率情况统计</a:t>
            </a:r>
            <a:endParaRPr lang="zh-CN" altLang="en-US" sz="2400" b="1">
              <a:latin typeface="Calibri" panose="020F0502020204030204" pitchFamily="34" charset="0"/>
            </a:endParaRPr>
          </a:p>
        </p:txBody>
      </p:sp>
      <p:pic>
        <p:nvPicPr>
          <p:cNvPr id="22531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7023" y="951230"/>
            <a:ext cx="1187132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0" name="表格 -1"/>
          <p:cNvGraphicFramePr/>
          <p:nvPr/>
        </p:nvGraphicFramePr>
        <p:xfrm>
          <a:off x="1330325" y="3366135"/>
          <a:ext cx="9960610" cy="2288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7590"/>
                <a:gridCol w="1836420"/>
                <a:gridCol w="1859915"/>
                <a:gridCol w="1837690"/>
                <a:gridCol w="1825625"/>
                <a:gridCol w="1563370"/>
              </a:tblGrid>
              <a:tr h="356235"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计算</a:t>
                      </a:r>
                      <a:endParaRPr lang="zh-CN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填空</a:t>
                      </a:r>
                      <a:endParaRPr lang="zh-CN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选择</a:t>
                      </a:r>
                      <a:endParaRPr lang="zh-CN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算画</a:t>
                      </a:r>
                      <a:endParaRPr lang="zh-CN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解决实际问题</a:t>
                      </a:r>
                      <a:endParaRPr lang="zh-CN" altLang="en-US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8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三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 </a:t>
                      </a:r>
                      <a:endParaRPr lang="en-US" altLang="zh-CN" sz="2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97.7%</a:t>
                      </a:r>
                      <a:endParaRPr lang="en-US" altLang="zh-CN" sz="18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82.6%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89.6%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76.3%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87.6%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3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四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96.5%</a:t>
                      </a:r>
                      <a:endParaRPr lang="en-US" altLang="zh-CN" sz="18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95.1%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86.6%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98.3%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94.9%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71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五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79.8%</a:t>
                      </a:r>
                      <a:endParaRPr lang="en-US" altLang="zh-CN" sz="18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75.9%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59.2%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74.3%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72.9%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23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六</a:t>
                      </a:r>
                      <a:r>
                        <a:rPr lang="en-US" altLang="zh-CN" sz="2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</a:t>
                      </a:r>
                      <a:endParaRPr lang="zh-CN" altLang="en-US" sz="2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91.0%</a:t>
                      </a:r>
                      <a:endParaRPr lang="en-US" altLang="zh-CN" sz="18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77.5%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66.4%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64.1%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80.7%</a:t>
                      </a:r>
                      <a:endParaRPr lang="en-US" altLang="zh-CN" sz="18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7"/>
          <p:cNvSpPr txBox="1">
            <a:spLocks noChangeArrowheads="1"/>
          </p:cNvSpPr>
          <p:nvPr/>
        </p:nvSpPr>
        <p:spPr bwMode="auto">
          <a:xfrm>
            <a:off x="1144588" y="5210175"/>
            <a:ext cx="384016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Calibri" panose="020F0502020204030204" pitchFamily="34" charset="0"/>
              </a:rPr>
              <a:t>注：不包含集团校！</a:t>
            </a:r>
            <a:endParaRPr lang="zh-CN" altLang="en-US" sz="32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24578" name="图片 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92138" y="1120775"/>
            <a:ext cx="11560175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/>
              <a:t>调卷情况看：</a:t>
            </a:r>
            <a:endParaRPr lang="zh-CN" altLang="zh-CN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57313"/>
            <a:ext cx="10515600" cy="481965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>
                <a:solidFill>
                  <a:srgbClr val="FF0000"/>
                </a:solidFill>
              </a:rPr>
              <a:t>各校批阅扣分在尺寸范围之内。</a:t>
            </a:r>
            <a:endParaRPr lang="zh-CN" altLang="en-US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>
                <a:solidFill>
                  <a:srgbClr val="FF0000"/>
                </a:solidFill>
              </a:rPr>
              <a:t>学生表现出良好的答题策略。</a:t>
            </a:r>
            <a:r>
              <a:rPr lang="zh-CN" altLang="en-US" sz="2000"/>
              <a:t>如三河口三（</a:t>
            </a:r>
            <a:r>
              <a:rPr lang="en-US" altLang="zh-CN" sz="2000"/>
              <a:t>4</a:t>
            </a:r>
            <a:r>
              <a:rPr lang="zh-CN" altLang="en-US" sz="2000"/>
              <a:t>）班。</a:t>
            </a:r>
            <a:endParaRPr lang="zh-CN" altLang="en-US" sz="200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>
              <a:solidFill>
                <a:srgbClr val="FF0000"/>
              </a:solidFill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>
                <a:solidFill>
                  <a:srgbClr val="FF0000"/>
                </a:solidFill>
                <a:sym typeface="+mn-ea"/>
              </a:rPr>
              <a:t>要关注学生书写习惯。</a:t>
            </a:r>
            <a:endParaRPr lang="zh-CN" altLang="en-US">
              <a:solidFill>
                <a:srgbClr val="FF0000"/>
              </a:solidFill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000">
                <a:sym typeface="+mn-ea"/>
              </a:rPr>
              <a:t>如：三河口三（</a:t>
            </a:r>
            <a:r>
              <a:rPr lang="en-US" altLang="zh-CN" sz="2000">
                <a:sym typeface="+mn-ea"/>
              </a:rPr>
              <a:t>4</a:t>
            </a:r>
            <a:r>
              <a:rPr lang="zh-CN" altLang="en-US" sz="2000">
                <a:sym typeface="+mn-ea"/>
              </a:rPr>
              <a:t>）四（</a:t>
            </a:r>
            <a:r>
              <a:rPr lang="en-US" altLang="zh-CN" sz="2000">
                <a:sym typeface="+mn-ea"/>
              </a:rPr>
              <a:t>4</a:t>
            </a:r>
            <a:r>
              <a:rPr lang="zh-CN" altLang="en-US" sz="2000">
                <a:sym typeface="+mn-ea"/>
              </a:rPr>
              <a:t>），成绩都不错，但书写有待提高。</a:t>
            </a:r>
            <a:endParaRPr lang="zh-CN" altLang="en-US" sz="2000"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000">
                <a:solidFill>
                  <a:srgbClr val="FF0000"/>
                </a:solidFill>
                <a:sym typeface="+mn-ea"/>
              </a:rPr>
              <a:t>     </a:t>
            </a:r>
            <a:r>
              <a:rPr lang="zh-CN" altLang="en-US" sz="2000">
                <a:sym typeface="+mn-ea"/>
              </a:rPr>
              <a:t>   丽三六（</a:t>
            </a:r>
            <a:r>
              <a:rPr lang="en-US" altLang="zh-CN" sz="2000">
                <a:sym typeface="+mn-ea"/>
              </a:rPr>
              <a:t>1</a:t>
            </a:r>
            <a:r>
              <a:rPr lang="zh-CN" altLang="en-US" sz="2000">
                <a:sym typeface="+mn-ea"/>
              </a:rPr>
              <a:t>），东青六（</a:t>
            </a:r>
            <a:r>
              <a:rPr lang="en-US" altLang="zh-CN" sz="2000">
                <a:sym typeface="+mn-ea"/>
              </a:rPr>
              <a:t>5</a:t>
            </a:r>
            <a:r>
              <a:rPr lang="zh-CN" altLang="en-US" sz="2000">
                <a:sym typeface="+mn-ea"/>
              </a:rPr>
              <a:t>），清凉六（</a:t>
            </a:r>
            <a:r>
              <a:rPr lang="en-US" altLang="zh-CN" sz="2000">
                <a:sym typeface="+mn-ea"/>
              </a:rPr>
              <a:t>3</a:t>
            </a:r>
            <a:r>
              <a:rPr lang="zh-CN" altLang="en-US" sz="2000">
                <a:sym typeface="+mn-ea"/>
              </a:rPr>
              <a:t>）书写都略显潦草。</a:t>
            </a:r>
            <a:endParaRPr lang="zh-CN" altLang="en-US" sz="2000"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>
                <a:solidFill>
                  <a:srgbClr val="FF0000"/>
                </a:solidFill>
                <a:sym typeface="+mn-ea"/>
              </a:rPr>
              <a:t>关注解决非常规问题的能力。</a:t>
            </a:r>
            <a:endParaRPr lang="zh-CN" altLang="en-US">
              <a:solidFill>
                <a:srgbClr val="FF0000"/>
              </a:solidFill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>
                <a:sym typeface="+mn-ea"/>
              </a:rPr>
              <a:t>   如五年级全区域得分率非常低。</a:t>
            </a:r>
            <a:endParaRPr lang="zh-CN" altLang="en-US" sz="2400"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>
              <a:solidFill>
                <a:srgbClr val="FF0000"/>
              </a:solidFill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>
                <a:solidFill>
                  <a:srgbClr val="FF0000"/>
                </a:solidFill>
                <a:sym typeface="+mn-ea"/>
              </a:rPr>
              <a:t>  </a:t>
            </a:r>
            <a:endParaRPr lang="zh-CN" altLang="en-US" sz="2000"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2000"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2000"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2000">
              <a:sym typeface="+mn-ea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2000">
              <a:sym typeface="+mn-ea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 sz="2000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02613" y="1816100"/>
            <a:ext cx="3151187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2350" y="4964113"/>
            <a:ext cx="5967413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15963" y="1598613"/>
            <a:ext cx="10313987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文本框 4"/>
          <p:cNvSpPr txBox="1">
            <a:spLocks noChangeArrowheads="1"/>
          </p:cNvSpPr>
          <p:nvPr/>
        </p:nvSpPr>
        <p:spPr bwMode="auto">
          <a:xfrm>
            <a:off x="295275" y="4749800"/>
            <a:ext cx="111553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Calibri" panose="020F0502020204030204" pitchFamily="34" charset="0"/>
              </a:rPr>
              <a:t>关注高年级的基础差异！夯实基础是学好数学的前提！</a:t>
            </a:r>
            <a:endParaRPr lang="zh-CN" altLang="en-US" sz="36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</a:spPr>
      <a:bodyPr rtlCol="0" anchor="ctr"/>
      <a:lstStyle>
        <a:defPPr algn="ctr">
          <a:defRPr lang="zh-CN" altLang="en-US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4072</Words>
  <Application>WPS 演示</Application>
  <PresentationFormat>自定义</PresentationFormat>
  <Paragraphs>543</Paragraphs>
  <Slides>54</Slides>
  <Notes>54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67" baseType="lpstr">
      <vt:lpstr>Arial</vt:lpstr>
      <vt:lpstr>宋体</vt:lpstr>
      <vt:lpstr>Wingdings</vt:lpstr>
      <vt:lpstr>Calibri Light</vt:lpstr>
      <vt:lpstr>楷体</vt:lpstr>
      <vt:lpstr>Calibri</vt:lpstr>
      <vt:lpstr>微软雅黑</vt:lpstr>
      <vt:lpstr>Arial Unicode MS</vt:lpstr>
      <vt:lpstr>黑体</vt:lpstr>
      <vt:lpstr>仿宋_GB2312</vt:lpstr>
      <vt:lpstr>Times New Roman</vt:lpstr>
      <vt:lpstr>仿宋</vt:lpstr>
      <vt:lpstr>Office 主题</vt:lpstr>
      <vt:lpstr>数学教研训期初工作会议</vt:lpstr>
      <vt:lpstr>PowerPoint 演示文稿</vt:lpstr>
      <vt:lpstr>一、上学期主要活动梳理。</vt:lpstr>
      <vt:lpstr>二、上学期质量调研情况反馈</vt:lpstr>
      <vt:lpstr>各分数段情况统计 </vt:lpstr>
      <vt:lpstr>PowerPoint 演示文稿</vt:lpstr>
      <vt:lpstr>PowerPoint 演示文稿</vt:lpstr>
      <vt:lpstr>调卷情况看：</vt:lpstr>
      <vt:lpstr>PowerPoint 演示文稿</vt:lpstr>
      <vt:lpstr>各年级部分试题解读------暨数学学科评价导向分析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命题导向：关注理解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直观想象（几何直观）</vt:lpstr>
      <vt:lpstr>直观想象（空间想象）</vt:lpstr>
      <vt:lpstr>PowerPoint 演示文稿</vt:lpstr>
      <vt:lpstr>PowerPoint 演示文稿</vt:lpstr>
      <vt:lpstr>三、本学期教研训计划交流</vt:lpstr>
      <vt:lpstr>（一）依托集团联盟，聚焦内容主题，提升区域校本研究力。</vt:lpstr>
      <vt:lpstr>（二）依托区域赛事，凝聚教师团队，提升优秀教师研究力。</vt:lpstr>
      <vt:lpstr>区基本功比赛</vt:lpstr>
      <vt:lpstr>比赛方案变化解读</vt:lpstr>
      <vt:lpstr>比赛安排（暂定）</vt:lpstr>
      <vt:lpstr>市基本功比赛区域选拔</vt:lpstr>
      <vt:lpstr>优秀教师教学研究展示活动</vt:lpstr>
      <vt:lpstr>（三）依托学科调研，关注试题研究，提升学科素养评价力。</vt:lpstr>
      <vt:lpstr>学业质量检测活动</vt:lpstr>
      <vt:lpstr>市学业质量常规抽测</vt:lpstr>
      <vt:lpstr>小数报杯读报用报活动</vt:lpstr>
      <vt:lpstr>      珠心算项目研究活动</vt:lpstr>
      <vt:lpstr>“市同题异构联校教研活动”暨“小学数学课程实施成果展示活动” 时间：四月初</vt:lpstr>
      <vt:lpstr>PowerPoint 演示文稿</vt:lpstr>
      <vt:lpstr>元宵节快乐！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数学教研训期初工作会议</dc:title>
  <dc:creator/>
  <cp:lastModifiedBy>Administrator</cp:lastModifiedBy>
  <cp:revision>266</cp:revision>
  <dcterms:created xsi:type="dcterms:W3CDTF">2015-05-05T08:02:00Z</dcterms:created>
  <dcterms:modified xsi:type="dcterms:W3CDTF">2018-03-14T02:30:09Z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