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9" r:id="rId4"/>
    <p:sldId id="292" r:id="rId5"/>
    <p:sldId id="258" r:id="rId6"/>
    <p:sldId id="268" r:id="rId7"/>
    <p:sldId id="259" r:id="rId8"/>
    <p:sldId id="261" r:id="rId9"/>
    <p:sldId id="288" r:id="rId10"/>
    <p:sldId id="290" r:id="rId11"/>
    <p:sldId id="284" r:id="rId12"/>
    <p:sldId id="291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7" r:id="rId25"/>
    <p:sldId id="262" r:id="rId26"/>
    <p:sldId id="270" r:id="rId27"/>
    <p:sldId id="265" r:id="rId28"/>
    <p:sldId id="263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86" autoAdjust="0"/>
    <p:restoredTop sz="94660"/>
  </p:normalViewPr>
  <p:slideViewPr>
    <p:cSldViewPr snapToGrid="0">
      <p:cViewPr varScale="1">
        <p:scale>
          <a:sx n="77" d="100"/>
          <a:sy n="77" d="100"/>
        </p:scale>
        <p:origin x="60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39860-76E2-4120-B1FE-497791E10EEC}" type="datetimeFigureOut">
              <a:rPr lang="zh-CN" altLang="en-US" smtClean="0"/>
              <a:t>2018/4/25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7F0CB-769F-41ED-A723-E8282F4FD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022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39860-76E2-4120-B1FE-497791E10EEC}" type="datetimeFigureOut">
              <a:rPr lang="zh-CN" altLang="en-US" smtClean="0"/>
              <a:t>2018/4/25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7F0CB-769F-41ED-A723-E8282F4FD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731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39860-76E2-4120-B1FE-497791E10EEC}" type="datetimeFigureOut">
              <a:rPr lang="zh-CN" altLang="en-US" smtClean="0"/>
              <a:t>2018/4/25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7F0CB-769F-41ED-A723-E8282F4FD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1032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39860-76E2-4120-B1FE-497791E10EEC}" type="datetimeFigureOut">
              <a:rPr lang="zh-CN" altLang="en-US" smtClean="0"/>
              <a:t>2018/4/25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7F0CB-769F-41ED-A723-E8282F4FD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318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39860-76E2-4120-B1FE-497791E10EEC}" type="datetimeFigureOut">
              <a:rPr lang="zh-CN" altLang="en-US" smtClean="0"/>
              <a:t>2018/4/25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7F0CB-769F-41ED-A723-E8282F4FD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227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39860-76E2-4120-B1FE-497791E10EEC}" type="datetimeFigureOut">
              <a:rPr lang="zh-CN" altLang="en-US" smtClean="0"/>
              <a:t>2018/4/25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7F0CB-769F-41ED-A723-E8282F4FD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45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39860-76E2-4120-B1FE-497791E10EEC}" type="datetimeFigureOut">
              <a:rPr lang="zh-CN" altLang="en-US" smtClean="0"/>
              <a:t>2018/4/25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7F0CB-769F-41ED-A723-E8282F4FD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73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39860-76E2-4120-B1FE-497791E10EEC}" type="datetimeFigureOut">
              <a:rPr lang="zh-CN" altLang="en-US" smtClean="0"/>
              <a:t>2018/4/25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7F0CB-769F-41ED-A723-E8282F4FD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8012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39860-76E2-4120-B1FE-497791E10EEC}" type="datetimeFigureOut">
              <a:rPr lang="zh-CN" altLang="en-US" smtClean="0"/>
              <a:t>2018/4/25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7F0CB-769F-41ED-A723-E8282F4FD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1616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39860-76E2-4120-B1FE-497791E10EEC}" type="datetimeFigureOut">
              <a:rPr lang="zh-CN" altLang="en-US" smtClean="0"/>
              <a:t>2018/4/25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7F0CB-769F-41ED-A723-E8282F4FD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7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39860-76E2-4120-B1FE-497791E10EEC}" type="datetimeFigureOut">
              <a:rPr lang="zh-CN" altLang="en-US" smtClean="0"/>
              <a:t>2018/4/25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7F0CB-769F-41ED-A723-E8282F4FD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959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39860-76E2-4120-B1FE-497791E10EEC}" type="datetimeFigureOut">
              <a:rPr lang="zh-CN" altLang="en-US" smtClean="0"/>
              <a:t>2018/4/25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B7F0CB-769F-41ED-A723-E8282F4FD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253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11" Type="http://schemas.microsoft.com/office/2007/relationships/hdphoto" Target="../media/hdphoto1.wdp"/><Relationship Id="rId5" Type="http://schemas.openxmlformats.org/officeDocument/2006/relationships/image" Target="../media/image22.jpeg"/><Relationship Id="rId10" Type="http://schemas.openxmlformats.org/officeDocument/2006/relationships/image" Target="../media/image27.pn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1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microsoft.com/office/2007/relationships/hdphoto" Target="../media/hdphoto1.wdp"/><Relationship Id="rId5" Type="http://schemas.openxmlformats.org/officeDocument/2006/relationships/image" Target="../media/image16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1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1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31.pn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31.png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31.png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31.png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31.png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31.png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31.png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31.png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1.png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4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hdphoto" Target="../media/hdphoto1.wdp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hyperlink" Target="why%20i%20love%20christmas%20&#25130;&#21462;&#26032;.mp4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8.pn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6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89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15"/>
          <p:cNvSpPr txBox="1">
            <a:spLocks noChangeArrowheads="1"/>
          </p:cNvSpPr>
          <p:nvPr/>
        </p:nvSpPr>
        <p:spPr bwMode="auto">
          <a:xfrm>
            <a:off x="4720146" y="941812"/>
            <a:ext cx="28321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hide our presents</a:t>
            </a:r>
            <a:endParaRPr lang="zh-CN" altLang="en-US" sz="2400" b="1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3795" name="文本框 24"/>
          <p:cNvSpPr txBox="1">
            <a:spLocks noChangeArrowheads="1"/>
          </p:cNvSpPr>
          <p:nvPr/>
        </p:nvSpPr>
        <p:spPr bwMode="auto">
          <a:xfrm>
            <a:off x="4747133" y="1602957"/>
            <a:ext cx="4102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have fun with our friends</a:t>
            </a:r>
            <a:endParaRPr lang="zh-CN" altLang="en-US" sz="2400" b="1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3796" name="文本框 25"/>
          <p:cNvSpPr txBox="1">
            <a:spLocks noChangeArrowheads="1"/>
          </p:cNvSpPr>
          <p:nvPr/>
        </p:nvSpPr>
        <p:spPr bwMode="auto">
          <a:xfrm>
            <a:off x="4720146" y="4349871"/>
            <a:ext cx="20193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eat a lot</a:t>
            </a:r>
            <a:endParaRPr lang="zh-CN" altLang="en-US" sz="2400" b="1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3797" name="文本框 26"/>
          <p:cNvSpPr txBox="1">
            <a:spLocks noChangeArrowheads="1"/>
          </p:cNvSpPr>
          <p:nvPr/>
        </p:nvSpPr>
        <p:spPr bwMode="auto">
          <a:xfrm>
            <a:off x="4810633" y="5742031"/>
            <a:ext cx="1987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tell stories</a:t>
            </a:r>
            <a:endParaRPr lang="zh-CN" altLang="en-US" sz="2400" b="1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3798" name="文本框 27"/>
          <p:cNvSpPr txBox="1">
            <a:spLocks noChangeArrowheads="1"/>
          </p:cNvSpPr>
          <p:nvPr/>
        </p:nvSpPr>
        <p:spPr bwMode="auto">
          <a:xfrm>
            <a:off x="4720146" y="2255262"/>
            <a:ext cx="31178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look at the moon</a:t>
            </a:r>
            <a:endParaRPr lang="zh-CN" altLang="en-US" sz="2400" b="1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3799" name="文本框 28"/>
          <p:cNvSpPr txBox="1">
            <a:spLocks noChangeArrowheads="1"/>
          </p:cNvSpPr>
          <p:nvPr/>
        </p:nvSpPr>
        <p:spPr bwMode="auto">
          <a:xfrm>
            <a:off x="4720146" y="5032886"/>
            <a:ext cx="45259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visit each other</a:t>
            </a:r>
            <a:endParaRPr lang="zh-CN" altLang="en-US" sz="2400" b="1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3800" name="文本框 29"/>
          <p:cNvSpPr txBox="1">
            <a:spLocks noChangeArrowheads="1"/>
          </p:cNvSpPr>
          <p:nvPr/>
        </p:nvSpPr>
        <p:spPr bwMode="auto">
          <a:xfrm>
            <a:off x="4720146" y="2931580"/>
            <a:ext cx="2019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play games</a:t>
            </a:r>
            <a:endParaRPr lang="zh-CN" altLang="en-US" sz="2400" b="1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33801" name="图片 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733" y="744518"/>
            <a:ext cx="852488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2" name="图片 31" descr="C:\Users\apple\Desktop\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80" t="16388" r="23424" b="18060"/>
          <a:stretch>
            <a:fillRect/>
          </a:stretch>
        </p:blipFill>
        <p:spPr bwMode="auto">
          <a:xfrm>
            <a:off x="1235296" y="5943633"/>
            <a:ext cx="650875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3" name="图片 37" descr="https://timgsa.baidu.com/timg?image&amp;quality=80&amp;size=b9999_10000&amp;sec=1524641135962&amp;di=f213ab0f70dad32e34b8dcc6c475eeee&amp;imgtype=0&amp;src=http%3A%2F%2Fs10.cdn.deahu.com%2Fjingyan%2Fimage_cluster%2F2014-12-29%2F7%2F1220295_37D70955EC62422F5FBD740FF44041F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02" t="7468" r="29601" b="22800"/>
          <a:stretch>
            <a:fillRect/>
          </a:stretch>
        </p:blipFill>
        <p:spPr bwMode="auto">
          <a:xfrm>
            <a:off x="1266650" y="1512074"/>
            <a:ext cx="728662" cy="67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4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46" t="18132" r="12889" b="20982"/>
          <a:stretch>
            <a:fillRect/>
          </a:stretch>
        </p:blipFill>
        <p:spPr bwMode="auto">
          <a:xfrm>
            <a:off x="1202310" y="3689089"/>
            <a:ext cx="7302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5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74" t="21858" r="12596" b="19550"/>
          <a:stretch>
            <a:fillRect/>
          </a:stretch>
        </p:blipFill>
        <p:spPr bwMode="auto">
          <a:xfrm>
            <a:off x="1215592" y="5157506"/>
            <a:ext cx="760412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6" name="图片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10" y="2868988"/>
            <a:ext cx="793750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7" name="图片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90" t="7307" r="29407" b="13576"/>
          <a:stretch>
            <a:fillRect/>
          </a:stretch>
        </p:blipFill>
        <p:spPr bwMode="auto">
          <a:xfrm>
            <a:off x="1263364" y="2189039"/>
            <a:ext cx="6572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9" name="图片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79" t="16466" r="17964" b="24207"/>
          <a:stretch>
            <a:fillRect/>
          </a:stretch>
        </p:blipFill>
        <p:spPr bwMode="auto">
          <a:xfrm>
            <a:off x="1063846" y="4406002"/>
            <a:ext cx="8223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2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19153"/>
            <a:ext cx="2883090" cy="725364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0976" y="2948"/>
            <a:ext cx="39514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mtClean="0">
                <a:latin typeface="Arial Black" panose="020B0A04020102020204" pitchFamily="34" charset="0"/>
              </a:rPr>
              <a:t>Let’s match</a:t>
            </a:r>
            <a:endParaRPr lang="zh-CN" altLang="en-US" sz="3200" dirty="0">
              <a:latin typeface="Calibri" panose="020F0502020204030204" pitchFamily="34" charset="0"/>
            </a:endParaRPr>
          </a:p>
        </p:txBody>
      </p:sp>
      <p:sp>
        <p:nvSpPr>
          <p:cNvPr id="20" name="文本框 25"/>
          <p:cNvSpPr txBox="1">
            <a:spLocks noChangeArrowheads="1"/>
          </p:cNvSpPr>
          <p:nvPr/>
        </p:nvSpPr>
        <p:spPr bwMode="auto">
          <a:xfrm>
            <a:off x="4720146" y="3640726"/>
            <a:ext cx="20193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take naps</a:t>
            </a:r>
            <a:endParaRPr lang="zh-CN" altLang="en-US" sz="2400" b="1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 bwMode="auto">
          <a:xfrm>
            <a:off x="1973167" y="1058471"/>
            <a:ext cx="2926365" cy="770564"/>
          </a:xfrm>
          <a:prstGeom prst="line">
            <a:avLst/>
          </a:prstGeom>
          <a:ln w="19050">
            <a:headEnd type="none" w="med" len="med"/>
            <a:tailEnd type="none" w="med" len="med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 bwMode="auto">
          <a:xfrm flipV="1">
            <a:off x="2002250" y="1156568"/>
            <a:ext cx="2808383" cy="676924"/>
          </a:xfrm>
          <a:prstGeom prst="line">
            <a:avLst/>
          </a:prstGeom>
          <a:ln w="19050">
            <a:headEnd type="none" w="med" len="med"/>
            <a:tailEnd type="none" w="med" len="med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endCxn id="33800" idx="1"/>
          </p:cNvCxnSpPr>
          <p:nvPr/>
        </p:nvCxnSpPr>
        <p:spPr bwMode="auto">
          <a:xfrm>
            <a:off x="1906110" y="2630134"/>
            <a:ext cx="2814036" cy="532428"/>
          </a:xfrm>
          <a:prstGeom prst="line">
            <a:avLst/>
          </a:prstGeom>
          <a:ln w="19050">
            <a:headEnd type="none" w="med" len="med"/>
            <a:tailEnd type="none" w="med" len="med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endCxn id="33797" idx="1"/>
          </p:cNvCxnSpPr>
          <p:nvPr/>
        </p:nvCxnSpPr>
        <p:spPr bwMode="auto">
          <a:xfrm>
            <a:off x="1881808" y="4836925"/>
            <a:ext cx="2928825" cy="1136087"/>
          </a:xfrm>
          <a:prstGeom prst="line">
            <a:avLst/>
          </a:prstGeom>
          <a:ln w="19050">
            <a:headEnd type="none" w="med" len="med"/>
            <a:tailEnd type="none" w="med" len="med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33804" idx="3"/>
            <a:endCxn id="33799" idx="1"/>
          </p:cNvCxnSpPr>
          <p:nvPr/>
        </p:nvCxnSpPr>
        <p:spPr bwMode="auto">
          <a:xfrm>
            <a:off x="1932560" y="4034370"/>
            <a:ext cx="2787586" cy="1229498"/>
          </a:xfrm>
          <a:prstGeom prst="line">
            <a:avLst/>
          </a:prstGeom>
          <a:ln w="19050">
            <a:headEnd type="none" w="med" len="med"/>
            <a:tailEnd type="none" w="med" len="med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33806" idx="3"/>
            <a:endCxn id="33798" idx="1"/>
          </p:cNvCxnSpPr>
          <p:nvPr/>
        </p:nvCxnSpPr>
        <p:spPr bwMode="auto">
          <a:xfrm flipV="1">
            <a:off x="1932560" y="2486243"/>
            <a:ext cx="2787586" cy="779620"/>
          </a:xfrm>
          <a:prstGeom prst="line">
            <a:avLst/>
          </a:prstGeom>
          <a:ln w="19050">
            <a:headEnd type="none" w="med" len="med"/>
            <a:tailEnd type="none" w="med" len="med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33805" idx="3"/>
          </p:cNvCxnSpPr>
          <p:nvPr/>
        </p:nvCxnSpPr>
        <p:spPr bwMode="auto">
          <a:xfrm flipV="1">
            <a:off x="1976004" y="4649119"/>
            <a:ext cx="2881018" cy="845731"/>
          </a:xfrm>
          <a:prstGeom prst="line">
            <a:avLst/>
          </a:prstGeom>
          <a:ln w="19050">
            <a:headEnd type="none" w="med" len="med"/>
            <a:tailEnd type="none" w="med" len="med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 bwMode="auto">
          <a:xfrm flipV="1">
            <a:off x="1920589" y="3961986"/>
            <a:ext cx="2890044" cy="2230240"/>
          </a:xfrm>
          <a:prstGeom prst="line">
            <a:avLst/>
          </a:prstGeom>
          <a:ln w="19050">
            <a:headEnd type="none" w="med" len="med"/>
            <a:tailEnd type="none" w="med" len="med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4666249" y="942212"/>
            <a:ext cx="939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>
                <a:solidFill>
                  <a:srgbClr val="FF0000"/>
                </a:solidFill>
                <a:latin typeface="Segoe UI Black" panose="020B0A02040204020203" pitchFamily="34" charset="0"/>
              </a:rPr>
              <a:t>hide</a:t>
            </a:r>
            <a:endParaRPr lang="zh-CN" altLang="en-US" sz="2400">
              <a:solidFill>
                <a:srgbClr val="FF0000"/>
              </a:solidFill>
              <a:latin typeface="Segoe UI Black" panose="020B0A02040204020203" pitchFamily="34" charset="0"/>
            </a:endParaRPr>
          </a:p>
        </p:txBody>
      </p:sp>
      <p:sp>
        <p:nvSpPr>
          <p:cNvPr id="41" name="文本框 40"/>
          <p:cNvSpPr txBox="1">
            <a:spLocks noChangeArrowheads="1"/>
          </p:cNvSpPr>
          <p:nvPr/>
        </p:nvSpPr>
        <p:spPr bwMode="auto">
          <a:xfrm>
            <a:off x="7507732" y="2323868"/>
            <a:ext cx="380523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Segoe UI Black" panose="020B0A02040204020203" pitchFamily="34" charset="0"/>
              </a:rPr>
              <a:t>Try to answer like that: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2800" b="1" smtClean="0">
                <a:solidFill>
                  <a:srgbClr val="FF0000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Segoe UI Black" panose="020B0A02040204020203" pitchFamily="34" charset="0"/>
              </a:rPr>
              <a:t>...... loves </a:t>
            </a:r>
            <a:r>
              <a:rPr lang="en-US" altLang="zh-CN" sz="2800" b="1">
                <a:solidFill>
                  <a:srgbClr val="FF0000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Segoe UI Black" panose="020B0A02040204020203" pitchFamily="34" charset="0"/>
              </a:rPr>
              <a:t>Christmas because</a:t>
            </a:r>
            <a:r>
              <a:rPr lang="en-US" altLang="zh-CN" sz="2800" b="1" smtClean="0">
                <a:solidFill>
                  <a:srgbClr val="FF0000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Segoe UI Black" panose="020B0A02040204020203" pitchFamily="34" charset="0"/>
              </a:rPr>
              <a:t>…</a:t>
            </a:r>
            <a:r>
              <a:rPr lang="en-US" altLang="zh-CN" sz="2800" b="1">
                <a:solidFill>
                  <a:srgbClr val="FF0000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Segoe UI Black" panose="020B0A02040204020203" pitchFamily="34" charset="0"/>
              </a:rPr>
              <a:t>…</a:t>
            </a:r>
            <a:r>
              <a:rPr lang="en-US" altLang="zh-CN" sz="2800" b="1" smtClean="0">
                <a:solidFill>
                  <a:srgbClr val="FF0000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Segoe UI Black" panose="020B0A02040204020203" pitchFamily="34" charset="0"/>
              </a:rPr>
              <a:t>.</a:t>
            </a:r>
            <a:endParaRPr lang="zh-CN" altLang="en-US" sz="2800" b="1">
              <a:solidFill>
                <a:srgbClr val="FF0000"/>
              </a:solidFill>
              <a:latin typeface="MS PGothic" panose="020B0600070205080204" pitchFamily="34" charset="-128"/>
              <a:ea typeface="MS PGothic" panose="020B0600070205080204" pitchFamily="34" charset="-128"/>
              <a:cs typeface="Segoe UI Black" panose="020B0A02040204020203" pitchFamily="34" charset="0"/>
            </a:endParaRPr>
          </a:p>
        </p:txBody>
      </p:sp>
      <p:sp>
        <p:nvSpPr>
          <p:cNvPr id="30" name="文本框 25"/>
          <p:cNvSpPr txBox="1">
            <a:spLocks noChangeArrowheads="1"/>
          </p:cNvSpPr>
          <p:nvPr/>
        </p:nvSpPr>
        <p:spPr bwMode="auto">
          <a:xfrm>
            <a:off x="4732117" y="3647422"/>
            <a:ext cx="20193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take naps</a:t>
            </a:r>
            <a:endParaRPr lang="zh-CN" altLang="en-US" sz="2400" b="1">
              <a:solidFill>
                <a:srgbClr val="FF00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9076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 Box 36"/>
          <p:cNvSpPr txBox="1">
            <a:spLocks noChangeArrowheads="1"/>
          </p:cNvSpPr>
          <p:nvPr/>
        </p:nvSpPr>
        <p:spPr bwMode="auto">
          <a:xfrm>
            <a:off x="6095999" y="982663"/>
            <a:ext cx="5522977" cy="1077218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00"/>
            </a:solidFill>
            <a:prstDash val="sysDot"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/>
              <a:t>I love Christmas because we make colourful </a:t>
            </a:r>
            <a:r>
              <a:rPr lang="en-US" altLang="zh-CN">
                <a:solidFill>
                  <a:srgbClr val="FF0000"/>
                </a:solidFill>
              </a:rPr>
              <a:t>decorations</a:t>
            </a:r>
            <a:r>
              <a:rPr lang="en-US" altLang="zh-CN"/>
              <a:t>.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497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Text Box 36"/>
          <p:cNvSpPr txBox="1">
            <a:spLocks noChangeArrowheads="1"/>
          </p:cNvSpPr>
          <p:nvPr/>
        </p:nvSpPr>
        <p:spPr bwMode="auto">
          <a:xfrm>
            <a:off x="370704" y="368300"/>
            <a:ext cx="6104238" cy="1323439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00"/>
            </a:solidFill>
            <a:prstDash val="sysDot"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4000"/>
              <a:t>I love Christmas because we have parties.</a:t>
            </a:r>
            <a:endParaRPr lang="zh-CN" altLang="en-US" sz="4000"/>
          </a:p>
        </p:txBody>
      </p:sp>
    </p:spTree>
    <p:extLst>
      <p:ext uri="{BB962C8B-B14F-4D97-AF65-F5344CB8AC3E}">
        <p14:creationId xmlns:p14="http://schemas.microsoft.com/office/powerpoint/2010/main" val="3094114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Text Box 36"/>
          <p:cNvSpPr txBox="1">
            <a:spLocks noChangeArrowheads="1"/>
          </p:cNvSpPr>
          <p:nvPr/>
        </p:nvSpPr>
        <p:spPr bwMode="auto">
          <a:xfrm>
            <a:off x="5218112" y="615951"/>
            <a:ext cx="6803200" cy="1323439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00"/>
            </a:solidFill>
            <a:prstDash val="sysDot"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4000"/>
              <a:t>I love Christmas because we have fun with our friends.</a:t>
            </a:r>
            <a:endParaRPr lang="zh-CN" altLang="en-US" sz="40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3664744" cy="92202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974" y="48149"/>
            <a:ext cx="296889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smtClean="0">
                <a:latin typeface="Arial Black" panose="020B0A04020102020204" pitchFamily="34" charset="0"/>
              </a:rPr>
              <a:t>Let’s read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pic>
        <p:nvPicPr>
          <p:cNvPr id="4" name="have fu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608512" y="9728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409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ext Box 36"/>
          <p:cNvSpPr txBox="1">
            <a:spLocks noChangeArrowheads="1"/>
          </p:cNvSpPr>
          <p:nvPr/>
        </p:nvSpPr>
        <p:spPr bwMode="auto">
          <a:xfrm>
            <a:off x="296561" y="1335089"/>
            <a:ext cx="6573795" cy="1323439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00"/>
            </a:solidFill>
            <a:prstDash val="sysDot"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4000"/>
              <a:t>I love Christmas because we </a:t>
            </a:r>
            <a:r>
              <a:rPr lang="en-US" altLang="zh-CN" sz="4000">
                <a:solidFill>
                  <a:srgbClr val="FF0000"/>
                </a:solidFill>
              </a:rPr>
              <a:t>hide</a:t>
            </a:r>
            <a:r>
              <a:rPr lang="en-US" altLang="zh-CN" sz="4000"/>
              <a:t> our presents.</a:t>
            </a:r>
            <a:endParaRPr lang="zh-CN" altLang="en-US" sz="4000"/>
          </a:p>
        </p:txBody>
      </p:sp>
      <p:pic>
        <p:nvPicPr>
          <p:cNvPr id="2" name="hid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204892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989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 Box 36"/>
          <p:cNvSpPr txBox="1">
            <a:spLocks noChangeArrowheads="1"/>
          </p:cNvSpPr>
          <p:nvPr/>
        </p:nvSpPr>
        <p:spPr bwMode="auto">
          <a:xfrm>
            <a:off x="5601729" y="834381"/>
            <a:ext cx="6096001" cy="1938992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00"/>
            </a:solidFill>
            <a:prstDash val="sysDot"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4000"/>
              <a:t>I love Christmas because we make colourful </a:t>
            </a:r>
            <a:r>
              <a:rPr lang="en-US" altLang="zh-CN" sz="4000">
                <a:solidFill>
                  <a:srgbClr val="FF0000"/>
                </a:solidFill>
              </a:rPr>
              <a:t>decorations</a:t>
            </a:r>
            <a:r>
              <a:rPr lang="en-US" altLang="zh-CN" sz="4000"/>
              <a:t>.</a:t>
            </a:r>
            <a:endParaRPr lang="zh-CN" altLang="en-US" sz="4000"/>
          </a:p>
        </p:txBody>
      </p:sp>
      <p:pic>
        <p:nvPicPr>
          <p:cNvPr id="2" name="decoratio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649729" y="216377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625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7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Text Box 36"/>
          <p:cNvSpPr txBox="1">
            <a:spLocks noChangeArrowheads="1"/>
          </p:cNvSpPr>
          <p:nvPr/>
        </p:nvSpPr>
        <p:spPr bwMode="auto">
          <a:xfrm>
            <a:off x="5803900" y="857250"/>
            <a:ext cx="6182154" cy="1323439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00"/>
            </a:solidFill>
            <a:prstDash val="sysDot"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4000"/>
              <a:t>I love Christmas because we play games.</a:t>
            </a:r>
            <a:endParaRPr lang="zh-CN" altLang="en-US" sz="4000"/>
          </a:p>
        </p:txBody>
      </p:sp>
      <p:pic>
        <p:nvPicPr>
          <p:cNvPr id="2" name="play gam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670562" y="21806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476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Text Box 36"/>
          <p:cNvSpPr txBox="1">
            <a:spLocks noChangeArrowheads="1"/>
          </p:cNvSpPr>
          <p:nvPr/>
        </p:nvSpPr>
        <p:spPr bwMode="auto">
          <a:xfrm>
            <a:off x="1013254" y="381000"/>
            <a:ext cx="6104238" cy="1323439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00"/>
            </a:solidFill>
            <a:prstDash val="sysDot"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4000"/>
              <a:t>I love Christmas because </a:t>
            </a:r>
            <a:r>
              <a:rPr lang="en-US" altLang="zh-CN" sz="4000" smtClean="0"/>
              <a:t>the </a:t>
            </a:r>
            <a:r>
              <a:rPr lang="en-US" altLang="zh-CN" sz="4000"/>
              <a:t>moon is bright.</a:t>
            </a:r>
            <a:endParaRPr lang="zh-CN" altLang="en-US" sz="4000"/>
          </a:p>
        </p:txBody>
      </p:sp>
      <p:pic>
        <p:nvPicPr>
          <p:cNvPr id="3" name="bright moo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86400" y="17044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176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6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Text Box 36"/>
          <p:cNvSpPr txBox="1">
            <a:spLocks noChangeArrowheads="1"/>
          </p:cNvSpPr>
          <p:nvPr/>
        </p:nvSpPr>
        <p:spPr bwMode="auto">
          <a:xfrm>
            <a:off x="5165125" y="458788"/>
            <a:ext cx="6549080" cy="1938992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00"/>
            </a:solidFill>
            <a:prstDash val="sysDot"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4000"/>
              <a:t>I love Christmas because our friends and families come to visit.</a:t>
            </a:r>
            <a:endParaRPr lang="zh-CN" altLang="en-US" sz="4000"/>
          </a:p>
        </p:txBody>
      </p:sp>
      <p:pic>
        <p:nvPicPr>
          <p:cNvPr id="2" name="visit each oth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658627" y="23977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099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ext Box 36"/>
          <p:cNvSpPr txBox="1">
            <a:spLocks noChangeArrowheads="1"/>
          </p:cNvSpPr>
          <p:nvPr/>
        </p:nvSpPr>
        <p:spPr bwMode="auto">
          <a:xfrm>
            <a:off x="1235676" y="217489"/>
            <a:ext cx="5857102" cy="1323439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00"/>
            </a:solidFill>
            <a:prstDash val="sysDot"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4000"/>
              <a:t>I love Christmas because we tell stories.</a:t>
            </a:r>
            <a:endParaRPr lang="zh-CN" altLang="en-US" sz="4000"/>
          </a:p>
        </p:txBody>
      </p:sp>
      <p:pic>
        <p:nvPicPr>
          <p:cNvPr id="2" name="tell stori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275658" y="5744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568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2个月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251531" cy="6902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873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Text Box 36"/>
          <p:cNvSpPr txBox="1">
            <a:spLocks noChangeArrowheads="1"/>
          </p:cNvSpPr>
          <p:nvPr/>
        </p:nvSpPr>
        <p:spPr bwMode="auto">
          <a:xfrm>
            <a:off x="222422" y="585789"/>
            <a:ext cx="6079524" cy="1323439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00"/>
            </a:solidFill>
            <a:prstDash val="sysDot"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4000"/>
              <a:t>I love Christmas because there is lots to eat.</a:t>
            </a:r>
            <a:endParaRPr lang="zh-CN" altLang="en-US" sz="4000"/>
          </a:p>
        </p:txBody>
      </p:sp>
      <p:pic>
        <p:nvPicPr>
          <p:cNvPr id="2" name="ea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864608" y="190922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510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Text Box 36"/>
          <p:cNvSpPr txBox="1">
            <a:spLocks noChangeArrowheads="1"/>
          </p:cNvSpPr>
          <p:nvPr/>
        </p:nvSpPr>
        <p:spPr bwMode="auto">
          <a:xfrm>
            <a:off x="6096000" y="1168400"/>
            <a:ext cx="5918201" cy="1323439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00"/>
            </a:solidFill>
            <a:prstDash val="sysDot"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4000"/>
              <a:t>I love Christmas because everyone takes naps.</a:t>
            </a:r>
            <a:endParaRPr lang="zh-CN" altLang="en-US" sz="4000"/>
          </a:p>
        </p:txBody>
      </p:sp>
      <p:pic>
        <p:nvPicPr>
          <p:cNvPr id="2" name="nap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188701" y="24918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40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Text Box 36"/>
          <p:cNvSpPr txBox="1">
            <a:spLocks noChangeArrowheads="1"/>
          </p:cNvSpPr>
          <p:nvPr/>
        </p:nvSpPr>
        <p:spPr bwMode="auto">
          <a:xfrm>
            <a:off x="370704" y="368300"/>
            <a:ext cx="6104238" cy="1323439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00"/>
            </a:solidFill>
            <a:prstDash val="sysDot"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4000"/>
              <a:t>I love Christmas because we have parties.</a:t>
            </a:r>
            <a:endParaRPr lang="zh-CN" altLang="en-US" sz="4000"/>
          </a:p>
        </p:txBody>
      </p:sp>
      <p:pic>
        <p:nvPicPr>
          <p:cNvPr id="3" name="parti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57344" y="16917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051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Text Box 36"/>
          <p:cNvSpPr txBox="1">
            <a:spLocks noChangeArrowheads="1"/>
          </p:cNvSpPr>
          <p:nvPr/>
        </p:nvSpPr>
        <p:spPr bwMode="auto">
          <a:xfrm>
            <a:off x="1905000" y="400050"/>
            <a:ext cx="9957486" cy="646331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00"/>
            </a:solidFill>
            <a:prstDash val="sysDot"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3600"/>
              <a:t>I love Christmas because everyone is happy</a:t>
            </a:r>
            <a:r>
              <a:rPr lang="en-US" altLang="zh-CN" sz="2800"/>
              <a:t>.</a:t>
            </a:r>
            <a:endParaRPr lang="zh-CN" altLang="en-US" sz="2800"/>
          </a:p>
        </p:txBody>
      </p:sp>
      <p:pic>
        <p:nvPicPr>
          <p:cNvPr id="2" name="happ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039691" y="125364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444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6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"/>
          <p:cNvGrpSpPr>
            <a:grpSpLocks/>
          </p:cNvGrpSpPr>
          <p:nvPr/>
        </p:nvGrpSpPr>
        <p:grpSpPr bwMode="auto">
          <a:xfrm>
            <a:off x="0" y="621792"/>
            <a:ext cx="11746993" cy="5742807"/>
            <a:chOff x="0" y="0"/>
            <a:chExt cx="5760" cy="1859"/>
          </a:xfrm>
        </p:grpSpPr>
        <p:sp>
          <p:nvSpPr>
            <p:cNvPr id="16" name="Rectangle 5"/>
            <p:cNvSpPr>
              <a:spLocks noChangeArrowheads="1"/>
            </p:cNvSpPr>
            <p:nvPr/>
          </p:nvSpPr>
          <p:spPr bwMode="auto">
            <a:xfrm>
              <a:off x="4436" y="483"/>
              <a:ext cx="116" cy="3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2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Rectangle 6"/>
            <p:cNvSpPr>
              <a:spLocks noChangeArrowheads="1"/>
            </p:cNvSpPr>
            <p:nvPr/>
          </p:nvSpPr>
          <p:spPr bwMode="auto">
            <a:xfrm>
              <a:off x="4980" y="483"/>
              <a:ext cx="116" cy="3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2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" name="AutoShape 7"/>
            <p:cNvSpPr>
              <a:spLocks noChangeArrowheads="1"/>
            </p:cNvSpPr>
            <p:nvPr/>
          </p:nvSpPr>
          <p:spPr bwMode="auto">
            <a:xfrm>
              <a:off x="192" y="303"/>
              <a:ext cx="5228" cy="1556"/>
            </a:xfrm>
            <a:prstGeom prst="roundRect">
              <a:avLst>
                <a:gd name="adj" fmla="val 16667"/>
              </a:avLst>
            </a:prstGeom>
            <a:noFill/>
            <a:ln w="28575" cap="rnd">
              <a:solidFill>
                <a:srgbClr val="3366F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Line 8"/>
            <p:cNvSpPr>
              <a:spLocks noChangeShapeType="1"/>
            </p:cNvSpPr>
            <p:nvPr/>
          </p:nvSpPr>
          <p:spPr bwMode="auto">
            <a:xfrm flipH="1" flipV="1">
              <a:off x="158" y="775"/>
              <a:ext cx="5216" cy="0"/>
            </a:xfrm>
            <a:prstGeom prst="line">
              <a:avLst/>
            </a:prstGeom>
            <a:noFill/>
            <a:ln w="28575" cap="rnd">
              <a:solidFill>
                <a:srgbClr val="3366F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251" b="68613"/>
            <a:stretch>
              <a:fillRect/>
            </a:stretch>
          </p:blipFill>
          <p:spPr bwMode="auto">
            <a:xfrm>
              <a:off x="0" y="0"/>
              <a:ext cx="5760" cy="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Line 10"/>
            <p:cNvSpPr>
              <a:spLocks noChangeShapeType="1"/>
            </p:cNvSpPr>
            <p:nvPr/>
          </p:nvSpPr>
          <p:spPr bwMode="auto">
            <a:xfrm flipH="1">
              <a:off x="3786" y="303"/>
              <a:ext cx="9" cy="1518"/>
            </a:xfrm>
            <a:prstGeom prst="line">
              <a:avLst/>
            </a:prstGeom>
            <a:noFill/>
            <a:ln w="28575" cap="rnd">
              <a:solidFill>
                <a:srgbClr val="3366F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Line 11"/>
            <p:cNvSpPr>
              <a:spLocks noChangeShapeType="1"/>
            </p:cNvSpPr>
            <p:nvPr/>
          </p:nvSpPr>
          <p:spPr bwMode="auto">
            <a:xfrm flipV="1">
              <a:off x="4286" y="302"/>
              <a:ext cx="26" cy="1519"/>
            </a:xfrm>
            <a:prstGeom prst="line">
              <a:avLst/>
            </a:prstGeom>
            <a:noFill/>
            <a:ln w="28575" cap="rnd">
              <a:solidFill>
                <a:srgbClr val="3366F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Line 12"/>
            <p:cNvSpPr>
              <a:spLocks noChangeShapeType="1"/>
            </p:cNvSpPr>
            <p:nvPr/>
          </p:nvSpPr>
          <p:spPr bwMode="auto">
            <a:xfrm>
              <a:off x="4836" y="303"/>
              <a:ext cx="0" cy="1518"/>
            </a:xfrm>
            <a:prstGeom prst="line">
              <a:avLst/>
            </a:prstGeom>
            <a:noFill/>
            <a:ln w="28575" cap="rnd">
              <a:solidFill>
                <a:srgbClr val="3366F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Line 13"/>
            <p:cNvSpPr>
              <a:spLocks noChangeShapeType="1"/>
            </p:cNvSpPr>
            <p:nvPr/>
          </p:nvSpPr>
          <p:spPr bwMode="auto">
            <a:xfrm flipH="1" flipV="1">
              <a:off x="204" y="1161"/>
              <a:ext cx="5216" cy="0"/>
            </a:xfrm>
            <a:prstGeom prst="line">
              <a:avLst/>
            </a:prstGeom>
            <a:noFill/>
            <a:ln w="28575" cap="rnd">
              <a:solidFill>
                <a:srgbClr val="3366F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Line 14"/>
            <p:cNvSpPr>
              <a:spLocks noChangeShapeType="1"/>
            </p:cNvSpPr>
            <p:nvPr/>
          </p:nvSpPr>
          <p:spPr bwMode="auto">
            <a:xfrm flipH="1" flipV="1">
              <a:off x="204" y="1511"/>
              <a:ext cx="5216" cy="0"/>
            </a:xfrm>
            <a:prstGeom prst="line">
              <a:avLst/>
            </a:prstGeom>
            <a:noFill/>
            <a:ln w="28575" cap="rnd">
              <a:solidFill>
                <a:srgbClr val="3366F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416039" y="3007789"/>
            <a:ext cx="74284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mtClean="0"/>
              <a:t>I can read the picture book and understand it.</a:t>
            </a:r>
            <a:endParaRPr lang="zh-CN" altLang="en-US" sz="4000"/>
          </a:p>
        </p:txBody>
      </p:sp>
      <p:sp>
        <p:nvSpPr>
          <p:cNvPr id="27" name="矩形 26"/>
          <p:cNvSpPr/>
          <p:nvPr/>
        </p:nvSpPr>
        <p:spPr>
          <a:xfrm>
            <a:off x="226649" y="4311243"/>
            <a:ext cx="11016333" cy="199426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669" y="3290158"/>
            <a:ext cx="938715" cy="703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885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0" t="5927" r="9328" b="13702"/>
          <a:stretch>
            <a:fillRect/>
          </a:stretch>
        </p:blipFill>
        <p:spPr bwMode="auto">
          <a:xfrm>
            <a:off x="2520950" y="1049337"/>
            <a:ext cx="6870700" cy="580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直接连接符 5"/>
          <p:cNvCxnSpPr>
            <a:cxnSpLocks noChangeShapeType="1"/>
          </p:cNvCxnSpPr>
          <p:nvPr/>
        </p:nvCxnSpPr>
        <p:spPr bwMode="auto">
          <a:xfrm>
            <a:off x="4256087" y="1706562"/>
            <a:ext cx="3060700" cy="127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" name="直接连接符 27"/>
          <p:cNvCxnSpPr>
            <a:cxnSpLocks noChangeShapeType="1"/>
          </p:cNvCxnSpPr>
          <p:nvPr/>
        </p:nvCxnSpPr>
        <p:spPr bwMode="auto">
          <a:xfrm flipV="1">
            <a:off x="3233737" y="2233612"/>
            <a:ext cx="5734050" cy="285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" name="直接连接符 28"/>
          <p:cNvCxnSpPr>
            <a:cxnSpLocks noChangeShapeType="1"/>
          </p:cNvCxnSpPr>
          <p:nvPr/>
        </p:nvCxnSpPr>
        <p:spPr bwMode="auto">
          <a:xfrm flipV="1">
            <a:off x="3301605" y="2667786"/>
            <a:ext cx="5734050" cy="2222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直接连接符 39"/>
          <p:cNvCxnSpPr>
            <a:cxnSpLocks noChangeShapeType="1"/>
          </p:cNvCxnSpPr>
          <p:nvPr/>
        </p:nvCxnSpPr>
        <p:spPr bwMode="auto">
          <a:xfrm flipV="1">
            <a:off x="3233737" y="3297237"/>
            <a:ext cx="5734050" cy="30163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" name="直接连接符 40"/>
          <p:cNvCxnSpPr>
            <a:cxnSpLocks noChangeShapeType="1"/>
          </p:cNvCxnSpPr>
          <p:nvPr/>
        </p:nvCxnSpPr>
        <p:spPr bwMode="auto">
          <a:xfrm flipV="1">
            <a:off x="3233737" y="3827462"/>
            <a:ext cx="5734050" cy="2222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直接连接符 41"/>
          <p:cNvCxnSpPr>
            <a:cxnSpLocks noChangeShapeType="1"/>
          </p:cNvCxnSpPr>
          <p:nvPr/>
        </p:nvCxnSpPr>
        <p:spPr bwMode="auto">
          <a:xfrm flipV="1">
            <a:off x="3233737" y="4351337"/>
            <a:ext cx="5734050" cy="30163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直接连接符 42"/>
          <p:cNvCxnSpPr>
            <a:cxnSpLocks noChangeShapeType="1"/>
          </p:cNvCxnSpPr>
          <p:nvPr/>
        </p:nvCxnSpPr>
        <p:spPr bwMode="auto">
          <a:xfrm flipV="1">
            <a:off x="3233737" y="4881562"/>
            <a:ext cx="5734050" cy="2222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" name="直接连接符 43"/>
          <p:cNvCxnSpPr>
            <a:cxnSpLocks noChangeShapeType="1"/>
          </p:cNvCxnSpPr>
          <p:nvPr/>
        </p:nvCxnSpPr>
        <p:spPr bwMode="auto">
          <a:xfrm flipV="1">
            <a:off x="3233737" y="5375275"/>
            <a:ext cx="5734050" cy="3016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" name="直接连接符 44"/>
          <p:cNvCxnSpPr>
            <a:cxnSpLocks noChangeShapeType="1"/>
          </p:cNvCxnSpPr>
          <p:nvPr/>
        </p:nvCxnSpPr>
        <p:spPr bwMode="auto">
          <a:xfrm flipV="1">
            <a:off x="3233737" y="5907087"/>
            <a:ext cx="5734050" cy="2222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" name="直接连接符 45"/>
          <p:cNvCxnSpPr>
            <a:cxnSpLocks noChangeShapeType="1"/>
          </p:cNvCxnSpPr>
          <p:nvPr/>
        </p:nvCxnSpPr>
        <p:spPr bwMode="auto">
          <a:xfrm flipV="1">
            <a:off x="3233737" y="6430962"/>
            <a:ext cx="5734050" cy="30163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文本框 12"/>
          <p:cNvSpPr txBox="1">
            <a:spLocks noChangeArrowheads="1"/>
          </p:cNvSpPr>
          <p:nvPr/>
        </p:nvSpPr>
        <p:spPr bwMode="auto">
          <a:xfrm>
            <a:off x="4235055" y="1161249"/>
            <a:ext cx="3848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 smtClean="0">
                <a:latin typeface="Segoe UI Black" panose="020B0A02040204020203" pitchFamily="34" charset="0"/>
              </a:rPr>
              <a:t>My </a:t>
            </a:r>
            <a:r>
              <a:rPr lang="en-US" altLang="zh-CN" sz="2400" b="1">
                <a:latin typeface="Segoe UI Black" panose="020B0A02040204020203" pitchFamily="34" charset="0"/>
              </a:rPr>
              <a:t>favourite festival</a:t>
            </a:r>
            <a:endParaRPr lang="zh-CN" altLang="en-US" sz="2400"/>
          </a:p>
        </p:txBody>
      </p:sp>
      <p:sp>
        <p:nvSpPr>
          <p:cNvPr id="15" name="AutoShape 21"/>
          <p:cNvSpPr>
            <a:spLocks noChangeArrowheads="1"/>
          </p:cNvSpPr>
          <p:nvPr/>
        </p:nvSpPr>
        <p:spPr bwMode="auto">
          <a:xfrm>
            <a:off x="223838" y="5068888"/>
            <a:ext cx="2185987" cy="1125537"/>
          </a:xfrm>
          <a:prstGeom prst="cloudCallout">
            <a:avLst>
              <a:gd name="adj1" fmla="val 10380"/>
              <a:gd name="adj2" fmla="val 52281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B050"/>
                </a:solidFill>
                <a:latin typeface="Yu Gothic Medium" panose="020B0500000000000000" pitchFamily="34" charset="-128"/>
                <a:ea typeface="Yu Gothic Medium" panose="020B0500000000000000" pitchFamily="34" charset="-128"/>
              </a:rPr>
              <a:t>Tail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B050"/>
                </a:solidFill>
                <a:latin typeface="Yu Gothic Medium" panose="020B0500000000000000" pitchFamily="34" charset="-128"/>
                <a:ea typeface="Yu Gothic Medium" panose="020B0500000000000000" pitchFamily="34" charset="-128"/>
              </a:rPr>
              <a:t>(</a:t>
            </a:r>
            <a:r>
              <a:rPr lang="zh-CN" altLang="en-US" sz="2800" b="1" dirty="0">
                <a:solidFill>
                  <a:srgbClr val="00B050"/>
                </a:solidFill>
                <a:latin typeface="+mn-ea"/>
                <a:ea typeface="+mn-ea"/>
              </a:rPr>
              <a:t>结</a:t>
            </a:r>
            <a:r>
              <a:rPr lang="zh-CN" altLang="en-US" sz="2800" b="1" dirty="0">
                <a:solidFill>
                  <a:srgbClr val="00B050"/>
                </a:solidFill>
                <a:latin typeface="Yu Gothic Medium" panose="020B0500000000000000" pitchFamily="34" charset="-128"/>
                <a:ea typeface="Yu Gothic Medium" panose="020B0500000000000000" pitchFamily="34" charset="-128"/>
              </a:rPr>
              <a:t>尾</a:t>
            </a:r>
            <a:r>
              <a:rPr lang="en-US" altLang="zh-CN" sz="2800" b="1" dirty="0">
                <a:solidFill>
                  <a:srgbClr val="00B050"/>
                </a:solidFill>
                <a:latin typeface="Yu Gothic Medium" panose="020B0500000000000000" pitchFamily="34" charset="-128"/>
                <a:ea typeface="Yu Gothic Medium" panose="020B0500000000000000" pitchFamily="34" charset="-128"/>
              </a:rPr>
              <a:t>)</a:t>
            </a:r>
          </a:p>
        </p:txBody>
      </p:sp>
      <p:sp>
        <p:nvSpPr>
          <p:cNvPr id="16" name="AutoShape 25"/>
          <p:cNvSpPr>
            <a:spLocks noChangeArrowheads="1"/>
          </p:cNvSpPr>
          <p:nvPr/>
        </p:nvSpPr>
        <p:spPr bwMode="auto">
          <a:xfrm>
            <a:off x="136525" y="3127375"/>
            <a:ext cx="2273300" cy="1254125"/>
          </a:xfrm>
          <a:prstGeom prst="cloudCallout">
            <a:avLst>
              <a:gd name="adj1" fmla="val -143421"/>
              <a:gd name="adj2" fmla="val -22255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Yu Gothic Medium" panose="020B0500000000000000" pitchFamily="34" charset="-128"/>
                <a:ea typeface="Yu Gothic Medium" panose="020B0500000000000000" pitchFamily="34" charset="-128"/>
              </a:rPr>
              <a:t>Body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Yu Gothic Medium" panose="020B0500000000000000" pitchFamily="34" charset="-128"/>
                <a:ea typeface="Yu Gothic Medium" panose="020B0500000000000000" pitchFamily="34" charset="-128"/>
              </a:rPr>
              <a:t>（正文）</a:t>
            </a:r>
            <a:endParaRPr lang="en-US" altLang="zh-CN" sz="2800" b="1" dirty="0">
              <a:solidFill>
                <a:srgbClr val="0000FF"/>
              </a:solidFill>
              <a:latin typeface="Yu Gothic Medium" panose="020B0500000000000000" pitchFamily="34" charset="-128"/>
              <a:ea typeface="Yu Gothic Medium" panose="020B0500000000000000" pitchFamily="34" charset="-128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zh-CN" sz="2800" b="1" dirty="0">
              <a:solidFill>
                <a:srgbClr val="FF0000"/>
              </a:solidFill>
              <a:latin typeface="Yu Gothic Medium" panose="020B0500000000000000" pitchFamily="34" charset="-128"/>
              <a:ea typeface="Yu Gothic Medium" panose="020B0500000000000000" pitchFamily="34" charset="-128"/>
            </a:endParaRPr>
          </a:p>
        </p:txBody>
      </p:sp>
      <p:sp>
        <p:nvSpPr>
          <p:cNvPr id="17" name="AutoShape 21"/>
          <p:cNvSpPr>
            <a:spLocks noChangeArrowheads="1"/>
          </p:cNvSpPr>
          <p:nvPr/>
        </p:nvSpPr>
        <p:spPr bwMode="auto">
          <a:xfrm>
            <a:off x="223838" y="1628774"/>
            <a:ext cx="2560638" cy="1238250"/>
          </a:xfrm>
          <a:prstGeom prst="cloudCallout">
            <a:avLst>
              <a:gd name="adj1" fmla="val -41977"/>
              <a:gd name="adj2" fmla="val 19176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Yu Gothic Medium" panose="020B0500000000000000" pitchFamily="34" charset="-128"/>
                <a:ea typeface="Yu Gothic Medium" panose="020B0500000000000000" pitchFamily="34" charset="-128"/>
              </a:rPr>
              <a:t>Head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Yu Gothic Medium" panose="020B0500000000000000" pitchFamily="34" charset="-128"/>
                <a:ea typeface="Yu Gothic Medium" panose="020B0500000000000000" pitchFamily="34" charset="-128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Yu Gothic Medium" panose="020B0500000000000000" pitchFamily="34" charset="-128"/>
                <a:ea typeface="Yu Gothic Medium" panose="020B0500000000000000" pitchFamily="34" charset="-128"/>
              </a:rPr>
              <a:t>（开始）</a:t>
            </a:r>
            <a:endParaRPr lang="en-US" altLang="zh-CN" sz="2800" b="1" dirty="0">
              <a:solidFill>
                <a:srgbClr val="FF0000"/>
              </a:solidFill>
              <a:latin typeface="Yu Gothic Medium" panose="020B0500000000000000" pitchFamily="34" charset="-128"/>
              <a:ea typeface="Yu Gothic Medium" panose="020B0500000000000000" pitchFamily="34" charset="-128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581400" y="1831975"/>
            <a:ext cx="45227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dirty="0">
                <a:solidFill>
                  <a:srgbClr val="FF0000"/>
                </a:solidFill>
                <a:latin typeface="Segoe UI Black" panose="020B0A02040204020203" pitchFamily="34" charset="0"/>
              </a:rPr>
              <a:t>My </a:t>
            </a:r>
            <a:r>
              <a:rPr lang="en-US" altLang="zh-CN" sz="2400" dirty="0" err="1">
                <a:solidFill>
                  <a:srgbClr val="FF0000"/>
                </a:solidFill>
                <a:latin typeface="Segoe UI Black" panose="020B0A02040204020203" pitchFamily="34" charset="0"/>
              </a:rPr>
              <a:t>favourite</a:t>
            </a:r>
            <a:r>
              <a:rPr lang="en-US" altLang="zh-CN" sz="2400" dirty="0">
                <a:solidFill>
                  <a:srgbClr val="FF0000"/>
                </a:solidFill>
                <a:latin typeface="Segoe UI Black" panose="020B0A02040204020203" pitchFamily="34" charset="0"/>
              </a:rPr>
              <a:t> festival is …….</a:t>
            </a:r>
            <a:endParaRPr lang="zh-CN" altLang="en-US" sz="2400" dirty="0">
              <a:solidFill>
                <a:srgbClr val="FF0000"/>
              </a:solidFill>
              <a:latin typeface="Segoe UI Black" panose="020B0A02040204020203" pitchFamily="34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608387" y="2374900"/>
            <a:ext cx="20201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Segoe UI Black" panose="020B0A02040204020203" pitchFamily="34" charset="0"/>
              </a:rPr>
              <a:t>It’s in…or…</a:t>
            </a:r>
            <a:endParaRPr lang="zh-CN" altLang="en-US" sz="2400" dirty="0">
              <a:solidFill>
                <a:srgbClr val="FF0000"/>
              </a:solidFill>
              <a:latin typeface="Segoe UI Black" panose="020B0A02040204020203" pitchFamily="34" charset="0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3309543" y="3293261"/>
            <a:ext cx="3775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dirty="0">
                <a:solidFill>
                  <a:srgbClr val="0000FF"/>
                </a:solidFill>
                <a:latin typeface="Segoe UI Black" panose="020B0A02040204020203" pitchFamily="34" charset="0"/>
              </a:rPr>
              <a:t>I love …… because…… </a:t>
            </a:r>
            <a:endParaRPr lang="zh-CN" altLang="en-US" sz="2400" dirty="0">
              <a:solidFill>
                <a:srgbClr val="0000FF"/>
              </a:solidFill>
              <a:latin typeface="Segoe UI Black" panose="020B0A02040204020203" pitchFamily="34" charset="0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2911871" y="5110439"/>
            <a:ext cx="586184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zh-CN" sz="2400" dirty="0">
              <a:solidFill>
                <a:srgbClr val="00B050"/>
              </a:solidFill>
              <a:latin typeface="Segoe UI Black" panose="020B0A02040204020203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2400" dirty="0">
                <a:solidFill>
                  <a:srgbClr val="00B050"/>
                </a:solidFill>
                <a:latin typeface="Segoe UI Black" panose="020B0A02040204020203" pitchFamily="34" charset="0"/>
              </a:rPr>
              <a:t>   What a fun festival </a:t>
            </a:r>
            <a:r>
              <a:rPr lang="en-US" altLang="zh-CN" sz="2400" dirty="0" smtClean="0">
                <a:solidFill>
                  <a:srgbClr val="00B050"/>
                </a:solidFill>
                <a:latin typeface="Segoe UI Black" panose="020B0A02040204020203" pitchFamily="34" charset="0"/>
              </a:rPr>
              <a:t>/How </a:t>
            </a:r>
            <a:r>
              <a:rPr lang="en-US" altLang="zh-CN" sz="2400" dirty="0">
                <a:solidFill>
                  <a:srgbClr val="00B050"/>
                </a:solidFill>
                <a:latin typeface="Segoe UI Black" panose="020B0A02040204020203" pitchFamily="34" charset="0"/>
              </a:rPr>
              <a:t>fun it is! </a:t>
            </a:r>
            <a:endParaRPr lang="zh-CN" altLang="en-US" sz="2400" dirty="0">
              <a:solidFill>
                <a:srgbClr val="00B050"/>
              </a:solidFill>
              <a:latin typeface="Segoe UI Black" panose="020B0A02040204020203" pitchFamily="34" charset="0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3241675" y="4990246"/>
            <a:ext cx="57499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dirty="0">
                <a:solidFill>
                  <a:srgbClr val="00B050"/>
                </a:solidFill>
                <a:latin typeface="Segoe UI Black" panose="020B0A02040204020203" pitchFamily="34" charset="0"/>
              </a:rPr>
              <a:t>I </a:t>
            </a:r>
            <a:r>
              <a:rPr lang="en-US" altLang="zh-CN" sz="2400" dirty="0" smtClean="0">
                <a:solidFill>
                  <a:srgbClr val="00B050"/>
                </a:solidFill>
                <a:latin typeface="Segoe UI Black" panose="020B0A02040204020203" pitchFamily="34" charset="0"/>
              </a:rPr>
              <a:t>always </a:t>
            </a:r>
            <a:r>
              <a:rPr lang="en-US" altLang="zh-CN" sz="2400" dirty="0">
                <a:solidFill>
                  <a:srgbClr val="00B050"/>
                </a:solidFill>
                <a:latin typeface="Segoe UI Black" panose="020B0A02040204020203" pitchFamily="34" charset="0"/>
              </a:rPr>
              <a:t>have a good time </a:t>
            </a:r>
            <a:r>
              <a:rPr lang="en-US" altLang="zh-CN" sz="2400" dirty="0" smtClean="0">
                <a:solidFill>
                  <a:srgbClr val="00B050"/>
                </a:solidFill>
                <a:latin typeface="Segoe UI Black" panose="020B0A02040204020203" pitchFamily="34" charset="0"/>
              </a:rPr>
              <a:t>.</a:t>
            </a:r>
            <a:endParaRPr lang="zh-CN" altLang="en-US" sz="2400" dirty="0">
              <a:solidFill>
                <a:srgbClr val="00B050"/>
              </a:solidFill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3289698" y="3745699"/>
            <a:ext cx="62468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>
                <a:solidFill>
                  <a:srgbClr val="0000FF"/>
                </a:solidFill>
                <a:latin typeface="Segoe UI Black" panose="020B0A02040204020203" pitchFamily="34" charset="0"/>
              </a:rPr>
              <a:t>I </a:t>
            </a:r>
            <a:r>
              <a:rPr lang="en-US" altLang="zh-CN" sz="2400" smtClean="0">
                <a:solidFill>
                  <a:srgbClr val="0000FF"/>
                </a:solidFill>
                <a:latin typeface="Segoe UI Black" panose="020B0A02040204020203" pitchFamily="34" charset="0"/>
              </a:rPr>
              <a:t>can ......    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-59731"/>
            <a:ext cx="3774027" cy="949517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402568" y="61084"/>
            <a:ext cx="31609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Arial Black" panose="020B0A04020102020204" pitchFamily="34" charset="0"/>
              </a:rPr>
              <a:t>Let’s write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pic>
        <p:nvPicPr>
          <p:cNvPr id="2" name="轻快的钢琴曲_clip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799637" y="5907087"/>
            <a:ext cx="609600" cy="609600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1495690" y="2605732"/>
            <a:ext cx="7803739" cy="175432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zh-CN" sz="5400" dirty="0" smtClean="0">
                <a:solidFill>
                  <a:srgbClr val="FF0000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Segoe UI Black" panose="020B0A02040204020203" pitchFamily="34" charset="0"/>
              </a:rPr>
              <a:t>I love …… , </a:t>
            </a:r>
            <a:r>
              <a:rPr lang="en-US" altLang="zh-CN" sz="5400" smtClean="0">
                <a:solidFill>
                  <a:srgbClr val="FF0000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Segoe UI Black" panose="020B0A02040204020203" pitchFamily="34" charset="0"/>
              </a:rPr>
              <a:t>because…….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5400" smtClean="0">
                <a:solidFill>
                  <a:srgbClr val="FF0000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Segoe UI Black" panose="020B0A02040204020203" pitchFamily="34" charset="0"/>
              </a:rPr>
              <a:t>I can……</a:t>
            </a:r>
            <a:endParaRPr lang="zh-CN" altLang="en-US" sz="5400" dirty="0">
              <a:solidFill>
                <a:srgbClr val="FF0000"/>
              </a:solidFill>
              <a:latin typeface="MS PGothic" panose="020B0600070205080204" pitchFamily="34" charset="-128"/>
              <a:ea typeface="MS PGothic" panose="020B0600070205080204" pitchFamily="34" charset="-128"/>
              <a:cs typeface="Segoe UI Black" panose="020B0A02040204020203" pitchFamily="34" charset="0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4139" y="-57824"/>
            <a:ext cx="3228016" cy="976271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290505" y="45392"/>
            <a:ext cx="267528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Arial Black" panose="020B0A04020102020204" pitchFamily="34" charset="0"/>
              </a:rPr>
              <a:t>Let’s </a:t>
            </a:r>
            <a:r>
              <a:rPr lang="en-US" altLang="zh-CN" sz="4000" dirty="0">
                <a:latin typeface="Arial Black" panose="020B0A04020102020204" pitchFamily="34" charset="0"/>
              </a:rPr>
              <a:t>say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951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4" grpId="0"/>
      <p:bldP spid="15" grpId="0" animBg="1"/>
      <p:bldP spid="16" grpId="0" animBg="1"/>
      <p:bldP spid="17" grpId="0" animBg="1"/>
      <p:bldP spid="18" grpId="0"/>
      <p:bldP spid="19" grpId="0"/>
      <p:bldP spid="21" grpId="0"/>
      <p:bldP spid="22" grpId="0"/>
      <p:bldP spid="23" grpId="0"/>
      <p:bldP spid="24" grpId="0"/>
      <p:bldP spid="28" grpId="0"/>
      <p:bldP spid="26" grpId="0" animBg="1"/>
      <p:bldP spid="3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0" y="621792"/>
            <a:ext cx="11746993" cy="5742807"/>
            <a:chOff x="0" y="0"/>
            <a:chExt cx="5760" cy="1859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4436" y="483"/>
              <a:ext cx="116" cy="3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2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4980" y="483"/>
              <a:ext cx="116" cy="3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2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" name="AutoShape 7"/>
            <p:cNvSpPr>
              <a:spLocks noChangeArrowheads="1"/>
            </p:cNvSpPr>
            <p:nvPr/>
          </p:nvSpPr>
          <p:spPr bwMode="auto">
            <a:xfrm>
              <a:off x="192" y="303"/>
              <a:ext cx="5228" cy="1556"/>
            </a:xfrm>
            <a:prstGeom prst="roundRect">
              <a:avLst>
                <a:gd name="adj" fmla="val 16667"/>
              </a:avLst>
            </a:prstGeom>
            <a:noFill/>
            <a:ln w="28575" cap="rnd">
              <a:solidFill>
                <a:srgbClr val="3366F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 bwMode="auto">
            <a:xfrm flipH="1" flipV="1">
              <a:off x="158" y="775"/>
              <a:ext cx="5216" cy="0"/>
            </a:xfrm>
            <a:prstGeom prst="line">
              <a:avLst/>
            </a:prstGeom>
            <a:noFill/>
            <a:ln w="28575" cap="rnd">
              <a:solidFill>
                <a:srgbClr val="3366F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251" b="68613"/>
            <a:stretch>
              <a:fillRect/>
            </a:stretch>
          </p:blipFill>
          <p:spPr bwMode="auto">
            <a:xfrm>
              <a:off x="0" y="0"/>
              <a:ext cx="5760" cy="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Line 10"/>
            <p:cNvSpPr>
              <a:spLocks noChangeShapeType="1"/>
            </p:cNvSpPr>
            <p:nvPr/>
          </p:nvSpPr>
          <p:spPr bwMode="auto">
            <a:xfrm flipH="1">
              <a:off x="3786" y="303"/>
              <a:ext cx="9" cy="1518"/>
            </a:xfrm>
            <a:prstGeom prst="line">
              <a:avLst/>
            </a:prstGeom>
            <a:noFill/>
            <a:ln w="28575" cap="rnd">
              <a:solidFill>
                <a:srgbClr val="3366F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 flipV="1">
              <a:off x="4286" y="302"/>
              <a:ext cx="26" cy="1519"/>
            </a:xfrm>
            <a:prstGeom prst="line">
              <a:avLst/>
            </a:prstGeom>
            <a:noFill/>
            <a:ln w="28575" cap="rnd">
              <a:solidFill>
                <a:srgbClr val="3366F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4836" y="303"/>
              <a:ext cx="0" cy="1518"/>
            </a:xfrm>
            <a:prstGeom prst="line">
              <a:avLst/>
            </a:prstGeom>
            <a:noFill/>
            <a:ln w="28575" cap="rnd">
              <a:solidFill>
                <a:srgbClr val="3366F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 flipH="1" flipV="1">
              <a:off x="204" y="1161"/>
              <a:ext cx="5216" cy="0"/>
            </a:xfrm>
            <a:prstGeom prst="line">
              <a:avLst/>
            </a:prstGeom>
            <a:noFill/>
            <a:ln w="28575" cap="rnd">
              <a:solidFill>
                <a:srgbClr val="3366F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Line 14"/>
            <p:cNvSpPr>
              <a:spLocks noChangeShapeType="1"/>
            </p:cNvSpPr>
            <p:nvPr/>
          </p:nvSpPr>
          <p:spPr bwMode="auto">
            <a:xfrm flipH="1" flipV="1">
              <a:off x="204" y="1511"/>
              <a:ext cx="5216" cy="0"/>
            </a:xfrm>
            <a:prstGeom prst="line">
              <a:avLst/>
            </a:prstGeom>
            <a:noFill/>
            <a:ln w="28575" cap="rnd">
              <a:solidFill>
                <a:srgbClr val="3366F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16039" y="3007789"/>
            <a:ext cx="74284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mtClean="0"/>
              <a:t>I can write something about my favourite festival.</a:t>
            </a:r>
            <a:endParaRPr lang="zh-CN" altLang="en-US" sz="4000"/>
          </a:p>
        </p:txBody>
      </p:sp>
      <p:sp>
        <p:nvSpPr>
          <p:cNvPr id="17" name="矩形 16"/>
          <p:cNvSpPr/>
          <p:nvPr/>
        </p:nvSpPr>
        <p:spPr>
          <a:xfrm>
            <a:off x="226649" y="4311243"/>
            <a:ext cx="11016333" cy="199426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669" y="3290158"/>
            <a:ext cx="938715" cy="703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177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心形 1"/>
          <p:cNvSpPr/>
          <p:nvPr/>
        </p:nvSpPr>
        <p:spPr>
          <a:xfrm>
            <a:off x="524256" y="1106654"/>
            <a:ext cx="11204448" cy="5535168"/>
          </a:xfrm>
          <a:prstGeom prst="hear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smtClean="0">
                <a:solidFill>
                  <a:schemeClr val="tx1"/>
                </a:solidFill>
                <a:latin typeface="Segoe UI Black" panose="020B0A02040204020203" pitchFamily="34" charset="0"/>
              </a:rPr>
              <a:t>Keep Loving </a:t>
            </a:r>
            <a:r>
              <a:rPr lang="en-US" altLang="zh-CN" sz="4400">
                <a:solidFill>
                  <a:schemeClr val="tx1"/>
                </a:solidFill>
                <a:latin typeface="Segoe UI Black" panose="020B0A02040204020203" pitchFamily="34" charset="0"/>
              </a:rPr>
              <a:t>our festivals</a:t>
            </a:r>
            <a:r>
              <a:rPr lang="zh-CN" altLang="en-US" sz="4400">
                <a:solidFill>
                  <a:schemeClr val="tx1"/>
                </a:solidFill>
                <a:latin typeface="Segoe UI Black" panose="020B0A02040204020203" pitchFamily="34" charset="0"/>
              </a:rPr>
              <a:t> </a:t>
            </a:r>
            <a:r>
              <a:rPr lang="en-US" altLang="zh-CN" sz="4400">
                <a:solidFill>
                  <a:schemeClr val="tx1"/>
                </a:solidFill>
                <a:latin typeface="Segoe UI Black" panose="020B0A02040204020203" pitchFamily="34" charset="0"/>
              </a:rPr>
              <a:t/>
            </a:r>
            <a:br>
              <a:rPr lang="en-US" altLang="zh-CN" sz="4400">
                <a:solidFill>
                  <a:schemeClr val="tx1"/>
                </a:solidFill>
                <a:latin typeface="Segoe UI Black" panose="020B0A02040204020203" pitchFamily="34" charset="0"/>
              </a:rPr>
            </a:br>
            <a:r>
              <a:rPr lang="en-US" altLang="zh-CN" sz="4400" smtClean="0">
                <a:solidFill>
                  <a:schemeClr val="tx1"/>
                </a:solidFill>
                <a:latin typeface="Segoe UI Black" panose="020B0A02040204020203" pitchFamily="34" charset="0"/>
              </a:rPr>
              <a:t>respect other festivals</a:t>
            </a:r>
            <a:r>
              <a:rPr lang="en-US" altLang="zh-CN" sz="4400">
                <a:solidFill>
                  <a:schemeClr val="tx1"/>
                </a:solidFill>
                <a:latin typeface="Segoe UI Black" panose="020B0A02040204020203" pitchFamily="34" charset="0"/>
              </a:rPr>
              <a:t/>
            </a:r>
            <a:br>
              <a:rPr lang="en-US" altLang="zh-CN" sz="4400">
                <a:solidFill>
                  <a:schemeClr val="tx1"/>
                </a:solidFill>
                <a:latin typeface="Segoe UI Black" panose="020B0A02040204020203" pitchFamily="34" charset="0"/>
              </a:rPr>
            </a:br>
            <a:r>
              <a:rPr lang="zh-CN" altLang="en-US" sz="2400" smtClean="0">
                <a:solidFill>
                  <a:schemeClr val="tx1"/>
                </a:solidFill>
                <a:latin typeface="Segoe UI Black" panose="020B0A02040204020203" pitchFamily="34" charset="0"/>
              </a:rPr>
              <a:t>继续</a:t>
            </a:r>
            <a:r>
              <a:rPr lang="zh-CN" altLang="en-US" sz="2400" smtClean="0">
                <a:solidFill>
                  <a:schemeClr val="tx1"/>
                </a:solidFill>
                <a:latin typeface="Segoe UI Black" panose="020B0A02040204020203" pitchFamily="34" charset="0"/>
              </a:rPr>
              <a:t>热爱我们</a:t>
            </a:r>
            <a:r>
              <a:rPr lang="zh-CN" altLang="en-US" sz="2400">
                <a:solidFill>
                  <a:schemeClr val="tx1"/>
                </a:solidFill>
                <a:latin typeface="Segoe UI Black" panose="020B0A02040204020203" pitchFamily="34" charset="0"/>
              </a:rPr>
              <a:t>的</a:t>
            </a:r>
            <a:r>
              <a:rPr lang="zh-CN" altLang="en-US" sz="2400" smtClean="0">
                <a:solidFill>
                  <a:schemeClr val="tx1"/>
                </a:solidFill>
                <a:latin typeface="Segoe UI Black" panose="020B0A02040204020203" pitchFamily="34" charset="0"/>
              </a:rPr>
              <a:t>节日</a:t>
            </a:r>
            <a:endParaRPr lang="en-US" altLang="zh-CN" sz="2400" smtClean="0">
              <a:solidFill>
                <a:schemeClr val="tx1"/>
              </a:solidFill>
              <a:latin typeface="Segoe UI Black" panose="020B0A02040204020203" pitchFamily="34" charset="0"/>
            </a:endParaRPr>
          </a:p>
          <a:p>
            <a:pPr algn="ctr"/>
            <a:r>
              <a:rPr lang="zh-CN" altLang="en-US" sz="2400" smtClean="0">
                <a:solidFill>
                  <a:schemeClr val="tx1"/>
                </a:solidFill>
                <a:latin typeface="Segoe UI Black" panose="020B0A02040204020203" pitchFamily="34" charset="0"/>
              </a:rPr>
              <a:t>尊重</a:t>
            </a:r>
            <a:r>
              <a:rPr lang="zh-CN" altLang="en-US" sz="2400" smtClean="0">
                <a:solidFill>
                  <a:schemeClr val="tx1"/>
                </a:solidFill>
                <a:latin typeface="Segoe UI Black" panose="020B0A02040204020203" pitchFamily="34" charset="0"/>
              </a:rPr>
              <a:t>其他</a:t>
            </a:r>
            <a:r>
              <a:rPr lang="zh-CN" altLang="en-US" sz="2400" smtClean="0">
                <a:solidFill>
                  <a:schemeClr val="tx1"/>
                </a:solidFill>
                <a:latin typeface="Segoe UI Black" panose="020B0A02040204020203" pitchFamily="34" charset="0"/>
              </a:rPr>
              <a:t>节日</a:t>
            </a:r>
            <a:endParaRPr lang="zh-CN" altLang="en-US" sz="2400" smtClean="0">
              <a:solidFill>
                <a:schemeClr val="tx1"/>
              </a:solidFill>
              <a:latin typeface="Segoe UI Black" panose="020B0A02040204020203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67868" y="36320"/>
            <a:ext cx="3774027" cy="94951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4700" y="157135"/>
            <a:ext cx="32078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smtClean="0">
                <a:latin typeface="Arial Black" panose="020B0A04020102020204" pitchFamily="34" charset="0"/>
              </a:rPr>
              <a:t>Let’s know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6428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1905000" y="2476501"/>
            <a:ext cx="8585200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14350" indent="-514350">
              <a:spcBef>
                <a:spcPct val="0"/>
              </a:spcBef>
              <a:buFontTx/>
              <a:buAutoNum type="arabicPeriod"/>
              <a:defRPr/>
            </a:pPr>
            <a:r>
              <a:rPr lang="en-US" altLang="zh-CN" b="1" smtClean="0"/>
              <a:t>Share  </a:t>
            </a:r>
            <a:r>
              <a:rPr lang="en-US" altLang="zh-CN" b="1"/>
              <a:t>your writing to </a:t>
            </a:r>
            <a:r>
              <a:rPr lang="en-US" altLang="zh-CN" b="1" smtClean="0"/>
              <a:t>your classmates and learn from each other</a:t>
            </a:r>
            <a:r>
              <a:rPr lang="zh-CN" altLang="en-US" b="1" smtClean="0"/>
              <a:t>，</a:t>
            </a:r>
            <a:r>
              <a:rPr lang="en-US" altLang="zh-CN" b="1" smtClean="0"/>
              <a:t>then make our picture book. </a:t>
            </a:r>
            <a:endParaRPr lang="en-US" altLang="zh-CN" b="1"/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2000" b="1"/>
              <a:t>       </a:t>
            </a:r>
            <a:r>
              <a:rPr lang="zh-CN" altLang="en-US" sz="2000" b="1" smtClean="0"/>
              <a:t>分享你的作文给你的同学，互相学习改进并制成我们班级的绘本书</a:t>
            </a:r>
            <a:r>
              <a:rPr lang="en-US" altLang="zh-CN" sz="2000" b="1" smtClean="0"/>
              <a:t>.</a:t>
            </a:r>
            <a:endParaRPr lang="en-US" altLang="zh-CN" sz="2000" b="1"/>
          </a:p>
          <a:p>
            <a:pPr marL="514350" indent="-514350">
              <a:spcBef>
                <a:spcPct val="0"/>
              </a:spcBef>
              <a:buFontTx/>
              <a:buAutoNum type="arabicPeriod" startAt="2"/>
              <a:defRPr/>
            </a:pPr>
            <a:r>
              <a:rPr lang="en-US" altLang="zh-CN" b="1"/>
              <a:t>Know more about the festivals and share them to your friends and family.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2000" b="1"/>
              <a:t>       了解更多关于节日的知识并分享给朋友和家人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67868" y="36320"/>
            <a:ext cx="3774027" cy="94951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34700" y="157135"/>
            <a:ext cx="32113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smtClean="0">
                <a:latin typeface="Arial Black" panose="020B0A04020102020204" pitchFamily="34" charset="0"/>
              </a:rPr>
              <a:t>Homework</a:t>
            </a:r>
          </a:p>
        </p:txBody>
      </p:sp>
    </p:spTree>
    <p:extLst>
      <p:ext uri="{BB962C8B-B14F-4D97-AF65-F5344CB8AC3E}">
        <p14:creationId xmlns:p14="http://schemas.microsoft.com/office/powerpoint/2010/main" val="376529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0" y="1073271"/>
            <a:ext cx="11746993" cy="4413504"/>
            <a:chOff x="0" y="0"/>
            <a:chExt cx="5760" cy="1859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4436" y="483"/>
              <a:ext cx="116" cy="3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2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4980" y="483"/>
              <a:ext cx="116" cy="3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2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" name="AutoShape 7"/>
            <p:cNvSpPr>
              <a:spLocks noChangeArrowheads="1"/>
            </p:cNvSpPr>
            <p:nvPr/>
          </p:nvSpPr>
          <p:spPr bwMode="auto">
            <a:xfrm>
              <a:off x="192" y="303"/>
              <a:ext cx="5228" cy="1556"/>
            </a:xfrm>
            <a:prstGeom prst="roundRect">
              <a:avLst>
                <a:gd name="adj" fmla="val 16667"/>
              </a:avLst>
            </a:prstGeom>
            <a:noFill/>
            <a:ln w="28575" cap="rnd">
              <a:solidFill>
                <a:srgbClr val="3366F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 bwMode="auto">
            <a:xfrm flipH="1" flipV="1">
              <a:off x="158" y="775"/>
              <a:ext cx="5216" cy="0"/>
            </a:xfrm>
            <a:prstGeom prst="line">
              <a:avLst/>
            </a:prstGeom>
            <a:noFill/>
            <a:ln w="28575" cap="rnd">
              <a:solidFill>
                <a:srgbClr val="3366F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251" b="68613"/>
            <a:stretch>
              <a:fillRect/>
            </a:stretch>
          </p:blipFill>
          <p:spPr bwMode="auto">
            <a:xfrm>
              <a:off x="0" y="0"/>
              <a:ext cx="5760" cy="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Line 10"/>
            <p:cNvSpPr>
              <a:spLocks noChangeShapeType="1"/>
            </p:cNvSpPr>
            <p:nvPr/>
          </p:nvSpPr>
          <p:spPr bwMode="auto">
            <a:xfrm flipH="1">
              <a:off x="3786" y="303"/>
              <a:ext cx="9" cy="1518"/>
            </a:xfrm>
            <a:prstGeom prst="line">
              <a:avLst/>
            </a:prstGeom>
            <a:noFill/>
            <a:ln w="28575" cap="rnd">
              <a:solidFill>
                <a:srgbClr val="3366F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 flipV="1">
              <a:off x="4286" y="302"/>
              <a:ext cx="26" cy="1519"/>
            </a:xfrm>
            <a:prstGeom prst="line">
              <a:avLst/>
            </a:prstGeom>
            <a:noFill/>
            <a:ln w="28575" cap="rnd">
              <a:solidFill>
                <a:srgbClr val="3366F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4836" y="303"/>
              <a:ext cx="0" cy="1518"/>
            </a:xfrm>
            <a:prstGeom prst="line">
              <a:avLst/>
            </a:prstGeom>
            <a:noFill/>
            <a:ln w="28575" cap="rnd">
              <a:solidFill>
                <a:srgbClr val="3366F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 flipH="1" flipV="1">
              <a:off x="204" y="1161"/>
              <a:ext cx="5216" cy="0"/>
            </a:xfrm>
            <a:prstGeom prst="line">
              <a:avLst/>
            </a:prstGeom>
            <a:noFill/>
            <a:ln w="28575" cap="rnd">
              <a:solidFill>
                <a:srgbClr val="3366F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Line 14"/>
            <p:cNvSpPr>
              <a:spLocks noChangeShapeType="1"/>
            </p:cNvSpPr>
            <p:nvPr/>
          </p:nvSpPr>
          <p:spPr bwMode="auto">
            <a:xfrm flipH="1" flipV="1">
              <a:off x="204" y="1511"/>
              <a:ext cx="5216" cy="0"/>
            </a:xfrm>
            <a:prstGeom prst="line">
              <a:avLst/>
            </a:prstGeom>
            <a:noFill/>
            <a:ln w="28575" cap="rnd">
              <a:solidFill>
                <a:srgbClr val="3366F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16039" y="3007789"/>
            <a:ext cx="74284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mtClean="0"/>
              <a:t>I can name the months of the year.</a:t>
            </a:r>
            <a:endParaRPr lang="zh-CN" altLang="en-US" sz="4000"/>
          </a:p>
        </p:txBody>
      </p:sp>
      <p:sp>
        <p:nvSpPr>
          <p:cNvPr id="17" name="矩形 16"/>
          <p:cNvSpPr/>
          <p:nvPr/>
        </p:nvSpPr>
        <p:spPr>
          <a:xfrm>
            <a:off x="322227" y="3877056"/>
            <a:ext cx="11016333" cy="201703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561" y="3042080"/>
            <a:ext cx="938715" cy="703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842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589532" y="1975104"/>
            <a:ext cx="4760976" cy="393192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608832" y="1975104"/>
            <a:ext cx="4779264" cy="393192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576959" y="1975104"/>
            <a:ext cx="4760976" cy="3931920"/>
          </a:xfrm>
          <a:prstGeom prst="ellipse">
            <a:avLst/>
          </a:prstGeom>
          <a:noFill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82368" y="2548128"/>
            <a:ext cx="18531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</a:rPr>
              <a:t>Chinese festivals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976688" y="2806013"/>
            <a:ext cx="23804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</a:rPr>
              <a:t>International </a:t>
            </a:r>
            <a:r>
              <a:rPr lang="en-US" altLang="zh-CN" sz="2800" smtClean="0">
                <a:solidFill>
                  <a:srgbClr val="FF0000"/>
                </a:solidFill>
              </a:rPr>
              <a:t>festivals</a:t>
            </a:r>
            <a:endParaRPr lang="en-US" altLang="zh-CN" sz="2800" smtClean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50508" y="2548127"/>
            <a:ext cx="18531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</a:rPr>
              <a:t>Western festivals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60220" y="3402454"/>
            <a:ext cx="22753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/>
              <a:t>Spring Festival</a:t>
            </a:r>
          </a:p>
          <a:p>
            <a:r>
              <a:rPr lang="en-US" altLang="zh-CN" sz="2400" smtClean="0"/>
              <a:t>Mid-autumn Festival</a:t>
            </a:r>
          </a:p>
          <a:p>
            <a:r>
              <a:rPr lang="en-US" altLang="zh-CN" sz="2400" smtClean="0"/>
              <a:t>……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573393" y="3587118"/>
            <a:ext cx="1853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/>
              <a:t>Christmas</a:t>
            </a:r>
          </a:p>
          <a:p>
            <a:r>
              <a:rPr lang="en-US" altLang="zh-CN" sz="2400" smtClean="0"/>
              <a:t>Halloween</a:t>
            </a:r>
          </a:p>
          <a:p>
            <a:r>
              <a:rPr lang="en-US" altLang="zh-CN" sz="2400" smtClean="0"/>
              <a:t>……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" y="13836"/>
            <a:ext cx="4145280" cy="949507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8518" y="118509"/>
            <a:ext cx="395121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smtClean="0">
                <a:latin typeface="Arial Black" panose="020B0A04020102020204" pitchFamily="34" charset="0"/>
              </a:rPr>
              <a:t>Brainstorm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930968" y="3711709"/>
            <a:ext cx="2380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/>
              <a:t>May Day</a:t>
            </a:r>
          </a:p>
          <a:p>
            <a:r>
              <a:rPr lang="en-US" altLang="zh-CN" sz="2400" smtClean="0"/>
              <a:t>Children’s Day</a:t>
            </a:r>
          </a:p>
          <a:p>
            <a:r>
              <a:rPr lang="en-US" altLang="zh-CN" sz="2400" smtClean="0"/>
              <a:t>……</a:t>
            </a:r>
            <a:endParaRPr lang="en-US" altLang="zh-CN" sz="2400" smtClean="0"/>
          </a:p>
        </p:txBody>
      </p:sp>
    </p:spTree>
    <p:extLst>
      <p:ext uri="{BB962C8B-B14F-4D97-AF65-F5344CB8AC3E}">
        <p14:creationId xmlns:p14="http://schemas.microsoft.com/office/powerpoint/2010/main" val="2353946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6" grpId="0"/>
      <p:bldP spid="7" grpId="0"/>
      <p:bldP spid="8" grpId="0"/>
      <p:bldP spid="9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13837"/>
            <a:ext cx="3773987" cy="94950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5183" y="1204702"/>
            <a:ext cx="923330" cy="440120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2609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zh-CN" altLang="en-US" sz="2000" dirty="0">
              <a:solidFill>
                <a:srgbClr val="2609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0108" y="3050231"/>
            <a:ext cx="1932514" cy="1380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6548" y="493766"/>
            <a:ext cx="1725905" cy="156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5290" y="1312038"/>
            <a:ext cx="1962150" cy="1281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001" y="5235531"/>
            <a:ext cx="1971273" cy="1179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2801" y="4817065"/>
            <a:ext cx="1973382" cy="1115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38518" y="118509"/>
            <a:ext cx="331385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 smtClean="0">
                <a:latin typeface="Arial Black" panose="020B0A04020102020204" pitchFamily="34" charset="0"/>
              </a:rPr>
              <a:t>Let’s talk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385480" y="4625002"/>
            <a:ext cx="342246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0" dirty="0" smtClean="0"/>
              <a:t>……</a:t>
            </a:r>
            <a:endParaRPr lang="zh-CN" altLang="en-US" sz="15000" dirty="0"/>
          </a:p>
        </p:txBody>
      </p:sp>
      <p:sp>
        <p:nvSpPr>
          <p:cNvPr id="15" name="文本框 14"/>
          <p:cNvSpPr txBox="1"/>
          <p:nvPr/>
        </p:nvSpPr>
        <p:spPr>
          <a:xfrm>
            <a:off x="3338220" y="1724817"/>
            <a:ext cx="45169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/>
              <a:t>A: When is…..?</a:t>
            </a:r>
          </a:p>
          <a:p>
            <a:r>
              <a:rPr lang="en-US" altLang="zh-CN" sz="3200" b="1" smtClean="0"/>
              <a:t>B: It’s in/on… </a:t>
            </a:r>
            <a:endParaRPr lang="zh-CN" altLang="en-US" sz="3200" b="1"/>
          </a:p>
        </p:txBody>
      </p:sp>
      <p:sp>
        <p:nvSpPr>
          <p:cNvPr id="16" name="文本框 15"/>
          <p:cNvSpPr txBox="1"/>
          <p:nvPr/>
        </p:nvSpPr>
        <p:spPr>
          <a:xfrm>
            <a:off x="3300347" y="2609610"/>
            <a:ext cx="45169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/>
              <a:t>A: What do people do?</a:t>
            </a:r>
          </a:p>
          <a:p>
            <a:r>
              <a:rPr lang="en-US" altLang="zh-CN" sz="3200" b="1" smtClean="0"/>
              <a:t>B: People can….</a:t>
            </a:r>
            <a:endParaRPr lang="zh-CN" altLang="en-US" sz="3200" b="1"/>
          </a:p>
        </p:txBody>
      </p:sp>
      <p:sp>
        <p:nvSpPr>
          <p:cNvPr id="17" name="文本框 16"/>
          <p:cNvSpPr txBox="1"/>
          <p:nvPr/>
        </p:nvSpPr>
        <p:spPr>
          <a:xfrm>
            <a:off x="3338220" y="3455737"/>
            <a:ext cx="45169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/>
              <a:t>A: What do people eat?</a:t>
            </a:r>
          </a:p>
          <a:p>
            <a:r>
              <a:rPr lang="en-US" altLang="zh-CN" sz="3200" b="1" smtClean="0"/>
              <a:t>B: People can … </a:t>
            </a:r>
            <a:endParaRPr lang="zh-CN" altLang="en-US" sz="3200" b="1"/>
          </a:p>
        </p:txBody>
      </p:sp>
      <p:sp>
        <p:nvSpPr>
          <p:cNvPr id="18" name="文本框 17"/>
          <p:cNvSpPr txBox="1"/>
          <p:nvPr/>
        </p:nvSpPr>
        <p:spPr>
          <a:xfrm>
            <a:off x="3338220" y="4338152"/>
            <a:ext cx="45169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/>
              <a:t>A: How do you feel?</a:t>
            </a:r>
          </a:p>
          <a:p>
            <a:r>
              <a:rPr lang="en-US" altLang="zh-CN" sz="3200" b="1" smtClean="0"/>
              <a:t>B: I feel… </a:t>
            </a:r>
            <a:endParaRPr lang="zh-CN" altLang="en-US" sz="3200" b="1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5832" y="325677"/>
            <a:ext cx="2504654" cy="146171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9559" y="3128182"/>
            <a:ext cx="2227277" cy="173232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71450" y="1272862"/>
            <a:ext cx="1703312" cy="177736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40979" y="4925166"/>
            <a:ext cx="2474950" cy="1564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395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0" y="1073271"/>
            <a:ext cx="11746993" cy="4413504"/>
            <a:chOff x="0" y="0"/>
            <a:chExt cx="5760" cy="1859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4436" y="483"/>
              <a:ext cx="116" cy="3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2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4980" y="483"/>
              <a:ext cx="116" cy="3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2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" name="AutoShape 7"/>
            <p:cNvSpPr>
              <a:spLocks noChangeArrowheads="1"/>
            </p:cNvSpPr>
            <p:nvPr/>
          </p:nvSpPr>
          <p:spPr bwMode="auto">
            <a:xfrm>
              <a:off x="192" y="303"/>
              <a:ext cx="5228" cy="1556"/>
            </a:xfrm>
            <a:prstGeom prst="roundRect">
              <a:avLst>
                <a:gd name="adj" fmla="val 16667"/>
              </a:avLst>
            </a:prstGeom>
            <a:noFill/>
            <a:ln w="28575" cap="rnd">
              <a:solidFill>
                <a:srgbClr val="3366F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 bwMode="auto">
            <a:xfrm flipH="1" flipV="1">
              <a:off x="158" y="775"/>
              <a:ext cx="5216" cy="0"/>
            </a:xfrm>
            <a:prstGeom prst="line">
              <a:avLst/>
            </a:prstGeom>
            <a:noFill/>
            <a:ln w="28575" cap="rnd">
              <a:solidFill>
                <a:srgbClr val="3366F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251" b="68613"/>
            <a:stretch>
              <a:fillRect/>
            </a:stretch>
          </p:blipFill>
          <p:spPr bwMode="auto">
            <a:xfrm>
              <a:off x="0" y="0"/>
              <a:ext cx="5760" cy="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Line 10"/>
            <p:cNvSpPr>
              <a:spLocks noChangeShapeType="1"/>
            </p:cNvSpPr>
            <p:nvPr/>
          </p:nvSpPr>
          <p:spPr bwMode="auto">
            <a:xfrm flipH="1">
              <a:off x="3786" y="303"/>
              <a:ext cx="9" cy="1518"/>
            </a:xfrm>
            <a:prstGeom prst="line">
              <a:avLst/>
            </a:prstGeom>
            <a:noFill/>
            <a:ln w="28575" cap="rnd">
              <a:solidFill>
                <a:srgbClr val="3366F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 flipV="1">
              <a:off x="4286" y="302"/>
              <a:ext cx="26" cy="1519"/>
            </a:xfrm>
            <a:prstGeom prst="line">
              <a:avLst/>
            </a:prstGeom>
            <a:noFill/>
            <a:ln w="28575" cap="rnd">
              <a:solidFill>
                <a:srgbClr val="3366F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4836" y="303"/>
              <a:ext cx="0" cy="1518"/>
            </a:xfrm>
            <a:prstGeom prst="line">
              <a:avLst/>
            </a:prstGeom>
            <a:noFill/>
            <a:ln w="28575" cap="rnd">
              <a:solidFill>
                <a:srgbClr val="3366F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 flipH="1" flipV="1">
              <a:off x="204" y="1161"/>
              <a:ext cx="5216" cy="0"/>
            </a:xfrm>
            <a:prstGeom prst="line">
              <a:avLst/>
            </a:prstGeom>
            <a:noFill/>
            <a:ln w="28575" cap="rnd">
              <a:solidFill>
                <a:srgbClr val="3366F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Line 14"/>
            <p:cNvSpPr>
              <a:spLocks noChangeShapeType="1"/>
            </p:cNvSpPr>
            <p:nvPr/>
          </p:nvSpPr>
          <p:spPr bwMode="auto">
            <a:xfrm flipH="1" flipV="1">
              <a:off x="204" y="1511"/>
              <a:ext cx="5216" cy="0"/>
            </a:xfrm>
            <a:prstGeom prst="line">
              <a:avLst/>
            </a:prstGeom>
            <a:noFill/>
            <a:ln w="28575" cap="rnd">
              <a:solidFill>
                <a:srgbClr val="3366F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732795" y="3007789"/>
            <a:ext cx="71116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mtClean="0"/>
              <a:t>I can talk about some festivals.</a:t>
            </a:r>
            <a:endParaRPr lang="zh-CN" altLang="en-US" sz="4000"/>
          </a:p>
        </p:txBody>
      </p:sp>
      <p:sp>
        <p:nvSpPr>
          <p:cNvPr id="17" name="矩形 16"/>
          <p:cNvSpPr/>
          <p:nvPr/>
        </p:nvSpPr>
        <p:spPr>
          <a:xfrm>
            <a:off x="322227" y="3907979"/>
            <a:ext cx="11016333" cy="199426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561" y="3042080"/>
            <a:ext cx="938715" cy="703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381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3664744" cy="922022"/>
          </a:xfrm>
          <a:prstGeom prst="rect">
            <a:avLst/>
          </a:prstGeom>
        </p:spPr>
      </p:pic>
      <p:pic>
        <p:nvPicPr>
          <p:cNvPr id="4" name="图片 1">
            <a:hlinkClick r:id="rId4" action="ppaction://hlinkfile"/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7427" r="-17" b="9877"/>
          <a:stretch/>
        </p:blipFill>
        <p:spPr bwMode="auto">
          <a:xfrm>
            <a:off x="2761061" y="-1"/>
            <a:ext cx="6897290" cy="7122319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  <p:sp>
        <p:nvSpPr>
          <p:cNvPr id="6" name="矩形 5"/>
          <p:cNvSpPr/>
          <p:nvPr/>
        </p:nvSpPr>
        <p:spPr>
          <a:xfrm>
            <a:off x="2357438" y="1293019"/>
            <a:ext cx="8379618" cy="70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 rot="20555924">
            <a:off x="267892" y="2837484"/>
            <a:ext cx="22252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smtClean="0">
                <a:solidFill>
                  <a:srgbClr val="FF0000"/>
                </a:solidFill>
              </a:rPr>
              <a:t>Why?</a:t>
            </a:r>
            <a:endParaRPr lang="zh-CN" altLang="en-US" sz="66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84239" y="1993106"/>
            <a:ext cx="8379618" cy="700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974" y="48149"/>
            <a:ext cx="335816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smtClean="0">
                <a:latin typeface="Arial Black" panose="020B0A04020102020204" pitchFamily="34" charset="0"/>
              </a:rPr>
              <a:t>Let’s guess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3507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67868" y="36320"/>
            <a:ext cx="3774027" cy="9495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4700" y="157135"/>
            <a:ext cx="296889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smtClean="0">
                <a:latin typeface="Arial Black" panose="020B0A04020102020204" pitchFamily="34" charset="0"/>
              </a:rPr>
              <a:t>Let’s read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pic>
        <p:nvPicPr>
          <p:cNvPr id="4" name="图片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7427" r="-17" b="9877"/>
          <a:stretch/>
        </p:blipFill>
        <p:spPr bwMode="auto">
          <a:xfrm>
            <a:off x="1454750" y="36319"/>
            <a:ext cx="6897290" cy="7122319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  <p:sp>
        <p:nvSpPr>
          <p:cNvPr id="10" name="文本框 10"/>
          <p:cNvSpPr txBox="1">
            <a:spLocks noChangeArrowheads="1"/>
          </p:cNvSpPr>
          <p:nvPr/>
        </p:nvSpPr>
        <p:spPr bwMode="auto">
          <a:xfrm>
            <a:off x="3974580" y="280890"/>
            <a:ext cx="6045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同</a:t>
            </a:r>
            <a:r>
              <a:rPr lang="zh-CN" altLang="en-US" sz="2400" b="1" smtClean="0">
                <a:solidFill>
                  <a:srgbClr val="FF0000"/>
                </a:solidFill>
              </a:rPr>
              <a:t>桌互读为什么它们喜欢圣诞节！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6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67868" y="36320"/>
            <a:ext cx="3774027" cy="9495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4700" y="157135"/>
            <a:ext cx="34560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smtClean="0">
                <a:latin typeface="Arial Black" panose="020B0A04020102020204" pitchFamily="34" charset="0"/>
              </a:rPr>
              <a:t>Let’s match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sp>
        <p:nvSpPr>
          <p:cNvPr id="10" name="文本框 10"/>
          <p:cNvSpPr txBox="1">
            <a:spLocks noChangeArrowheads="1"/>
          </p:cNvSpPr>
          <p:nvPr/>
        </p:nvSpPr>
        <p:spPr bwMode="auto">
          <a:xfrm>
            <a:off x="3974580" y="280890"/>
            <a:ext cx="6045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 smtClean="0">
                <a:solidFill>
                  <a:srgbClr val="FF0000"/>
                </a:solidFill>
              </a:rPr>
              <a:t>看视频，把动物和它们喜欢做的事情连线吧！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pic>
        <p:nvPicPr>
          <p:cNvPr id="4" name="绘本视频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790711" y="1193101"/>
            <a:ext cx="5564825" cy="505391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31662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669</TotalTime>
  <Words>433</Words>
  <Application>Microsoft Office PowerPoint</Application>
  <PresentationFormat>宽屏</PresentationFormat>
  <Paragraphs>87</Paragraphs>
  <Slides>28</Slides>
  <Notes>0</Notes>
  <HiddenSlides>0</HiddenSlides>
  <MMClips>14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0" baseType="lpstr">
      <vt:lpstr>Arial Unicode MS</vt:lpstr>
      <vt:lpstr>MS PGothic</vt:lpstr>
      <vt:lpstr>Yu Gothic Medium</vt:lpstr>
      <vt:lpstr>黑体</vt:lpstr>
      <vt:lpstr>华文新魏</vt:lpstr>
      <vt:lpstr>宋体</vt:lpstr>
      <vt:lpstr>Arial</vt:lpstr>
      <vt:lpstr>Arial Black</vt:lpstr>
      <vt:lpstr>Calibri</vt:lpstr>
      <vt:lpstr>Calibri Light</vt:lpstr>
      <vt:lpstr>Segoe UI Black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apple</dc:creator>
  <cp:lastModifiedBy>Tracy</cp:lastModifiedBy>
  <cp:revision>53</cp:revision>
  <dcterms:created xsi:type="dcterms:W3CDTF">2018-04-22T14:53:10Z</dcterms:created>
  <dcterms:modified xsi:type="dcterms:W3CDTF">2018-04-25T14:01:15Z</dcterms:modified>
</cp:coreProperties>
</file>