
<file path=[Content_Types].xml><?xml version="1.0" encoding="utf-8"?>
<Types xmlns="http://schemas.openxmlformats.org/package/2006/content-types">
  <Default Extension="jpeg" ContentType="image/jpeg"/>
  <Default Extension="xlsx" ContentType="application/vnd.openxmlformats-officedocument.spreadsheetml.sheet"/>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notesMasterIdLst>
    <p:notesMasterId r:id="rId4"/>
  </p:notesMasterIdLst>
  <p:sldIdLst>
    <p:sldId id="256" r:id="rId3"/>
    <p:sldId id="289" r:id="rId5"/>
    <p:sldId id="321" r:id="rId6"/>
    <p:sldId id="290" r:id="rId7"/>
    <p:sldId id="304" r:id="rId8"/>
    <p:sldId id="305" r:id="rId9"/>
    <p:sldId id="263" r:id="rId10"/>
    <p:sldId id="338" r:id="rId11"/>
    <p:sldId id="340" r:id="rId12"/>
    <p:sldId id="339" r:id="rId13"/>
    <p:sldId id="308" r:id="rId14"/>
    <p:sldId id="267" r:id="rId15"/>
    <p:sldId id="310" r:id="rId16"/>
    <p:sldId id="309" r:id="rId17"/>
    <p:sldId id="313" r:id="rId18"/>
    <p:sldId id="285" r:id="rId19"/>
    <p:sldId id="258" r:id="rId20"/>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4EFE2"/>
    <a:srgbClr val="EEFBF8"/>
    <a:srgbClr val="006600"/>
    <a:srgbClr val="2095AE"/>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294" autoAdjust="0"/>
    <p:restoredTop sz="98905" autoAdjust="0"/>
  </p:normalViewPr>
  <p:slideViewPr>
    <p:cSldViewPr>
      <p:cViewPr>
        <p:scale>
          <a:sx n="125" d="100"/>
          <a:sy n="125" d="100"/>
        </p:scale>
        <p:origin x="60" y="-36"/>
      </p:cViewPr>
      <p:guideLst>
        <p:guide orient="horz" pos="1577"/>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系列 1</c:v>
                </c:pt>
              </c:strCache>
            </c:strRef>
          </c:tx>
          <c:spPr>
            <a:solidFill>
              <a:schemeClr val="accent1"/>
            </a:solidFill>
            <a:ln>
              <a:noFill/>
            </a:ln>
            <a:effectLst/>
          </c:spPr>
          <c:invertIfNegative val="0"/>
          <c:dPt>
            <c:idx val="2"/>
            <c:invertIfNegative val="0"/>
            <c:bubble3D val="0"/>
            <c:spPr>
              <a:solidFill>
                <a:schemeClr val="accent2"/>
              </a:solidFill>
              <a:ln>
                <a:noFill/>
              </a:ln>
              <a:effectLst/>
            </c:spPr>
          </c:dPt>
          <c:dLbls>
            <c:delete val="1"/>
          </c:dLbls>
          <c:cat>
            <c:strRef>
              <c:f>Sheet1!$A$2:$A$5</c:f>
              <c:strCache>
                <c:ptCount val="4"/>
                <c:pt idx="0">
                  <c:v>类别 1</c:v>
                </c:pt>
                <c:pt idx="1">
                  <c:v>类别 2</c:v>
                </c:pt>
                <c:pt idx="2">
                  <c:v>类别 3</c:v>
                </c:pt>
                <c:pt idx="3">
                  <c:v>类别 4</c:v>
                </c:pt>
              </c:strCache>
            </c:strRef>
          </c:cat>
          <c:val>
            <c:numRef>
              <c:f>Sheet1!$B$2:$B$5</c:f>
              <c:numCache>
                <c:formatCode>General</c:formatCode>
                <c:ptCount val="4"/>
                <c:pt idx="0">
                  <c:v>1</c:v>
                </c:pt>
                <c:pt idx="1">
                  <c:v>2.5</c:v>
                </c:pt>
                <c:pt idx="2">
                  <c:v>5</c:v>
                </c:pt>
                <c:pt idx="3">
                  <c:v>3.8</c:v>
                </c:pt>
              </c:numCache>
            </c:numRef>
          </c:val>
        </c:ser>
        <c:dLbls>
          <c:showLegendKey val="0"/>
          <c:showVal val="0"/>
          <c:showCatName val="0"/>
          <c:showSerName val="0"/>
          <c:showPercent val="0"/>
          <c:showBubbleSize val="0"/>
        </c:dLbls>
        <c:gapWidth val="19"/>
        <c:overlap val="-27"/>
        <c:axId val="314792192"/>
        <c:axId val="314793984"/>
      </c:barChart>
      <c:catAx>
        <c:axId val="314792192"/>
        <c:scaling>
          <c:orientation val="minMax"/>
        </c:scaling>
        <c:delete val="1"/>
        <c:axPos val="b"/>
        <c:numFmt formatCode="General" sourceLinked="1"/>
        <c:majorTickMark val="none"/>
        <c:minorTickMark val="none"/>
        <c:tickLblPos val="none"/>
        <c:txPr>
          <a:bodyPr rot="-60000000" spcFirstLastPara="0" vertOverflow="ellipsis" vert="horz" wrap="square" anchor="ctr" anchorCtr="1"/>
          <a:lstStyle/>
          <a:p>
            <a:pPr>
              <a:defRPr lang="zh-CN" sz="1000" b="0" i="0" u="none" strike="noStrike" kern="1200" baseline="0">
                <a:solidFill>
                  <a:schemeClr val="tx1"/>
                </a:solidFill>
                <a:latin typeface="+mn-lt"/>
                <a:ea typeface="+mn-ea"/>
                <a:cs typeface="+mn-ea"/>
                <a:sym typeface="+mn-lt"/>
              </a:defRPr>
            </a:pPr>
          </a:p>
        </c:txPr>
        <c:crossAx val="314793984"/>
        <c:crosses val="autoZero"/>
        <c:auto val="1"/>
        <c:lblAlgn val="ctr"/>
        <c:lblOffset val="100"/>
        <c:noMultiLvlLbl val="0"/>
      </c:catAx>
      <c:valAx>
        <c:axId val="314793984"/>
        <c:scaling>
          <c:orientation val="minMax"/>
        </c:scaling>
        <c:delete val="1"/>
        <c:axPos val="l"/>
        <c:numFmt formatCode="General" sourceLinked="1"/>
        <c:majorTickMark val="none"/>
        <c:minorTickMark val="none"/>
        <c:tickLblPos val="none"/>
        <c:txPr>
          <a:bodyPr rot="-60000000" spcFirstLastPara="0" vertOverflow="ellipsis" vert="horz" wrap="square" anchor="ctr" anchorCtr="1"/>
          <a:lstStyle/>
          <a:p>
            <a:pPr>
              <a:defRPr lang="zh-CN" sz="1000" b="0" i="0" u="none" strike="noStrike" kern="1200" baseline="0">
                <a:solidFill>
                  <a:schemeClr val="tx1"/>
                </a:solidFill>
                <a:latin typeface="+mn-lt"/>
                <a:ea typeface="+mn-ea"/>
                <a:cs typeface="+mn-ea"/>
                <a:sym typeface="+mn-lt"/>
              </a:defRPr>
            </a:pPr>
          </a:p>
        </c:txPr>
        <c:crossAx val="314792192"/>
        <c:crosses val="autoZero"/>
        <c:crossBetween val="between"/>
      </c:valAx>
      <c:spPr>
        <a:noFill/>
        <a:ln w="25400">
          <a:noFill/>
        </a:ln>
        <a:effectLst/>
      </c:spPr>
    </c:plotArea>
    <c:plotVisOnly val="1"/>
    <c:dispBlanksAs val="gap"/>
    <c:showDLblsOverMax val="0"/>
  </c:chart>
  <c:spPr>
    <a:noFill/>
    <a:ln>
      <a:noFill/>
    </a:ln>
    <a:effectLst/>
  </c:spPr>
  <c:txPr>
    <a:bodyPr/>
    <a:lstStyle/>
    <a:p>
      <a:pPr>
        <a:defRPr lang="zh-CN">
          <a:latin typeface="+mn-lt"/>
          <a:ea typeface="+mn-ea"/>
          <a:cs typeface="+mn-ea"/>
          <a:sym typeface="+mn-lt"/>
        </a:defRPr>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4A1E5A-FD11-498F-8183-3694C0AB013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611DA1-5E4C-4157-8D98-35F52756B2FB}"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E611DA1-5E4C-4157-8D98-35F52756B2FB}"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1" y="1597821"/>
            <a:ext cx="7772400" cy="1102519"/>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1"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1" y="154781"/>
            <a:ext cx="2057400" cy="329088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1" y="154781"/>
            <a:ext cx="6019800" cy="329088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4" y="3305176"/>
            <a:ext cx="7772400" cy="1021556"/>
          </a:xfrm>
        </p:spPr>
        <p:txBody>
          <a:bodyPr anchor="t"/>
          <a:lstStyle>
            <a:lvl1pPr algn="l">
              <a:defRPr sz="3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4" y="2180035"/>
            <a:ext cx="7772400" cy="1125140"/>
          </a:xfrm>
        </p:spPr>
        <p:txBody>
          <a:bodyPr anchor="b"/>
          <a:lstStyle>
            <a:lvl1pPr marL="0" indent="0">
              <a:buNone/>
              <a:defRPr sz="1500">
                <a:solidFill>
                  <a:schemeClr val="tx1">
                    <a:tint val="75000"/>
                  </a:schemeClr>
                </a:solidFill>
              </a:defRPr>
            </a:lvl1pPr>
            <a:lvl2pPr marL="342900" indent="0">
              <a:buNone/>
              <a:defRPr sz="1400">
                <a:solidFill>
                  <a:schemeClr val="tx1">
                    <a:tint val="75000"/>
                  </a:schemeClr>
                </a:solidFill>
              </a:defRPr>
            </a:lvl2pPr>
            <a:lvl3pPr marL="685800" indent="0">
              <a:buNone/>
              <a:defRPr sz="1200">
                <a:solidFill>
                  <a:schemeClr val="tx1">
                    <a:tint val="75000"/>
                  </a:schemeClr>
                </a:solidFill>
              </a:defRPr>
            </a:lvl3pPr>
            <a:lvl4pPr marL="1028700" indent="0">
              <a:buNone/>
              <a:defRPr sz="1100">
                <a:solidFill>
                  <a:schemeClr val="tx1">
                    <a:tint val="75000"/>
                  </a:schemeClr>
                </a:solidFill>
              </a:defRPr>
            </a:lvl4pPr>
            <a:lvl5pPr marL="1371600" indent="0">
              <a:buNone/>
              <a:defRPr sz="1100">
                <a:solidFill>
                  <a:schemeClr val="tx1">
                    <a:tint val="75000"/>
                  </a:schemeClr>
                </a:solidFill>
              </a:defRPr>
            </a:lvl5pPr>
            <a:lvl6pPr marL="1714500" indent="0">
              <a:buNone/>
              <a:defRPr sz="1100">
                <a:solidFill>
                  <a:schemeClr val="tx1">
                    <a:tint val="75000"/>
                  </a:schemeClr>
                </a:solidFill>
              </a:defRPr>
            </a:lvl6pPr>
            <a:lvl7pPr marL="2057400" indent="0">
              <a:buNone/>
              <a:defRPr sz="1100">
                <a:solidFill>
                  <a:schemeClr val="tx1">
                    <a:tint val="75000"/>
                  </a:schemeClr>
                </a:solidFill>
              </a:defRPr>
            </a:lvl7pPr>
            <a:lvl8pPr marL="2400300" indent="0">
              <a:buNone/>
              <a:defRPr sz="1100">
                <a:solidFill>
                  <a:schemeClr val="tx1">
                    <a:tint val="75000"/>
                  </a:schemeClr>
                </a:solidFill>
              </a:defRPr>
            </a:lvl8pPr>
            <a:lvl9pPr marL="2743200" indent="0">
              <a:buNone/>
              <a:defRPr sz="11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1" y="900113"/>
            <a:ext cx="4038600" cy="2545556"/>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1" y="900113"/>
            <a:ext cx="4038600" cy="2545556"/>
          </a:xfrm>
        </p:spPr>
        <p:txBody>
          <a:bodyPr/>
          <a:lstStyle>
            <a:lvl1pPr>
              <a:defRPr sz="2100"/>
            </a:lvl1pPr>
            <a:lvl2pPr>
              <a:defRPr sz="1800"/>
            </a:lvl2pPr>
            <a:lvl3pPr>
              <a:defRPr sz="15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336"/>
            <a:ext cx="4040188" cy="47982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156"/>
            <a:ext cx="4040188" cy="2963466"/>
          </a:xfrm>
        </p:spPr>
        <p:txBody>
          <a:bodyPr/>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336"/>
            <a:ext cx="4041775" cy="479822"/>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156"/>
            <a:ext cx="4041775" cy="2963466"/>
          </a:xfrm>
        </p:spPr>
        <p:txBody>
          <a:bodyPr/>
          <a:lstStyle>
            <a:lvl1pPr>
              <a:defRPr sz="1800"/>
            </a:lvl1pPr>
            <a:lvl2pPr>
              <a:defRPr sz="15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7"/>
            <a:ext cx="3008313" cy="871538"/>
          </a:xfrm>
        </p:spPr>
        <p:txBody>
          <a:bodyPr anchor="b"/>
          <a:lstStyle>
            <a:lvl1pPr algn="l">
              <a:defRPr sz="15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1" y="204790"/>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2" y="1076328"/>
            <a:ext cx="3008313" cy="3518297"/>
          </a:xfrm>
        </p:spPr>
        <p:txBody>
          <a:bodyPr/>
          <a:lstStyle>
            <a:lvl1pPr marL="0" indent="0">
              <a:buNone/>
              <a:defRPr sz="1100"/>
            </a:lvl1pPr>
            <a:lvl2pPr marL="342900" indent="0">
              <a:buNone/>
              <a:defRPr sz="900"/>
            </a:lvl2pPr>
            <a:lvl3pPr marL="685800" indent="0">
              <a:buNone/>
              <a:defRPr sz="800"/>
            </a:lvl3pPr>
            <a:lvl4pPr marL="1028700" indent="0">
              <a:buNone/>
              <a:defRPr sz="700"/>
            </a:lvl4pPr>
            <a:lvl5pPr marL="1371600" indent="0">
              <a:buNone/>
              <a:defRPr sz="700"/>
            </a:lvl5pPr>
            <a:lvl6pPr marL="1714500" indent="0">
              <a:buNone/>
              <a:defRPr sz="700"/>
            </a:lvl6pPr>
            <a:lvl7pPr marL="2057400" indent="0">
              <a:buNone/>
              <a:defRPr sz="700"/>
            </a:lvl7pPr>
            <a:lvl8pPr marL="2400300" indent="0">
              <a:buNone/>
              <a:defRPr sz="700"/>
            </a:lvl8pPr>
            <a:lvl9pPr marL="2743200" indent="0">
              <a:buNone/>
              <a:defRPr sz="7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15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1792288" y="4025505"/>
            <a:ext cx="5486400" cy="603647"/>
          </a:xfrm>
        </p:spPr>
        <p:txBody>
          <a:bodyPr/>
          <a:lstStyle>
            <a:lvl1pPr marL="0" indent="0">
              <a:buNone/>
              <a:defRPr sz="1100"/>
            </a:lvl1pPr>
            <a:lvl2pPr marL="342900" indent="0">
              <a:buNone/>
              <a:defRPr sz="900"/>
            </a:lvl2pPr>
            <a:lvl3pPr marL="685800" indent="0">
              <a:buNone/>
              <a:defRPr sz="800"/>
            </a:lvl3pPr>
            <a:lvl4pPr marL="1028700" indent="0">
              <a:buNone/>
              <a:defRPr sz="700"/>
            </a:lvl4pPr>
            <a:lvl5pPr marL="1371600" indent="0">
              <a:buNone/>
              <a:defRPr sz="700"/>
            </a:lvl5pPr>
            <a:lvl6pPr marL="1714500" indent="0">
              <a:buNone/>
              <a:defRPr sz="700"/>
            </a:lvl6pPr>
            <a:lvl7pPr marL="2057400" indent="0">
              <a:buNone/>
              <a:defRPr sz="700"/>
            </a:lvl7pPr>
            <a:lvl8pPr marL="2400300" indent="0">
              <a:buNone/>
              <a:defRPr sz="700"/>
            </a:lvl8pPr>
            <a:lvl9pPr marL="2743200" indent="0">
              <a:buNone/>
              <a:defRPr sz="7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73AE68D8-C826-458C-B183-20281108C25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0C4CAE4-7999-4689-BDF1-74DE61D83891}"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p:cover/>
      </p:transition>
    </mc:Choice>
    <mc:Fallback>
      <p:transition>
        <p:cover/>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68571" tIns="34285" rIns="68571" bIns="34285"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200152"/>
            <a:ext cx="8229600" cy="3394472"/>
          </a:xfrm>
          <a:prstGeom prst="rect">
            <a:avLst/>
          </a:prstGeom>
        </p:spPr>
        <p:txBody>
          <a:bodyPr vert="horz" lIns="68571" tIns="34285" rIns="68571" bIns="34285"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68571" tIns="34285" rIns="68571" bIns="34285" rtlCol="0" anchor="ctr"/>
          <a:lstStyle>
            <a:lvl1pPr algn="l">
              <a:defRPr sz="900">
                <a:solidFill>
                  <a:schemeClr val="tx1">
                    <a:tint val="75000"/>
                  </a:schemeClr>
                </a:solidFill>
              </a:defRPr>
            </a:lvl1pPr>
          </a:lstStyle>
          <a:p>
            <a:fld id="{73AE68D8-C826-458C-B183-20281108C25D}" type="datetimeFigureOut">
              <a:rPr lang="zh-CN" altLang="en-US" smtClean="0"/>
            </a:fld>
            <a:endParaRPr lang="zh-CN" altLang="en-US"/>
          </a:p>
        </p:txBody>
      </p:sp>
      <p:sp>
        <p:nvSpPr>
          <p:cNvPr id="5" name="页脚占位符 4"/>
          <p:cNvSpPr>
            <a:spLocks noGrp="1"/>
          </p:cNvSpPr>
          <p:nvPr>
            <p:ph type="ftr" sz="quarter" idx="3"/>
          </p:nvPr>
        </p:nvSpPr>
        <p:spPr>
          <a:xfrm>
            <a:off x="3124201" y="4767263"/>
            <a:ext cx="2895600" cy="273844"/>
          </a:xfrm>
          <a:prstGeom prst="rect">
            <a:avLst/>
          </a:prstGeom>
        </p:spPr>
        <p:txBody>
          <a:bodyPr vert="horz" lIns="68571" tIns="34285" rIns="68571" bIns="34285"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68571" tIns="34285" rIns="68571" bIns="34285" rtlCol="0" anchor="ctr"/>
          <a:lstStyle>
            <a:lvl1pPr algn="r">
              <a:defRPr sz="900">
                <a:solidFill>
                  <a:schemeClr val="tx1">
                    <a:tint val="75000"/>
                  </a:schemeClr>
                </a:solidFill>
              </a:defRPr>
            </a:lvl1pPr>
          </a:lstStyle>
          <a:p>
            <a:fld id="{20C4CAE4-7999-4689-BDF1-74DE61D83891}"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p14:dur="500">
        <p:cover/>
      </p:transition>
    </mc:Choice>
    <mc:Fallback>
      <p:transition>
        <p:cover/>
      </p:transition>
    </mc:Fallback>
  </mc:AlternateConten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530" indent="-214630"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microsoft.com/office/2007/relationships/hdphoto" Target="../media/hdphoto1.wdp"/><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9" Type="http://schemas.openxmlformats.org/officeDocument/2006/relationships/notesSlide" Target="../notesSlides/notesSlide10.xml"/><Relationship Id="rId18" Type="http://schemas.openxmlformats.org/officeDocument/2006/relationships/slideLayout" Target="../slideLayouts/slideLayout7.xml"/><Relationship Id="rId17" Type="http://schemas.openxmlformats.org/officeDocument/2006/relationships/tags" Target="../tags/tag33.xml"/><Relationship Id="rId16" Type="http://schemas.openxmlformats.org/officeDocument/2006/relationships/tags" Target="../tags/tag32.xml"/><Relationship Id="rId15" Type="http://schemas.openxmlformats.org/officeDocument/2006/relationships/tags" Target="../tags/tag31.xml"/><Relationship Id="rId14" Type="http://schemas.openxmlformats.org/officeDocument/2006/relationships/tags" Target="../tags/tag30.xml"/><Relationship Id="rId13" Type="http://schemas.openxmlformats.org/officeDocument/2006/relationships/tags" Target="../tags/tag29.xml"/><Relationship Id="rId12" Type="http://schemas.openxmlformats.org/officeDocument/2006/relationships/tags" Target="../tags/tag28.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9" Type="http://schemas.openxmlformats.org/officeDocument/2006/relationships/tags" Target="../tags/tag42.xml"/><Relationship Id="rId8" Type="http://schemas.openxmlformats.org/officeDocument/2006/relationships/tags" Target="../tags/tag41.xml"/><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4" Type="http://schemas.openxmlformats.org/officeDocument/2006/relationships/notesSlide" Target="../notesSlides/notesSlide11.xml"/><Relationship Id="rId13" Type="http://schemas.openxmlformats.org/officeDocument/2006/relationships/slideLayout" Target="../slideLayouts/slideLayout7.xml"/><Relationship Id="rId12" Type="http://schemas.openxmlformats.org/officeDocument/2006/relationships/tags" Target="../tags/tag45.xml"/><Relationship Id="rId11" Type="http://schemas.openxmlformats.org/officeDocument/2006/relationships/tags" Target="../tags/tag44.xml"/><Relationship Id="rId10" Type="http://schemas.openxmlformats.org/officeDocument/2006/relationships/tags" Target="../tags/tag43.xml"/><Relationship Id="rId1" Type="http://schemas.openxmlformats.org/officeDocument/2006/relationships/tags" Target="../tags/tag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5" Type="http://schemas.openxmlformats.org/officeDocument/2006/relationships/notesSlide" Target="../notesSlides/notesSlide17.xml"/><Relationship Id="rId4" Type="http://schemas.openxmlformats.org/officeDocument/2006/relationships/slideLayout" Target="../slideLayouts/slideLayout1.xml"/><Relationship Id="rId3" Type="http://schemas.openxmlformats.org/officeDocument/2006/relationships/tags" Target="../tags/tag46.xml"/><Relationship Id="rId2" Type="http://schemas.microsoft.com/office/2007/relationships/hdphoto" Target="../media/hdphoto1.wdp"/><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chart" Target="../charts/char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hyperlink" Target="&#23567;&#23398;&#29983;&#25968;&#23398;&#35821;&#35328;&#33021;&#21147;&#29616;&#29366;&#35843;&#26597;&#38382;&#21367;&#8212;&#37101;&#40511;&#26143;.docx" TargetMode="Externa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9" Type="http://schemas.openxmlformats.org/officeDocument/2006/relationships/notesSlide" Target="../notesSlides/notesSlide8.xml"/><Relationship Id="rId18" Type="http://schemas.openxmlformats.org/officeDocument/2006/relationships/slideLayout" Target="../slideLayouts/slideLayout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cstate="print">
            <a:extLst>
              <a:ext uri="{BEBA8EAE-BF5A-486C-A8C5-ECC9F3942E4B}">
                <a14:imgProps xmlns:a14="http://schemas.microsoft.com/office/drawing/2010/main">
                  <a14:imgLayer r:embed="rId2">
                    <a14:imgEffect>
                      <a14:brightnessContrast bright="10000"/>
                    </a14:imgEffect>
                  </a14:imgLayer>
                </a14:imgProps>
              </a:ext>
              <a:ext uri="{28A0092B-C50C-407E-A947-70E740481C1C}">
                <a14:useLocalDpi xmlns:a14="http://schemas.microsoft.com/office/drawing/2010/main" val="0"/>
              </a:ext>
            </a:extLst>
          </a:blip>
          <a:srcRect/>
          <a:stretch>
            <a:fillRect/>
          </a:stretch>
        </p:blipFill>
        <p:spPr bwMode="auto">
          <a:xfrm>
            <a:off x="-31177" y="0"/>
            <a:ext cx="9175177" cy="516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827584" y="699542"/>
            <a:ext cx="7560840" cy="623237"/>
          </a:xfrm>
          <a:prstGeom prst="rect">
            <a:avLst/>
          </a:prstGeom>
          <a:noFill/>
        </p:spPr>
        <p:txBody>
          <a:bodyPr wrap="square" lIns="68571" tIns="34285" rIns="68571" bIns="34285" rtlCol="0">
            <a:spAutoFit/>
          </a:bodyPr>
          <a:lstStyle/>
          <a:p>
            <a:r>
              <a:rPr lang="zh-CN" altLang="zh-CN" sz="3600" b="1" dirty="0" smtClean="0">
                <a:solidFill>
                  <a:schemeClr val="bg1"/>
                </a:solidFill>
                <a:latin typeface="+mj-ea"/>
                <a:ea typeface="+mj-ea"/>
              </a:rPr>
              <a:t>培养小学生数学语言能力的策略研究</a:t>
            </a:r>
            <a:endParaRPr lang="zh-CN" altLang="zh-CN" sz="3600" dirty="0">
              <a:solidFill>
                <a:schemeClr val="bg1"/>
              </a:solidFill>
              <a:latin typeface="+mj-ea"/>
              <a:ea typeface="+mj-ea"/>
            </a:endParaRPr>
          </a:p>
        </p:txBody>
      </p:sp>
      <p:sp>
        <p:nvSpPr>
          <p:cNvPr id="6" name="TextBox 5"/>
          <p:cNvSpPr txBox="1"/>
          <p:nvPr/>
        </p:nvSpPr>
        <p:spPr>
          <a:xfrm>
            <a:off x="3203848" y="2787774"/>
            <a:ext cx="2677638" cy="346239"/>
          </a:xfrm>
          <a:prstGeom prst="rect">
            <a:avLst/>
          </a:prstGeom>
          <a:noFill/>
        </p:spPr>
        <p:txBody>
          <a:bodyPr wrap="none" lIns="68571" tIns="34285" rIns="68571" bIns="34285" rtlCol="0">
            <a:spAutoFit/>
          </a:bodyPr>
          <a:lstStyle/>
          <a:p>
            <a:pPr algn="ctr"/>
            <a:r>
              <a:rPr lang="zh-CN" altLang="zh-CN" sz="1800" b="1" dirty="0" smtClean="0">
                <a:solidFill>
                  <a:schemeClr val="bg1"/>
                </a:solidFill>
                <a:latin typeface="+mj-ea"/>
                <a:ea typeface="+mj-ea"/>
              </a:rPr>
              <a:t>常州市三河口小学课题组</a:t>
            </a:r>
            <a:endParaRPr lang="zh-CN" altLang="en-US" sz="1800" dirty="0">
              <a:solidFill>
                <a:schemeClr val="bg1"/>
              </a:solidFill>
              <a:latin typeface="+mj-ea"/>
              <a:ea typeface="+mj-ea"/>
              <a:cs typeface="+mn-ea"/>
              <a:sym typeface="+mn-lt"/>
            </a:endParaRPr>
          </a:p>
        </p:txBody>
      </p:sp>
      <p:cxnSp>
        <p:nvCxnSpPr>
          <p:cNvPr id="10" name="直接连接符 9"/>
          <p:cNvCxnSpPr/>
          <p:nvPr/>
        </p:nvCxnSpPr>
        <p:spPr>
          <a:xfrm>
            <a:off x="1095160" y="2564213"/>
            <a:ext cx="695575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987824" y="1635646"/>
            <a:ext cx="3024336" cy="769441"/>
          </a:xfrm>
          <a:prstGeom prst="rect">
            <a:avLst/>
          </a:prstGeom>
          <a:noFill/>
        </p:spPr>
        <p:txBody>
          <a:bodyPr wrap="square" rtlCol="0">
            <a:spAutoFit/>
          </a:bodyPr>
          <a:lstStyle/>
          <a:p>
            <a:pPr algn="ctr"/>
            <a:r>
              <a:rPr lang="zh-CN" altLang="en-US" sz="4400" b="1" dirty="0" smtClean="0">
                <a:solidFill>
                  <a:schemeClr val="bg1"/>
                </a:solidFill>
                <a:latin typeface="+mj-ea"/>
                <a:ea typeface="+mj-ea"/>
              </a:rPr>
              <a:t>开题报告</a:t>
            </a:r>
            <a:endParaRPr lang="zh-CN" altLang="en-US" sz="4400" b="1" dirty="0">
              <a:solidFill>
                <a:schemeClr val="bg1"/>
              </a:solidFill>
              <a:latin typeface="+mj-ea"/>
              <a:ea typeface="+mj-ea"/>
            </a:endParaRPr>
          </a:p>
        </p:txBody>
      </p:sp>
    </p:spTree>
  </p:cSld>
  <p:clrMapOvr>
    <a:masterClrMapping/>
  </p:clrMapOvr>
  <p:transition>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15"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16"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5" name="矩形 24"/>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6" name="文本框 10"/>
          <p:cNvSpPr txBox="1">
            <a:spLocks noChangeArrowheads="1"/>
          </p:cNvSpPr>
          <p:nvPr/>
        </p:nvSpPr>
        <p:spPr bwMode="auto">
          <a:xfrm>
            <a:off x="485625" y="151957"/>
            <a:ext cx="2501946"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六、</a:t>
            </a:r>
            <a:r>
              <a:rPr lang="zh-CN" altLang="zh-CN" sz="2000" b="1" dirty="0" smtClean="0">
                <a:solidFill>
                  <a:schemeClr val="bg1"/>
                </a:solidFill>
                <a:latin typeface="+mj-ea"/>
                <a:ea typeface="+mj-ea"/>
              </a:rPr>
              <a:t>研究</a:t>
            </a:r>
            <a:r>
              <a:rPr lang="zh-CN" altLang="en-US" sz="2000" b="1" dirty="0" smtClean="0">
                <a:solidFill>
                  <a:schemeClr val="bg1"/>
                </a:solidFill>
                <a:latin typeface="+mj-ea"/>
                <a:ea typeface="+mj-ea"/>
              </a:rPr>
              <a:t>思路</a:t>
            </a:r>
            <a:endParaRPr lang="zh-CN" altLang="en-US" sz="2000" b="1" dirty="0" smtClean="0">
              <a:solidFill>
                <a:schemeClr val="bg1"/>
              </a:solidFill>
              <a:latin typeface="+mj-ea"/>
              <a:ea typeface="+mj-ea"/>
              <a:sym typeface="+mn-lt"/>
            </a:endParaRPr>
          </a:p>
        </p:txBody>
      </p:sp>
      <p:cxnSp>
        <p:nvCxnSpPr>
          <p:cNvPr id="13" name="直接连接符 12"/>
          <p:cNvCxnSpPr/>
          <p:nvPr>
            <p:custDataLst>
              <p:tags r:id="rId1"/>
            </p:custDataLst>
          </p:nvPr>
        </p:nvCxnSpPr>
        <p:spPr>
          <a:xfrm>
            <a:off x="-4202" y="442907"/>
            <a:ext cx="0" cy="4466922"/>
          </a:xfrm>
          <a:prstGeom prst="line">
            <a:avLst/>
          </a:prstGeom>
          <a:noFill/>
          <a:ln w="6350" cap="flat" cmpd="sng" algn="ctr">
            <a:solidFill>
              <a:srgbClr val="72C5EA"/>
            </a:solidFill>
            <a:prstDash val="solid"/>
            <a:miter lim="800000"/>
          </a:ln>
          <a:effectLst/>
        </p:spPr>
      </p:cxnSp>
      <p:grpSp>
        <p:nvGrpSpPr>
          <p:cNvPr id="27" name="组合 26"/>
          <p:cNvGrpSpPr/>
          <p:nvPr>
            <p:custDataLst>
              <p:tags r:id="rId2"/>
            </p:custDataLst>
          </p:nvPr>
        </p:nvGrpSpPr>
        <p:grpSpPr>
          <a:xfrm>
            <a:off x="-4200" y="831256"/>
            <a:ext cx="7701004" cy="1129624"/>
            <a:chOff x="1490300" y="2743199"/>
            <a:chExt cx="6108673" cy="896053"/>
          </a:xfrm>
        </p:grpSpPr>
        <p:sp>
          <p:nvSpPr>
            <p:cNvPr id="35" name="任意多边形 34"/>
            <p:cNvSpPr/>
            <p:nvPr>
              <p:custDataLst>
                <p:tags r:id="rId3"/>
              </p:custDataLst>
            </p:nvPr>
          </p:nvSpPr>
          <p:spPr>
            <a:xfrm>
              <a:off x="1490300" y="2743199"/>
              <a:ext cx="580293" cy="712177"/>
            </a:xfrm>
            <a:custGeom>
              <a:avLst/>
              <a:gdLst>
                <a:gd name="connsiteX0" fmla="*/ 0 w 580293"/>
                <a:gd name="connsiteY0" fmla="*/ 0 h 712177"/>
                <a:gd name="connsiteX1" fmla="*/ 580293 w 580293"/>
                <a:gd name="connsiteY1" fmla="*/ 298119 h 712177"/>
                <a:gd name="connsiteX2" fmla="*/ 580293 w 580293"/>
                <a:gd name="connsiteY2" fmla="*/ 712177 h 712177"/>
                <a:gd name="connsiteX3" fmla="*/ 0 w 580293"/>
                <a:gd name="connsiteY3" fmla="*/ 414058 h 712177"/>
              </a:gdLst>
              <a:ahLst/>
              <a:cxnLst>
                <a:cxn ang="0">
                  <a:pos x="connsiteX0" y="connsiteY0"/>
                </a:cxn>
                <a:cxn ang="0">
                  <a:pos x="connsiteX1" y="connsiteY1"/>
                </a:cxn>
                <a:cxn ang="0">
                  <a:pos x="connsiteX2" y="connsiteY2"/>
                </a:cxn>
                <a:cxn ang="0">
                  <a:pos x="connsiteX3" y="connsiteY3"/>
                </a:cxn>
              </a:cxnLst>
              <a:rect l="l" t="t" r="r" b="b"/>
              <a:pathLst>
                <a:path w="580293" h="712177">
                  <a:moveTo>
                    <a:pt x="0" y="0"/>
                  </a:moveTo>
                  <a:lnTo>
                    <a:pt x="580293" y="298119"/>
                  </a:lnTo>
                  <a:lnTo>
                    <a:pt x="580293" y="712177"/>
                  </a:lnTo>
                  <a:lnTo>
                    <a:pt x="0" y="414058"/>
                  </a:lnTo>
                  <a:close/>
                </a:path>
              </a:pathLst>
            </a:custGeom>
            <a:solidFill>
              <a:srgbClr val="72C5EA">
                <a:lumMod val="75000"/>
              </a:srgbClr>
            </a:solidFill>
            <a:ln w="12700" cap="flat" cmpd="sng" algn="ctr">
              <a:noFill/>
              <a:prstDash val="solid"/>
              <a:miter lim="800000"/>
            </a:ln>
            <a:effectLst/>
          </p:spPr>
          <p:txBody>
            <a:bodyPr rtlCol="0" anchor="ctr">
              <a:normAutofit/>
            </a:bodyPr>
            <a:p>
              <a:pPr algn="ctr"/>
              <a:endParaRPr lang="zh-CN" altLang="en-US" sz="1600"/>
            </a:p>
          </p:txBody>
        </p:sp>
        <p:sp>
          <p:nvSpPr>
            <p:cNvPr id="37" name="任意多边形 36"/>
            <p:cNvSpPr/>
            <p:nvPr>
              <p:custDataLst>
                <p:tags r:id="rId4"/>
              </p:custDataLst>
            </p:nvPr>
          </p:nvSpPr>
          <p:spPr>
            <a:xfrm>
              <a:off x="2070594" y="3042139"/>
              <a:ext cx="394921" cy="413238"/>
            </a:xfrm>
            <a:custGeom>
              <a:avLst/>
              <a:gdLst>
                <a:gd name="connsiteX0" fmla="*/ 0 w 394921"/>
                <a:gd name="connsiteY0" fmla="*/ 0 h 413238"/>
                <a:gd name="connsiteX1" fmla="*/ 207744 w 394921"/>
                <a:gd name="connsiteY1" fmla="*/ 0 h 413238"/>
                <a:gd name="connsiteX2" fmla="*/ 394921 w 394921"/>
                <a:gd name="connsiteY2" fmla="*/ 206619 h 413238"/>
                <a:gd name="connsiteX3" fmla="*/ 207744 w 394921"/>
                <a:gd name="connsiteY3" fmla="*/ 413238 h 413238"/>
                <a:gd name="connsiteX4" fmla="*/ 0 w 394921"/>
                <a:gd name="connsiteY4" fmla="*/ 413238 h 413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921" h="413238">
                  <a:moveTo>
                    <a:pt x="0" y="0"/>
                  </a:moveTo>
                  <a:lnTo>
                    <a:pt x="207744" y="0"/>
                  </a:lnTo>
                  <a:cubicBezTo>
                    <a:pt x="311119" y="0"/>
                    <a:pt x="394921" y="92506"/>
                    <a:pt x="394921" y="206619"/>
                  </a:cubicBezTo>
                  <a:cubicBezTo>
                    <a:pt x="394921" y="320731"/>
                    <a:pt x="311119" y="413238"/>
                    <a:pt x="207744" y="413238"/>
                  </a:cubicBezTo>
                  <a:lnTo>
                    <a:pt x="0" y="413238"/>
                  </a:lnTo>
                  <a:close/>
                </a:path>
              </a:pathLst>
            </a:custGeom>
            <a:solidFill>
              <a:srgbClr val="72C5EA"/>
            </a:solidFill>
            <a:ln w="12700" cap="flat" cmpd="sng" algn="ctr">
              <a:noFill/>
              <a:prstDash val="solid"/>
              <a:miter lim="800000"/>
            </a:ln>
            <a:effectLst/>
          </p:spPr>
          <p:txBody>
            <a:bodyPr rtlCol="0" anchor="ctr">
              <a:normAutofit/>
            </a:bodyPr>
            <a:p>
              <a:pPr algn="ctr"/>
              <a:r>
                <a:rPr lang="en-US" altLang="zh-CN" sz="1600" dirty="0">
                  <a:solidFill>
                    <a:srgbClr val="FFFFFF"/>
                  </a:solidFill>
                </a:rPr>
                <a:t>A</a:t>
              </a:r>
              <a:endParaRPr lang="en-US" altLang="zh-CN" sz="1600" dirty="0">
                <a:solidFill>
                  <a:srgbClr val="FFFFFF"/>
                </a:solidFill>
              </a:endParaRPr>
            </a:p>
          </p:txBody>
        </p:sp>
        <p:sp>
          <p:nvSpPr>
            <p:cNvPr id="75" name="文本框 74"/>
            <p:cNvSpPr txBox="1"/>
            <p:nvPr>
              <p:custDataLst>
                <p:tags r:id="rId5"/>
              </p:custDataLst>
            </p:nvPr>
          </p:nvSpPr>
          <p:spPr>
            <a:xfrm>
              <a:off x="2518487" y="2865169"/>
              <a:ext cx="5080486" cy="774083"/>
            </a:xfrm>
            <a:prstGeom prst="rect">
              <a:avLst/>
            </a:prstGeom>
            <a:noFill/>
          </p:spPr>
          <p:txBody>
            <a:bodyPr wrap="square" rtlCol="0" anchor="ctr">
              <a:noAutofit/>
            </a:bodyPr>
            <a:p>
              <a:pPr lvl="0" algn="l">
                <a:lnSpc>
                  <a:spcPct val="150000"/>
                </a:lnSpc>
                <a:defRPr sz="1800">
                  <a:solidFill>
                    <a:srgbClr val="000000"/>
                  </a:solidFill>
                  <a:uFillTx/>
                </a:defRPr>
              </a:pPr>
              <a:r>
                <a:rPr lang="zh-CN" sz="1600" b="1" dirty="0">
                  <a:uFill>
                    <a:solidFill>
                      <a:srgbClr val="808080"/>
                    </a:solidFill>
                  </a:uFill>
                  <a:latin typeface="微软雅黑" panose="020B0503020204020204" charset="-122"/>
                  <a:ea typeface="微软雅黑" panose="020B0503020204020204" charset="-122"/>
                  <a:cs typeface="+mn-ea"/>
                  <a:sym typeface="+mn-lt"/>
                </a:rPr>
                <a:t>围绕</a:t>
              </a:r>
              <a:r>
                <a:rPr lang="en-US" altLang="zh-CN" sz="1600" b="1" dirty="0">
                  <a:uFill>
                    <a:solidFill>
                      <a:srgbClr val="808080"/>
                    </a:solidFill>
                  </a:uFill>
                  <a:latin typeface="微软雅黑" panose="020B0503020204020204" charset="-122"/>
                  <a:ea typeface="微软雅黑" panose="020B0503020204020204" charset="-122"/>
                  <a:cs typeface="+mn-ea"/>
                  <a:sym typeface="+mn-lt"/>
                </a:rPr>
                <a:t>“</a:t>
              </a:r>
              <a:r>
                <a:rPr lang="zh-CN" altLang="en-US" sz="1600" b="1" dirty="0">
                  <a:uFill>
                    <a:solidFill>
                      <a:srgbClr val="808080"/>
                    </a:solidFill>
                  </a:uFill>
                  <a:latin typeface="微软雅黑" panose="020B0503020204020204" charset="-122"/>
                  <a:ea typeface="微软雅黑" panose="020B0503020204020204" charset="-122"/>
                  <a:cs typeface="+mn-ea"/>
                  <a:sym typeface="+mn-lt"/>
                </a:rPr>
                <a:t>教师的数学语言能力对学生的影响</a:t>
              </a:r>
              <a:r>
                <a:rPr lang="en-US" altLang="zh-CN" sz="1600" b="1" dirty="0">
                  <a:uFill>
                    <a:solidFill>
                      <a:srgbClr val="808080"/>
                    </a:solidFill>
                  </a:uFill>
                  <a:latin typeface="微软雅黑" panose="020B0503020204020204" charset="-122"/>
                  <a:ea typeface="微软雅黑" panose="020B0503020204020204" charset="-122"/>
                  <a:cs typeface="+mn-ea"/>
                  <a:sym typeface="+mn-lt"/>
                </a:rPr>
                <a:t>”</a:t>
              </a:r>
              <a:r>
                <a:rPr lang="zh-CN" altLang="en-US" sz="1600" b="1" dirty="0">
                  <a:uFill>
                    <a:solidFill>
                      <a:srgbClr val="808080"/>
                    </a:solidFill>
                  </a:uFill>
                  <a:latin typeface="微软雅黑" panose="020B0503020204020204" charset="-122"/>
                  <a:ea typeface="微软雅黑" panose="020B0503020204020204" charset="-122"/>
                  <a:cs typeface="+mn-ea"/>
                  <a:sym typeface="+mn-lt"/>
                </a:rPr>
                <a:t>进行的策略研究。</a:t>
              </a:r>
              <a:endParaRPr lang="en-US" altLang="zh-CN" sz="1600" dirty="0">
                <a:solidFill>
                  <a:srgbClr val="72C5EA"/>
                </a:solidFill>
              </a:endParaRPr>
            </a:p>
          </p:txBody>
        </p:sp>
      </p:grpSp>
      <p:grpSp>
        <p:nvGrpSpPr>
          <p:cNvPr id="28" name="组合 27"/>
          <p:cNvGrpSpPr/>
          <p:nvPr>
            <p:custDataLst>
              <p:tags r:id="rId6"/>
            </p:custDataLst>
          </p:nvPr>
        </p:nvGrpSpPr>
        <p:grpSpPr>
          <a:xfrm>
            <a:off x="-4200" y="1807075"/>
            <a:ext cx="7854769" cy="1134346"/>
            <a:chOff x="1490300" y="3798277"/>
            <a:chExt cx="6230644" cy="899799"/>
          </a:xfrm>
        </p:grpSpPr>
        <p:sp>
          <p:nvSpPr>
            <p:cNvPr id="32" name="任意多边形 31"/>
            <p:cNvSpPr/>
            <p:nvPr>
              <p:custDataLst>
                <p:tags r:id="rId7"/>
              </p:custDataLst>
            </p:nvPr>
          </p:nvSpPr>
          <p:spPr>
            <a:xfrm>
              <a:off x="1490300" y="3798277"/>
              <a:ext cx="580293" cy="712177"/>
            </a:xfrm>
            <a:custGeom>
              <a:avLst/>
              <a:gdLst>
                <a:gd name="connsiteX0" fmla="*/ 0 w 580293"/>
                <a:gd name="connsiteY0" fmla="*/ 0 h 712177"/>
                <a:gd name="connsiteX1" fmla="*/ 580293 w 580293"/>
                <a:gd name="connsiteY1" fmla="*/ 298119 h 712177"/>
                <a:gd name="connsiteX2" fmla="*/ 580293 w 580293"/>
                <a:gd name="connsiteY2" fmla="*/ 712177 h 712177"/>
                <a:gd name="connsiteX3" fmla="*/ 0 w 580293"/>
                <a:gd name="connsiteY3" fmla="*/ 414058 h 712177"/>
              </a:gdLst>
              <a:ahLst/>
              <a:cxnLst>
                <a:cxn ang="0">
                  <a:pos x="connsiteX0" y="connsiteY0"/>
                </a:cxn>
                <a:cxn ang="0">
                  <a:pos x="connsiteX1" y="connsiteY1"/>
                </a:cxn>
                <a:cxn ang="0">
                  <a:pos x="connsiteX2" y="connsiteY2"/>
                </a:cxn>
                <a:cxn ang="0">
                  <a:pos x="connsiteX3" y="connsiteY3"/>
                </a:cxn>
              </a:cxnLst>
              <a:rect l="l" t="t" r="r" b="b"/>
              <a:pathLst>
                <a:path w="580293" h="712177">
                  <a:moveTo>
                    <a:pt x="0" y="0"/>
                  </a:moveTo>
                  <a:lnTo>
                    <a:pt x="580293" y="298119"/>
                  </a:lnTo>
                  <a:lnTo>
                    <a:pt x="580293" y="712177"/>
                  </a:lnTo>
                  <a:lnTo>
                    <a:pt x="0" y="414058"/>
                  </a:lnTo>
                  <a:close/>
                </a:path>
              </a:pathLst>
            </a:custGeom>
            <a:solidFill>
              <a:srgbClr val="72C5EA">
                <a:lumMod val="75000"/>
              </a:srgbClr>
            </a:solidFill>
            <a:ln w="12700" cap="flat" cmpd="sng" algn="ctr">
              <a:noFill/>
              <a:prstDash val="solid"/>
              <a:miter lim="800000"/>
            </a:ln>
            <a:effectLst/>
          </p:spPr>
          <p:txBody>
            <a:bodyPr rtlCol="0" anchor="ctr">
              <a:normAutofit/>
            </a:bodyPr>
            <a:p>
              <a:pPr algn="ctr"/>
              <a:endParaRPr lang="zh-CN" altLang="en-US" sz="1600"/>
            </a:p>
          </p:txBody>
        </p:sp>
        <p:sp>
          <p:nvSpPr>
            <p:cNvPr id="33" name="任意多边形 32"/>
            <p:cNvSpPr/>
            <p:nvPr>
              <p:custDataLst>
                <p:tags r:id="rId8"/>
              </p:custDataLst>
            </p:nvPr>
          </p:nvSpPr>
          <p:spPr>
            <a:xfrm>
              <a:off x="2070594" y="4097217"/>
              <a:ext cx="394921" cy="413238"/>
            </a:xfrm>
            <a:custGeom>
              <a:avLst/>
              <a:gdLst>
                <a:gd name="connsiteX0" fmla="*/ 0 w 394921"/>
                <a:gd name="connsiteY0" fmla="*/ 0 h 413238"/>
                <a:gd name="connsiteX1" fmla="*/ 207744 w 394921"/>
                <a:gd name="connsiteY1" fmla="*/ 0 h 413238"/>
                <a:gd name="connsiteX2" fmla="*/ 394921 w 394921"/>
                <a:gd name="connsiteY2" fmla="*/ 206619 h 413238"/>
                <a:gd name="connsiteX3" fmla="*/ 207744 w 394921"/>
                <a:gd name="connsiteY3" fmla="*/ 413238 h 413238"/>
                <a:gd name="connsiteX4" fmla="*/ 0 w 394921"/>
                <a:gd name="connsiteY4" fmla="*/ 413238 h 413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921" h="413238">
                  <a:moveTo>
                    <a:pt x="0" y="0"/>
                  </a:moveTo>
                  <a:lnTo>
                    <a:pt x="207744" y="0"/>
                  </a:lnTo>
                  <a:cubicBezTo>
                    <a:pt x="311119" y="0"/>
                    <a:pt x="394921" y="92506"/>
                    <a:pt x="394921" y="206619"/>
                  </a:cubicBezTo>
                  <a:cubicBezTo>
                    <a:pt x="394921" y="320731"/>
                    <a:pt x="311119" y="413238"/>
                    <a:pt x="207744" y="413238"/>
                  </a:cubicBezTo>
                  <a:lnTo>
                    <a:pt x="0" y="413238"/>
                  </a:lnTo>
                  <a:close/>
                </a:path>
              </a:pathLst>
            </a:custGeom>
            <a:solidFill>
              <a:srgbClr val="72C5EA"/>
            </a:solidFill>
            <a:ln w="12700" cap="flat" cmpd="sng" algn="ctr">
              <a:noFill/>
              <a:prstDash val="solid"/>
              <a:miter lim="800000"/>
            </a:ln>
            <a:effectLst/>
          </p:spPr>
          <p:txBody>
            <a:bodyPr rtlCol="0" anchor="ctr">
              <a:normAutofit/>
            </a:bodyPr>
            <a:p>
              <a:pPr algn="ctr"/>
              <a:r>
                <a:rPr lang="en-US" altLang="zh-CN" sz="1600" dirty="0">
                  <a:solidFill>
                    <a:srgbClr val="FFFFFF"/>
                  </a:solidFill>
                </a:rPr>
                <a:t>B</a:t>
              </a:r>
              <a:endParaRPr lang="en-US" altLang="zh-CN" sz="1600" dirty="0">
                <a:solidFill>
                  <a:srgbClr val="FFFFFF"/>
                </a:solidFill>
              </a:endParaRPr>
            </a:p>
          </p:txBody>
        </p:sp>
        <p:sp>
          <p:nvSpPr>
            <p:cNvPr id="76" name="文本框 75"/>
            <p:cNvSpPr txBox="1"/>
            <p:nvPr>
              <p:custDataLst>
                <p:tags r:id="rId9"/>
              </p:custDataLst>
            </p:nvPr>
          </p:nvSpPr>
          <p:spPr>
            <a:xfrm>
              <a:off x="2518487" y="3923992"/>
              <a:ext cx="5202457" cy="774084"/>
            </a:xfrm>
            <a:prstGeom prst="rect">
              <a:avLst/>
            </a:prstGeom>
            <a:noFill/>
          </p:spPr>
          <p:txBody>
            <a:bodyPr wrap="square" rtlCol="0" anchor="ctr">
              <a:noAutofit/>
            </a:bodyPr>
            <a:p>
              <a:pPr>
                <a:lnSpc>
                  <a:spcPct val="140000"/>
                </a:lnSpc>
              </a:pPr>
              <a:r>
                <a:rPr lang="zh-CN" altLang="zh-CN" sz="1600" b="1" dirty="0" smtClean="0">
                  <a:uFillTx/>
                  <a:latin typeface="+mn-ea"/>
                  <a:sym typeface="+mn-ea"/>
                </a:rPr>
                <a:t>围绕</a:t>
              </a:r>
              <a:r>
                <a:rPr lang="en-US" altLang="zh-CN" sz="1600" b="1" dirty="0" smtClean="0">
                  <a:uFillTx/>
                  <a:latin typeface="+mn-ea"/>
                  <a:sym typeface="+mn-ea"/>
                </a:rPr>
                <a:t>“</a:t>
              </a:r>
              <a:r>
                <a:rPr lang="zh-CN" altLang="en-US" sz="1600" b="1" dirty="0" smtClean="0">
                  <a:uFillTx/>
                  <a:latin typeface="+mn-ea"/>
                  <a:sym typeface="+mn-ea"/>
                </a:rPr>
                <a:t>课堂模式对学生数学表达积极性的影响</a:t>
              </a:r>
              <a:r>
                <a:rPr lang="en-US" altLang="zh-CN" sz="1600" b="1" dirty="0" smtClean="0">
                  <a:uFillTx/>
                  <a:latin typeface="+mn-ea"/>
                  <a:sym typeface="+mn-ea"/>
                </a:rPr>
                <a:t>”</a:t>
              </a:r>
              <a:r>
                <a:rPr lang="zh-CN" altLang="en-US" sz="1600" b="1" dirty="0" smtClean="0">
                  <a:uFillTx/>
                  <a:latin typeface="+mn-ea"/>
                  <a:sym typeface="+mn-ea"/>
                </a:rPr>
                <a:t>进行的策略研究。</a:t>
              </a:r>
              <a:endParaRPr lang="en-US" altLang="zh-CN" sz="1600" dirty="0">
                <a:solidFill>
                  <a:srgbClr val="72C5EA"/>
                </a:solidFill>
              </a:endParaRPr>
            </a:p>
          </p:txBody>
        </p:sp>
      </p:grpSp>
      <p:grpSp>
        <p:nvGrpSpPr>
          <p:cNvPr id="34" name="组合 33"/>
          <p:cNvGrpSpPr/>
          <p:nvPr>
            <p:custDataLst>
              <p:tags r:id="rId10"/>
            </p:custDataLst>
          </p:nvPr>
        </p:nvGrpSpPr>
        <p:grpSpPr>
          <a:xfrm>
            <a:off x="-4200" y="2787101"/>
            <a:ext cx="8879186" cy="1138392"/>
            <a:chOff x="1490300" y="4853355"/>
            <a:chExt cx="7043243" cy="903008"/>
          </a:xfrm>
        </p:grpSpPr>
        <p:sp>
          <p:nvSpPr>
            <p:cNvPr id="69" name="任意多边形 68"/>
            <p:cNvSpPr/>
            <p:nvPr>
              <p:custDataLst>
                <p:tags r:id="rId11"/>
              </p:custDataLst>
            </p:nvPr>
          </p:nvSpPr>
          <p:spPr>
            <a:xfrm>
              <a:off x="1490300" y="4853355"/>
              <a:ext cx="580293" cy="712177"/>
            </a:xfrm>
            <a:custGeom>
              <a:avLst/>
              <a:gdLst>
                <a:gd name="connsiteX0" fmla="*/ 0 w 580293"/>
                <a:gd name="connsiteY0" fmla="*/ 0 h 712177"/>
                <a:gd name="connsiteX1" fmla="*/ 580293 w 580293"/>
                <a:gd name="connsiteY1" fmla="*/ 298119 h 712177"/>
                <a:gd name="connsiteX2" fmla="*/ 580293 w 580293"/>
                <a:gd name="connsiteY2" fmla="*/ 712177 h 712177"/>
                <a:gd name="connsiteX3" fmla="*/ 0 w 580293"/>
                <a:gd name="connsiteY3" fmla="*/ 414058 h 712177"/>
              </a:gdLst>
              <a:ahLst/>
              <a:cxnLst>
                <a:cxn ang="0">
                  <a:pos x="connsiteX0" y="connsiteY0"/>
                </a:cxn>
                <a:cxn ang="0">
                  <a:pos x="connsiteX1" y="connsiteY1"/>
                </a:cxn>
                <a:cxn ang="0">
                  <a:pos x="connsiteX2" y="connsiteY2"/>
                </a:cxn>
                <a:cxn ang="0">
                  <a:pos x="connsiteX3" y="connsiteY3"/>
                </a:cxn>
              </a:cxnLst>
              <a:rect l="l" t="t" r="r" b="b"/>
              <a:pathLst>
                <a:path w="580293" h="712177">
                  <a:moveTo>
                    <a:pt x="0" y="0"/>
                  </a:moveTo>
                  <a:lnTo>
                    <a:pt x="580293" y="298119"/>
                  </a:lnTo>
                  <a:lnTo>
                    <a:pt x="580293" y="712177"/>
                  </a:lnTo>
                  <a:lnTo>
                    <a:pt x="0" y="414058"/>
                  </a:lnTo>
                  <a:close/>
                </a:path>
              </a:pathLst>
            </a:custGeom>
            <a:solidFill>
              <a:srgbClr val="72C5EA">
                <a:lumMod val="75000"/>
              </a:srgbClr>
            </a:solidFill>
            <a:ln w="12700" cap="flat" cmpd="sng" algn="ctr">
              <a:noFill/>
              <a:prstDash val="solid"/>
              <a:miter lim="800000"/>
            </a:ln>
            <a:effectLst/>
          </p:spPr>
          <p:txBody>
            <a:bodyPr rtlCol="0" anchor="ctr">
              <a:normAutofit/>
            </a:bodyPr>
            <a:p>
              <a:pPr algn="ctr"/>
              <a:endParaRPr lang="zh-CN" altLang="en-US" sz="1600"/>
            </a:p>
          </p:txBody>
        </p:sp>
        <p:sp>
          <p:nvSpPr>
            <p:cNvPr id="70" name="任意多边形 69"/>
            <p:cNvSpPr/>
            <p:nvPr>
              <p:custDataLst>
                <p:tags r:id="rId12"/>
              </p:custDataLst>
            </p:nvPr>
          </p:nvSpPr>
          <p:spPr>
            <a:xfrm>
              <a:off x="2070594" y="5152295"/>
              <a:ext cx="394921" cy="413238"/>
            </a:xfrm>
            <a:custGeom>
              <a:avLst/>
              <a:gdLst>
                <a:gd name="connsiteX0" fmla="*/ 0 w 394921"/>
                <a:gd name="connsiteY0" fmla="*/ 0 h 413238"/>
                <a:gd name="connsiteX1" fmla="*/ 207744 w 394921"/>
                <a:gd name="connsiteY1" fmla="*/ 0 h 413238"/>
                <a:gd name="connsiteX2" fmla="*/ 394921 w 394921"/>
                <a:gd name="connsiteY2" fmla="*/ 206619 h 413238"/>
                <a:gd name="connsiteX3" fmla="*/ 207744 w 394921"/>
                <a:gd name="connsiteY3" fmla="*/ 413238 h 413238"/>
                <a:gd name="connsiteX4" fmla="*/ 0 w 394921"/>
                <a:gd name="connsiteY4" fmla="*/ 413238 h 413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921" h="413238">
                  <a:moveTo>
                    <a:pt x="0" y="0"/>
                  </a:moveTo>
                  <a:lnTo>
                    <a:pt x="207744" y="0"/>
                  </a:lnTo>
                  <a:cubicBezTo>
                    <a:pt x="311119" y="0"/>
                    <a:pt x="394921" y="92506"/>
                    <a:pt x="394921" y="206619"/>
                  </a:cubicBezTo>
                  <a:cubicBezTo>
                    <a:pt x="394921" y="320731"/>
                    <a:pt x="311119" y="413238"/>
                    <a:pt x="207744" y="413238"/>
                  </a:cubicBezTo>
                  <a:lnTo>
                    <a:pt x="0" y="413238"/>
                  </a:lnTo>
                  <a:close/>
                </a:path>
              </a:pathLst>
            </a:custGeom>
            <a:solidFill>
              <a:srgbClr val="72C5EA"/>
            </a:solidFill>
            <a:ln w="12700" cap="flat" cmpd="sng" algn="ctr">
              <a:noFill/>
              <a:prstDash val="solid"/>
              <a:miter lim="800000"/>
            </a:ln>
            <a:effectLst/>
          </p:spPr>
          <p:txBody>
            <a:bodyPr rtlCol="0" anchor="ctr">
              <a:normAutofit/>
            </a:bodyPr>
            <a:p>
              <a:pPr algn="ctr"/>
              <a:r>
                <a:rPr lang="en-US" altLang="zh-CN" sz="1600" dirty="0">
                  <a:solidFill>
                    <a:srgbClr val="FFFFFF"/>
                  </a:solidFill>
                </a:rPr>
                <a:t>C</a:t>
              </a:r>
              <a:endParaRPr lang="en-US" altLang="zh-CN" sz="1600" dirty="0">
                <a:solidFill>
                  <a:srgbClr val="FFFFFF"/>
                </a:solidFill>
              </a:endParaRPr>
            </a:p>
          </p:txBody>
        </p:sp>
        <p:sp>
          <p:nvSpPr>
            <p:cNvPr id="77" name="文本框 76"/>
            <p:cNvSpPr txBox="1"/>
            <p:nvPr>
              <p:custDataLst>
                <p:tags r:id="rId13"/>
              </p:custDataLst>
            </p:nvPr>
          </p:nvSpPr>
          <p:spPr>
            <a:xfrm>
              <a:off x="2518487" y="4982280"/>
              <a:ext cx="6015056" cy="774083"/>
            </a:xfrm>
            <a:prstGeom prst="rect">
              <a:avLst/>
            </a:prstGeom>
            <a:noFill/>
          </p:spPr>
          <p:txBody>
            <a:bodyPr wrap="square" rtlCol="0" anchor="ctr">
              <a:noAutofit/>
            </a:bodyPr>
            <a:p>
              <a:pPr lvl="0">
                <a:lnSpc>
                  <a:spcPct val="140000"/>
                </a:lnSpc>
                <a:defRPr sz="1800">
                  <a:solidFill>
                    <a:srgbClr val="000000"/>
                  </a:solidFill>
                  <a:uFillTx/>
                </a:defRPr>
              </a:pPr>
              <a:r>
                <a:rPr lang="zh-CN" altLang="zh-CN" sz="1600" b="1" dirty="0">
                  <a:uFillTx/>
                  <a:latin typeface="+mn-ea"/>
                  <a:sym typeface="+mn-lt"/>
                </a:rPr>
                <a:t>围绕</a:t>
              </a:r>
              <a:r>
                <a:rPr lang="en-US" altLang="zh-CN" sz="1600" b="1" dirty="0">
                  <a:uFillTx/>
                  <a:latin typeface="+mn-ea"/>
                  <a:sym typeface="+mn-lt"/>
                </a:rPr>
                <a:t>“</a:t>
              </a:r>
              <a:r>
                <a:rPr lang="zh-CN" altLang="en-US" sz="1600" b="1" dirty="0">
                  <a:uFillTx/>
                  <a:latin typeface="+mn-ea"/>
                  <a:sym typeface="+mn-lt"/>
                </a:rPr>
                <a:t>数与代数、图形与几何、统计与概率、综合与实践</a:t>
              </a:r>
              <a:r>
                <a:rPr lang="en-US" altLang="zh-CN" sz="1600" b="1" dirty="0">
                  <a:uFillTx/>
                  <a:latin typeface="+mn-ea"/>
                  <a:sym typeface="+mn-lt"/>
                </a:rPr>
                <a:t>“</a:t>
              </a:r>
              <a:r>
                <a:rPr lang="zh-CN" altLang="en-US" sz="1600" b="1" dirty="0">
                  <a:uFillTx/>
                  <a:latin typeface="+mn-ea"/>
                  <a:sym typeface="+mn-lt"/>
                </a:rPr>
                <a:t>四大专题领域进行数学语言能力培养的策略研究。</a:t>
              </a:r>
              <a:endParaRPr lang="en-US" altLang="zh-CN" sz="1600" dirty="0">
                <a:solidFill>
                  <a:srgbClr val="72C5EA"/>
                </a:solidFill>
              </a:endParaRPr>
            </a:p>
          </p:txBody>
        </p:sp>
      </p:grpSp>
      <p:grpSp>
        <p:nvGrpSpPr>
          <p:cNvPr id="36" name="组合 35"/>
          <p:cNvGrpSpPr/>
          <p:nvPr>
            <p:custDataLst>
              <p:tags r:id="rId14"/>
            </p:custDataLst>
          </p:nvPr>
        </p:nvGrpSpPr>
        <p:grpSpPr>
          <a:xfrm>
            <a:off x="-4200" y="3771330"/>
            <a:ext cx="6268094" cy="1138498"/>
            <a:chOff x="1490300" y="4853355"/>
            <a:chExt cx="4972045" cy="903092"/>
          </a:xfrm>
        </p:grpSpPr>
        <p:sp>
          <p:nvSpPr>
            <p:cNvPr id="67" name="任意多边形 66"/>
            <p:cNvSpPr/>
            <p:nvPr>
              <p:custDataLst>
                <p:tags r:id="rId15"/>
              </p:custDataLst>
            </p:nvPr>
          </p:nvSpPr>
          <p:spPr>
            <a:xfrm>
              <a:off x="1490300" y="4853355"/>
              <a:ext cx="580293" cy="712177"/>
            </a:xfrm>
            <a:custGeom>
              <a:avLst/>
              <a:gdLst>
                <a:gd name="connsiteX0" fmla="*/ 0 w 580293"/>
                <a:gd name="connsiteY0" fmla="*/ 0 h 712177"/>
                <a:gd name="connsiteX1" fmla="*/ 580293 w 580293"/>
                <a:gd name="connsiteY1" fmla="*/ 298119 h 712177"/>
                <a:gd name="connsiteX2" fmla="*/ 580293 w 580293"/>
                <a:gd name="connsiteY2" fmla="*/ 712177 h 712177"/>
                <a:gd name="connsiteX3" fmla="*/ 0 w 580293"/>
                <a:gd name="connsiteY3" fmla="*/ 414058 h 712177"/>
              </a:gdLst>
              <a:ahLst/>
              <a:cxnLst>
                <a:cxn ang="0">
                  <a:pos x="connsiteX0" y="connsiteY0"/>
                </a:cxn>
                <a:cxn ang="0">
                  <a:pos x="connsiteX1" y="connsiteY1"/>
                </a:cxn>
                <a:cxn ang="0">
                  <a:pos x="connsiteX2" y="connsiteY2"/>
                </a:cxn>
                <a:cxn ang="0">
                  <a:pos x="connsiteX3" y="connsiteY3"/>
                </a:cxn>
              </a:cxnLst>
              <a:rect l="l" t="t" r="r" b="b"/>
              <a:pathLst>
                <a:path w="580293" h="712177">
                  <a:moveTo>
                    <a:pt x="0" y="0"/>
                  </a:moveTo>
                  <a:lnTo>
                    <a:pt x="580293" y="298119"/>
                  </a:lnTo>
                  <a:lnTo>
                    <a:pt x="580293" y="712177"/>
                  </a:lnTo>
                  <a:lnTo>
                    <a:pt x="0" y="414058"/>
                  </a:lnTo>
                  <a:close/>
                </a:path>
              </a:pathLst>
            </a:custGeom>
            <a:solidFill>
              <a:srgbClr val="72C5EA">
                <a:lumMod val="75000"/>
              </a:srgbClr>
            </a:solidFill>
            <a:ln w="12700" cap="flat" cmpd="sng" algn="ctr">
              <a:noFill/>
              <a:prstDash val="solid"/>
              <a:miter lim="800000"/>
            </a:ln>
            <a:effectLst/>
          </p:spPr>
          <p:txBody>
            <a:bodyPr rtlCol="0" anchor="ctr">
              <a:normAutofit/>
            </a:bodyPr>
            <a:p>
              <a:pPr algn="ctr"/>
              <a:endParaRPr lang="zh-CN" altLang="en-US" sz="1600"/>
            </a:p>
          </p:txBody>
        </p:sp>
        <p:sp>
          <p:nvSpPr>
            <p:cNvPr id="68" name="任意多边形 67"/>
            <p:cNvSpPr/>
            <p:nvPr>
              <p:custDataLst>
                <p:tags r:id="rId16"/>
              </p:custDataLst>
            </p:nvPr>
          </p:nvSpPr>
          <p:spPr>
            <a:xfrm>
              <a:off x="2070594" y="5152295"/>
              <a:ext cx="394921" cy="413238"/>
            </a:xfrm>
            <a:custGeom>
              <a:avLst/>
              <a:gdLst>
                <a:gd name="connsiteX0" fmla="*/ 0 w 394921"/>
                <a:gd name="connsiteY0" fmla="*/ 0 h 413238"/>
                <a:gd name="connsiteX1" fmla="*/ 207744 w 394921"/>
                <a:gd name="connsiteY1" fmla="*/ 0 h 413238"/>
                <a:gd name="connsiteX2" fmla="*/ 394921 w 394921"/>
                <a:gd name="connsiteY2" fmla="*/ 206619 h 413238"/>
                <a:gd name="connsiteX3" fmla="*/ 207744 w 394921"/>
                <a:gd name="connsiteY3" fmla="*/ 413238 h 413238"/>
                <a:gd name="connsiteX4" fmla="*/ 0 w 394921"/>
                <a:gd name="connsiteY4" fmla="*/ 413238 h 413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4921" h="413238">
                  <a:moveTo>
                    <a:pt x="0" y="0"/>
                  </a:moveTo>
                  <a:lnTo>
                    <a:pt x="207744" y="0"/>
                  </a:lnTo>
                  <a:cubicBezTo>
                    <a:pt x="311119" y="0"/>
                    <a:pt x="394921" y="92506"/>
                    <a:pt x="394921" y="206619"/>
                  </a:cubicBezTo>
                  <a:cubicBezTo>
                    <a:pt x="394921" y="320731"/>
                    <a:pt x="311119" y="413238"/>
                    <a:pt x="207744" y="413238"/>
                  </a:cubicBezTo>
                  <a:lnTo>
                    <a:pt x="0" y="413238"/>
                  </a:lnTo>
                  <a:close/>
                </a:path>
              </a:pathLst>
            </a:custGeom>
            <a:solidFill>
              <a:srgbClr val="72C5EA"/>
            </a:solidFill>
            <a:ln w="12700" cap="flat" cmpd="sng" algn="ctr">
              <a:noFill/>
              <a:prstDash val="solid"/>
              <a:miter lim="800000"/>
            </a:ln>
            <a:effectLst/>
          </p:spPr>
          <p:txBody>
            <a:bodyPr rtlCol="0" anchor="ctr">
              <a:normAutofit/>
            </a:bodyPr>
            <a:p>
              <a:pPr algn="ctr"/>
              <a:r>
                <a:rPr lang="en-US" altLang="zh-CN" sz="1600" dirty="0">
                  <a:solidFill>
                    <a:srgbClr val="FFFFFF"/>
                  </a:solidFill>
                </a:rPr>
                <a:t>D</a:t>
              </a:r>
              <a:endParaRPr lang="en-US" altLang="zh-CN" sz="1600" dirty="0">
                <a:solidFill>
                  <a:srgbClr val="FFFFFF"/>
                </a:solidFill>
              </a:endParaRPr>
            </a:p>
          </p:txBody>
        </p:sp>
        <p:sp>
          <p:nvSpPr>
            <p:cNvPr id="71" name="文本框 70"/>
            <p:cNvSpPr txBox="1"/>
            <p:nvPr>
              <p:custDataLst>
                <p:tags r:id="rId17"/>
              </p:custDataLst>
            </p:nvPr>
          </p:nvSpPr>
          <p:spPr>
            <a:xfrm>
              <a:off x="2518266" y="4982237"/>
              <a:ext cx="3944079" cy="774210"/>
            </a:xfrm>
            <a:prstGeom prst="rect">
              <a:avLst/>
            </a:prstGeom>
            <a:noFill/>
          </p:spPr>
          <p:txBody>
            <a:bodyPr wrap="square" rtlCol="0" anchor="ctr">
              <a:noAutofit/>
            </a:bodyPr>
            <a:p>
              <a:pPr lvl="0">
                <a:lnSpc>
                  <a:spcPct val="140000"/>
                </a:lnSpc>
                <a:defRPr sz="1800">
                  <a:solidFill>
                    <a:srgbClr val="000000"/>
                  </a:solidFill>
                  <a:uFillTx/>
                </a:defRPr>
              </a:pPr>
              <a:r>
                <a:rPr lang="zh-CN" altLang="en-US" sz="1600" b="1" dirty="0">
                  <a:latin typeface="微软雅黑" panose="020B0503020204020204" charset="-122"/>
                  <a:ea typeface="微软雅黑" panose="020B0503020204020204" charset="-122"/>
                  <a:cs typeface="+mn-ea"/>
                  <a:sym typeface="+mn-lt"/>
                </a:rPr>
                <a:t>关于我校小学生数学语言能力的评价研究。</a:t>
              </a:r>
              <a:endParaRPr lang="zh-CN" altLang="en-US" sz="1600" b="1" dirty="0">
                <a:solidFill>
                  <a:srgbClr val="72C5EA"/>
                </a:solidFill>
                <a:latin typeface="微软雅黑" panose="020B0503020204020204" charset="-122"/>
                <a:ea typeface="微软雅黑" panose="020B0503020204020204" charset="-122"/>
                <a:cs typeface="+mn-ea"/>
                <a:sym typeface="+mn-lt"/>
              </a:endParaRPr>
            </a:p>
          </p:txBody>
        </p:sp>
      </p:grpSp>
      <p:sp>
        <p:nvSpPr>
          <p:cNvPr id="72" name="圆角矩形 71"/>
          <p:cNvSpPr/>
          <p:nvPr/>
        </p:nvSpPr>
        <p:spPr>
          <a:xfrm>
            <a:off x="1259840" y="1203960"/>
            <a:ext cx="7615555" cy="647700"/>
          </a:xfrm>
          <a:prstGeom prst="roundRect">
            <a:avLst/>
          </a:prstGeom>
          <a:noFill/>
          <a:ln>
            <a:solidFill>
              <a:schemeClr val="accent4"/>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3" name="圆角矩形 72"/>
          <p:cNvSpPr/>
          <p:nvPr/>
        </p:nvSpPr>
        <p:spPr>
          <a:xfrm>
            <a:off x="1292225" y="2120265"/>
            <a:ext cx="7583170" cy="647700"/>
          </a:xfrm>
          <a:prstGeom prst="roundRect">
            <a:avLst/>
          </a:prstGeom>
          <a:noFill/>
          <a:ln>
            <a:solidFill>
              <a:schemeClr val="accent4"/>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4" name="圆角矩形 73"/>
          <p:cNvSpPr/>
          <p:nvPr/>
        </p:nvSpPr>
        <p:spPr>
          <a:xfrm>
            <a:off x="1292225" y="3113405"/>
            <a:ext cx="7583170" cy="705485"/>
          </a:xfrm>
          <a:prstGeom prst="roundRect">
            <a:avLst/>
          </a:prstGeom>
          <a:noFill/>
          <a:ln>
            <a:solidFill>
              <a:schemeClr val="accent4"/>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8" name="圆角矩形 77"/>
          <p:cNvSpPr/>
          <p:nvPr/>
        </p:nvSpPr>
        <p:spPr>
          <a:xfrm>
            <a:off x="1292225" y="4148455"/>
            <a:ext cx="7583170" cy="647700"/>
          </a:xfrm>
          <a:prstGeom prst="roundRect">
            <a:avLst/>
          </a:prstGeom>
          <a:noFill/>
          <a:ln>
            <a:solidFill>
              <a:schemeClr val="accent4"/>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9" name="流程图: 文档 78"/>
          <p:cNvSpPr/>
          <p:nvPr/>
        </p:nvSpPr>
        <p:spPr>
          <a:xfrm>
            <a:off x="6012180" y="-20320"/>
            <a:ext cx="3131820" cy="864235"/>
          </a:xfrm>
          <a:prstGeom prst="flowChartDocumen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r>
              <a:rPr lang="zh-CN" altLang="zh-CN" sz="1800" b="1" dirty="0" smtClean="0">
                <a:sym typeface="+mn-ea"/>
              </a:rPr>
              <a:t>实施研究阶段</a:t>
            </a:r>
            <a:endParaRPr lang="zh-CN" altLang="zh-CN" sz="1800" b="1" dirty="0" smtClean="0">
              <a:sym typeface="+mn-ea"/>
            </a:endParaRPr>
          </a:p>
          <a:p>
            <a:pPr algn="ctr">
              <a:lnSpc>
                <a:spcPct val="150000"/>
              </a:lnSpc>
            </a:pPr>
            <a:r>
              <a:rPr lang="zh-CN" altLang="zh-CN" sz="1600" b="1" dirty="0" smtClean="0">
                <a:sym typeface="+mn-ea"/>
              </a:rPr>
              <a:t>（</a:t>
            </a:r>
            <a:r>
              <a:rPr lang="en-US" altLang="zh-CN" sz="1600" b="1" dirty="0" smtClean="0">
                <a:sym typeface="+mn-ea"/>
              </a:rPr>
              <a:t>2018</a:t>
            </a:r>
            <a:r>
              <a:rPr lang="zh-CN" altLang="zh-CN" sz="1600" b="1" dirty="0" smtClean="0">
                <a:sym typeface="+mn-ea"/>
              </a:rPr>
              <a:t>年</a:t>
            </a:r>
            <a:r>
              <a:rPr lang="en-US" altLang="zh-CN" sz="1600" b="1" dirty="0" smtClean="0">
                <a:sym typeface="+mn-ea"/>
              </a:rPr>
              <a:t>4</a:t>
            </a:r>
            <a:r>
              <a:rPr lang="zh-CN" altLang="zh-CN" sz="1600" b="1" dirty="0" smtClean="0">
                <a:sym typeface="+mn-ea"/>
              </a:rPr>
              <a:t>月—</a:t>
            </a:r>
            <a:r>
              <a:rPr lang="en-US" altLang="zh-CN" sz="1600" b="1" dirty="0" smtClean="0">
                <a:sym typeface="+mn-ea"/>
              </a:rPr>
              <a:t>2020</a:t>
            </a:r>
            <a:r>
              <a:rPr lang="zh-CN" altLang="zh-CN" sz="1600" b="1" dirty="0" smtClean="0">
                <a:sym typeface="+mn-ea"/>
              </a:rPr>
              <a:t>年</a:t>
            </a:r>
            <a:r>
              <a:rPr lang="en-US" altLang="zh-CN" sz="1600" b="1" dirty="0" smtClean="0">
                <a:sym typeface="+mn-ea"/>
              </a:rPr>
              <a:t>1</a:t>
            </a:r>
            <a:r>
              <a:rPr lang="zh-CN" altLang="zh-CN" sz="1600" b="1" dirty="0" smtClean="0">
                <a:sym typeface="+mn-ea"/>
              </a:rPr>
              <a:t>月）</a:t>
            </a:r>
            <a:endParaRPr lang="zh-CN" altLang="zh-CN" sz="1600" b="1" dirty="0" smtClean="0">
              <a:sym typeface="+mn-ea"/>
            </a:endParaRPr>
          </a:p>
        </p:txBody>
      </p:sp>
    </p:spTree>
  </p:cSld>
  <p:clrMapOvr>
    <a:masterClrMapping/>
  </p:clrMapOvr>
  <p:transition>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
        <p:nvSpPr>
          <p:cNvPr id="29" name="矩形 28"/>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 name="文本框 10"/>
          <p:cNvSpPr txBox="1">
            <a:spLocks noChangeArrowheads="1"/>
          </p:cNvSpPr>
          <p:nvPr/>
        </p:nvSpPr>
        <p:spPr bwMode="auto">
          <a:xfrm>
            <a:off x="485625" y="151957"/>
            <a:ext cx="2501946"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六、</a:t>
            </a:r>
            <a:r>
              <a:rPr lang="zh-CN" altLang="zh-CN" sz="2000" b="1" dirty="0" smtClean="0">
                <a:solidFill>
                  <a:schemeClr val="bg1"/>
                </a:solidFill>
                <a:latin typeface="+mj-ea"/>
                <a:ea typeface="+mj-ea"/>
              </a:rPr>
              <a:t>研究</a:t>
            </a:r>
            <a:r>
              <a:rPr lang="zh-CN" altLang="en-US" sz="2000" b="1" dirty="0" smtClean="0">
                <a:solidFill>
                  <a:schemeClr val="bg1"/>
                </a:solidFill>
                <a:latin typeface="+mj-ea"/>
                <a:ea typeface="+mj-ea"/>
              </a:rPr>
              <a:t>思路</a:t>
            </a:r>
            <a:endParaRPr lang="zh-CN" altLang="en-US" sz="2000" b="1" dirty="0" smtClean="0">
              <a:solidFill>
                <a:schemeClr val="bg1"/>
              </a:solidFill>
              <a:latin typeface="+mj-ea"/>
              <a:ea typeface="+mj-ea"/>
              <a:sym typeface="+mn-lt"/>
            </a:endParaRPr>
          </a:p>
        </p:txBody>
      </p:sp>
      <p:sp>
        <p:nvSpPr>
          <p:cNvPr id="79" name="流程图: 文档 78"/>
          <p:cNvSpPr/>
          <p:nvPr/>
        </p:nvSpPr>
        <p:spPr>
          <a:xfrm>
            <a:off x="6012180" y="-20320"/>
            <a:ext cx="3131820" cy="864235"/>
          </a:xfrm>
          <a:prstGeom prst="flowChartDocumen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r>
              <a:rPr lang="zh-CN" altLang="zh-CN" sz="1800" b="1" dirty="0" smtClean="0">
                <a:sym typeface="+mn-ea"/>
              </a:rPr>
              <a:t>总结阶段</a:t>
            </a:r>
            <a:endParaRPr lang="zh-CN" altLang="zh-CN" sz="1800" b="1" dirty="0" smtClean="0">
              <a:sym typeface="+mn-ea"/>
            </a:endParaRPr>
          </a:p>
          <a:p>
            <a:pPr algn="ctr">
              <a:lnSpc>
                <a:spcPct val="150000"/>
              </a:lnSpc>
            </a:pPr>
            <a:r>
              <a:rPr lang="zh-CN" altLang="zh-CN" sz="1600" b="1" dirty="0" smtClean="0">
                <a:sym typeface="+mn-ea"/>
              </a:rPr>
              <a:t>（</a:t>
            </a:r>
            <a:r>
              <a:rPr lang="en-US" altLang="zh-CN" sz="1600" b="1" dirty="0" smtClean="0">
                <a:sym typeface="+mn-ea"/>
              </a:rPr>
              <a:t>2020</a:t>
            </a:r>
            <a:r>
              <a:rPr lang="zh-CN" altLang="zh-CN" sz="1600" b="1" dirty="0" smtClean="0">
                <a:sym typeface="+mn-ea"/>
              </a:rPr>
              <a:t>年</a:t>
            </a:r>
            <a:r>
              <a:rPr lang="en-US" altLang="zh-CN" sz="1600" b="1" dirty="0" smtClean="0">
                <a:sym typeface="+mn-ea"/>
              </a:rPr>
              <a:t>2</a:t>
            </a:r>
            <a:r>
              <a:rPr lang="zh-CN" altLang="zh-CN" sz="1600" b="1" dirty="0" smtClean="0">
                <a:sym typeface="+mn-ea"/>
              </a:rPr>
              <a:t>月—</a:t>
            </a:r>
            <a:r>
              <a:rPr lang="en-US" altLang="zh-CN" sz="1600" b="1" dirty="0" smtClean="0">
                <a:sym typeface="+mn-ea"/>
              </a:rPr>
              <a:t>2020</a:t>
            </a:r>
            <a:r>
              <a:rPr lang="zh-CN" altLang="zh-CN" sz="1600" b="1" dirty="0" smtClean="0">
                <a:sym typeface="+mn-ea"/>
              </a:rPr>
              <a:t>年</a:t>
            </a:r>
            <a:r>
              <a:rPr lang="en-US" altLang="zh-CN" sz="1600" b="1" dirty="0" smtClean="0">
                <a:sym typeface="+mn-ea"/>
              </a:rPr>
              <a:t>3</a:t>
            </a:r>
            <a:r>
              <a:rPr lang="zh-CN" altLang="zh-CN" sz="1600" b="1" dirty="0" smtClean="0">
                <a:sym typeface="+mn-ea"/>
              </a:rPr>
              <a:t>月）</a:t>
            </a:r>
            <a:endParaRPr lang="zh-CN" altLang="zh-CN" sz="1600" b="1" dirty="0" smtClean="0">
              <a:sym typeface="+mn-ea"/>
            </a:endParaRPr>
          </a:p>
        </p:txBody>
      </p:sp>
      <p:grpSp>
        <p:nvGrpSpPr>
          <p:cNvPr id="9" name="组合 8"/>
          <p:cNvGrpSpPr/>
          <p:nvPr>
            <p:custDataLst>
              <p:tags r:id="rId1"/>
            </p:custDataLst>
          </p:nvPr>
        </p:nvGrpSpPr>
        <p:grpSpPr>
          <a:xfrm>
            <a:off x="187666" y="1553257"/>
            <a:ext cx="2892150" cy="2629226"/>
            <a:chOff x="476250" y="2184400"/>
            <a:chExt cx="1816100" cy="1651000"/>
          </a:xfrm>
        </p:grpSpPr>
        <p:sp>
          <p:nvSpPr>
            <p:cNvPr id="6" name="任意多边形 5"/>
            <p:cNvSpPr/>
            <p:nvPr>
              <p:custDataLst>
                <p:tags r:id="rId2"/>
              </p:custDataLst>
            </p:nvPr>
          </p:nvSpPr>
          <p:spPr>
            <a:xfrm>
              <a:off x="476250" y="2184400"/>
              <a:ext cx="1816100" cy="1447800"/>
            </a:xfrm>
            <a:custGeom>
              <a:avLst/>
              <a:gdLst>
                <a:gd name="connsiteX0" fmla="*/ 908050 w 1816100"/>
                <a:gd name="connsiteY0" fmla="*/ 0 h 1447800"/>
                <a:gd name="connsiteX1" fmla="*/ 1816100 w 1816100"/>
                <a:gd name="connsiteY1" fmla="*/ 908050 h 1447800"/>
                <a:gd name="connsiteX2" fmla="*/ 1661019 w 1816100"/>
                <a:gd name="connsiteY2" fmla="*/ 1415749 h 1447800"/>
                <a:gd name="connsiteX3" fmla="*/ 1634575 w 1816100"/>
                <a:gd name="connsiteY3" fmla="*/ 1447800 h 1447800"/>
                <a:gd name="connsiteX4" fmla="*/ 181525 w 1816100"/>
                <a:gd name="connsiteY4" fmla="*/ 1447800 h 1447800"/>
                <a:gd name="connsiteX5" fmla="*/ 155081 w 1816100"/>
                <a:gd name="connsiteY5" fmla="*/ 1415749 h 1447800"/>
                <a:gd name="connsiteX6" fmla="*/ 0 w 1816100"/>
                <a:gd name="connsiteY6" fmla="*/ 908050 h 1447800"/>
                <a:gd name="connsiteX7" fmla="*/ 908050 w 1816100"/>
                <a:gd name="connsiteY7" fmla="*/ 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6100" h="1447800">
                  <a:moveTo>
                    <a:pt x="908050" y="0"/>
                  </a:moveTo>
                  <a:cubicBezTo>
                    <a:pt x="1409552" y="0"/>
                    <a:pt x="1816100" y="406548"/>
                    <a:pt x="1816100" y="908050"/>
                  </a:cubicBezTo>
                  <a:cubicBezTo>
                    <a:pt x="1816100" y="1096113"/>
                    <a:pt x="1758929" y="1270824"/>
                    <a:pt x="1661019" y="1415749"/>
                  </a:cubicBezTo>
                  <a:lnTo>
                    <a:pt x="1634575" y="1447800"/>
                  </a:lnTo>
                  <a:lnTo>
                    <a:pt x="181525" y="1447800"/>
                  </a:lnTo>
                  <a:lnTo>
                    <a:pt x="155081" y="1415749"/>
                  </a:lnTo>
                  <a:cubicBezTo>
                    <a:pt x="57171" y="1270824"/>
                    <a:pt x="0" y="1096113"/>
                    <a:pt x="0" y="908050"/>
                  </a:cubicBezTo>
                  <a:cubicBezTo>
                    <a:pt x="0" y="406548"/>
                    <a:pt x="406548" y="0"/>
                    <a:pt x="908050" y="0"/>
                  </a:cubicBezTo>
                  <a:close/>
                </a:path>
              </a:pathLst>
            </a:custGeom>
            <a:solidFill>
              <a:srgbClr val="72C5EA"/>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normAutofit/>
            </a:bodyPr>
            <a:p>
              <a:pPr algn="ctr"/>
              <a:endParaRPr lang="zh-CN" altLang="en-US" sz="1350">
                <a:solidFill>
                  <a:srgbClr val="FFFFFF"/>
                </a:solidFill>
                <a:sym typeface="Arial" panose="020B0604020202020204" pitchFamily="34" charset="0"/>
              </a:endParaRPr>
            </a:p>
          </p:txBody>
        </p:sp>
        <p:sp>
          <p:nvSpPr>
            <p:cNvPr id="7" name="任意多边形 6"/>
            <p:cNvSpPr/>
            <p:nvPr>
              <p:custDataLst>
                <p:tags r:id="rId3"/>
              </p:custDataLst>
            </p:nvPr>
          </p:nvSpPr>
          <p:spPr>
            <a:xfrm>
              <a:off x="600075" y="2283114"/>
              <a:ext cx="1568450" cy="1250373"/>
            </a:xfrm>
            <a:custGeom>
              <a:avLst/>
              <a:gdLst>
                <a:gd name="connsiteX0" fmla="*/ 908050 w 1816100"/>
                <a:gd name="connsiteY0" fmla="*/ 0 h 1447800"/>
                <a:gd name="connsiteX1" fmla="*/ 1816100 w 1816100"/>
                <a:gd name="connsiteY1" fmla="*/ 908050 h 1447800"/>
                <a:gd name="connsiteX2" fmla="*/ 1661019 w 1816100"/>
                <a:gd name="connsiteY2" fmla="*/ 1415749 h 1447800"/>
                <a:gd name="connsiteX3" fmla="*/ 1634575 w 1816100"/>
                <a:gd name="connsiteY3" fmla="*/ 1447800 h 1447800"/>
                <a:gd name="connsiteX4" fmla="*/ 181525 w 1816100"/>
                <a:gd name="connsiteY4" fmla="*/ 1447800 h 1447800"/>
                <a:gd name="connsiteX5" fmla="*/ 155081 w 1816100"/>
                <a:gd name="connsiteY5" fmla="*/ 1415749 h 1447800"/>
                <a:gd name="connsiteX6" fmla="*/ 0 w 1816100"/>
                <a:gd name="connsiteY6" fmla="*/ 908050 h 1447800"/>
                <a:gd name="connsiteX7" fmla="*/ 908050 w 1816100"/>
                <a:gd name="connsiteY7" fmla="*/ 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6100" h="1447800">
                  <a:moveTo>
                    <a:pt x="908050" y="0"/>
                  </a:moveTo>
                  <a:cubicBezTo>
                    <a:pt x="1409552" y="0"/>
                    <a:pt x="1816100" y="406548"/>
                    <a:pt x="1816100" y="908050"/>
                  </a:cubicBezTo>
                  <a:cubicBezTo>
                    <a:pt x="1816100" y="1096113"/>
                    <a:pt x="1758929" y="1270824"/>
                    <a:pt x="1661019" y="1415749"/>
                  </a:cubicBezTo>
                  <a:lnTo>
                    <a:pt x="1634575" y="1447800"/>
                  </a:lnTo>
                  <a:lnTo>
                    <a:pt x="181525" y="1447800"/>
                  </a:lnTo>
                  <a:lnTo>
                    <a:pt x="155081" y="1415749"/>
                  </a:lnTo>
                  <a:cubicBezTo>
                    <a:pt x="57171" y="1270824"/>
                    <a:pt x="0" y="1096113"/>
                    <a:pt x="0" y="908050"/>
                  </a:cubicBezTo>
                  <a:cubicBezTo>
                    <a:pt x="0" y="406548"/>
                    <a:pt x="406548" y="0"/>
                    <a:pt x="908050" y="0"/>
                  </a:cubicBezTo>
                  <a:close/>
                </a:path>
              </a:pathLst>
            </a:custGeom>
            <a:solidFill>
              <a:srgbClr val="FFFFFF"/>
            </a:solidFill>
            <a:ln w="12700" cap="flat" cmpd="sng" algn="ctr">
              <a:noFill/>
              <a:prstDash val="solid"/>
              <a:miter lim="800000"/>
            </a:ln>
            <a:effectLst/>
          </p:spPr>
          <p:txBody>
            <a:bodyPr rot="0" spcFirstLastPara="0" vertOverflow="overflow" horzOverflow="overflow" vert="horz" wrap="square" lIns="68580" tIns="81000" rIns="68580" bIns="34290" numCol="1" spcCol="0" rtlCol="0" fromWordArt="0" anchor="ctr" anchorCtr="0" forceAA="0" compatLnSpc="1"/>
            <a:p>
              <a:pPr fontAlgn="auto">
                <a:lnSpc>
                  <a:spcPct val="200000"/>
                </a:lnSpc>
              </a:pPr>
              <a:r>
                <a:rPr lang="zh-CN" altLang="en-US" sz="1600" b="1" dirty="0">
                  <a:effectLst/>
                  <a:latin typeface="微软雅黑" panose="020B0503020204020204" charset="-122"/>
                  <a:ea typeface="微软雅黑" panose="020B0503020204020204" charset="-122"/>
                  <a:sym typeface="微软雅黑" panose="020B0503020204020204" charset="-122"/>
                </a:rPr>
                <a:t>对课题研究工作的相关资料进行分析、综合、提炼。</a:t>
              </a:r>
              <a:endParaRPr lang="zh-CN" altLang="en-US" sz="1600" b="1" dirty="0">
                <a:solidFill>
                  <a:srgbClr val="3F4143"/>
                </a:solidFill>
                <a:effectLst/>
                <a:latin typeface="微软雅黑" panose="020B0503020204020204" charset="-122"/>
                <a:ea typeface="微软雅黑" panose="020B0503020204020204" charset="-122"/>
                <a:sym typeface="微软雅黑" panose="020B0503020204020204" charset="-122"/>
              </a:endParaRPr>
            </a:p>
          </p:txBody>
        </p:sp>
        <p:sp>
          <p:nvSpPr>
            <p:cNvPr id="8" name="椭圆 7"/>
            <p:cNvSpPr/>
            <p:nvPr>
              <p:custDataLst>
                <p:tags r:id="rId4"/>
              </p:custDataLst>
            </p:nvPr>
          </p:nvSpPr>
          <p:spPr>
            <a:xfrm>
              <a:off x="1158875" y="3384550"/>
              <a:ext cx="450850" cy="450850"/>
            </a:xfrm>
            <a:prstGeom prst="ellipse">
              <a:avLst/>
            </a:prstGeom>
            <a:solidFill>
              <a:srgbClr val="FFFFFF">
                <a:lumMod val="95000"/>
              </a:srgbClr>
            </a:solidFill>
            <a:ln w="12700" cap="flat" cmpd="sng" algn="ctr">
              <a:noFill/>
              <a:prstDash val="solid"/>
              <a:miter lim="800000"/>
            </a:ln>
            <a:effectLst>
              <a:outerShdw blurRad="63500" sx="102000" sy="102000" algn="ctr" rotWithShape="0">
                <a:prstClr val="black">
                  <a:alpha val="40000"/>
                </a:prstClr>
              </a:outerShdw>
            </a:effectLst>
          </p:spPr>
          <p:txBody>
            <a:bodyPr lIns="0" tIns="0" rIns="0" bIns="0" rtlCol="0" anchor="ctr" anchorCtr="0">
              <a:normAutofit/>
            </a:bodyPr>
            <a:p>
              <a:pPr algn="ctr"/>
              <a:r>
                <a:rPr lang="en-US" b="1" dirty="0">
                  <a:solidFill>
                    <a:srgbClr val="72C5EA"/>
                  </a:solidFill>
                  <a:sym typeface="Arial" panose="020B0604020202020204" pitchFamily="34" charset="0"/>
                </a:rPr>
                <a:t>01</a:t>
              </a:r>
              <a:endParaRPr lang="en-US" b="1" dirty="0">
                <a:solidFill>
                  <a:srgbClr val="72C5EA"/>
                </a:solidFill>
                <a:sym typeface="Arial" panose="020B0604020202020204" pitchFamily="34" charset="0"/>
              </a:endParaRPr>
            </a:p>
          </p:txBody>
        </p:sp>
      </p:grpSp>
      <p:grpSp>
        <p:nvGrpSpPr>
          <p:cNvPr id="10" name="组合 9"/>
          <p:cNvGrpSpPr/>
          <p:nvPr>
            <p:custDataLst>
              <p:tags r:id="rId5"/>
            </p:custDataLst>
          </p:nvPr>
        </p:nvGrpSpPr>
        <p:grpSpPr>
          <a:xfrm>
            <a:off x="3135349" y="1553257"/>
            <a:ext cx="2892150" cy="2629226"/>
            <a:chOff x="476250" y="2184400"/>
            <a:chExt cx="1816100" cy="1651000"/>
          </a:xfrm>
        </p:grpSpPr>
        <p:sp>
          <p:nvSpPr>
            <p:cNvPr id="11" name="任意多边形 10"/>
            <p:cNvSpPr/>
            <p:nvPr>
              <p:custDataLst>
                <p:tags r:id="rId6"/>
              </p:custDataLst>
            </p:nvPr>
          </p:nvSpPr>
          <p:spPr>
            <a:xfrm>
              <a:off x="476250" y="2184400"/>
              <a:ext cx="1816100" cy="1447800"/>
            </a:xfrm>
            <a:custGeom>
              <a:avLst/>
              <a:gdLst>
                <a:gd name="connsiteX0" fmla="*/ 908050 w 1816100"/>
                <a:gd name="connsiteY0" fmla="*/ 0 h 1447800"/>
                <a:gd name="connsiteX1" fmla="*/ 1816100 w 1816100"/>
                <a:gd name="connsiteY1" fmla="*/ 908050 h 1447800"/>
                <a:gd name="connsiteX2" fmla="*/ 1661019 w 1816100"/>
                <a:gd name="connsiteY2" fmla="*/ 1415749 h 1447800"/>
                <a:gd name="connsiteX3" fmla="*/ 1634575 w 1816100"/>
                <a:gd name="connsiteY3" fmla="*/ 1447800 h 1447800"/>
                <a:gd name="connsiteX4" fmla="*/ 181525 w 1816100"/>
                <a:gd name="connsiteY4" fmla="*/ 1447800 h 1447800"/>
                <a:gd name="connsiteX5" fmla="*/ 155081 w 1816100"/>
                <a:gd name="connsiteY5" fmla="*/ 1415749 h 1447800"/>
                <a:gd name="connsiteX6" fmla="*/ 0 w 1816100"/>
                <a:gd name="connsiteY6" fmla="*/ 908050 h 1447800"/>
                <a:gd name="connsiteX7" fmla="*/ 908050 w 1816100"/>
                <a:gd name="connsiteY7" fmla="*/ 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6100" h="1447800">
                  <a:moveTo>
                    <a:pt x="908050" y="0"/>
                  </a:moveTo>
                  <a:cubicBezTo>
                    <a:pt x="1409552" y="0"/>
                    <a:pt x="1816100" y="406548"/>
                    <a:pt x="1816100" y="908050"/>
                  </a:cubicBezTo>
                  <a:cubicBezTo>
                    <a:pt x="1816100" y="1096113"/>
                    <a:pt x="1758929" y="1270824"/>
                    <a:pt x="1661019" y="1415749"/>
                  </a:cubicBezTo>
                  <a:lnTo>
                    <a:pt x="1634575" y="1447800"/>
                  </a:lnTo>
                  <a:lnTo>
                    <a:pt x="181525" y="1447800"/>
                  </a:lnTo>
                  <a:lnTo>
                    <a:pt x="155081" y="1415749"/>
                  </a:lnTo>
                  <a:cubicBezTo>
                    <a:pt x="57171" y="1270824"/>
                    <a:pt x="0" y="1096113"/>
                    <a:pt x="0" y="908050"/>
                  </a:cubicBezTo>
                  <a:cubicBezTo>
                    <a:pt x="0" y="406548"/>
                    <a:pt x="406548" y="0"/>
                    <a:pt x="908050" y="0"/>
                  </a:cubicBezTo>
                  <a:close/>
                </a:path>
              </a:pathLst>
            </a:custGeom>
            <a:solidFill>
              <a:srgbClr val="879AED"/>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normAutofit/>
            </a:bodyPr>
            <a:p>
              <a:pPr algn="ctr"/>
              <a:endParaRPr lang="zh-CN" altLang="en-US" sz="1350">
                <a:solidFill>
                  <a:srgbClr val="FFFFFF"/>
                </a:solidFill>
                <a:sym typeface="Arial" panose="020B0604020202020204" pitchFamily="34" charset="0"/>
              </a:endParaRPr>
            </a:p>
          </p:txBody>
        </p:sp>
        <p:sp>
          <p:nvSpPr>
            <p:cNvPr id="12" name="任意多边形 11"/>
            <p:cNvSpPr/>
            <p:nvPr>
              <p:custDataLst>
                <p:tags r:id="rId7"/>
              </p:custDataLst>
            </p:nvPr>
          </p:nvSpPr>
          <p:spPr>
            <a:xfrm>
              <a:off x="600075" y="2283114"/>
              <a:ext cx="1568450" cy="1250373"/>
            </a:xfrm>
            <a:custGeom>
              <a:avLst/>
              <a:gdLst>
                <a:gd name="connsiteX0" fmla="*/ 908050 w 1816100"/>
                <a:gd name="connsiteY0" fmla="*/ 0 h 1447800"/>
                <a:gd name="connsiteX1" fmla="*/ 1816100 w 1816100"/>
                <a:gd name="connsiteY1" fmla="*/ 908050 h 1447800"/>
                <a:gd name="connsiteX2" fmla="*/ 1661019 w 1816100"/>
                <a:gd name="connsiteY2" fmla="*/ 1415749 h 1447800"/>
                <a:gd name="connsiteX3" fmla="*/ 1634575 w 1816100"/>
                <a:gd name="connsiteY3" fmla="*/ 1447800 h 1447800"/>
                <a:gd name="connsiteX4" fmla="*/ 181525 w 1816100"/>
                <a:gd name="connsiteY4" fmla="*/ 1447800 h 1447800"/>
                <a:gd name="connsiteX5" fmla="*/ 155081 w 1816100"/>
                <a:gd name="connsiteY5" fmla="*/ 1415749 h 1447800"/>
                <a:gd name="connsiteX6" fmla="*/ 0 w 1816100"/>
                <a:gd name="connsiteY6" fmla="*/ 908050 h 1447800"/>
                <a:gd name="connsiteX7" fmla="*/ 908050 w 1816100"/>
                <a:gd name="connsiteY7" fmla="*/ 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6100" h="1447800">
                  <a:moveTo>
                    <a:pt x="908050" y="0"/>
                  </a:moveTo>
                  <a:cubicBezTo>
                    <a:pt x="1409552" y="0"/>
                    <a:pt x="1816100" y="406548"/>
                    <a:pt x="1816100" y="908050"/>
                  </a:cubicBezTo>
                  <a:cubicBezTo>
                    <a:pt x="1816100" y="1096113"/>
                    <a:pt x="1758929" y="1270824"/>
                    <a:pt x="1661019" y="1415749"/>
                  </a:cubicBezTo>
                  <a:lnTo>
                    <a:pt x="1634575" y="1447800"/>
                  </a:lnTo>
                  <a:lnTo>
                    <a:pt x="181525" y="1447800"/>
                  </a:lnTo>
                  <a:lnTo>
                    <a:pt x="155081" y="1415749"/>
                  </a:lnTo>
                  <a:cubicBezTo>
                    <a:pt x="57171" y="1270824"/>
                    <a:pt x="0" y="1096113"/>
                    <a:pt x="0" y="908050"/>
                  </a:cubicBezTo>
                  <a:cubicBezTo>
                    <a:pt x="0" y="406548"/>
                    <a:pt x="406548" y="0"/>
                    <a:pt x="908050" y="0"/>
                  </a:cubicBezTo>
                  <a:close/>
                </a:path>
              </a:pathLst>
            </a:custGeom>
            <a:solidFill>
              <a:srgbClr val="FFFFFF"/>
            </a:solidFill>
            <a:ln w="12700" cap="flat" cmpd="sng" algn="ctr">
              <a:noFill/>
              <a:prstDash val="solid"/>
              <a:miter lim="800000"/>
            </a:ln>
            <a:effectLst/>
          </p:spPr>
          <p:txBody>
            <a:bodyPr rot="0" spcFirstLastPara="0" vertOverflow="overflow" horzOverflow="overflow" vert="horz" wrap="square" lIns="68580" tIns="81000" rIns="68580" bIns="34290" numCol="1" spcCol="0" rtlCol="0" fromWordArt="0" anchor="ctr" anchorCtr="0" forceAA="0" compatLnSpc="1">
              <a:normAutofit/>
            </a:bodyPr>
            <a:p>
              <a:pPr algn="ctr">
                <a:lnSpc>
                  <a:spcPct val="150000"/>
                </a:lnSpc>
              </a:pPr>
              <a:r>
                <a:rPr lang="zh-CN" altLang="en-US" sz="1600" b="1" dirty="0">
                  <a:effectLst/>
                  <a:latin typeface="微软雅黑" panose="020B0503020204020204" charset="-122"/>
                  <a:ea typeface="微软雅黑" panose="020B0503020204020204" charset="-122"/>
                  <a:sym typeface="微软雅黑" panose="020B0503020204020204" charset="-122"/>
                </a:rPr>
                <a:t>形成研究报告、工作总结。</a:t>
              </a:r>
              <a:endParaRPr lang="zh-CN" altLang="en-US" sz="1600" b="1" dirty="0">
                <a:solidFill>
                  <a:srgbClr val="3F4143"/>
                </a:solidFill>
                <a:effectLst/>
                <a:latin typeface="微软雅黑" panose="020B0503020204020204" charset="-122"/>
                <a:ea typeface="微软雅黑" panose="020B0503020204020204" charset="-122"/>
                <a:sym typeface="微软雅黑" panose="020B0503020204020204" charset="-122"/>
              </a:endParaRPr>
            </a:p>
          </p:txBody>
        </p:sp>
        <p:sp>
          <p:nvSpPr>
            <p:cNvPr id="13" name="椭圆 12"/>
            <p:cNvSpPr/>
            <p:nvPr>
              <p:custDataLst>
                <p:tags r:id="rId8"/>
              </p:custDataLst>
            </p:nvPr>
          </p:nvSpPr>
          <p:spPr>
            <a:xfrm>
              <a:off x="1158875" y="3384550"/>
              <a:ext cx="450850" cy="450850"/>
            </a:xfrm>
            <a:prstGeom prst="ellipse">
              <a:avLst/>
            </a:prstGeom>
            <a:solidFill>
              <a:srgbClr val="FFFFFF">
                <a:lumMod val="95000"/>
              </a:srgbClr>
            </a:solidFill>
            <a:ln w="12700" cap="flat" cmpd="sng" algn="ctr">
              <a:noFill/>
              <a:prstDash val="solid"/>
              <a:miter lim="800000"/>
            </a:ln>
            <a:effectLst>
              <a:outerShdw blurRad="63500" sx="102000" sy="102000" algn="ctr" rotWithShape="0">
                <a:prstClr val="black">
                  <a:alpha val="40000"/>
                </a:prstClr>
              </a:outerShdw>
            </a:effectLst>
          </p:spPr>
          <p:txBody>
            <a:bodyPr lIns="0" tIns="0" rIns="0" bIns="0" rtlCol="0" anchor="ctr" anchorCtr="0">
              <a:normAutofit/>
            </a:bodyPr>
            <a:p>
              <a:pPr algn="ctr"/>
              <a:r>
                <a:rPr lang="en-US" altLang="zh-CN" b="1" dirty="0">
                  <a:solidFill>
                    <a:srgbClr val="879AED"/>
                  </a:solidFill>
                  <a:sym typeface="Arial" panose="020B0604020202020204" pitchFamily="34" charset="0"/>
                </a:rPr>
                <a:t>02</a:t>
              </a:r>
              <a:endParaRPr lang="zh-CN" altLang="en-US" b="1" dirty="0">
                <a:solidFill>
                  <a:srgbClr val="879AED"/>
                </a:solidFill>
                <a:sym typeface="Arial" panose="020B0604020202020204" pitchFamily="34" charset="0"/>
              </a:endParaRPr>
            </a:p>
          </p:txBody>
        </p:sp>
      </p:grpSp>
      <p:grpSp>
        <p:nvGrpSpPr>
          <p:cNvPr id="3" name="组合 2"/>
          <p:cNvGrpSpPr/>
          <p:nvPr>
            <p:custDataLst>
              <p:tags r:id="rId9"/>
            </p:custDataLst>
          </p:nvPr>
        </p:nvGrpSpPr>
        <p:grpSpPr>
          <a:xfrm>
            <a:off x="6083031" y="1553257"/>
            <a:ext cx="2892150" cy="2629226"/>
            <a:chOff x="476250" y="2184400"/>
            <a:chExt cx="1816100" cy="1651000"/>
          </a:xfrm>
        </p:grpSpPr>
        <p:sp>
          <p:nvSpPr>
            <p:cNvPr id="4" name="任意多边形 3"/>
            <p:cNvSpPr/>
            <p:nvPr>
              <p:custDataLst>
                <p:tags r:id="rId10"/>
              </p:custDataLst>
            </p:nvPr>
          </p:nvSpPr>
          <p:spPr>
            <a:xfrm>
              <a:off x="476250" y="2184400"/>
              <a:ext cx="1816100" cy="1447800"/>
            </a:xfrm>
            <a:custGeom>
              <a:avLst/>
              <a:gdLst>
                <a:gd name="connsiteX0" fmla="*/ 908050 w 1816100"/>
                <a:gd name="connsiteY0" fmla="*/ 0 h 1447800"/>
                <a:gd name="connsiteX1" fmla="*/ 1816100 w 1816100"/>
                <a:gd name="connsiteY1" fmla="*/ 908050 h 1447800"/>
                <a:gd name="connsiteX2" fmla="*/ 1661019 w 1816100"/>
                <a:gd name="connsiteY2" fmla="*/ 1415749 h 1447800"/>
                <a:gd name="connsiteX3" fmla="*/ 1634575 w 1816100"/>
                <a:gd name="connsiteY3" fmla="*/ 1447800 h 1447800"/>
                <a:gd name="connsiteX4" fmla="*/ 181525 w 1816100"/>
                <a:gd name="connsiteY4" fmla="*/ 1447800 h 1447800"/>
                <a:gd name="connsiteX5" fmla="*/ 155081 w 1816100"/>
                <a:gd name="connsiteY5" fmla="*/ 1415749 h 1447800"/>
                <a:gd name="connsiteX6" fmla="*/ 0 w 1816100"/>
                <a:gd name="connsiteY6" fmla="*/ 908050 h 1447800"/>
                <a:gd name="connsiteX7" fmla="*/ 908050 w 1816100"/>
                <a:gd name="connsiteY7" fmla="*/ 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6100" h="1447800">
                  <a:moveTo>
                    <a:pt x="908050" y="0"/>
                  </a:moveTo>
                  <a:cubicBezTo>
                    <a:pt x="1409552" y="0"/>
                    <a:pt x="1816100" y="406548"/>
                    <a:pt x="1816100" y="908050"/>
                  </a:cubicBezTo>
                  <a:cubicBezTo>
                    <a:pt x="1816100" y="1096113"/>
                    <a:pt x="1758929" y="1270824"/>
                    <a:pt x="1661019" y="1415749"/>
                  </a:cubicBezTo>
                  <a:lnTo>
                    <a:pt x="1634575" y="1447800"/>
                  </a:lnTo>
                  <a:lnTo>
                    <a:pt x="181525" y="1447800"/>
                  </a:lnTo>
                  <a:lnTo>
                    <a:pt x="155081" y="1415749"/>
                  </a:lnTo>
                  <a:cubicBezTo>
                    <a:pt x="57171" y="1270824"/>
                    <a:pt x="0" y="1096113"/>
                    <a:pt x="0" y="908050"/>
                  </a:cubicBezTo>
                  <a:cubicBezTo>
                    <a:pt x="0" y="406548"/>
                    <a:pt x="406548" y="0"/>
                    <a:pt x="908050" y="0"/>
                  </a:cubicBezTo>
                  <a:close/>
                </a:path>
              </a:pathLst>
            </a:custGeom>
            <a:solidFill>
              <a:srgbClr val="72C5EA"/>
            </a:solidFill>
            <a:ln w="12700" cap="flat" cmpd="sng" algn="ctr">
              <a:no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normAutofit/>
            </a:bodyPr>
            <a:p>
              <a:pPr algn="ctr"/>
              <a:endParaRPr lang="zh-CN" altLang="en-US" sz="1350">
                <a:solidFill>
                  <a:srgbClr val="FFFFFF"/>
                </a:solidFill>
                <a:sym typeface="Arial" panose="020B0604020202020204" pitchFamily="34" charset="0"/>
              </a:endParaRPr>
            </a:p>
          </p:txBody>
        </p:sp>
        <p:sp>
          <p:nvSpPr>
            <p:cNvPr id="16" name="任意多边形 15"/>
            <p:cNvSpPr/>
            <p:nvPr>
              <p:custDataLst>
                <p:tags r:id="rId11"/>
              </p:custDataLst>
            </p:nvPr>
          </p:nvSpPr>
          <p:spPr>
            <a:xfrm>
              <a:off x="600075" y="2283114"/>
              <a:ext cx="1568450" cy="1250373"/>
            </a:xfrm>
            <a:custGeom>
              <a:avLst/>
              <a:gdLst>
                <a:gd name="connsiteX0" fmla="*/ 908050 w 1816100"/>
                <a:gd name="connsiteY0" fmla="*/ 0 h 1447800"/>
                <a:gd name="connsiteX1" fmla="*/ 1816100 w 1816100"/>
                <a:gd name="connsiteY1" fmla="*/ 908050 h 1447800"/>
                <a:gd name="connsiteX2" fmla="*/ 1661019 w 1816100"/>
                <a:gd name="connsiteY2" fmla="*/ 1415749 h 1447800"/>
                <a:gd name="connsiteX3" fmla="*/ 1634575 w 1816100"/>
                <a:gd name="connsiteY3" fmla="*/ 1447800 h 1447800"/>
                <a:gd name="connsiteX4" fmla="*/ 181525 w 1816100"/>
                <a:gd name="connsiteY4" fmla="*/ 1447800 h 1447800"/>
                <a:gd name="connsiteX5" fmla="*/ 155081 w 1816100"/>
                <a:gd name="connsiteY5" fmla="*/ 1415749 h 1447800"/>
                <a:gd name="connsiteX6" fmla="*/ 0 w 1816100"/>
                <a:gd name="connsiteY6" fmla="*/ 908050 h 1447800"/>
                <a:gd name="connsiteX7" fmla="*/ 908050 w 1816100"/>
                <a:gd name="connsiteY7" fmla="*/ 0 h 1447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6100" h="1447800">
                  <a:moveTo>
                    <a:pt x="908050" y="0"/>
                  </a:moveTo>
                  <a:cubicBezTo>
                    <a:pt x="1409552" y="0"/>
                    <a:pt x="1816100" y="406548"/>
                    <a:pt x="1816100" y="908050"/>
                  </a:cubicBezTo>
                  <a:cubicBezTo>
                    <a:pt x="1816100" y="1096113"/>
                    <a:pt x="1758929" y="1270824"/>
                    <a:pt x="1661019" y="1415749"/>
                  </a:cubicBezTo>
                  <a:lnTo>
                    <a:pt x="1634575" y="1447800"/>
                  </a:lnTo>
                  <a:lnTo>
                    <a:pt x="181525" y="1447800"/>
                  </a:lnTo>
                  <a:lnTo>
                    <a:pt x="155081" y="1415749"/>
                  </a:lnTo>
                  <a:cubicBezTo>
                    <a:pt x="57171" y="1270824"/>
                    <a:pt x="0" y="1096113"/>
                    <a:pt x="0" y="908050"/>
                  </a:cubicBezTo>
                  <a:cubicBezTo>
                    <a:pt x="0" y="406548"/>
                    <a:pt x="406548" y="0"/>
                    <a:pt x="908050" y="0"/>
                  </a:cubicBezTo>
                  <a:close/>
                </a:path>
              </a:pathLst>
            </a:custGeom>
            <a:solidFill>
              <a:srgbClr val="FFFFFF"/>
            </a:solidFill>
            <a:ln w="12700" cap="flat" cmpd="sng" algn="ctr">
              <a:noFill/>
              <a:prstDash val="solid"/>
              <a:miter lim="800000"/>
            </a:ln>
            <a:effectLst/>
          </p:spPr>
          <p:txBody>
            <a:bodyPr rot="0" spcFirstLastPara="0" vertOverflow="overflow" horzOverflow="overflow" vert="horz" wrap="square" lIns="68580" tIns="81000" rIns="68580" bIns="34290" numCol="1" spcCol="0" rtlCol="0" fromWordArt="0" anchor="ctr" anchorCtr="0" forceAA="0" compatLnSpc="1">
              <a:normAutofit/>
            </a:bodyPr>
            <a:p>
              <a:pPr algn="ctr"/>
              <a:r>
                <a:rPr lang="zh-CN" altLang="en-US" sz="1600" b="1" dirty="0">
                  <a:effectLst/>
                  <a:latin typeface="微软雅黑" panose="020B0503020204020204" charset="-122"/>
                  <a:ea typeface="微软雅黑" panose="020B0503020204020204" charset="-122"/>
                  <a:sym typeface="微软雅黑" panose="020B0503020204020204" charset="-122"/>
                </a:rPr>
                <a:t>做好成果交流及相关工作。</a:t>
              </a:r>
              <a:endParaRPr lang="zh-CN" altLang="en-US" sz="1600" b="1" dirty="0">
                <a:solidFill>
                  <a:srgbClr val="3F4143"/>
                </a:solidFill>
                <a:effectLst/>
                <a:latin typeface="微软雅黑" panose="020B0503020204020204" charset="-122"/>
                <a:ea typeface="微软雅黑" panose="020B0503020204020204" charset="-122"/>
                <a:sym typeface="微软雅黑" panose="020B0503020204020204" charset="-122"/>
              </a:endParaRPr>
            </a:p>
          </p:txBody>
        </p:sp>
        <p:sp>
          <p:nvSpPr>
            <p:cNvPr id="17" name="椭圆 16"/>
            <p:cNvSpPr/>
            <p:nvPr>
              <p:custDataLst>
                <p:tags r:id="rId12"/>
              </p:custDataLst>
            </p:nvPr>
          </p:nvSpPr>
          <p:spPr>
            <a:xfrm>
              <a:off x="1158875" y="3384550"/>
              <a:ext cx="450850" cy="450850"/>
            </a:xfrm>
            <a:prstGeom prst="ellipse">
              <a:avLst/>
            </a:prstGeom>
            <a:solidFill>
              <a:srgbClr val="FFFFFF">
                <a:lumMod val="95000"/>
              </a:srgbClr>
            </a:solidFill>
            <a:ln w="12700" cap="flat" cmpd="sng" algn="ctr">
              <a:noFill/>
              <a:prstDash val="solid"/>
              <a:miter lim="800000"/>
            </a:ln>
            <a:effectLst>
              <a:outerShdw blurRad="63500" sx="102000" sy="102000" algn="ctr" rotWithShape="0">
                <a:prstClr val="black">
                  <a:alpha val="40000"/>
                </a:prstClr>
              </a:outerShdw>
            </a:effectLst>
          </p:spPr>
          <p:txBody>
            <a:bodyPr lIns="0" tIns="0" rIns="0" bIns="0" rtlCol="0" anchor="ctr" anchorCtr="0">
              <a:normAutofit/>
            </a:bodyPr>
            <a:p>
              <a:pPr algn="ctr"/>
              <a:r>
                <a:rPr lang="en-US" b="1" dirty="0">
                  <a:solidFill>
                    <a:srgbClr val="72C5EA"/>
                  </a:solidFill>
                  <a:sym typeface="Arial" panose="020B0604020202020204" pitchFamily="34" charset="0"/>
                </a:rPr>
                <a:t>03</a:t>
              </a:r>
              <a:endParaRPr lang="en-US" b="1" dirty="0">
                <a:solidFill>
                  <a:srgbClr val="72C5EA"/>
                </a:solidFill>
                <a:sym typeface="Arial" panose="020B0604020202020204" pitchFamily="34" charset="0"/>
              </a:endParaRPr>
            </a:p>
          </p:txBody>
        </p:sp>
      </p:grpSp>
    </p:spTree>
  </p:cSld>
  <p:clrMapOvr>
    <a:masterClrMapping/>
  </p:clrMapOvr>
  <p:transition>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2" name="文本框 10"/>
          <p:cNvSpPr txBox="1">
            <a:spLocks noChangeArrowheads="1"/>
          </p:cNvSpPr>
          <p:nvPr/>
        </p:nvSpPr>
        <p:spPr bwMode="auto">
          <a:xfrm>
            <a:off x="557381" y="151957"/>
            <a:ext cx="1981458"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七、研究方法</a:t>
            </a:r>
            <a:endParaRPr lang="zh-CN" altLang="en-US" sz="2000" b="1" dirty="0" smtClean="0">
              <a:solidFill>
                <a:schemeClr val="bg1"/>
              </a:solidFill>
              <a:latin typeface="+mj-ea"/>
              <a:ea typeface="+mj-ea"/>
              <a:sym typeface="+mn-lt"/>
            </a:endParaRPr>
          </a:p>
        </p:txBody>
      </p:sp>
      <p:sp>
        <p:nvSpPr>
          <p:cNvPr id="23"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5"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grpSp>
        <p:nvGrpSpPr>
          <p:cNvPr id="61" name="组合 60"/>
          <p:cNvGrpSpPr/>
          <p:nvPr/>
        </p:nvGrpSpPr>
        <p:grpSpPr>
          <a:xfrm>
            <a:off x="611505" y="1727835"/>
            <a:ext cx="3336925" cy="410210"/>
            <a:chOff x="611560" y="1521351"/>
            <a:chExt cx="2925390" cy="410210"/>
          </a:xfrm>
        </p:grpSpPr>
        <p:sp>
          <p:nvSpPr>
            <p:cNvPr id="12" name="Shape 14700"/>
            <p:cNvSpPr/>
            <p:nvPr/>
          </p:nvSpPr>
          <p:spPr>
            <a:xfrm>
              <a:off x="611560" y="1521351"/>
              <a:ext cx="1405417" cy="410210"/>
            </a:xfrm>
            <a:prstGeom prst="rect">
              <a:avLst/>
            </a:prstGeom>
            <a:noFill/>
            <a:ln w="12700" cap="flat">
              <a:noFill/>
              <a:miter lim="400000"/>
            </a:ln>
            <a:effectLst/>
          </p:spPr>
          <p:txBody>
            <a:bodyPr wrap="square" lIns="0" tIns="0" rIns="0" bIns="0" numCol="1" anchor="t">
              <a:spAutoFit/>
            </a:bodyPr>
            <a:lstStyle>
              <a:lvl1pPr>
                <a:defRPr sz="800">
                  <a:solidFill>
                    <a:srgbClr val="000000">
                      <a:alpha val="50000"/>
                    </a:srgbClr>
                  </a:solidFill>
                  <a:uFill>
                    <a:solidFill>
                      <a:srgbClr val="000000">
                        <a:alpha val="50000"/>
                      </a:srgbClr>
                    </a:solidFill>
                  </a:uFill>
                  <a:latin typeface="Roboto condensed"/>
                  <a:ea typeface="Roboto condensed"/>
                  <a:cs typeface="Roboto condensed"/>
                  <a:sym typeface="Roboto condensed"/>
                </a:defRPr>
              </a:lvl1pPr>
            </a:lstStyle>
            <a:p>
              <a:pPr lvl="0" algn="ctr">
                <a:lnSpc>
                  <a:spcPts val="1600"/>
                </a:lnSpc>
              </a:pPr>
              <a:r>
                <a:rPr lang="zh-CN" altLang="zh-CN" sz="2400" b="1" dirty="0" smtClean="0">
                  <a:solidFill>
                    <a:schemeClr val="tx1"/>
                  </a:solidFill>
                  <a:latin typeface="+mj-ea"/>
                  <a:ea typeface="+mj-ea"/>
                  <a:cs typeface="+mn-cs"/>
                </a:rPr>
                <a:t>文献研究法</a:t>
              </a:r>
              <a:endParaRPr lang="zh-CN" altLang="zh-CN" sz="2400" b="1" dirty="0" smtClean="0">
                <a:solidFill>
                  <a:schemeClr val="tx1"/>
                </a:solidFill>
                <a:latin typeface="+mj-ea"/>
                <a:ea typeface="+mj-ea"/>
                <a:cs typeface="+mn-cs"/>
              </a:endParaRPr>
            </a:p>
            <a:p>
              <a:pPr lvl="0">
                <a:lnSpc>
                  <a:spcPts val="1600"/>
                </a:lnSpc>
              </a:pPr>
              <a:endParaRPr lang="zh-CN" altLang="zh-CN" sz="2400" b="1" dirty="0" smtClean="0">
                <a:solidFill>
                  <a:schemeClr val="tx1"/>
                </a:solidFill>
                <a:latin typeface="+mj-ea"/>
                <a:ea typeface="+mj-ea"/>
                <a:cs typeface="+mn-cs"/>
              </a:endParaRPr>
            </a:p>
          </p:txBody>
        </p:sp>
        <p:sp>
          <p:nvSpPr>
            <p:cNvPr id="18" name="Shape 14709"/>
            <p:cNvSpPr/>
            <p:nvPr/>
          </p:nvSpPr>
          <p:spPr>
            <a:xfrm>
              <a:off x="2103170" y="1728022"/>
              <a:ext cx="1433780" cy="1"/>
            </a:xfrm>
            <a:prstGeom prst="line">
              <a:avLst/>
            </a:prstGeom>
            <a:ln w="6350">
              <a:solidFill>
                <a:schemeClr val="bg1">
                  <a:lumMod val="75000"/>
                </a:schemeClr>
              </a:solidFill>
              <a:prstDash val="dash"/>
              <a:round/>
              <a:headEnd type="oval"/>
            </a:ln>
          </p:spPr>
          <p:txBody>
            <a:bodyPr lIns="0" tIns="0" rIns="0" bIns="0"/>
            <a:lstStyle/>
            <a:p>
              <a:pPr lvl="0">
                <a:defRPr sz="1200">
                  <a:uFillTx/>
                  <a:latin typeface="+mj-lt"/>
                  <a:ea typeface="+mj-ea"/>
                  <a:cs typeface="+mj-cs"/>
                  <a:sym typeface="Helvetica"/>
                </a:defRPr>
              </a:pPr>
              <a:endParaRPr>
                <a:cs typeface="+mn-ea"/>
                <a:sym typeface="+mn-lt"/>
              </a:endParaRPr>
            </a:p>
          </p:txBody>
        </p:sp>
      </p:grpSp>
      <p:grpSp>
        <p:nvGrpSpPr>
          <p:cNvPr id="62" name="组合 61"/>
          <p:cNvGrpSpPr/>
          <p:nvPr/>
        </p:nvGrpSpPr>
        <p:grpSpPr>
          <a:xfrm>
            <a:off x="611437" y="3254370"/>
            <a:ext cx="2796355" cy="410329"/>
            <a:chOff x="1151527" y="3155379"/>
            <a:chExt cx="2328272" cy="410329"/>
          </a:xfrm>
        </p:grpSpPr>
        <p:sp>
          <p:nvSpPr>
            <p:cNvPr id="10" name="Shape 14697"/>
            <p:cNvSpPr/>
            <p:nvPr/>
          </p:nvSpPr>
          <p:spPr>
            <a:xfrm>
              <a:off x="1151630" y="3367092"/>
              <a:ext cx="952767" cy="184666"/>
            </a:xfrm>
            <a:prstGeom prst="rect">
              <a:avLst/>
            </a:prstGeom>
            <a:noFill/>
            <a:ln w="12700" cap="flat">
              <a:noFill/>
              <a:miter lim="400000"/>
            </a:ln>
            <a:effectLst/>
          </p:spPr>
          <p:txBody>
            <a:bodyPr wrap="square" lIns="0" tIns="0" rIns="0" bIns="0" numCol="1" anchor="t">
              <a:spAutoFit/>
            </a:bodyPr>
            <a:lstStyle>
              <a:lvl1pPr>
                <a:defRPr sz="1200" b="1">
                  <a:solidFill>
                    <a:srgbClr val="A5C067"/>
                  </a:solidFill>
                  <a:uFill>
                    <a:solidFill>
                      <a:srgbClr val="A5C067"/>
                    </a:solidFill>
                  </a:uFill>
                  <a:latin typeface="Roboto condensed"/>
                  <a:ea typeface="Roboto condensed"/>
                  <a:cs typeface="Roboto condensed"/>
                  <a:sym typeface="Roboto condensed"/>
                </a:defRPr>
              </a:lvl1pPr>
            </a:lstStyle>
            <a:p>
              <a:pPr lvl="0">
                <a:defRPr sz="1800" b="0">
                  <a:solidFill>
                    <a:srgbClr val="000000"/>
                  </a:solidFill>
                  <a:uFillTx/>
                </a:defRPr>
              </a:pPr>
              <a:endParaRPr sz="1200" b="1" dirty="0">
                <a:solidFill>
                  <a:schemeClr val="accent4"/>
                </a:solidFill>
                <a:uFill>
                  <a:solidFill>
                    <a:srgbClr val="A5C067"/>
                  </a:solidFill>
                </a:uFill>
                <a:latin typeface="+mn-lt"/>
                <a:ea typeface="+mn-ea"/>
                <a:cs typeface="+mn-ea"/>
                <a:sym typeface="+mn-lt"/>
              </a:endParaRPr>
            </a:p>
          </p:txBody>
        </p:sp>
        <p:sp>
          <p:nvSpPr>
            <p:cNvPr id="11" name="Shape 14698"/>
            <p:cNvSpPr/>
            <p:nvPr/>
          </p:nvSpPr>
          <p:spPr>
            <a:xfrm>
              <a:off x="1151527" y="3155379"/>
              <a:ext cx="1543471" cy="410210"/>
            </a:xfrm>
            <a:prstGeom prst="rect">
              <a:avLst/>
            </a:prstGeom>
            <a:noFill/>
            <a:ln w="12700" cap="flat">
              <a:noFill/>
              <a:miter lim="400000"/>
            </a:ln>
            <a:effectLst/>
          </p:spPr>
          <p:txBody>
            <a:bodyPr wrap="square" lIns="0" tIns="0" rIns="0" bIns="0" numCol="1" anchor="t">
              <a:spAutoFit/>
            </a:bodyPr>
            <a:lstStyle/>
            <a:p>
              <a:pPr algn="ctr">
                <a:lnSpc>
                  <a:spcPts val="1600"/>
                </a:lnSpc>
              </a:pPr>
              <a:r>
                <a:rPr lang="zh-CN" altLang="zh-CN" sz="2400" b="1" dirty="0" smtClean="0">
                  <a:uFill>
                    <a:solidFill>
                      <a:srgbClr val="000000">
                        <a:alpha val="50000"/>
                      </a:srgbClr>
                    </a:solidFill>
                  </a:uFill>
                  <a:latin typeface="+mj-ea"/>
                  <a:ea typeface="+mj-ea"/>
                  <a:sym typeface="Roboto condensed"/>
                </a:rPr>
                <a:t>行动研究法</a:t>
              </a:r>
              <a:endParaRPr lang="en-US" altLang="zh-CN" sz="2400" b="1" dirty="0" smtClean="0">
                <a:uFill>
                  <a:solidFill>
                    <a:srgbClr val="000000">
                      <a:alpha val="50000"/>
                    </a:srgbClr>
                  </a:solidFill>
                </a:uFill>
                <a:latin typeface="+mj-ea"/>
                <a:ea typeface="+mj-ea"/>
                <a:sym typeface="Roboto condensed"/>
              </a:endParaRPr>
            </a:p>
            <a:p>
              <a:pPr>
                <a:lnSpc>
                  <a:spcPts val="1600"/>
                </a:lnSpc>
              </a:pPr>
              <a:endParaRPr lang="zh-CN" altLang="en-US" sz="2400" dirty="0">
                <a:uFill>
                  <a:solidFill>
                    <a:srgbClr val="000000">
                      <a:alpha val="50000"/>
                    </a:srgbClr>
                  </a:solidFill>
                </a:uFill>
                <a:latin typeface="+mn-ea"/>
                <a:cs typeface="Roboto condensed"/>
                <a:sym typeface="+mn-lt"/>
              </a:endParaRPr>
            </a:p>
          </p:txBody>
        </p:sp>
        <p:sp>
          <p:nvSpPr>
            <p:cNvPr id="19" name="Shape 14710"/>
            <p:cNvSpPr/>
            <p:nvPr/>
          </p:nvSpPr>
          <p:spPr>
            <a:xfrm flipV="1">
              <a:off x="2530584" y="3565708"/>
              <a:ext cx="949215" cy="0"/>
            </a:xfrm>
            <a:prstGeom prst="line">
              <a:avLst/>
            </a:prstGeom>
            <a:ln w="6350">
              <a:solidFill>
                <a:schemeClr val="bg1">
                  <a:lumMod val="75000"/>
                </a:schemeClr>
              </a:solidFill>
              <a:prstDash val="dash"/>
              <a:round/>
              <a:headEnd type="oval"/>
            </a:ln>
          </p:spPr>
          <p:txBody>
            <a:bodyPr lIns="0" tIns="0" rIns="0" bIns="0"/>
            <a:lstStyle/>
            <a:p>
              <a:pPr lvl="0">
                <a:defRPr sz="1200">
                  <a:uFillTx/>
                  <a:latin typeface="+mj-lt"/>
                  <a:ea typeface="+mj-ea"/>
                  <a:cs typeface="+mj-cs"/>
                  <a:sym typeface="Helvetica"/>
                </a:defRPr>
              </a:pPr>
              <a:endParaRPr>
                <a:cs typeface="+mn-ea"/>
                <a:sym typeface="+mn-lt"/>
              </a:endParaRPr>
            </a:p>
          </p:txBody>
        </p:sp>
      </p:grpSp>
      <p:grpSp>
        <p:nvGrpSpPr>
          <p:cNvPr id="63" name="组合 62"/>
          <p:cNvGrpSpPr/>
          <p:nvPr/>
        </p:nvGrpSpPr>
        <p:grpSpPr>
          <a:xfrm>
            <a:off x="5610757" y="1524015"/>
            <a:ext cx="2869055" cy="410210"/>
            <a:chOff x="5610757" y="1491630"/>
            <a:chExt cx="2869055" cy="410210"/>
          </a:xfrm>
        </p:grpSpPr>
        <p:sp>
          <p:nvSpPr>
            <p:cNvPr id="16" name="Shape 14706"/>
            <p:cNvSpPr/>
            <p:nvPr/>
          </p:nvSpPr>
          <p:spPr>
            <a:xfrm>
              <a:off x="7072900" y="1615924"/>
              <a:ext cx="952767" cy="184666"/>
            </a:xfrm>
            <a:prstGeom prst="rect">
              <a:avLst/>
            </a:prstGeom>
            <a:noFill/>
            <a:ln w="12700" cap="flat">
              <a:noFill/>
              <a:miter lim="400000"/>
            </a:ln>
            <a:effectLst/>
          </p:spPr>
          <p:txBody>
            <a:bodyPr wrap="square" lIns="0" tIns="0" rIns="0" bIns="0" numCol="1" anchor="t">
              <a:spAutoFit/>
            </a:bodyPr>
            <a:lstStyle>
              <a:lvl1pPr algn="r">
                <a:defRPr sz="1200" b="1">
                  <a:solidFill>
                    <a:srgbClr val="F7AC12"/>
                  </a:solidFill>
                  <a:uFill>
                    <a:solidFill>
                      <a:srgbClr val="F7AC12"/>
                    </a:solidFill>
                  </a:uFill>
                  <a:latin typeface="Roboto condensed"/>
                  <a:ea typeface="Roboto condensed"/>
                  <a:cs typeface="Roboto condensed"/>
                  <a:sym typeface="Roboto condensed"/>
                </a:defRPr>
              </a:lvl1pPr>
            </a:lstStyle>
            <a:p>
              <a:pPr lvl="0">
                <a:defRPr sz="1800" b="0">
                  <a:solidFill>
                    <a:srgbClr val="000000"/>
                  </a:solidFill>
                  <a:uFillTx/>
                </a:defRPr>
              </a:pPr>
              <a:endParaRPr sz="1200" b="1" dirty="0">
                <a:solidFill>
                  <a:schemeClr val="accent2"/>
                </a:solidFill>
                <a:uFill>
                  <a:solidFill>
                    <a:srgbClr val="F7AC12"/>
                  </a:solidFill>
                </a:uFill>
                <a:latin typeface="+mn-lt"/>
                <a:ea typeface="+mn-ea"/>
                <a:cs typeface="+mn-ea"/>
                <a:sym typeface="+mn-lt"/>
              </a:endParaRPr>
            </a:p>
          </p:txBody>
        </p:sp>
        <p:sp>
          <p:nvSpPr>
            <p:cNvPr id="17" name="Shape 14707"/>
            <p:cNvSpPr/>
            <p:nvPr/>
          </p:nvSpPr>
          <p:spPr>
            <a:xfrm>
              <a:off x="7164288" y="1491630"/>
              <a:ext cx="1315524" cy="410210"/>
            </a:xfrm>
            <a:prstGeom prst="rect">
              <a:avLst/>
            </a:prstGeom>
            <a:noFill/>
            <a:ln w="12700" cap="flat">
              <a:noFill/>
              <a:miter lim="400000"/>
            </a:ln>
            <a:effectLst/>
          </p:spPr>
          <p:txBody>
            <a:bodyPr wrap="square" lIns="0" tIns="0" rIns="0" bIns="0" numCol="1" anchor="t">
              <a:spAutoFit/>
            </a:bodyPr>
            <a:lstStyle/>
            <a:p>
              <a:pPr algn="ctr">
                <a:lnSpc>
                  <a:spcPts val="1600"/>
                </a:lnSpc>
              </a:pPr>
              <a:r>
                <a:rPr lang="zh-CN" altLang="zh-CN" sz="2400" b="1" dirty="0" smtClean="0">
                  <a:latin typeface="+mj-ea"/>
                  <a:ea typeface="+mj-ea"/>
                </a:rPr>
                <a:t>调查法</a:t>
              </a:r>
              <a:endParaRPr lang="en-US" altLang="zh-CN" sz="2400" b="1" dirty="0" smtClean="0">
                <a:latin typeface="+mj-ea"/>
                <a:ea typeface="+mj-ea"/>
              </a:endParaRPr>
            </a:p>
            <a:p>
              <a:pPr>
                <a:lnSpc>
                  <a:spcPts val="1600"/>
                </a:lnSpc>
              </a:pPr>
              <a:endParaRPr lang="zh-CN" altLang="en-US" sz="2400" dirty="0">
                <a:uFill>
                  <a:solidFill>
                    <a:srgbClr val="000000">
                      <a:alpha val="50000"/>
                    </a:srgbClr>
                  </a:solidFill>
                </a:uFill>
                <a:latin typeface="+mn-ea"/>
                <a:cs typeface="Roboto condensed"/>
                <a:sym typeface="+mn-lt"/>
              </a:endParaRPr>
            </a:p>
          </p:txBody>
        </p:sp>
        <p:sp>
          <p:nvSpPr>
            <p:cNvPr id="20" name="Shape 14711"/>
            <p:cNvSpPr/>
            <p:nvPr/>
          </p:nvSpPr>
          <p:spPr>
            <a:xfrm flipH="1">
              <a:off x="5610757" y="1728022"/>
              <a:ext cx="1462098" cy="1"/>
            </a:xfrm>
            <a:prstGeom prst="line">
              <a:avLst/>
            </a:prstGeom>
            <a:ln w="6350">
              <a:solidFill>
                <a:schemeClr val="bg1">
                  <a:lumMod val="75000"/>
                </a:schemeClr>
              </a:solidFill>
              <a:prstDash val="dash"/>
              <a:round/>
              <a:headEnd type="oval"/>
            </a:ln>
          </p:spPr>
          <p:txBody>
            <a:bodyPr lIns="0" tIns="0" rIns="0" bIns="0"/>
            <a:lstStyle/>
            <a:p>
              <a:pPr lvl="0">
                <a:defRPr sz="1200">
                  <a:uFillTx/>
                  <a:latin typeface="+mj-lt"/>
                  <a:ea typeface="+mj-ea"/>
                  <a:cs typeface="+mj-cs"/>
                  <a:sym typeface="Helvetica"/>
                </a:defRPr>
              </a:pPr>
              <a:endParaRPr>
                <a:cs typeface="+mn-ea"/>
                <a:sym typeface="+mn-lt"/>
              </a:endParaRPr>
            </a:p>
          </p:txBody>
        </p:sp>
      </p:grpSp>
      <p:grpSp>
        <p:nvGrpSpPr>
          <p:cNvPr id="64" name="组合 63"/>
          <p:cNvGrpSpPr/>
          <p:nvPr/>
        </p:nvGrpSpPr>
        <p:grpSpPr>
          <a:xfrm>
            <a:off x="5610757" y="3504560"/>
            <a:ext cx="2973195" cy="319613"/>
            <a:chOff x="5610757" y="3232145"/>
            <a:chExt cx="2973195" cy="319613"/>
          </a:xfrm>
        </p:grpSpPr>
        <p:sp>
          <p:nvSpPr>
            <p:cNvPr id="14" name="Shape 14703"/>
            <p:cNvSpPr/>
            <p:nvPr/>
          </p:nvSpPr>
          <p:spPr>
            <a:xfrm>
              <a:off x="7072900" y="3367092"/>
              <a:ext cx="952767" cy="184666"/>
            </a:xfrm>
            <a:prstGeom prst="rect">
              <a:avLst/>
            </a:prstGeom>
            <a:noFill/>
            <a:ln w="12700" cap="flat">
              <a:noFill/>
              <a:miter lim="400000"/>
            </a:ln>
            <a:effectLst/>
          </p:spPr>
          <p:txBody>
            <a:bodyPr wrap="square" lIns="0" tIns="0" rIns="0" bIns="0" numCol="1" anchor="t">
              <a:spAutoFit/>
            </a:bodyPr>
            <a:lstStyle>
              <a:lvl1pPr algn="r">
                <a:defRPr sz="1200" b="1">
                  <a:solidFill>
                    <a:srgbClr val="CD4E37"/>
                  </a:solidFill>
                  <a:uFill>
                    <a:solidFill>
                      <a:srgbClr val="CD4E37"/>
                    </a:solidFill>
                  </a:uFill>
                  <a:latin typeface="Roboto condensed"/>
                  <a:ea typeface="Roboto condensed"/>
                  <a:cs typeface="Roboto condensed"/>
                  <a:sym typeface="Roboto condensed"/>
                </a:defRPr>
              </a:lvl1pPr>
            </a:lstStyle>
            <a:p>
              <a:pPr lvl="0">
                <a:defRPr sz="1800" b="0">
                  <a:solidFill>
                    <a:srgbClr val="000000"/>
                  </a:solidFill>
                  <a:uFillTx/>
                </a:defRPr>
              </a:pPr>
              <a:endParaRPr sz="1200" b="1" dirty="0">
                <a:solidFill>
                  <a:schemeClr val="accent3"/>
                </a:solidFill>
                <a:uFill>
                  <a:solidFill>
                    <a:srgbClr val="CD4E37"/>
                  </a:solidFill>
                </a:uFill>
                <a:latin typeface="+mn-lt"/>
                <a:ea typeface="+mn-ea"/>
                <a:cs typeface="+mn-ea"/>
                <a:sym typeface="+mn-lt"/>
              </a:endParaRPr>
            </a:p>
          </p:txBody>
        </p:sp>
        <p:sp>
          <p:nvSpPr>
            <p:cNvPr id="15" name="Shape 14704"/>
            <p:cNvSpPr/>
            <p:nvPr/>
          </p:nvSpPr>
          <p:spPr>
            <a:xfrm>
              <a:off x="7268428" y="3232145"/>
              <a:ext cx="1315524" cy="205105"/>
            </a:xfrm>
            <a:prstGeom prst="rect">
              <a:avLst/>
            </a:prstGeom>
            <a:noFill/>
            <a:ln w="12700" cap="flat">
              <a:noFill/>
              <a:miter lim="400000"/>
            </a:ln>
            <a:effectLst/>
          </p:spPr>
          <p:txBody>
            <a:bodyPr wrap="square" lIns="0" tIns="0" rIns="0" bIns="0" numCol="1" anchor="t">
              <a:spAutoFit/>
            </a:bodyPr>
            <a:lstStyle/>
            <a:p>
              <a:pPr lvl="0" algn="ctr">
                <a:lnSpc>
                  <a:spcPts val="1600"/>
                </a:lnSpc>
              </a:pPr>
              <a:r>
                <a:rPr lang="zh-CN" altLang="zh-CN" sz="2400" b="1" dirty="0" smtClean="0">
                  <a:uFill>
                    <a:solidFill>
                      <a:srgbClr val="000000">
                        <a:alpha val="50000"/>
                      </a:srgbClr>
                    </a:solidFill>
                  </a:uFill>
                  <a:latin typeface="+mj-ea"/>
                  <a:ea typeface="+mj-ea"/>
                  <a:sym typeface="Roboto condensed"/>
                </a:rPr>
                <a:t>观察法</a:t>
              </a:r>
              <a:endParaRPr lang="zh-CN" altLang="zh-CN" sz="2400" dirty="0" smtClean="0">
                <a:uFill>
                  <a:solidFill>
                    <a:srgbClr val="000000">
                      <a:alpha val="50000"/>
                    </a:srgbClr>
                  </a:solidFill>
                </a:uFill>
                <a:latin typeface="+mn-ea"/>
                <a:cs typeface="Roboto condensed"/>
                <a:sym typeface="Roboto condensed"/>
              </a:endParaRPr>
            </a:p>
          </p:txBody>
        </p:sp>
        <p:sp>
          <p:nvSpPr>
            <p:cNvPr id="21" name="Shape 14712"/>
            <p:cNvSpPr/>
            <p:nvPr/>
          </p:nvSpPr>
          <p:spPr>
            <a:xfrm flipH="1">
              <a:off x="5610757" y="3436994"/>
              <a:ext cx="1462100" cy="1"/>
            </a:xfrm>
            <a:prstGeom prst="line">
              <a:avLst/>
            </a:prstGeom>
            <a:ln w="6350">
              <a:solidFill>
                <a:schemeClr val="bg1">
                  <a:lumMod val="75000"/>
                </a:schemeClr>
              </a:solidFill>
              <a:prstDash val="dash"/>
              <a:round/>
              <a:headEnd type="oval"/>
            </a:ln>
          </p:spPr>
          <p:txBody>
            <a:bodyPr lIns="0" tIns="0" rIns="0" bIns="0"/>
            <a:lstStyle/>
            <a:p>
              <a:pPr lvl="0">
                <a:defRPr sz="1200">
                  <a:uFillTx/>
                  <a:latin typeface="+mj-lt"/>
                  <a:ea typeface="+mj-ea"/>
                  <a:cs typeface="+mj-cs"/>
                  <a:sym typeface="Helvetica"/>
                </a:defRPr>
              </a:pPr>
              <a:endParaRPr>
                <a:cs typeface="+mn-ea"/>
                <a:sym typeface="+mn-lt"/>
              </a:endParaRPr>
            </a:p>
          </p:txBody>
        </p:sp>
      </p:grpSp>
      <p:sp>
        <p:nvSpPr>
          <p:cNvPr id="27"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
        <p:nvSpPr>
          <p:cNvPr id="6" name="Shape 14693"/>
          <p:cNvSpPr/>
          <p:nvPr/>
        </p:nvSpPr>
        <p:spPr>
          <a:xfrm>
            <a:off x="2920905" y="1171855"/>
            <a:ext cx="1966671" cy="1659815"/>
          </a:xfrm>
          <a:custGeom>
            <a:avLst/>
            <a:gdLst/>
            <a:ahLst/>
            <a:cxnLst>
              <a:cxn ang="0">
                <a:pos x="wd2" y="hd2"/>
              </a:cxn>
              <a:cxn ang="5400000">
                <a:pos x="wd2" y="hd2"/>
              </a:cxn>
              <a:cxn ang="10800000">
                <a:pos x="wd2" y="hd2"/>
              </a:cxn>
              <a:cxn ang="16200000">
                <a:pos x="wd2" y="hd2"/>
              </a:cxn>
            </a:cxnLst>
            <a:rect l="0" t="0" r="r" b="b"/>
            <a:pathLst>
              <a:path w="21600" h="21600" extrusionOk="0">
                <a:moveTo>
                  <a:pt x="18057" y="12384"/>
                </a:moveTo>
                <a:cubicBezTo>
                  <a:pt x="18057" y="12384"/>
                  <a:pt x="18057" y="12384"/>
                  <a:pt x="18057" y="12384"/>
                </a:cubicBezTo>
                <a:cubicBezTo>
                  <a:pt x="15921" y="12384"/>
                  <a:pt x="14125" y="13306"/>
                  <a:pt x="12620" y="15091"/>
                </a:cubicBezTo>
                <a:cubicBezTo>
                  <a:pt x="11116" y="16819"/>
                  <a:pt x="10387" y="19008"/>
                  <a:pt x="10387" y="21485"/>
                </a:cubicBezTo>
                <a:cubicBezTo>
                  <a:pt x="10387" y="21542"/>
                  <a:pt x="10387" y="21600"/>
                  <a:pt x="10387" y="21600"/>
                </a:cubicBezTo>
                <a:cubicBezTo>
                  <a:pt x="7669" y="21600"/>
                  <a:pt x="7669" y="21600"/>
                  <a:pt x="7669" y="21600"/>
                </a:cubicBezTo>
                <a:cubicBezTo>
                  <a:pt x="7815" y="21485"/>
                  <a:pt x="7960" y="21370"/>
                  <a:pt x="8106" y="21197"/>
                </a:cubicBezTo>
                <a:cubicBezTo>
                  <a:pt x="8494" y="20736"/>
                  <a:pt x="8689" y="20218"/>
                  <a:pt x="8689" y="19584"/>
                </a:cubicBezTo>
                <a:cubicBezTo>
                  <a:pt x="8689" y="18893"/>
                  <a:pt x="8494" y="18374"/>
                  <a:pt x="8106" y="17914"/>
                </a:cubicBezTo>
                <a:cubicBezTo>
                  <a:pt x="7718" y="17453"/>
                  <a:pt x="7232" y="17222"/>
                  <a:pt x="6698" y="17222"/>
                </a:cubicBezTo>
                <a:cubicBezTo>
                  <a:pt x="6164" y="17222"/>
                  <a:pt x="5679" y="17453"/>
                  <a:pt x="5291" y="17914"/>
                </a:cubicBezTo>
                <a:cubicBezTo>
                  <a:pt x="4902" y="18374"/>
                  <a:pt x="4708" y="18893"/>
                  <a:pt x="4708" y="19584"/>
                </a:cubicBezTo>
                <a:cubicBezTo>
                  <a:pt x="4708" y="20218"/>
                  <a:pt x="4902" y="20736"/>
                  <a:pt x="5291" y="21197"/>
                </a:cubicBezTo>
                <a:cubicBezTo>
                  <a:pt x="5436" y="21370"/>
                  <a:pt x="5582" y="21485"/>
                  <a:pt x="5728" y="21600"/>
                </a:cubicBezTo>
                <a:cubicBezTo>
                  <a:pt x="2961" y="21600"/>
                  <a:pt x="2961" y="21600"/>
                  <a:pt x="2961" y="21600"/>
                </a:cubicBezTo>
                <a:cubicBezTo>
                  <a:pt x="2961" y="21542"/>
                  <a:pt x="2961" y="21542"/>
                  <a:pt x="2961" y="21485"/>
                </a:cubicBezTo>
                <a:cubicBezTo>
                  <a:pt x="2961" y="21370"/>
                  <a:pt x="2961" y="21254"/>
                  <a:pt x="2961" y="21139"/>
                </a:cubicBezTo>
                <a:cubicBezTo>
                  <a:pt x="2961" y="20678"/>
                  <a:pt x="3009" y="20160"/>
                  <a:pt x="3009" y="19699"/>
                </a:cubicBezTo>
                <a:cubicBezTo>
                  <a:pt x="0" y="17683"/>
                  <a:pt x="0" y="17683"/>
                  <a:pt x="0" y="17683"/>
                </a:cubicBezTo>
                <a:cubicBezTo>
                  <a:pt x="194" y="16416"/>
                  <a:pt x="437" y="15149"/>
                  <a:pt x="825" y="13997"/>
                </a:cubicBezTo>
                <a:cubicBezTo>
                  <a:pt x="4174" y="14227"/>
                  <a:pt x="4174" y="14227"/>
                  <a:pt x="4174" y="14227"/>
                </a:cubicBezTo>
                <a:cubicBezTo>
                  <a:pt x="4611" y="13075"/>
                  <a:pt x="5145" y="12038"/>
                  <a:pt x="5776" y="11002"/>
                </a:cubicBezTo>
                <a:cubicBezTo>
                  <a:pt x="4126" y="7315"/>
                  <a:pt x="4126" y="7315"/>
                  <a:pt x="4126" y="7315"/>
                </a:cubicBezTo>
                <a:cubicBezTo>
                  <a:pt x="4466" y="6912"/>
                  <a:pt x="4805" y="6451"/>
                  <a:pt x="5145" y="6048"/>
                </a:cubicBezTo>
                <a:cubicBezTo>
                  <a:pt x="5485" y="5645"/>
                  <a:pt x="5825" y="5242"/>
                  <a:pt x="6213" y="4838"/>
                </a:cubicBezTo>
                <a:cubicBezTo>
                  <a:pt x="9125" y="6912"/>
                  <a:pt x="9125" y="6912"/>
                  <a:pt x="9125" y="6912"/>
                </a:cubicBezTo>
                <a:cubicBezTo>
                  <a:pt x="9999" y="6163"/>
                  <a:pt x="10873" y="5530"/>
                  <a:pt x="11795" y="5069"/>
                </a:cubicBezTo>
                <a:cubicBezTo>
                  <a:pt x="11795" y="922"/>
                  <a:pt x="11795" y="922"/>
                  <a:pt x="11795" y="922"/>
                </a:cubicBezTo>
                <a:cubicBezTo>
                  <a:pt x="12717" y="518"/>
                  <a:pt x="13737" y="230"/>
                  <a:pt x="14707" y="0"/>
                </a:cubicBezTo>
                <a:cubicBezTo>
                  <a:pt x="16455" y="3571"/>
                  <a:pt x="16455" y="3571"/>
                  <a:pt x="16455" y="3571"/>
                </a:cubicBezTo>
                <a:cubicBezTo>
                  <a:pt x="16989" y="3514"/>
                  <a:pt x="17523" y="3456"/>
                  <a:pt x="18057" y="3456"/>
                </a:cubicBezTo>
                <a:cubicBezTo>
                  <a:pt x="18057" y="6970"/>
                  <a:pt x="18057" y="6970"/>
                  <a:pt x="18057" y="6970"/>
                </a:cubicBezTo>
                <a:cubicBezTo>
                  <a:pt x="18105" y="6854"/>
                  <a:pt x="18154" y="6797"/>
                  <a:pt x="18202" y="6739"/>
                </a:cubicBezTo>
                <a:cubicBezTo>
                  <a:pt x="18591" y="6278"/>
                  <a:pt x="19076" y="6048"/>
                  <a:pt x="19610" y="6048"/>
                </a:cubicBezTo>
                <a:cubicBezTo>
                  <a:pt x="20144" y="6048"/>
                  <a:pt x="20629" y="6278"/>
                  <a:pt x="21018" y="6739"/>
                </a:cubicBezTo>
                <a:cubicBezTo>
                  <a:pt x="21406" y="7200"/>
                  <a:pt x="21600" y="7718"/>
                  <a:pt x="21600" y="8352"/>
                </a:cubicBezTo>
                <a:cubicBezTo>
                  <a:pt x="21600" y="9043"/>
                  <a:pt x="21406" y="9562"/>
                  <a:pt x="21018" y="10022"/>
                </a:cubicBezTo>
                <a:cubicBezTo>
                  <a:pt x="20629" y="10483"/>
                  <a:pt x="20144" y="10714"/>
                  <a:pt x="19610" y="10714"/>
                </a:cubicBezTo>
                <a:cubicBezTo>
                  <a:pt x="19076" y="10714"/>
                  <a:pt x="18591" y="10483"/>
                  <a:pt x="18202" y="10022"/>
                </a:cubicBezTo>
                <a:cubicBezTo>
                  <a:pt x="18154" y="9965"/>
                  <a:pt x="18105" y="9907"/>
                  <a:pt x="18057" y="9792"/>
                </a:cubicBezTo>
                <a:lnTo>
                  <a:pt x="18057" y="12384"/>
                </a:lnTo>
                <a:close/>
              </a:path>
            </a:pathLst>
          </a:custGeom>
          <a:solidFill>
            <a:schemeClr val="accent1"/>
          </a:solidFill>
          <a:ln w="19050">
            <a:solidFill>
              <a:srgbClr val="F2F2F2"/>
            </a:solidFill>
            <a:round/>
          </a:ln>
        </p:spPr>
        <p:txBody>
          <a:bodyPr lIns="0" tIns="0" rIns="0" bIns="0"/>
          <a:lstStyle/>
          <a:p>
            <a:pPr lvl="0"/>
            <a:endParaRPr>
              <a:cs typeface="+mn-ea"/>
              <a:sym typeface="+mn-lt"/>
            </a:endParaRPr>
          </a:p>
        </p:txBody>
      </p:sp>
      <p:sp>
        <p:nvSpPr>
          <p:cNvPr id="8" name="Shape 14695"/>
          <p:cNvSpPr/>
          <p:nvPr/>
        </p:nvSpPr>
        <p:spPr>
          <a:xfrm>
            <a:off x="4237247" y="2831669"/>
            <a:ext cx="1985850" cy="1644122"/>
          </a:xfrm>
          <a:custGeom>
            <a:avLst/>
            <a:gdLst/>
            <a:ahLst/>
            <a:cxnLst>
              <a:cxn ang="0">
                <a:pos x="wd2" y="hd2"/>
              </a:cxn>
              <a:cxn ang="5400000">
                <a:pos x="wd2" y="hd2"/>
              </a:cxn>
              <a:cxn ang="10800000">
                <a:pos x="wd2" y="hd2"/>
              </a:cxn>
              <a:cxn ang="16200000">
                <a:pos x="wd2" y="hd2"/>
              </a:cxn>
            </a:cxnLst>
            <a:rect l="0" t="0" r="r" b="b"/>
            <a:pathLst>
              <a:path w="21600" h="21600" extrusionOk="0">
                <a:moveTo>
                  <a:pt x="3560" y="9082"/>
                </a:moveTo>
                <a:cubicBezTo>
                  <a:pt x="5629" y="9082"/>
                  <a:pt x="7457" y="8209"/>
                  <a:pt x="8900" y="6404"/>
                </a:cubicBezTo>
                <a:cubicBezTo>
                  <a:pt x="10391" y="4658"/>
                  <a:pt x="11113" y="2504"/>
                  <a:pt x="11161" y="0"/>
                </a:cubicBezTo>
                <a:cubicBezTo>
                  <a:pt x="13181" y="0"/>
                  <a:pt x="13181" y="0"/>
                  <a:pt x="13181" y="0"/>
                </a:cubicBezTo>
                <a:cubicBezTo>
                  <a:pt x="13181" y="0"/>
                  <a:pt x="13181" y="58"/>
                  <a:pt x="13181" y="58"/>
                </a:cubicBezTo>
                <a:cubicBezTo>
                  <a:pt x="12796" y="524"/>
                  <a:pt x="12604" y="1106"/>
                  <a:pt x="12604" y="1747"/>
                </a:cubicBezTo>
                <a:cubicBezTo>
                  <a:pt x="12604" y="2387"/>
                  <a:pt x="12796" y="2969"/>
                  <a:pt x="13181" y="3377"/>
                </a:cubicBezTo>
                <a:cubicBezTo>
                  <a:pt x="13566" y="3843"/>
                  <a:pt x="13999" y="4075"/>
                  <a:pt x="14528" y="4075"/>
                </a:cubicBezTo>
                <a:cubicBezTo>
                  <a:pt x="15106" y="4075"/>
                  <a:pt x="15539" y="3843"/>
                  <a:pt x="15923" y="3377"/>
                </a:cubicBezTo>
                <a:cubicBezTo>
                  <a:pt x="16308" y="2969"/>
                  <a:pt x="16501" y="2387"/>
                  <a:pt x="16501" y="1747"/>
                </a:cubicBezTo>
                <a:cubicBezTo>
                  <a:pt x="16501" y="1106"/>
                  <a:pt x="16308" y="524"/>
                  <a:pt x="15923" y="58"/>
                </a:cubicBezTo>
                <a:cubicBezTo>
                  <a:pt x="15923" y="58"/>
                  <a:pt x="15875" y="0"/>
                  <a:pt x="15875" y="0"/>
                </a:cubicBezTo>
                <a:cubicBezTo>
                  <a:pt x="18665" y="0"/>
                  <a:pt x="18665" y="0"/>
                  <a:pt x="18665" y="0"/>
                </a:cubicBezTo>
                <a:cubicBezTo>
                  <a:pt x="18665" y="640"/>
                  <a:pt x="18665" y="1281"/>
                  <a:pt x="18617" y="1863"/>
                </a:cubicBezTo>
                <a:cubicBezTo>
                  <a:pt x="21600" y="3843"/>
                  <a:pt x="21600" y="3843"/>
                  <a:pt x="21600" y="3843"/>
                </a:cubicBezTo>
                <a:cubicBezTo>
                  <a:pt x="21456" y="4949"/>
                  <a:pt x="21215" y="5997"/>
                  <a:pt x="20927" y="7045"/>
                </a:cubicBezTo>
                <a:cubicBezTo>
                  <a:pt x="17415" y="7278"/>
                  <a:pt x="17415" y="7278"/>
                  <a:pt x="17415" y="7278"/>
                </a:cubicBezTo>
                <a:cubicBezTo>
                  <a:pt x="16982" y="8442"/>
                  <a:pt x="16453" y="9548"/>
                  <a:pt x="15779" y="10654"/>
                </a:cubicBezTo>
                <a:cubicBezTo>
                  <a:pt x="17559" y="14148"/>
                  <a:pt x="17559" y="14148"/>
                  <a:pt x="17559" y="14148"/>
                </a:cubicBezTo>
                <a:cubicBezTo>
                  <a:pt x="17222" y="14613"/>
                  <a:pt x="16886" y="15021"/>
                  <a:pt x="16549" y="15487"/>
                </a:cubicBezTo>
                <a:cubicBezTo>
                  <a:pt x="16164" y="15894"/>
                  <a:pt x="15827" y="16302"/>
                  <a:pt x="15442" y="16709"/>
                </a:cubicBezTo>
                <a:cubicBezTo>
                  <a:pt x="12508" y="14613"/>
                  <a:pt x="12508" y="14613"/>
                  <a:pt x="12508" y="14613"/>
                </a:cubicBezTo>
                <a:cubicBezTo>
                  <a:pt x="11594" y="15429"/>
                  <a:pt x="10680" y="16069"/>
                  <a:pt x="9718" y="16593"/>
                </a:cubicBezTo>
                <a:cubicBezTo>
                  <a:pt x="9718" y="20727"/>
                  <a:pt x="9718" y="20727"/>
                  <a:pt x="9718" y="20727"/>
                </a:cubicBezTo>
                <a:cubicBezTo>
                  <a:pt x="8804" y="21134"/>
                  <a:pt x="7890" y="21425"/>
                  <a:pt x="6927" y="21600"/>
                </a:cubicBezTo>
                <a:cubicBezTo>
                  <a:pt x="5196" y="17990"/>
                  <a:pt x="5196" y="17990"/>
                  <a:pt x="5196" y="17990"/>
                </a:cubicBezTo>
                <a:cubicBezTo>
                  <a:pt x="4666" y="18049"/>
                  <a:pt x="4137" y="18107"/>
                  <a:pt x="3656" y="18107"/>
                </a:cubicBezTo>
                <a:cubicBezTo>
                  <a:pt x="3608" y="18107"/>
                  <a:pt x="3608" y="18107"/>
                  <a:pt x="3560" y="18107"/>
                </a:cubicBezTo>
                <a:cubicBezTo>
                  <a:pt x="3560" y="14439"/>
                  <a:pt x="3560" y="14439"/>
                  <a:pt x="3560" y="14439"/>
                </a:cubicBezTo>
                <a:cubicBezTo>
                  <a:pt x="3512" y="14555"/>
                  <a:pt x="3416" y="14672"/>
                  <a:pt x="3319" y="14788"/>
                </a:cubicBezTo>
                <a:cubicBezTo>
                  <a:pt x="2935" y="15254"/>
                  <a:pt x="2453" y="15487"/>
                  <a:pt x="1924" y="15487"/>
                </a:cubicBezTo>
                <a:cubicBezTo>
                  <a:pt x="1395" y="15487"/>
                  <a:pt x="914" y="15254"/>
                  <a:pt x="529" y="14788"/>
                </a:cubicBezTo>
                <a:cubicBezTo>
                  <a:pt x="192" y="14381"/>
                  <a:pt x="0" y="13798"/>
                  <a:pt x="0" y="13158"/>
                </a:cubicBezTo>
                <a:cubicBezTo>
                  <a:pt x="0" y="12518"/>
                  <a:pt x="192" y="11935"/>
                  <a:pt x="529" y="11470"/>
                </a:cubicBezTo>
                <a:cubicBezTo>
                  <a:pt x="914" y="11004"/>
                  <a:pt x="1395" y="10771"/>
                  <a:pt x="1924" y="10771"/>
                </a:cubicBezTo>
                <a:cubicBezTo>
                  <a:pt x="2453" y="10771"/>
                  <a:pt x="2935" y="11004"/>
                  <a:pt x="3319" y="11470"/>
                </a:cubicBezTo>
                <a:cubicBezTo>
                  <a:pt x="3416" y="11586"/>
                  <a:pt x="3512" y="11702"/>
                  <a:pt x="3560" y="11819"/>
                </a:cubicBezTo>
                <a:lnTo>
                  <a:pt x="3560" y="9082"/>
                </a:lnTo>
                <a:close/>
              </a:path>
            </a:pathLst>
          </a:custGeom>
          <a:solidFill>
            <a:schemeClr val="accent3"/>
          </a:solidFill>
          <a:ln w="19050">
            <a:solidFill>
              <a:srgbClr val="F2F2F2"/>
            </a:solidFill>
            <a:round/>
          </a:ln>
        </p:spPr>
        <p:txBody>
          <a:bodyPr lIns="0" tIns="0" rIns="0" bIns="0"/>
          <a:lstStyle/>
          <a:p>
            <a:pPr lvl="0"/>
            <a:endParaRPr>
              <a:cs typeface="+mn-ea"/>
              <a:sym typeface="+mn-lt"/>
            </a:endParaRPr>
          </a:p>
        </p:txBody>
      </p:sp>
      <p:sp>
        <p:nvSpPr>
          <p:cNvPr id="7" name="Shape 14694"/>
          <p:cNvSpPr/>
          <p:nvPr/>
        </p:nvSpPr>
        <p:spPr>
          <a:xfrm>
            <a:off x="4565026" y="1166625"/>
            <a:ext cx="1652841" cy="1975387"/>
          </a:xfrm>
          <a:custGeom>
            <a:avLst/>
            <a:gdLst/>
            <a:ahLst/>
            <a:cxnLst>
              <a:cxn ang="0">
                <a:pos x="wd2" y="hd2"/>
              </a:cxn>
              <a:cxn ang="5400000">
                <a:pos x="wd2" y="hd2"/>
              </a:cxn>
              <a:cxn ang="10800000">
                <a:pos x="wd2" y="hd2"/>
              </a:cxn>
              <a:cxn ang="16200000">
                <a:pos x="wd2" y="hd2"/>
              </a:cxn>
            </a:cxnLst>
            <a:rect l="0" t="0" r="r" b="b"/>
            <a:pathLst>
              <a:path w="21600" h="21600" extrusionOk="0">
                <a:moveTo>
                  <a:pt x="18135" y="18210"/>
                </a:moveTo>
                <a:cubicBezTo>
                  <a:pt x="14785" y="18210"/>
                  <a:pt x="14785" y="18210"/>
                  <a:pt x="14785" y="18210"/>
                </a:cubicBezTo>
                <a:cubicBezTo>
                  <a:pt x="14785" y="18210"/>
                  <a:pt x="14843" y="18258"/>
                  <a:pt x="14843" y="18258"/>
                </a:cubicBezTo>
                <a:cubicBezTo>
                  <a:pt x="15305" y="18646"/>
                  <a:pt x="15536" y="19130"/>
                  <a:pt x="15536" y="19663"/>
                </a:cubicBezTo>
                <a:cubicBezTo>
                  <a:pt x="15536" y="20196"/>
                  <a:pt x="15305" y="20680"/>
                  <a:pt x="14843" y="21019"/>
                </a:cubicBezTo>
                <a:cubicBezTo>
                  <a:pt x="14381" y="21406"/>
                  <a:pt x="13861" y="21600"/>
                  <a:pt x="13168" y="21600"/>
                </a:cubicBezTo>
                <a:cubicBezTo>
                  <a:pt x="12533" y="21600"/>
                  <a:pt x="12013" y="21406"/>
                  <a:pt x="11551" y="21019"/>
                </a:cubicBezTo>
                <a:cubicBezTo>
                  <a:pt x="11089" y="20680"/>
                  <a:pt x="10858" y="20196"/>
                  <a:pt x="10858" y="19663"/>
                </a:cubicBezTo>
                <a:cubicBezTo>
                  <a:pt x="10858" y="19130"/>
                  <a:pt x="11089" y="18646"/>
                  <a:pt x="11551" y="18258"/>
                </a:cubicBezTo>
                <a:cubicBezTo>
                  <a:pt x="11551" y="18258"/>
                  <a:pt x="11551" y="18210"/>
                  <a:pt x="11551" y="18210"/>
                </a:cubicBezTo>
                <a:cubicBezTo>
                  <a:pt x="9125" y="18210"/>
                  <a:pt x="9125" y="18210"/>
                  <a:pt x="9125" y="18210"/>
                </a:cubicBezTo>
                <a:cubicBezTo>
                  <a:pt x="9125" y="18210"/>
                  <a:pt x="9125" y="18161"/>
                  <a:pt x="9125" y="18113"/>
                </a:cubicBezTo>
                <a:cubicBezTo>
                  <a:pt x="9125" y="16030"/>
                  <a:pt x="8201" y="14190"/>
                  <a:pt x="6411" y="12737"/>
                </a:cubicBezTo>
                <a:cubicBezTo>
                  <a:pt x="4678" y="11236"/>
                  <a:pt x="2483" y="10461"/>
                  <a:pt x="0" y="10461"/>
                </a:cubicBezTo>
                <a:cubicBezTo>
                  <a:pt x="0" y="8282"/>
                  <a:pt x="0" y="8282"/>
                  <a:pt x="0" y="8282"/>
                </a:cubicBezTo>
                <a:cubicBezTo>
                  <a:pt x="58" y="8378"/>
                  <a:pt x="116" y="8427"/>
                  <a:pt x="173" y="8475"/>
                </a:cubicBezTo>
                <a:cubicBezTo>
                  <a:pt x="635" y="8863"/>
                  <a:pt x="1213" y="9057"/>
                  <a:pt x="1848" y="9057"/>
                </a:cubicBezTo>
                <a:cubicBezTo>
                  <a:pt x="2483" y="9057"/>
                  <a:pt x="3061" y="8863"/>
                  <a:pt x="3523" y="8475"/>
                </a:cubicBezTo>
                <a:cubicBezTo>
                  <a:pt x="3985" y="8088"/>
                  <a:pt x="4216" y="7652"/>
                  <a:pt x="4216" y="7071"/>
                </a:cubicBezTo>
                <a:cubicBezTo>
                  <a:pt x="4216" y="6538"/>
                  <a:pt x="3985" y="6102"/>
                  <a:pt x="3523" y="5715"/>
                </a:cubicBezTo>
                <a:cubicBezTo>
                  <a:pt x="3061" y="5327"/>
                  <a:pt x="2483" y="5134"/>
                  <a:pt x="1848" y="5134"/>
                </a:cubicBezTo>
                <a:cubicBezTo>
                  <a:pt x="1213" y="5134"/>
                  <a:pt x="635" y="5327"/>
                  <a:pt x="173" y="5715"/>
                </a:cubicBezTo>
                <a:cubicBezTo>
                  <a:pt x="116" y="5763"/>
                  <a:pt x="58" y="5812"/>
                  <a:pt x="0" y="5909"/>
                </a:cubicBezTo>
                <a:cubicBezTo>
                  <a:pt x="0" y="2954"/>
                  <a:pt x="0" y="2954"/>
                  <a:pt x="0" y="2954"/>
                </a:cubicBezTo>
                <a:cubicBezTo>
                  <a:pt x="58" y="2954"/>
                  <a:pt x="58" y="2954"/>
                  <a:pt x="116" y="2954"/>
                </a:cubicBezTo>
                <a:cubicBezTo>
                  <a:pt x="693" y="2954"/>
                  <a:pt x="1271" y="2954"/>
                  <a:pt x="1848" y="3003"/>
                </a:cubicBezTo>
                <a:cubicBezTo>
                  <a:pt x="3870" y="0"/>
                  <a:pt x="3870" y="0"/>
                  <a:pt x="3870" y="0"/>
                </a:cubicBezTo>
                <a:cubicBezTo>
                  <a:pt x="5025" y="194"/>
                  <a:pt x="6180" y="387"/>
                  <a:pt x="7277" y="726"/>
                </a:cubicBezTo>
                <a:cubicBezTo>
                  <a:pt x="7277" y="4165"/>
                  <a:pt x="7277" y="4165"/>
                  <a:pt x="7277" y="4165"/>
                </a:cubicBezTo>
                <a:cubicBezTo>
                  <a:pt x="8490" y="4601"/>
                  <a:pt x="9645" y="5134"/>
                  <a:pt x="10742" y="5812"/>
                </a:cubicBezTo>
                <a:cubicBezTo>
                  <a:pt x="14207" y="4068"/>
                  <a:pt x="14207" y="4068"/>
                  <a:pt x="14207" y="4068"/>
                </a:cubicBezTo>
                <a:cubicBezTo>
                  <a:pt x="14670" y="4407"/>
                  <a:pt x="15132" y="4746"/>
                  <a:pt x="15594" y="5134"/>
                </a:cubicBezTo>
                <a:cubicBezTo>
                  <a:pt x="15940" y="5473"/>
                  <a:pt x="16287" y="5763"/>
                  <a:pt x="16633" y="6102"/>
                </a:cubicBezTo>
                <a:cubicBezTo>
                  <a:pt x="14554" y="9008"/>
                  <a:pt x="14554" y="9008"/>
                  <a:pt x="14554" y="9008"/>
                </a:cubicBezTo>
                <a:cubicBezTo>
                  <a:pt x="15363" y="9880"/>
                  <a:pt x="16056" y="10848"/>
                  <a:pt x="16633" y="11817"/>
                </a:cubicBezTo>
                <a:cubicBezTo>
                  <a:pt x="20734" y="11817"/>
                  <a:pt x="20734" y="11817"/>
                  <a:pt x="20734" y="11817"/>
                </a:cubicBezTo>
                <a:cubicBezTo>
                  <a:pt x="21080" y="12737"/>
                  <a:pt x="21369" y="13657"/>
                  <a:pt x="21600" y="14578"/>
                </a:cubicBezTo>
                <a:cubicBezTo>
                  <a:pt x="18077" y="16515"/>
                  <a:pt x="18077" y="16515"/>
                  <a:pt x="18077" y="16515"/>
                </a:cubicBezTo>
                <a:cubicBezTo>
                  <a:pt x="18135" y="17048"/>
                  <a:pt x="18135" y="17580"/>
                  <a:pt x="18135" y="18113"/>
                </a:cubicBezTo>
                <a:cubicBezTo>
                  <a:pt x="18135" y="18161"/>
                  <a:pt x="18135" y="18161"/>
                  <a:pt x="18135" y="18210"/>
                </a:cubicBezTo>
                <a:close/>
              </a:path>
            </a:pathLst>
          </a:custGeom>
          <a:solidFill>
            <a:schemeClr val="accent2"/>
          </a:solidFill>
          <a:ln w="19050">
            <a:solidFill>
              <a:srgbClr val="F2F2F2"/>
            </a:solidFill>
            <a:round/>
          </a:ln>
        </p:spPr>
        <p:txBody>
          <a:bodyPr lIns="0" tIns="0" rIns="0" bIns="0"/>
          <a:lstStyle/>
          <a:p>
            <a:pPr lvl="0"/>
            <a:endParaRPr>
              <a:cs typeface="+mn-ea"/>
              <a:sym typeface="+mn-lt"/>
            </a:endParaRPr>
          </a:p>
        </p:txBody>
      </p:sp>
      <p:sp>
        <p:nvSpPr>
          <p:cNvPr id="9" name="Shape 14696"/>
          <p:cNvSpPr/>
          <p:nvPr/>
        </p:nvSpPr>
        <p:spPr>
          <a:xfrm>
            <a:off x="2920905" y="2495173"/>
            <a:ext cx="1644124" cy="1975388"/>
          </a:xfrm>
          <a:custGeom>
            <a:avLst/>
            <a:gdLst/>
            <a:ahLst/>
            <a:cxnLst>
              <a:cxn ang="0">
                <a:pos x="wd2" y="hd2"/>
              </a:cxn>
              <a:cxn ang="5400000">
                <a:pos x="wd2" y="hd2"/>
              </a:cxn>
              <a:cxn ang="10800000">
                <a:pos x="wd2" y="hd2"/>
              </a:cxn>
              <a:cxn ang="16200000">
                <a:pos x="wd2" y="hd2"/>
              </a:cxn>
            </a:cxnLst>
            <a:rect l="0" t="0" r="r" b="b"/>
            <a:pathLst>
              <a:path w="21600" h="21600" extrusionOk="0">
                <a:moveTo>
                  <a:pt x="21600" y="11236"/>
                </a:moveTo>
                <a:cubicBezTo>
                  <a:pt x="21600" y="13512"/>
                  <a:pt x="21600" y="13512"/>
                  <a:pt x="21600" y="13512"/>
                </a:cubicBezTo>
                <a:cubicBezTo>
                  <a:pt x="21542" y="13415"/>
                  <a:pt x="21426" y="13318"/>
                  <a:pt x="21310" y="13222"/>
                </a:cubicBezTo>
                <a:cubicBezTo>
                  <a:pt x="20845" y="12834"/>
                  <a:pt x="20265" y="12640"/>
                  <a:pt x="19626" y="12640"/>
                </a:cubicBezTo>
                <a:cubicBezTo>
                  <a:pt x="18987" y="12640"/>
                  <a:pt x="18406" y="12834"/>
                  <a:pt x="17942" y="13222"/>
                </a:cubicBezTo>
                <a:cubicBezTo>
                  <a:pt x="17535" y="13609"/>
                  <a:pt x="17303" y="14093"/>
                  <a:pt x="17303" y="14626"/>
                </a:cubicBezTo>
                <a:cubicBezTo>
                  <a:pt x="17303" y="15159"/>
                  <a:pt x="17535" y="15643"/>
                  <a:pt x="17942" y="15982"/>
                </a:cubicBezTo>
                <a:cubicBezTo>
                  <a:pt x="18406" y="16370"/>
                  <a:pt x="18987" y="16563"/>
                  <a:pt x="19626" y="16563"/>
                </a:cubicBezTo>
                <a:cubicBezTo>
                  <a:pt x="20265" y="16563"/>
                  <a:pt x="20845" y="16370"/>
                  <a:pt x="21310" y="15982"/>
                </a:cubicBezTo>
                <a:cubicBezTo>
                  <a:pt x="21426" y="15885"/>
                  <a:pt x="21542" y="15788"/>
                  <a:pt x="21600" y="15691"/>
                </a:cubicBezTo>
                <a:cubicBezTo>
                  <a:pt x="21600" y="18743"/>
                  <a:pt x="21600" y="18743"/>
                  <a:pt x="21600" y="18743"/>
                </a:cubicBezTo>
                <a:cubicBezTo>
                  <a:pt x="20961" y="18743"/>
                  <a:pt x="20381" y="18694"/>
                  <a:pt x="19742" y="18646"/>
                </a:cubicBezTo>
                <a:cubicBezTo>
                  <a:pt x="17535" y="21600"/>
                  <a:pt x="17535" y="21600"/>
                  <a:pt x="17535" y="21600"/>
                </a:cubicBezTo>
                <a:cubicBezTo>
                  <a:pt x="16316" y="21455"/>
                  <a:pt x="15155" y="21164"/>
                  <a:pt x="14052" y="20825"/>
                </a:cubicBezTo>
                <a:cubicBezTo>
                  <a:pt x="14342" y="17483"/>
                  <a:pt x="14342" y="17483"/>
                  <a:pt x="14342" y="17483"/>
                </a:cubicBezTo>
                <a:cubicBezTo>
                  <a:pt x="13065" y="16999"/>
                  <a:pt x="11845" y="16370"/>
                  <a:pt x="10684" y="15643"/>
                </a:cubicBezTo>
                <a:cubicBezTo>
                  <a:pt x="7490" y="17580"/>
                  <a:pt x="7490" y="17580"/>
                  <a:pt x="7490" y="17580"/>
                </a:cubicBezTo>
                <a:cubicBezTo>
                  <a:pt x="7026" y="17241"/>
                  <a:pt x="6561" y="16902"/>
                  <a:pt x="6155" y="16563"/>
                </a:cubicBezTo>
                <a:cubicBezTo>
                  <a:pt x="5632" y="16127"/>
                  <a:pt x="5168" y="15740"/>
                  <a:pt x="4761" y="15304"/>
                </a:cubicBezTo>
                <a:cubicBezTo>
                  <a:pt x="6852" y="12301"/>
                  <a:pt x="6852" y="12301"/>
                  <a:pt x="6852" y="12301"/>
                </a:cubicBezTo>
                <a:cubicBezTo>
                  <a:pt x="6097" y="11478"/>
                  <a:pt x="5516" y="10606"/>
                  <a:pt x="4994" y="9638"/>
                </a:cubicBezTo>
                <a:cubicBezTo>
                  <a:pt x="871" y="9638"/>
                  <a:pt x="871" y="9638"/>
                  <a:pt x="871" y="9638"/>
                </a:cubicBezTo>
                <a:cubicBezTo>
                  <a:pt x="465" y="8717"/>
                  <a:pt x="232" y="7797"/>
                  <a:pt x="0" y="6829"/>
                </a:cubicBezTo>
                <a:cubicBezTo>
                  <a:pt x="3600" y="5037"/>
                  <a:pt x="3600" y="5037"/>
                  <a:pt x="3600" y="5037"/>
                </a:cubicBezTo>
                <a:cubicBezTo>
                  <a:pt x="3600" y="4746"/>
                  <a:pt x="3542" y="4407"/>
                  <a:pt x="3542" y="4068"/>
                </a:cubicBezTo>
                <a:cubicBezTo>
                  <a:pt x="3542" y="3971"/>
                  <a:pt x="3542" y="3826"/>
                  <a:pt x="3542" y="3681"/>
                </a:cubicBezTo>
                <a:cubicBezTo>
                  <a:pt x="6852" y="3681"/>
                  <a:pt x="6852" y="3681"/>
                  <a:pt x="6852" y="3681"/>
                </a:cubicBezTo>
                <a:cubicBezTo>
                  <a:pt x="6677" y="3584"/>
                  <a:pt x="6503" y="3487"/>
                  <a:pt x="6329" y="3342"/>
                </a:cubicBezTo>
                <a:cubicBezTo>
                  <a:pt x="5865" y="2954"/>
                  <a:pt x="5632" y="2518"/>
                  <a:pt x="5632" y="1986"/>
                </a:cubicBezTo>
                <a:cubicBezTo>
                  <a:pt x="5632" y="1404"/>
                  <a:pt x="5865" y="969"/>
                  <a:pt x="6329" y="581"/>
                </a:cubicBezTo>
                <a:cubicBezTo>
                  <a:pt x="6794" y="194"/>
                  <a:pt x="7374" y="0"/>
                  <a:pt x="8013" y="0"/>
                </a:cubicBezTo>
                <a:cubicBezTo>
                  <a:pt x="8652" y="0"/>
                  <a:pt x="9232" y="194"/>
                  <a:pt x="9697" y="581"/>
                </a:cubicBezTo>
                <a:cubicBezTo>
                  <a:pt x="10161" y="969"/>
                  <a:pt x="10394" y="1404"/>
                  <a:pt x="10394" y="1986"/>
                </a:cubicBezTo>
                <a:cubicBezTo>
                  <a:pt x="10394" y="2518"/>
                  <a:pt x="10161" y="2954"/>
                  <a:pt x="9697" y="3342"/>
                </a:cubicBezTo>
                <a:cubicBezTo>
                  <a:pt x="9523" y="3487"/>
                  <a:pt x="9348" y="3584"/>
                  <a:pt x="9174" y="3681"/>
                </a:cubicBezTo>
                <a:cubicBezTo>
                  <a:pt x="12426" y="3681"/>
                  <a:pt x="12426" y="3681"/>
                  <a:pt x="12426" y="3681"/>
                </a:cubicBezTo>
                <a:cubicBezTo>
                  <a:pt x="12426" y="5763"/>
                  <a:pt x="13297" y="7555"/>
                  <a:pt x="15097" y="9008"/>
                </a:cubicBezTo>
                <a:cubicBezTo>
                  <a:pt x="16897" y="10509"/>
                  <a:pt x="19045" y="11236"/>
                  <a:pt x="21600" y="11236"/>
                </a:cubicBezTo>
                <a:cubicBezTo>
                  <a:pt x="21600" y="11236"/>
                  <a:pt x="21600" y="11236"/>
                  <a:pt x="21600" y="11236"/>
                </a:cubicBezTo>
                <a:close/>
              </a:path>
            </a:pathLst>
          </a:custGeom>
          <a:solidFill>
            <a:schemeClr val="accent4"/>
          </a:solidFill>
          <a:ln w="19050">
            <a:solidFill>
              <a:srgbClr val="F2F2F2"/>
            </a:solidFill>
            <a:round/>
          </a:ln>
        </p:spPr>
        <p:txBody>
          <a:bodyPr lIns="0" tIns="0" rIns="0" bIns="0"/>
          <a:lstStyle/>
          <a:p>
            <a:pPr lvl="0"/>
            <a:endParaRPr>
              <a:cs typeface="+mn-ea"/>
              <a:sym typeface="+mn-lt"/>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12" presetClass="entr" presetSubtype="2" fill="hold" nodeType="withEffect">
                                  <p:stCondLst>
                                    <p:cond delay="0"/>
                                  </p:stCondLst>
                                  <p:childTnLst>
                                    <p:set>
                                      <p:cBhvr>
                                        <p:cTn id="10" dur="1" fill="hold">
                                          <p:stCondLst>
                                            <p:cond delay="0"/>
                                          </p:stCondLst>
                                        </p:cTn>
                                        <p:tgtEl>
                                          <p:spTgt spid="61"/>
                                        </p:tgtEl>
                                        <p:attrNameLst>
                                          <p:attrName>style.visibility</p:attrName>
                                        </p:attrNameLst>
                                      </p:cBhvr>
                                      <p:to>
                                        <p:strVal val="visible"/>
                                      </p:to>
                                    </p:set>
                                    <p:anim calcmode="lin" valueType="num">
                                      <p:cBhvr additive="base">
                                        <p:cTn id="11" dur="500"/>
                                        <p:tgtEl>
                                          <p:spTgt spid="61"/>
                                        </p:tgtEl>
                                        <p:attrNameLst>
                                          <p:attrName>ppt_x</p:attrName>
                                        </p:attrNameLst>
                                      </p:cBhvr>
                                      <p:tavLst>
                                        <p:tav tm="0">
                                          <p:val>
                                            <p:strVal val="#ppt_x+#ppt_w*1.125000"/>
                                          </p:val>
                                        </p:tav>
                                        <p:tav tm="100000">
                                          <p:val>
                                            <p:strVal val="#ppt_x"/>
                                          </p:val>
                                        </p:tav>
                                      </p:tavLst>
                                    </p:anim>
                                    <p:animEffect transition="in" filter="wipe(left)">
                                      <p:cBhvr>
                                        <p:cTn id="12" dur="500"/>
                                        <p:tgtEl>
                                          <p:spTgt spid="61"/>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par>
                                <p:cTn id="19" presetID="12" presetClass="entr" presetSubtype="8" fill="hold" nodeType="withEffect">
                                  <p:stCondLst>
                                    <p:cond delay="0"/>
                                  </p:stCondLst>
                                  <p:childTnLst>
                                    <p:set>
                                      <p:cBhvr>
                                        <p:cTn id="20" dur="1" fill="hold">
                                          <p:stCondLst>
                                            <p:cond delay="0"/>
                                          </p:stCondLst>
                                        </p:cTn>
                                        <p:tgtEl>
                                          <p:spTgt spid="63"/>
                                        </p:tgtEl>
                                        <p:attrNameLst>
                                          <p:attrName>style.visibility</p:attrName>
                                        </p:attrNameLst>
                                      </p:cBhvr>
                                      <p:to>
                                        <p:strVal val="visible"/>
                                      </p:to>
                                    </p:set>
                                    <p:anim calcmode="lin" valueType="num">
                                      <p:cBhvr additive="base">
                                        <p:cTn id="21" dur="500"/>
                                        <p:tgtEl>
                                          <p:spTgt spid="63"/>
                                        </p:tgtEl>
                                        <p:attrNameLst>
                                          <p:attrName>ppt_x</p:attrName>
                                        </p:attrNameLst>
                                      </p:cBhvr>
                                      <p:tavLst>
                                        <p:tav tm="0">
                                          <p:val>
                                            <p:strVal val="#ppt_x-#ppt_w*1.125000"/>
                                          </p:val>
                                        </p:tav>
                                        <p:tav tm="100000">
                                          <p:val>
                                            <p:strVal val="#ppt_x"/>
                                          </p:val>
                                        </p:tav>
                                      </p:tavLst>
                                    </p:anim>
                                    <p:animEffect transition="in" filter="wipe(right)">
                                      <p:cBhvr>
                                        <p:cTn id="22" dur="500"/>
                                        <p:tgtEl>
                                          <p:spTgt spid="63"/>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par>
                                <p:cTn id="29" presetID="12" presetClass="entr" presetSubtype="8" fill="hold" nodeType="withEffect">
                                  <p:stCondLst>
                                    <p:cond delay="0"/>
                                  </p:stCondLst>
                                  <p:childTnLst>
                                    <p:set>
                                      <p:cBhvr>
                                        <p:cTn id="30" dur="1" fill="hold">
                                          <p:stCondLst>
                                            <p:cond delay="0"/>
                                          </p:stCondLst>
                                        </p:cTn>
                                        <p:tgtEl>
                                          <p:spTgt spid="64"/>
                                        </p:tgtEl>
                                        <p:attrNameLst>
                                          <p:attrName>style.visibility</p:attrName>
                                        </p:attrNameLst>
                                      </p:cBhvr>
                                      <p:to>
                                        <p:strVal val="visible"/>
                                      </p:to>
                                    </p:set>
                                    <p:anim calcmode="lin" valueType="num">
                                      <p:cBhvr additive="base">
                                        <p:cTn id="31" dur="500"/>
                                        <p:tgtEl>
                                          <p:spTgt spid="64"/>
                                        </p:tgtEl>
                                        <p:attrNameLst>
                                          <p:attrName>ppt_x</p:attrName>
                                        </p:attrNameLst>
                                      </p:cBhvr>
                                      <p:tavLst>
                                        <p:tav tm="0">
                                          <p:val>
                                            <p:strVal val="#ppt_x-#ppt_w*1.125000"/>
                                          </p:val>
                                        </p:tav>
                                        <p:tav tm="100000">
                                          <p:val>
                                            <p:strVal val="#ppt_x"/>
                                          </p:val>
                                        </p:tav>
                                      </p:tavLst>
                                    </p:anim>
                                    <p:animEffect transition="in" filter="wipe(right)">
                                      <p:cBhvr>
                                        <p:cTn id="32" dur="500"/>
                                        <p:tgtEl>
                                          <p:spTgt spid="64"/>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par>
                                <p:cTn id="39" presetID="12" presetClass="entr" presetSubtype="2" fill="hold" nodeType="withEffect">
                                  <p:stCondLst>
                                    <p:cond delay="0"/>
                                  </p:stCondLst>
                                  <p:childTnLst>
                                    <p:set>
                                      <p:cBhvr>
                                        <p:cTn id="40" dur="1" fill="hold">
                                          <p:stCondLst>
                                            <p:cond delay="0"/>
                                          </p:stCondLst>
                                        </p:cTn>
                                        <p:tgtEl>
                                          <p:spTgt spid="62"/>
                                        </p:tgtEl>
                                        <p:attrNameLst>
                                          <p:attrName>style.visibility</p:attrName>
                                        </p:attrNameLst>
                                      </p:cBhvr>
                                      <p:to>
                                        <p:strVal val="visible"/>
                                      </p:to>
                                    </p:set>
                                    <p:anim calcmode="lin" valueType="num">
                                      <p:cBhvr additive="base">
                                        <p:cTn id="41" dur="500"/>
                                        <p:tgtEl>
                                          <p:spTgt spid="62"/>
                                        </p:tgtEl>
                                        <p:attrNameLst>
                                          <p:attrName>ppt_x</p:attrName>
                                        </p:attrNameLst>
                                      </p:cBhvr>
                                      <p:tavLst>
                                        <p:tav tm="0">
                                          <p:val>
                                            <p:strVal val="#ppt_x+#ppt_w*1.125000"/>
                                          </p:val>
                                        </p:tav>
                                        <p:tav tm="100000">
                                          <p:val>
                                            <p:strVal val="#ppt_x"/>
                                          </p:val>
                                        </p:tav>
                                      </p:tavLst>
                                    </p:anim>
                                    <p:animEffect transition="in" filter="wipe(left)">
                                      <p:cBhvr>
                                        <p:cTn id="42"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7"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9585" y="165100"/>
            <a:ext cx="3503930"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5" name="文本框 10"/>
          <p:cNvSpPr txBox="1">
            <a:spLocks noChangeArrowheads="1"/>
          </p:cNvSpPr>
          <p:nvPr/>
        </p:nvSpPr>
        <p:spPr bwMode="auto">
          <a:xfrm>
            <a:off x="485625" y="151957"/>
            <a:ext cx="336604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八、</a:t>
            </a:r>
            <a:r>
              <a:rPr lang="zh-CN" altLang="zh-CN" sz="2000" b="1" dirty="0" smtClean="0">
                <a:solidFill>
                  <a:schemeClr val="bg1"/>
                </a:solidFill>
                <a:latin typeface="+mj-ea"/>
                <a:ea typeface="+mj-ea"/>
                <a:sym typeface="+mn-lt"/>
              </a:rPr>
              <a:t>人员的分工和具体安排</a:t>
            </a:r>
            <a:endParaRPr lang="zh-CN" altLang="zh-CN" sz="2000" b="1" dirty="0" smtClean="0">
              <a:solidFill>
                <a:schemeClr val="bg1"/>
              </a:solidFill>
              <a:latin typeface="+mj-ea"/>
              <a:ea typeface="+mj-ea"/>
              <a:sym typeface="+mn-lt"/>
            </a:endParaRPr>
          </a:p>
        </p:txBody>
      </p:sp>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graphicFrame>
        <p:nvGraphicFramePr>
          <p:cNvPr id="2" name="表格 1"/>
          <p:cNvGraphicFramePr>
            <a:graphicFrameLocks noGrp="1"/>
          </p:cNvGraphicFramePr>
          <p:nvPr/>
        </p:nvGraphicFramePr>
        <p:xfrm>
          <a:off x="848337" y="924556"/>
          <a:ext cx="7531100" cy="3708400"/>
        </p:xfrm>
        <a:graphic>
          <a:graphicData uri="http://schemas.openxmlformats.org/drawingml/2006/table">
            <a:tbl>
              <a:tblPr>
                <a:effectLst>
                  <a:outerShdw blurRad="63500" sx="102000" sy="102000" algn="ctr" rotWithShape="0">
                    <a:prstClr val="black">
                      <a:alpha val="40000"/>
                    </a:prstClr>
                  </a:outerShdw>
                </a:effectLst>
                <a:tableStyleId>{5DA37D80-6434-44D0-A028-1B22A696006F}</a:tableStyleId>
              </a:tblPr>
              <a:tblGrid>
                <a:gridCol w="745321"/>
                <a:gridCol w="3904615"/>
                <a:gridCol w="1308635"/>
                <a:gridCol w="1572834"/>
              </a:tblGrid>
              <a:tr h="463550">
                <a:tc gridSpan="4">
                  <a:txBody>
                    <a:bodyPr/>
                    <a:p>
                      <a:pPr algn="ctr" fontAlgn="ctr"/>
                      <a:r>
                        <a:rPr lang="zh-CN" sz="2000" b="1" u="none" strike="noStrike" dirty="0">
                          <a:solidFill>
                            <a:schemeClr val="bg1"/>
                          </a:solidFill>
                        </a:rPr>
                        <a:t>各项目主要负责人和进度安排</a:t>
                      </a:r>
                      <a:endParaRPr lang="zh-CN" sz="2000" b="1" u="none" strike="noStrike" dirty="0">
                        <a:solidFill>
                          <a:schemeClr val="bg1"/>
                        </a:solidFill>
                      </a:endParaRPr>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75000"/>
                      </a:schemeClr>
                    </a:solidFill>
                  </a:tcPr>
                </a:tc>
                <a:tc hMerge="1">
                  <a:tcPr>
                    <a:lnT w="12700">
                      <a:solidFill>
                        <a:srgbClr val="2095AE"/>
                      </a:solidFill>
                      <a:prstDash val="solid"/>
                    </a:lnT>
                    <a:lnB w="12700">
                      <a:solidFill>
                        <a:srgbClr val="2095AE"/>
                      </a:solidFill>
                      <a:prstDash val="solid"/>
                    </a:lnB>
                  </a:tcPr>
                </a:tc>
                <a:tc hMerge="1">
                  <a:tcPr>
                    <a:lnT w="12700">
                      <a:solidFill>
                        <a:srgbClr val="2095AE"/>
                      </a:solidFill>
                      <a:prstDash val="solid"/>
                    </a:lnT>
                    <a:lnB w="12700">
                      <a:solidFill>
                        <a:srgbClr val="2095AE"/>
                      </a:solidFill>
                      <a:prstDash val="solid"/>
                    </a:lnB>
                  </a:tcPr>
                </a:tc>
                <a:tc hMerge="1">
                  <a:tcPr>
                    <a:lnR w="12700">
                      <a:solidFill>
                        <a:srgbClr val="2095AE"/>
                      </a:solidFill>
                      <a:prstDash val="solid"/>
                    </a:lnR>
                    <a:lnT w="12700">
                      <a:solidFill>
                        <a:srgbClr val="2095AE"/>
                      </a:solidFill>
                      <a:prstDash val="solid"/>
                    </a:lnT>
                    <a:lnB w="12700">
                      <a:solidFill>
                        <a:srgbClr val="2095AE"/>
                      </a:solidFill>
                      <a:prstDash val="solid"/>
                    </a:lnB>
                  </a:tcPr>
                </a:tc>
              </a:tr>
              <a:tr h="463550">
                <a:tc>
                  <a:txBody>
                    <a:bodyPr/>
                    <a:p>
                      <a:pPr algn="ctr" fontAlgn="ctr"/>
                      <a:r>
                        <a:rPr lang="zh-CN" sz="1400" b="1" u="none" strike="noStrike"/>
                        <a:t>序号</a:t>
                      </a:r>
                      <a:endParaRPr lang="zh-CN" sz="1400" b="1"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400" b="1" u="none" strike="noStrike"/>
                        <a:t>项目名称</a:t>
                      </a:r>
                      <a:endParaRPr lang="zh-CN" sz="1400" b="1"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400" b="1" u="none" strike="noStrike"/>
                        <a:t>主要负责人</a:t>
                      </a:r>
                      <a:endParaRPr lang="zh-CN" sz="1400" b="1"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400" b="1" u="none" strike="noStrike"/>
                        <a:t>完成时间</a:t>
                      </a:r>
                      <a:endParaRPr lang="zh-CN" sz="1400" b="1"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r>
              <a:tr h="463550">
                <a:tc>
                  <a:txBody>
                    <a:bodyPr/>
                    <a:p>
                      <a:pPr algn="ctr" fontAlgn="ctr"/>
                      <a:r>
                        <a:rPr lang="zh-CN" sz="1200" u="none" strike="noStrike"/>
                        <a:t>1</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文献收集、理论指导</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承叶</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2018年</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r>
              <a:tr h="463550">
                <a:tc>
                  <a:txBody>
                    <a:bodyPr/>
                    <a:p>
                      <a:pPr algn="ctr" fontAlgn="ctr"/>
                      <a:r>
                        <a:rPr lang="zh-CN" sz="1200" u="none" strike="noStrike"/>
                        <a:t>2</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数学语言能力的调查研究</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李甜</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2018年</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r>
              <a:tr h="463550">
                <a:tc>
                  <a:txBody>
                    <a:bodyPr/>
                    <a:p>
                      <a:pPr algn="ctr" fontAlgn="ctr"/>
                      <a:r>
                        <a:rPr lang="zh-CN" sz="1200" u="none" strike="noStrike"/>
                        <a:t>3</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“教师的数学语言能力对学生的影响”策略研究</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王暑雅</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en-US" sz="1200" u="none" strike="noStrike"/>
                        <a:t>2018、2019年</a:t>
                      </a:r>
                      <a:endParaRPr lang="en-US"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r>
              <a:tr h="463550">
                <a:tc>
                  <a:txBody>
                    <a:bodyPr/>
                    <a:p>
                      <a:pPr algn="ctr" fontAlgn="ctr"/>
                      <a:r>
                        <a:rPr lang="zh-CN" sz="1200" u="none" strike="noStrike"/>
                        <a:t>4</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“课堂模式对学生数学表达积极性的影响”策略研究</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李香</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en-US" sz="1200" u="none" strike="noStrike"/>
                        <a:t>2018、2019年</a:t>
                      </a:r>
                      <a:endParaRPr lang="en-US"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r>
              <a:tr h="463550">
                <a:tc>
                  <a:txBody>
                    <a:bodyPr/>
                    <a:p>
                      <a:pPr algn="ctr" fontAlgn="ctr"/>
                      <a:r>
                        <a:rPr lang="zh-CN" sz="1200" u="none" strike="noStrike"/>
                        <a:t>5</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围绕数学四大专题领域进行策略研究</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zh-CN" sz="1200" u="none" strike="noStrike"/>
                        <a:t>郭鸿星</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c>
                  <a:txBody>
                    <a:bodyPr/>
                    <a:p>
                      <a:pPr algn="ctr" fontAlgn="ctr"/>
                      <a:r>
                        <a:rPr lang="en-US" sz="1200" u="none" strike="noStrike"/>
                        <a:t>2018、2019年</a:t>
                      </a:r>
                      <a:endParaRPr lang="en-US"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40000"/>
                        <a:lumOff val="60000"/>
                      </a:schemeClr>
                    </a:solidFill>
                  </a:tcPr>
                </a:tc>
              </a:tr>
              <a:tr h="463550">
                <a:tc>
                  <a:txBody>
                    <a:bodyPr/>
                    <a:p>
                      <a:pPr algn="ctr" fontAlgn="ctr"/>
                      <a:r>
                        <a:rPr lang="zh-CN" sz="1200" u="none" strike="noStrike" dirty="0"/>
                        <a:t>6</a:t>
                      </a:r>
                      <a:endParaRPr lang="zh-CN" sz="1200" u="none" strike="noStrike" dirty="0"/>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数学语言能力评价研究</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zh-CN" sz="1200" u="none" strike="noStrike"/>
                        <a:t>郭鸿星</a:t>
                      </a:r>
                      <a:endParaRPr lang="zh-CN" sz="1200" u="none" strike="noStrike"/>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c>
                  <a:txBody>
                    <a:bodyPr/>
                    <a:p>
                      <a:pPr algn="ctr" fontAlgn="ctr"/>
                      <a:r>
                        <a:rPr lang="en-US" sz="1200" u="none" strike="noStrike" dirty="0"/>
                        <a:t>2018、2019年</a:t>
                      </a:r>
                      <a:endParaRPr lang="en-US" sz="1200" u="none" strike="noStrike" dirty="0"/>
                    </a:p>
                  </a:txBody>
                  <a:tcPr marL="9525" marR="9525" marT="9525" marB="0" anchor="ctr">
                    <a:lnL w="12700">
                      <a:solidFill>
                        <a:srgbClr val="2095AE"/>
                      </a:solidFill>
                      <a:prstDash val="solid"/>
                    </a:lnL>
                    <a:lnR w="12700">
                      <a:solidFill>
                        <a:srgbClr val="2095AE"/>
                      </a:solidFill>
                      <a:prstDash val="solid"/>
                    </a:lnR>
                    <a:lnT w="12700">
                      <a:solidFill>
                        <a:srgbClr val="2095AE"/>
                      </a:solidFill>
                      <a:prstDash val="solid"/>
                    </a:lnT>
                    <a:lnB w="12700">
                      <a:solidFill>
                        <a:srgbClr val="2095AE"/>
                      </a:solidFill>
                      <a:prstDash val="solid"/>
                    </a:lnB>
                    <a:solidFill>
                      <a:schemeClr val="accent5">
                        <a:lumMod val="20000"/>
                        <a:lumOff val="80000"/>
                      </a:schemeClr>
                    </a:solidFill>
                  </a:tcPr>
                </a:tc>
              </a:tr>
            </a:tbl>
          </a:graphicData>
        </a:graphic>
      </p:graphicFrame>
    </p:spTree>
  </p:cSld>
  <p:clrMapOvr>
    <a:masterClrMapping/>
  </p:clrMapOvr>
  <p:transition>
    <p:cove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graphicFrame>
        <p:nvGraphicFramePr>
          <p:cNvPr id="7" name="表格 6"/>
          <p:cNvGraphicFramePr>
            <a:graphicFrameLocks noGrp="1"/>
          </p:cNvGraphicFramePr>
          <p:nvPr/>
        </p:nvGraphicFramePr>
        <p:xfrm>
          <a:off x="1034415" y="928370"/>
          <a:ext cx="7256145" cy="3710305"/>
        </p:xfrm>
        <a:graphic>
          <a:graphicData uri="http://schemas.openxmlformats.org/drawingml/2006/table">
            <a:tbl>
              <a:tblPr>
                <a:effectLst>
                  <a:outerShdw blurRad="63500" sx="102000" sy="102000" algn="ctr" rotWithShape="0">
                    <a:prstClr val="black">
                      <a:alpha val="40000"/>
                    </a:prstClr>
                  </a:outerShdw>
                </a:effectLst>
                <a:tableStyleId>{16D9F66E-5EB9-4882-86FB-DCBF35E3C3E4}</a:tableStyleId>
              </a:tblPr>
              <a:tblGrid>
                <a:gridCol w="1075690"/>
                <a:gridCol w="1349375"/>
                <a:gridCol w="1557020"/>
                <a:gridCol w="1076325"/>
                <a:gridCol w="2197735"/>
              </a:tblGrid>
              <a:tr h="444500">
                <a:tc gridSpan="5">
                  <a:txBody>
                    <a:bodyPr/>
                    <a:lstStyle/>
                    <a:p>
                      <a:pPr algn="ctr" fontAlgn="ctr"/>
                      <a:r>
                        <a:rPr lang="zh-CN" altLang="en-US" sz="2000" b="1" u="none" strike="noStrike">
                          <a:solidFill>
                            <a:schemeClr val="bg1"/>
                          </a:solidFill>
                        </a:rPr>
                        <a:t>具   体   安   排</a:t>
                      </a:r>
                      <a:endParaRPr lang="zh-CN" altLang="en-US" sz="2000" b="1" u="none" strike="noStrike">
                        <a:solidFill>
                          <a:schemeClr val="bg1"/>
                        </a:solidFill>
                      </a:endParaRPr>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006600"/>
                    </a:solidFill>
                  </a:tcPr>
                </a:tc>
                <a:tc hMerge="1">
                  <a:tcPr>
                    <a:lnT w="12700">
                      <a:solidFill>
                        <a:srgbClr val="006600"/>
                      </a:solidFill>
                      <a:prstDash val="solid"/>
                    </a:lnT>
                    <a:lnB w="12700">
                      <a:solidFill>
                        <a:srgbClr val="006600"/>
                      </a:solidFill>
                      <a:prstDash val="solid"/>
                    </a:lnB>
                  </a:tcPr>
                </a:tc>
                <a:tc hMerge="1">
                  <a:tcPr>
                    <a:lnT w="12700">
                      <a:solidFill>
                        <a:srgbClr val="006600"/>
                      </a:solidFill>
                      <a:prstDash val="solid"/>
                    </a:lnT>
                    <a:lnB w="12700">
                      <a:solidFill>
                        <a:srgbClr val="006600"/>
                      </a:solidFill>
                      <a:prstDash val="solid"/>
                    </a:lnB>
                  </a:tcPr>
                </a:tc>
                <a:tc hMerge="1">
                  <a:tcPr>
                    <a:lnT w="12700">
                      <a:solidFill>
                        <a:srgbClr val="006600"/>
                      </a:solidFill>
                      <a:prstDash val="solid"/>
                    </a:lnT>
                    <a:lnB w="12700">
                      <a:solidFill>
                        <a:srgbClr val="006600"/>
                      </a:solidFill>
                      <a:prstDash val="solid"/>
                    </a:lnB>
                  </a:tcPr>
                </a:tc>
                <a:tc hMerge="1">
                  <a:tcPr>
                    <a:lnR w="12700">
                      <a:solidFill>
                        <a:srgbClr val="006600"/>
                      </a:solidFill>
                      <a:prstDash val="solid"/>
                    </a:lnR>
                    <a:lnT w="12700">
                      <a:solidFill>
                        <a:srgbClr val="006600"/>
                      </a:solidFill>
                      <a:prstDash val="solid"/>
                    </a:lnT>
                    <a:lnB w="12700">
                      <a:solidFill>
                        <a:srgbClr val="006600"/>
                      </a:solidFill>
                      <a:prstDash val="solid"/>
                    </a:lnB>
                  </a:tcPr>
                </a:tc>
              </a:tr>
              <a:tr h="347980">
                <a:tc>
                  <a:txBody>
                    <a:bodyPr/>
                    <a:lstStyle/>
                    <a:p>
                      <a:pPr algn="ctr" fontAlgn="ctr"/>
                      <a:r>
                        <a:rPr lang="zh-CN" altLang="en-US" sz="1300" b="1" u="none" strike="noStrike"/>
                        <a:t>姓名</a:t>
                      </a:r>
                      <a:endParaRPr lang="zh-CN" altLang="en-US" sz="1300" b="1"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300" b="1" u="none" strike="noStrike"/>
                        <a:t>专业技术职称</a:t>
                      </a:r>
                      <a:endParaRPr lang="zh-CN" altLang="en-US" sz="1300" b="1"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300" b="1" u="none" strike="noStrike"/>
                        <a:t>工作单位</a:t>
                      </a:r>
                      <a:endParaRPr lang="zh-CN" altLang="en-US" sz="1300" b="1"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300" b="1" u="none" strike="noStrike"/>
                        <a:t>研究专长</a:t>
                      </a:r>
                      <a:endParaRPr lang="zh-CN" altLang="en-US" sz="1300" b="1"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300" b="1" u="none" strike="noStrike"/>
                        <a:t>在课题组中的分工情况</a:t>
                      </a:r>
                      <a:endParaRPr lang="zh-CN" altLang="en-US" sz="1300" b="1"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r>
              <a:tr h="963295">
                <a:tc>
                  <a:txBody>
                    <a:bodyPr/>
                    <a:lstStyle/>
                    <a:p>
                      <a:pPr algn="ctr" fontAlgn="ctr"/>
                      <a:r>
                        <a:rPr lang="zh-CN" altLang="en-US" sz="1100" u="none" strike="noStrike"/>
                        <a:t>郭鸿星</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中小学二级</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常州市三河口小学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数学教学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lnSpc>
                          <a:spcPct val="150000"/>
                        </a:lnSpc>
                      </a:pPr>
                      <a:r>
                        <a:rPr lang="zh-CN" altLang="en-US" sz="1100" u="none" strike="noStrike" dirty="0"/>
                        <a:t>主持人，课题论证、方案设计，布置阶段工作计划、阶段总结检查，中期评估和结题</a:t>
                      </a:r>
                      <a:endParaRPr lang="zh-CN" altLang="en-US" sz="1100" u="none" strike="noStrike" dirty="0"/>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r>
              <a:tr h="488950">
                <a:tc>
                  <a:txBody>
                    <a:bodyPr/>
                    <a:lstStyle/>
                    <a:p>
                      <a:pPr algn="ctr" fontAlgn="ctr"/>
                      <a:r>
                        <a:rPr lang="zh-CN" altLang="en-US" sz="1100" u="none" strike="noStrike"/>
                        <a:t>承叶</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小中高</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常州市三河口小学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理论研究</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文献收集、理论指导</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r>
              <a:tr h="488315">
                <a:tc>
                  <a:txBody>
                    <a:bodyPr/>
                    <a:lstStyle/>
                    <a:p>
                      <a:pPr algn="ctr" fontAlgn="ctr"/>
                      <a:r>
                        <a:rPr lang="zh-CN" altLang="en-US" sz="1100" u="none" strike="noStrike"/>
                        <a:t>王暑雅</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中小学二级</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常州市三河口小学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数学教学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实践研究</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r>
              <a:tr h="488315">
                <a:tc>
                  <a:txBody>
                    <a:bodyPr/>
                    <a:lstStyle/>
                    <a:p>
                      <a:pPr algn="ctr" fontAlgn="ctr"/>
                      <a:r>
                        <a:rPr lang="zh-CN" altLang="en-US" sz="1100" u="none" strike="noStrike"/>
                        <a:t>李香</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中小学二级</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常州市三河口小学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数学教学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c>
                  <a:txBody>
                    <a:bodyPr/>
                    <a:lstStyle/>
                    <a:p>
                      <a:pPr algn="ctr" fontAlgn="ctr"/>
                      <a:r>
                        <a:rPr lang="zh-CN" altLang="en-US" sz="1100" u="none" strike="noStrike"/>
                        <a:t>实践研究</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EEFBF8"/>
                    </a:solidFill>
                  </a:tcPr>
                </a:tc>
              </a:tr>
              <a:tr h="488950">
                <a:tc>
                  <a:txBody>
                    <a:bodyPr/>
                    <a:lstStyle/>
                    <a:p>
                      <a:pPr algn="ctr" fontAlgn="ctr"/>
                      <a:r>
                        <a:rPr lang="zh-CN" altLang="en-US" sz="1100" u="none" strike="noStrike"/>
                        <a:t>李甜</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en-US" sz="1100" u="none" strike="noStrike"/>
                        <a:t>　</a:t>
                      </a:r>
                      <a:endParaRPr 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常州市三河口小学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a:t>数学教学</a:t>
                      </a:r>
                      <a:endParaRPr lang="zh-CN" altLang="en-US" sz="1100" u="none" strike="noStrike"/>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c>
                  <a:txBody>
                    <a:bodyPr/>
                    <a:lstStyle/>
                    <a:p>
                      <a:pPr algn="ctr" fontAlgn="ctr"/>
                      <a:r>
                        <a:rPr lang="zh-CN" altLang="en-US" sz="1100" u="none" strike="noStrike" dirty="0"/>
                        <a:t>调查研究</a:t>
                      </a:r>
                      <a:endParaRPr lang="zh-CN" altLang="en-US" sz="1100" u="none" strike="noStrike" dirty="0"/>
                    </a:p>
                  </a:txBody>
                  <a:tcPr marL="8930" marR="8930" marT="8930" marB="0" anchor="ctr">
                    <a:lnL w="12700">
                      <a:solidFill>
                        <a:srgbClr val="006600"/>
                      </a:solidFill>
                      <a:prstDash val="solid"/>
                    </a:lnL>
                    <a:lnR w="12700">
                      <a:solidFill>
                        <a:srgbClr val="006600"/>
                      </a:solidFill>
                      <a:prstDash val="solid"/>
                    </a:lnR>
                    <a:lnT w="12700">
                      <a:solidFill>
                        <a:srgbClr val="006600"/>
                      </a:solidFill>
                      <a:prstDash val="solid"/>
                    </a:lnT>
                    <a:lnB w="12700">
                      <a:solidFill>
                        <a:srgbClr val="006600"/>
                      </a:solidFill>
                      <a:prstDash val="solid"/>
                    </a:lnB>
                    <a:solidFill>
                      <a:srgbClr val="D4EFE2"/>
                    </a:solidFill>
                  </a:tcPr>
                </a:tc>
              </a:tr>
            </a:tbl>
          </a:graphicData>
        </a:graphic>
      </p:graphicFrame>
      <p:sp>
        <p:nvSpPr>
          <p:cNvPr id="3" name="矩形 2"/>
          <p:cNvSpPr>
            <a:spLocks noChangeArrowheads="1"/>
          </p:cNvSpPr>
          <p:nvPr/>
        </p:nvSpPr>
        <p:spPr bwMode="auto">
          <a:xfrm>
            <a:off x="489585" y="165100"/>
            <a:ext cx="3503930"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4" name="文本框 10"/>
          <p:cNvSpPr txBox="1">
            <a:spLocks noChangeArrowheads="1"/>
          </p:cNvSpPr>
          <p:nvPr/>
        </p:nvSpPr>
        <p:spPr bwMode="auto">
          <a:xfrm>
            <a:off x="485625" y="151957"/>
            <a:ext cx="336604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八、</a:t>
            </a:r>
            <a:r>
              <a:rPr lang="zh-CN" altLang="zh-CN" sz="2000" b="1" dirty="0" smtClean="0">
                <a:solidFill>
                  <a:schemeClr val="bg1"/>
                </a:solidFill>
                <a:latin typeface="+mj-ea"/>
                <a:ea typeface="+mj-ea"/>
                <a:sym typeface="+mn-lt"/>
              </a:rPr>
              <a:t>人员的分工和具体安排</a:t>
            </a:r>
            <a:endParaRPr lang="zh-CN" altLang="zh-CN" sz="2000" b="1" dirty="0" smtClean="0">
              <a:solidFill>
                <a:schemeClr val="bg1"/>
              </a:solidFill>
              <a:latin typeface="+mj-ea"/>
              <a:ea typeface="+mj-ea"/>
              <a:sym typeface="+mn-lt"/>
            </a:endParaRPr>
          </a:p>
        </p:txBody>
      </p:sp>
    </p:spTree>
  </p:cSld>
  <p:clrMapOvr>
    <a:masterClrMapping/>
  </p:clrMapOvr>
  <p:transition>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5775" y="181610"/>
            <a:ext cx="273494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5" name="文本框 10"/>
          <p:cNvSpPr txBox="1">
            <a:spLocks noChangeArrowheads="1"/>
          </p:cNvSpPr>
          <p:nvPr/>
        </p:nvSpPr>
        <p:spPr bwMode="auto">
          <a:xfrm>
            <a:off x="413870" y="151957"/>
            <a:ext cx="3366042"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九、</a:t>
            </a:r>
            <a:r>
              <a:rPr lang="zh-CN" altLang="zh-CN" sz="2000" b="1" dirty="0" smtClean="0">
                <a:solidFill>
                  <a:schemeClr val="bg1"/>
                </a:solidFill>
                <a:latin typeface="+mj-ea"/>
                <a:ea typeface="+mj-ea"/>
                <a:sym typeface="+mn-lt"/>
              </a:rPr>
              <a:t>课题研究预计成果</a:t>
            </a:r>
            <a:endParaRPr lang="zh-CN" altLang="zh-CN" sz="2000" b="1" dirty="0" smtClean="0">
              <a:solidFill>
                <a:schemeClr val="bg1"/>
              </a:solidFill>
              <a:latin typeface="+mj-ea"/>
              <a:ea typeface="+mj-ea"/>
              <a:sym typeface="+mn-lt"/>
            </a:endParaRPr>
          </a:p>
        </p:txBody>
      </p:sp>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graphicFrame>
        <p:nvGraphicFramePr>
          <p:cNvPr id="8" name="表格 7"/>
          <p:cNvGraphicFramePr>
            <a:graphicFrameLocks noGrp="1"/>
          </p:cNvGraphicFramePr>
          <p:nvPr/>
        </p:nvGraphicFramePr>
        <p:xfrm>
          <a:off x="1162027" y="835648"/>
          <a:ext cx="7063740" cy="3714750"/>
        </p:xfrm>
        <a:graphic>
          <a:graphicData uri="http://schemas.openxmlformats.org/drawingml/2006/table">
            <a:tbl>
              <a:tblPr>
                <a:effectLst>
                  <a:outerShdw blurRad="63500" sx="102000" sy="102000" algn="ctr" rotWithShape="0">
                    <a:prstClr val="black">
                      <a:alpha val="40000"/>
                    </a:prstClr>
                  </a:outerShdw>
                </a:effectLst>
                <a:tableStyleId>{BDBED569-4797-4DF1-A0F4-6AAB3CD982D8}</a:tableStyleId>
              </a:tblPr>
              <a:tblGrid>
                <a:gridCol w="886460"/>
                <a:gridCol w="3292076"/>
                <a:gridCol w="944328"/>
                <a:gridCol w="1023022"/>
                <a:gridCol w="917575"/>
              </a:tblGrid>
              <a:tr h="380365">
                <a:tc>
                  <a:txBody>
                    <a:bodyPr/>
                    <a:lstStyle/>
                    <a:p>
                      <a:pPr algn="ctr" fontAlgn="ctr"/>
                      <a:r>
                        <a:rPr lang="zh-CN" sz="1300" b="1">
                          <a:solidFill>
                            <a:schemeClr val="bg1"/>
                          </a:solidFill>
                          <a:sym typeface="+mn-ea"/>
                        </a:rPr>
                        <a:t>类别</a:t>
                      </a:r>
                      <a:endParaRPr lang="zh-CN" altLang="en-US" sz="1100" u="none" strike="noStrike"/>
                    </a:p>
                  </a:txBody>
                  <a:tcPr marL="8860" marR="8860" marT="8860" marB="0" anchor="ctr">
                    <a:solidFill>
                      <a:schemeClr val="accent5">
                        <a:lumMod val="75000"/>
                      </a:schemeClr>
                    </a:solidFill>
                  </a:tcPr>
                </a:tc>
                <a:tc>
                  <a:txBody>
                    <a:bodyPr/>
                    <a:lstStyle/>
                    <a:p>
                      <a:pPr algn="ctr" fontAlgn="ctr"/>
                      <a:r>
                        <a:rPr lang="zh-CN" sz="1300" b="1" u="none" strike="noStrike">
                          <a:solidFill>
                            <a:schemeClr val="bg1"/>
                          </a:solidFill>
                        </a:rPr>
                        <a:t>成果名称</a:t>
                      </a:r>
                      <a:endParaRPr lang="zh-CN" sz="1300" b="1" u="none" strike="noStrike">
                        <a:solidFill>
                          <a:schemeClr val="bg1"/>
                        </a:solidFill>
                      </a:endParaRPr>
                    </a:p>
                  </a:txBody>
                  <a:tcPr marL="8860" marR="8860" marT="8860" marB="0" anchor="ctr">
                    <a:solidFill>
                      <a:schemeClr val="accent5">
                        <a:lumMod val="75000"/>
                      </a:schemeClr>
                    </a:solidFill>
                  </a:tcPr>
                </a:tc>
                <a:tc>
                  <a:txBody>
                    <a:bodyPr/>
                    <a:lstStyle/>
                    <a:p>
                      <a:pPr algn="ctr" fontAlgn="ctr"/>
                      <a:r>
                        <a:rPr lang="zh-CN" sz="1300" b="1" u="none" strike="noStrike" dirty="0">
                          <a:solidFill>
                            <a:schemeClr val="bg1"/>
                          </a:solidFill>
                        </a:rPr>
                        <a:t>成果形式</a:t>
                      </a:r>
                      <a:endParaRPr lang="zh-CN" sz="1300" b="1" u="none" strike="noStrike" dirty="0">
                        <a:solidFill>
                          <a:schemeClr val="bg1"/>
                        </a:solidFill>
                      </a:endParaRPr>
                    </a:p>
                  </a:txBody>
                  <a:tcPr marL="8860" marR="8860" marT="8860" marB="0" anchor="ctr">
                    <a:solidFill>
                      <a:schemeClr val="accent5">
                        <a:lumMod val="75000"/>
                      </a:schemeClr>
                    </a:solidFill>
                  </a:tcPr>
                </a:tc>
                <a:tc>
                  <a:txBody>
                    <a:bodyPr/>
                    <a:lstStyle/>
                    <a:p>
                      <a:pPr algn="ctr" fontAlgn="ctr"/>
                      <a:r>
                        <a:rPr lang="zh-CN" sz="1300" b="1" u="none" strike="noStrike">
                          <a:solidFill>
                            <a:schemeClr val="bg1"/>
                          </a:solidFill>
                        </a:rPr>
                        <a:t>完成时间</a:t>
                      </a:r>
                      <a:endParaRPr lang="zh-CN" sz="1300" b="1" u="none" strike="noStrike">
                        <a:solidFill>
                          <a:schemeClr val="bg1"/>
                        </a:solidFill>
                      </a:endParaRPr>
                    </a:p>
                  </a:txBody>
                  <a:tcPr marL="8860" marR="8860" marT="8860" marB="0" anchor="ctr">
                    <a:solidFill>
                      <a:schemeClr val="accent5">
                        <a:lumMod val="75000"/>
                      </a:schemeClr>
                    </a:solidFill>
                  </a:tcPr>
                </a:tc>
                <a:tc>
                  <a:txBody>
                    <a:bodyPr/>
                    <a:lstStyle/>
                    <a:p>
                      <a:pPr algn="ctr" fontAlgn="ctr"/>
                      <a:r>
                        <a:rPr lang="zh-CN" sz="1300" b="1" u="none" strike="noStrike">
                          <a:solidFill>
                            <a:schemeClr val="bg1"/>
                          </a:solidFill>
                        </a:rPr>
                        <a:t>负责人</a:t>
                      </a:r>
                      <a:endParaRPr lang="zh-CN" sz="1300" b="1" u="none" strike="noStrike">
                        <a:solidFill>
                          <a:schemeClr val="bg1"/>
                        </a:solidFill>
                      </a:endParaRPr>
                    </a:p>
                  </a:txBody>
                  <a:tcPr marL="8860" marR="8860" marT="8860" marB="0" anchor="ctr">
                    <a:solidFill>
                      <a:schemeClr val="accent5">
                        <a:lumMod val="75000"/>
                      </a:schemeClr>
                    </a:solidFill>
                  </a:tcPr>
                </a:tc>
              </a:tr>
              <a:tr h="519539">
                <a:tc rowSpan="3">
                  <a:txBody>
                    <a:bodyPr/>
                    <a:lstStyle/>
                    <a:p>
                      <a:pPr algn="ctr" fontAlgn="ctr"/>
                      <a:r>
                        <a:rPr lang="zh-CN" sz="1200" b="1" u="none" strike="noStrike" dirty="0"/>
                        <a:t>阶段成</a:t>
                      </a:r>
                      <a:r>
                        <a:rPr lang="zh-CN" sz="1200" b="1" u="none" strike="noStrike" dirty="0" smtClean="0"/>
                        <a:t>果</a:t>
                      </a:r>
                      <a:endParaRPr lang="zh-CN" altLang="zh-CN" sz="1200" b="1" u="none" strike="noStrike" dirty="0" smtClean="0"/>
                    </a:p>
                    <a:p>
                      <a:pPr algn="ctr" fontAlgn="ctr"/>
                      <a:r>
                        <a:rPr lang="zh-CN" sz="1200" b="1" u="none" strike="noStrike" dirty="0" smtClean="0"/>
                        <a:t>（</a:t>
                      </a:r>
                      <a:r>
                        <a:rPr lang="zh-CN" sz="1200" b="1" u="none" strike="noStrike" dirty="0"/>
                        <a:t>限5项）</a:t>
                      </a:r>
                      <a:endParaRPr lang="zh-CN" sz="1200" b="1" u="none" strike="noStrike" dirty="0"/>
                    </a:p>
                  </a:txBody>
                  <a:tcPr marL="8860" marR="8860" marT="8860" marB="0" anchor="ctr">
                    <a:solidFill>
                      <a:schemeClr val="bg1"/>
                    </a:solidFill>
                  </a:tcPr>
                </a:tc>
                <a:tc>
                  <a:txBody>
                    <a:bodyPr/>
                    <a:lstStyle/>
                    <a:p>
                      <a:pPr algn="ctr" fontAlgn="ctr"/>
                      <a:r>
                        <a:rPr lang="zh-CN" sz="1100" u="none" strike="noStrike" dirty="0"/>
                        <a:t>小学生数学语言能力调查问卷</a:t>
                      </a:r>
                      <a:r>
                        <a:rPr lang="zh-CN" sz="1100" u="none" strike="noStrike" dirty="0" smtClean="0"/>
                        <a:t>、</a:t>
                      </a:r>
                      <a:endParaRPr lang="zh-CN" altLang="zh-CN" sz="1100" u="none" strike="noStrike" dirty="0" smtClean="0"/>
                    </a:p>
                    <a:p>
                      <a:pPr algn="ctr" fontAlgn="ctr"/>
                      <a:r>
                        <a:rPr lang="zh-CN" sz="1100" u="none" strike="noStrike" dirty="0" smtClean="0"/>
                        <a:t>测</a:t>
                      </a:r>
                      <a:r>
                        <a:rPr lang="zh-CN" sz="1100" u="none" strike="noStrike" dirty="0"/>
                        <a:t>试卷的统计分析</a:t>
                      </a:r>
                      <a:endParaRPr lang="zh-CN" sz="1100" u="none" strike="noStrike" dirty="0"/>
                    </a:p>
                  </a:txBody>
                  <a:tcPr marL="8860" marR="8860" marT="8860" marB="0" anchor="ctr">
                    <a:solidFill>
                      <a:schemeClr val="bg1"/>
                    </a:solidFill>
                  </a:tcPr>
                </a:tc>
                <a:tc>
                  <a:txBody>
                    <a:bodyPr/>
                    <a:lstStyle/>
                    <a:p>
                      <a:pPr algn="ctr" fontAlgn="ctr"/>
                      <a:r>
                        <a:rPr lang="zh-CN" sz="1100" u="none" strike="noStrike"/>
                        <a:t>调查报告</a:t>
                      </a:r>
                      <a:endParaRPr lang="zh-CN" sz="1100" u="none" strike="noStrike"/>
                    </a:p>
                  </a:txBody>
                  <a:tcPr marL="8860" marR="8860" marT="8860" marB="0" anchor="ctr">
                    <a:solidFill>
                      <a:schemeClr val="bg1"/>
                    </a:solidFill>
                  </a:tcPr>
                </a:tc>
                <a:tc>
                  <a:txBody>
                    <a:bodyPr/>
                    <a:lstStyle/>
                    <a:p>
                      <a:pPr algn="ctr" fontAlgn="ctr"/>
                      <a:r>
                        <a:rPr lang="en-US" sz="1100" u="none" strike="noStrike"/>
                        <a:t>2018.4</a:t>
                      </a:r>
                      <a:endParaRPr lang="en-US" sz="1100" u="none" strike="noStrike"/>
                    </a:p>
                  </a:txBody>
                  <a:tcPr marL="8860" marR="8860" marT="8860" marB="0" anchor="ctr">
                    <a:solidFill>
                      <a:schemeClr val="bg1"/>
                    </a:solidFill>
                  </a:tcPr>
                </a:tc>
                <a:tc>
                  <a:txBody>
                    <a:bodyPr/>
                    <a:lstStyle/>
                    <a:p>
                      <a:pPr algn="ctr" fontAlgn="ctr"/>
                      <a:r>
                        <a:rPr lang="zh-CN" sz="1100" u="none" strike="noStrike"/>
                        <a:t>李甜</a:t>
                      </a:r>
                      <a:endParaRPr lang="zh-CN" sz="1100" u="none" strike="noStrike"/>
                    </a:p>
                  </a:txBody>
                  <a:tcPr marL="8860" marR="8860" marT="8860" marB="0" anchor="ctr">
                    <a:solidFill>
                      <a:schemeClr val="bg1"/>
                    </a:solidFill>
                  </a:tcPr>
                </a:tc>
              </a:tr>
              <a:tr h="519539">
                <a:tc vMerge="1">
                  <a:tcPr/>
                </a:tc>
                <a:tc>
                  <a:txBody>
                    <a:bodyPr/>
                    <a:lstStyle/>
                    <a:p>
                      <a:pPr algn="ctr" fontAlgn="ctr"/>
                      <a:r>
                        <a:rPr lang="zh-CN" sz="1100" u="none" strike="noStrike"/>
                        <a:t>小学生数学语言能力访谈结果分析</a:t>
                      </a:r>
                      <a:endParaRPr lang="zh-CN" sz="1100" u="none" strike="noStrike"/>
                    </a:p>
                  </a:txBody>
                  <a:tcPr marL="8860" marR="8860" marT="8860" marB="0" anchor="ctr">
                    <a:solidFill>
                      <a:schemeClr val="bg1"/>
                    </a:solidFill>
                  </a:tcPr>
                </a:tc>
                <a:tc>
                  <a:txBody>
                    <a:bodyPr/>
                    <a:lstStyle/>
                    <a:p>
                      <a:pPr algn="ctr" fontAlgn="ctr"/>
                      <a:r>
                        <a:rPr lang="zh-CN" sz="1100" u="none" strike="noStrike"/>
                        <a:t>访谈记录</a:t>
                      </a:r>
                      <a:endParaRPr lang="zh-CN" sz="1100" u="none" strike="noStrike"/>
                    </a:p>
                  </a:txBody>
                  <a:tcPr marL="8860" marR="8860" marT="8860" marB="0" anchor="ctr">
                    <a:solidFill>
                      <a:schemeClr val="bg1"/>
                    </a:solidFill>
                  </a:tcPr>
                </a:tc>
                <a:tc>
                  <a:txBody>
                    <a:bodyPr/>
                    <a:lstStyle/>
                    <a:p>
                      <a:pPr algn="ctr" fontAlgn="ctr"/>
                      <a:r>
                        <a:rPr lang="en-US" sz="1100" u="none" strike="noStrike"/>
                        <a:t>2018.6</a:t>
                      </a:r>
                      <a:endParaRPr lang="en-US" sz="1100" u="none" strike="noStrike"/>
                    </a:p>
                  </a:txBody>
                  <a:tcPr marL="8860" marR="8860" marT="8860" marB="0" anchor="ctr">
                    <a:solidFill>
                      <a:schemeClr val="bg1"/>
                    </a:solidFill>
                  </a:tcPr>
                </a:tc>
                <a:tc>
                  <a:txBody>
                    <a:bodyPr/>
                    <a:lstStyle/>
                    <a:p>
                      <a:pPr algn="ctr" fontAlgn="ctr"/>
                      <a:r>
                        <a:rPr lang="zh-CN" sz="1100" u="none" strike="noStrike"/>
                        <a:t>李甜</a:t>
                      </a:r>
                      <a:endParaRPr lang="zh-CN" sz="1100" u="none" strike="noStrike"/>
                    </a:p>
                  </a:txBody>
                  <a:tcPr marL="8860" marR="8860" marT="8860" marB="0" anchor="ctr">
                    <a:solidFill>
                      <a:schemeClr val="bg1"/>
                    </a:solidFill>
                  </a:tcPr>
                </a:tc>
              </a:tr>
              <a:tr h="519539">
                <a:tc vMerge="1">
                  <a:tcPr/>
                </a:tc>
                <a:tc>
                  <a:txBody>
                    <a:bodyPr/>
                    <a:lstStyle/>
                    <a:p>
                      <a:pPr algn="ctr" fontAlgn="ctr"/>
                      <a:r>
                        <a:rPr lang="zh-CN" sz="1100" u="none" strike="noStrike"/>
                        <a:t>阶段性研究小结</a:t>
                      </a:r>
                      <a:endParaRPr lang="zh-CN" sz="1100" u="none" strike="noStrike"/>
                    </a:p>
                  </a:txBody>
                  <a:tcPr marL="8860" marR="8860" marT="8860" marB="0" anchor="ctr">
                    <a:solidFill>
                      <a:schemeClr val="bg1"/>
                    </a:solidFill>
                  </a:tcPr>
                </a:tc>
                <a:tc>
                  <a:txBody>
                    <a:bodyPr/>
                    <a:lstStyle/>
                    <a:p>
                      <a:pPr algn="ctr" fontAlgn="ctr"/>
                      <a:r>
                        <a:rPr lang="zh-CN" sz="1100" u="none" strike="noStrike"/>
                        <a:t>研究小结</a:t>
                      </a:r>
                      <a:endParaRPr lang="zh-CN" sz="1100" u="none" strike="noStrike"/>
                    </a:p>
                  </a:txBody>
                  <a:tcPr marL="8860" marR="8860" marT="8860" marB="0" anchor="ctr">
                    <a:solidFill>
                      <a:schemeClr val="bg1"/>
                    </a:solidFill>
                  </a:tcPr>
                </a:tc>
                <a:tc>
                  <a:txBody>
                    <a:bodyPr/>
                    <a:lstStyle/>
                    <a:p>
                      <a:pPr algn="ctr" fontAlgn="ctr"/>
                      <a:r>
                        <a:rPr lang="en-US" sz="1100" u="none" strike="noStrike"/>
                        <a:t>2019.5</a:t>
                      </a:r>
                      <a:endParaRPr lang="en-US" sz="1100" u="none" strike="noStrike"/>
                    </a:p>
                  </a:txBody>
                  <a:tcPr marL="8860" marR="8860" marT="8860" marB="0" anchor="ctr">
                    <a:solidFill>
                      <a:schemeClr val="bg1"/>
                    </a:solidFill>
                  </a:tcPr>
                </a:tc>
                <a:tc>
                  <a:txBody>
                    <a:bodyPr/>
                    <a:lstStyle/>
                    <a:p>
                      <a:pPr algn="ctr" fontAlgn="ctr"/>
                      <a:r>
                        <a:rPr lang="zh-CN" sz="1100" u="none" strike="noStrike"/>
                        <a:t>郭鸿星</a:t>
                      </a:r>
                      <a:endParaRPr lang="zh-CN" sz="1100" u="none" strike="noStrike"/>
                    </a:p>
                  </a:txBody>
                  <a:tcPr marL="8860" marR="8860" marT="8860" marB="0" anchor="ctr">
                    <a:solidFill>
                      <a:schemeClr val="bg1"/>
                    </a:solidFill>
                  </a:tcPr>
                </a:tc>
              </a:tr>
              <a:tr h="674830">
                <a:tc rowSpan="3">
                  <a:txBody>
                    <a:bodyPr/>
                    <a:lstStyle/>
                    <a:p>
                      <a:pPr algn="ctr" fontAlgn="ctr"/>
                      <a:r>
                        <a:rPr lang="zh-CN" sz="1200" b="1" u="none" strike="noStrike" dirty="0"/>
                        <a:t>最终成</a:t>
                      </a:r>
                      <a:r>
                        <a:rPr lang="zh-CN" sz="1200" b="1" u="none" strike="noStrike" dirty="0" smtClean="0"/>
                        <a:t>果</a:t>
                      </a:r>
                      <a:endParaRPr lang="zh-CN" altLang="zh-CN" sz="1200" b="1" u="none" strike="noStrike" dirty="0" smtClean="0"/>
                    </a:p>
                    <a:p>
                      <a:pPr algn="ctr" fontAlgn="ctr"/>
                      <a:r>
                        <a:rPr lang="zh-CN" sz="1200" b="1" u="none" strike="noStrike" dirty="0" smtClean="0"/>
                        <a:t>（</a:t>
                      </a:r>
                      <a:r>
                        <a:rPr lang="zh-CN" sz="1200" b="1" u="none" strike="noStrike" dirty="0"/>
                        <a:t>限3项，其中必含研究报告）</a:t>
                      </a:r>
                      <a:endParaRPr lang="zh-CN" sz="1200" b="1" u="none" strike="noStrike" dirty="0"/>
                    </a:p>
                  </a:txBody>
                  <a:tcPr marL="8860" marR="8860" marT="8860" marB="0" anchor="ctr">
                    <a:solidFill>
                      <a:schemeClr val="bg1"/>
                    </a:solidFill>
                  </a:tcPr>
                </a:tc>
                <a:tc>
                  <a:txBody>
                    <a:bodyPr/>
                    <a:lstStyle/>
                    <a:p>
                      <a:pPr algn="ctr" fontAlgn="ctr"/>
                      <a:r>
                        <a:rPr lang="zh-CN" sz="1100" u="none" strike="noStrike" dirty="0"/>
                        <a:t>具有针对性的教学设计与课堂实录</a:t>
                      </a:r>
                      <a:r>
                        <a:rPr lang="zh-CN" sz="1100" u="none" strike="noStrike" dirty="0" smtClean="0"/>
                        <a:t>，</a:t>
                      </a:r>
                      <a:endParaRPr lang="zh-CN" altLang="zh-CN" sz="1100" u="none" strike="noStrike" dirty="0" smtClean="0"/>
                    </a:p>
                    <a:p>
                      <a:pPr algn="ctr" fontAlgn="ctr"/>
                      <a:r>
                        <a:rPr lang="zh-CN" sz="1100" u="none" strike="noStrike" dirty="0" smtClean="0"/>
                        <a:t>案</a:t>
                      </a:r>
                      <a:r>
                        <a:rPr lang="zh-CN" sz="1100" u="none" strike="noStrike" dirty="0"/>
                        <a:t>例分析集</a:t>
                      </a:r>
                      <a:endParaRPr lang="zh-CN" sz="1100" u="none" strike="noStrike" dirty="0"/>
                    </a:p>
                  </a:txBody>
                  <a:tcPr marL="8860" marR="8860" marT="8860" marB="0" anchor="ctr">
                    <a:solidFill>
                      <a:schemeClr val="bg1"/>
                    </a:solidFill>
                  </a:tcPr>
                </a:tc>
                <a:tc>
                  <a:txBody>
                    <a:bodyPr/>
                    <a:lstStyle/>
                    <a:p>
                      <a:pPr algn="ctr" fontAlgn="ctr"/>
                      <a:r>
                        <a:rPr lang="zh-CN" sz="1100" u="none" strike="noStrike"/>
                        <a:t>教学案例集</a:t>
                      </a:r>
                      <a:endParaRPr lang="zh-CN" sz="1100" u="none" strike="noStrike"/>
                    </a:p>
                  </a:txBody>
                  <a:tcPr marL="8860" marR="8860" marT="8860" marB="0" anchor="ctr">
                    <a:solidFill>
                      <a:schemeClr val="bg1"/>
                    </a:solidFill>
                  </a:tcPr>
                </a:tc>
                <a:tc>
                  <a:txBody>
                    <a:bodyPr/>
                    <a:lstStyle/>
                    <a:p>
                      <a:pPr algn="ctr" fontAlgn="ctr"/>
                      <a:r>
                        <a:rPr lang="en-US" sz="1100" u="none" strike="noStrike"/>
                        <a:t>2019.11</a:t>
                      </a:r>
                      <a:endParaRPr lang="en-US" sz="1100" u="none" strike="noStrike"/>
                    </a:p>
                  </a:txBody>
                  <a:tcPr marL="8860" marR="8860" marT="8860" marB="0" anchor="ctr">
                    <a:solidFill>
                      <a:schemeClr val="bg1"/>
                    </a:solidFill>
                  </a:tcPr>
                </a:tc>
                <a:tc>
                  <a:txBody>
                    <a:bodyPr/>
                    <a:lstStyle/>
                    <a:p>
                      <a:pPr algn="ctr" fontAlgn="ctr"/>
                      <a:r>
                        <a:rPr lang="zh-CN" sz="1100" u="none" strike="noStrike"/>
                        <a:t>全体成员</a:t>
                      </a:r>
                      <a:endParaRPr lang="zh-CN" sz="1100" u="none" strike="noStrike"/>
                    </a:p>
                  </a:txBody>
                  <a:tcPr marL="8860" marR="8860" marT="8860" marB="0" anchor="ctr">
                    <a:solidFill>
                      <a:schemeClr val="bg1"/>
                    </a:solidFill>
                  </a:tcPr>
                </a:tc>
              </a:tr>
              <a:tr h="519539">
                <a:tc vMerge="1">
                  <a:tcPr/>
                </a:tc>
                <a:tc>
                  <a:txBody>
                    <a:bodyPr/>
                    <a:lstStyle/>
                    <a:p>
                      <a:pPr algn="ctr" fontAlgn="ctr"/>
                      <a:r>
                        <a:rPr lang="zh-CN" sz="1100" u="none" strike="noStrike"/>
                        <a:t>培养小学生数学语言能力的策略研究论文</a:t>
                      </a:r>
                      <a:endParaRPr lang="zh-CN" sz="1100" u="none" strike="noStrike"/>
                    </a:p>
                  </a:txBody>
                  <a:tcPr marL="8860" marR="8860" marT="8860" marB="0" anchor="ctr">
                    <a:solidFill>
                      <a:schemeClr val="bg1"/>
                    </a:solidFill>
                  </a:tcPr>
                </a:tc>
                <a:tc>
                  <a:txBody>
                    <a:bodyPr/>
                    <a:lstStyle/>
                    <a:p>
                      <a:pPr algn="ctr" fontAlgn="ctr"/>
                      <a:r>
                        <a:rPr lang="zh-CN" sz="1100" u="none" strike="noStrike"/>
                        <a:t>论文</a:t>
                      </a:r>
                      <a:endParaRPr lang="zh-CN" sz="1100" u="none" strike="noStrike"/>
                    </a:p>
                  </a:txBody>
                  <a:tcPr marL="8860" marR="8860" marT="8860" marB="0" anchor="ctr">
                    <a:solidFill>
                      <a:schemeClr val="bg1"/>
                    </a:solidFill>
                  </a:tcPr>
                </a:tc>
                <a:tc>
                  <a:txBody>
                    <a:bodyPr/>
                    <a:lstStyle/>
                    <a:p>
                      <a:pPr algn="ctr" fontAlgn="ctr"/>
                      <a:r>
                        <a:rPr lang="en-US" sz="1100" u="none" strike="noStrike"/>
                        <a:t>2020.1</a:t>
                      </a:r>
                      <a:endParaRPr lang="en-US" sz="1100" u="none" strike="noStrike"/>
                    </a:p>
                  </a:txBody>
                  <a:tcPr marL="8860" marR="8860" marT="8860" marB="0" anchor="ctr">
                    <a:solidFill>
                      <a:schemeClr val="bg1"/>
                    </a:solidFill>
                  </a:tcPr>
                </a:tc>
                <a:tc>
                  <a:txBody>
                    <a:bodyPr/>
                    <a:lstStyle/>
                    <a:p>
                      <a:pPr algn="ctr" fontAlgn="ctr"/>
                      <a:r>
                        <a:rPr lang="zh-CN" sz="1100" u="none" strike="noStrike"/>
                        <a:t>全体成员</a:t>
                      </a:r>
                      <a:endParaRPr lang="zh-CN" sz="1100" u="none" strike="noStrike"/>
                    </a:p>
                  </a:txBody>
                  <a:tcPr marL="8860" marR="8860" marT="8860" marB="0" anchor="ctr">
                    <a:solidFill>
                      <a:schemeClr val="bg1"/>
                    </a:solidFill>
                  </a:tcPr>
                </a:tc>
              </a:tr>
              <a:tr h="581400">
                <a:tc vMerge="1">
                  <a:tcPr/>
                </a:tc>
                <a:tc>
                  <a:txBody>
                    <a:bodyPr/>
                    <a:lstStyle/>
                    <a:p>
                      <a:pPr algn="ctr" fontAlgn="ctr"/>
                      <a:r>
                        <a:rPr lang="zh-CN" sz="1100" u="none" strike="noStrike" dirty="0"/>
                        <a:t>《培养小学生数学语言能力的策略研究</a:t>
                      </a:r>
                      <a:r>
                        <a:rPr lang="zh-CN" sz="1100" u="none" strike="noStrike" dirty="0" smtClean="0"/>
                        <a:t>》</a:t>
                      </a:r>
                      <a:endParaRPr lang="zh-CN" altLang="zh-CN" sz="1100" u="none" strike="noStrike" dirty="0" smtClean="0"/>
                    </a:p>
                    <a:p>
                      <a:pPr algn="ctr" fontAlgn="ctr"/>
                      <a:r>
                        <a:rPr lang="zh-CN" sz="1100" u="none" strike="noStrike" dirty="0" smtClean="0"/>
                        <a:t>课</a:t>
                      </a:r>
                      <a:r>
                        <a:rPr lang="zh-CN" sz="1100" u="none" strike="noStrike" dirty="0"/>
                        <a:t>题报告</a:t>
                      </a:r>
                      <a:endParaRPr lang="zh-CN" sz="1100" u="none" strike="noStrike" dirty="0"/>
                    </a:p>
                  </a:txBody>
                  <a:tcPr marL="8860" marR="8860" marT="8860" marB="0" anchor="ctr">
                    <a:solidFill>
                      <a:schemeClr val="bg1"/>
                    </a:solidFill>
                  </a:tcPr>
                </a:tc>
                <a:tc>
                  <a:txBody>
                    <a:bodyPr/>
                    <a:lstStyle/>
                    <a:p>
                      <a:pPr algn="ctr" fontAlgn="ctr"/>
                      <a:r>
                        <a:rPr lang="zh-CN" sz="1100" u="none" strike="noStrike"/>
                        <a:t>结题报告</a:t>
                      </a:r>
                      <a:endParaRPr lang="zh-CN" sz="1100" u="none" strike="noStrike"/>
                    </a:p>
                  </a:txBody>
                  <a:tcPr marL="8860" marR="8860" marT="8860" marB="0" anchor="ctr">
                    <a:solidFill>
                      <a:schemeClr val="bg1"/>
                    </a:solidFill>
                  </a:tcPr>
                </a:tc>
                <a:tc>
                  <a:txBody>
                    <a:bodyPr/>
                    <a:lstStyle/>
                    <a:p>
                      <a:pPr algn="ctr" fontAlgn="ctr"/>
                      <a:r>
                        <a:rPr lang="en-US" sz="1100" u="none" strike="noStrike"/>
                        <a:t>2020.3</a:t>
                      </a:r>
                      <a:endParaRPr lang="en-US" sz="1100" u="none" strike="noStrike"/>
                    </a:p>
                  </a:txBody>
                  <a:tcPr marL="8860" marR="8860" marT="8860" marB="0" anchor="ctr">
                    <a:solidFill>
                      <a:schemeClr val="bg1"/>
                    </a:solidFill>
                  </a:tcPr>
                </a:tc>
                <a:tc>
                  <a:txBody>
                    <a:bodyPr/>
                    <a:lstStyle/>
                    <a:p>
                      <a:pPr algn="ctr" fontAlgn="ctr"/>
                      <a:r>
                        <a:rPr lang="zh-CN" sz="1100" u="none" strike="noStrike" dirty="0"/>
                        <a:t>课题负责人</a:t>
                      </a:r>
                      <a:endParaRPr lang="zh-CN" sz="1100" u="none" strike="noStrike" dirty="0"/>
                    </a:p>
                  </a:txBody>
                  <a:tcPr marL="8860" marR="8860" marT="8860" marB="0" anchor="ctr">
                    <a:solidFill>
                      <a:schemeClr val="bg1"/>
                    </a:solidFill>
                  </a:tcPr>
                </a:tc>
              </a:tr>
            </a:tbl>
          </a:graphicData>
        </a:graphic>
      </p:graphicFrame>
    </p:spTree>
  </p:cSld>
  <p:clrMapOvr>
    <a:masterClrMapping/>
  </p:clrMapOvr>
  <p:transition>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5775" y="18161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0" name="文本框 10"/>
          <p:cNvSpPr txBox="1">
            <a:spLocks noChangeArrowheads="1"/>
          </p:cNvSpPr>
          <p:nvPr/>
        </p:nvSpPr>
        <p:spPr bwMode="auto">
          <a:xfrm>
            <a:off x="485626" y="151957"/>
            <a:ext cx="1981458"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lvl="0" indent="-400050"/>
            <a:r>
              <a:rPr lang="zh-CN" altLang="en-US" sz="2000" b="1" dirty="0" smtClean="0">
                <a:solidFill>
                  <a:schemeClr val="bg1"/>
                </a:solidFill>
                <a:latin typeface="+mj-ea"/>
                <a:ea typeface="+mj-ea"/>
                <a:sym typeface="+mn-lt"/>
              </a:rPr>
              <a:t>十、</a:t>
            </a:r>
            <a:r>
              <a:rPr lang="zh-CN" altLang="zh-CN" sz="2000" b="1" dirty="0" smtClean="0">
                <a:solidFill>
                  <a:schemeClr val="bg1"/>
                </a:solidFill>
                <a:latin typeface="+mj-ea"/>
                <a:ea typeface="+mj-ea"/>
                <a:sym typeface="+mn-lt"/>
              </a:rPr>
              <a:t>课题保障</a:t>
            </a:r>
            <a:endParaRPr lang="zh-CN" altLang="zh-CN" sz="2000" b="1" dirty="0" smtClean="0">
              <a:solidFill>
                <a:schemeClr val="bg1"/>
              </a:solidFill>
              <a:latin typeface="+mj-ea"/>
              <a:ea typeface="+mj-ea"/>
              <a:sym typeface="+mn-lt"/>
            </a:endParaRPr>
          </a:p>
          <a:p>
            <a:pPr eaLnBrk="1" hangingPunct="1"/>
            <a:endParaRPr lang="zh-CN" altLang="zh-CN" sz="2000" b="1" dirty="0" smtClean="0">
              <a:solidFill>
                <a:schemeClr val="bg1"/>
              </a:solidFill>
              <a:latin typeface="+mj-ea"/>
              <a:ea typeface="+mj-ea"/>
              <a:cs typeface="+mn-ea"/>
              <a:sym typeface="+mn-lt"/>
            </a:endParaRPr>
          </a:p>
        </p:txBody>
      </p:sp>
      <p:sp>
        <p:nvSpPr>
          <p:cNvPr id="21"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2"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3"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grpSp>
        <p:nvGrpSpPr>
          <p:cNvPr id="30" name="Group 9"/>
          <p:cNvGrpSpPr>
            <a:grpSpLocks noChangeAspect="1"/>
          </p:cNvGrpSpPr>
          <p:nvPr/>
        </p:nvGrpSpPr>
        <p:grpSpPr bwMode="auto">
          <a:xfrm>
            <a:off x="5174465" y="3319073"/>
            <a:ext cx="637529" cy="1510750"/>
            <a:chOff x="4334" y="2901"/>
            <a:chExt cx="330" cy="782"/>
          </a:xfrm>
          <a:solidFill>
            <a:schemeClr val="accent2"/>
          </a:solidFill>
        </p:grpSpPr>
        <p:sp>
          <p:nvSpPr>
            <p:cNvPr id="31" name="Freeform 10"/>
            <p:cNvSpPr/>
            <p:nvPr/>
          </p:nvSpPr>
          <p:spPr bwMode="auto">
            <a:xfrm>
              <a:off x="4432" y="2901"/>
              <a:ext cx="132" cy="131"/>
            </a:xfrm>
            <a:custGeom>
              <a:avLst/>
              <a:gdLst>
                <a:gd name="T0" fmla="*/ 130 w 262"/>
                <a:gd name="T1" fmla="*/ 0 h 263"/>
                <a:gd name="T2" fmla="*/ 157 w 262"/>
                <a:gd name="T3" fmla="*/ 3 h 263"/>
                <a:gd name="T4" fmla="*/ 182 w 262"/>
                <a:gd name="T5" fmla="*/ 10 h 263"/>
                <a:gd name="T6" fmla="*/ 205 w 262"/>
                <a:gd name="T7" fmla="*/ 23 h 263"/>
                <a:gd name="T8" fmla="*/ 223 w 262"/>
                <a:gd name="T9" fmla="*/ 39 h 263"/>
                <a:gd name="T10" fmla="*/ 239 w 262"/>
                <a:gd name="T11" fmla="*/ 57 h 263"/>
                <a:gd name="T12" fmla="*/ 252 w 262"/>
                <a:gd name="T13" fmla="*/ 80 h 263"/>
                <a:gd name="T14" fmla="*/ 259 w 262"/>
                <a:gd name="T15" fmla="*/ 105 h 263"/>
                <a:gd name="T16" fmla="*/ 262 w 262"/>
                <a:gd name="T17" fmla="*/ 132 h 263"/>
                <a:gd name="T18" fmla="*/ 262 w 262"/>
                <a:gd name="T19" fmla="*/ 145 h 263"/>
                <a:gd name="T20" fmla="*/ 256 w 262"/>
                <a:gd name="T21" fmla="*/ 171 h 263"/>
                <a:gd name="T22" fmla="*/ 246 w 262"/>
                <a:gd name="T23" fmla="*/ 194 h 263"/>
                <a:gd name="T24" fmla="*/ 232 w 262"/>
                <a:gd name="T25" fmla="*/ 215 h 263"/>
                <a:gd name="T26" fmla="*/ 215 w 262"/>
                <a:gd name="T27" fmla="*/ 232 h 263"/>
                <a:gd name="T28" fmla="*/ 193 w 262"/>
                <a:gd name="T29" fmla="*/ 247 h 263"/>
                <a:gd name="T30" fmla="*/ 170 w 262"/>
                <a:gd name="T31" fmla="*/ 257 h 263"/>
                <a:gd name="T32" fmla="*/ 144 w 262"/>
                <a:gd name="T33" fmla="*/ 263 h 263"/>
                <a:gd name="T34" fmla="*/ 130 w 262"/>
                <a:gd name="T35" fmla="*/ 263 h 263"/>
                <a:gd name="T36" fmla="*/ 104 w 262"/>
                <a:gd name="T37" fmla="*/ 261 h 263"/>
                <a:gd name="T38" fmla="*/ 80 w 262"/>
                <a:gd name="T39" fmla="*/ 253 h 263"/>
                <a:gd name="T40" fmla="*/ 57 w 262"/>
                <a:gd name="T41" fmla="*/ 241 h 263"/>
                <a:gd name="T42" fmla="*/ 37 w 262"/>
                <a:gd name="T43" fmla="*/ 225 h 263"/>
                <a:gd name="T44" fmla="*/ 21 w 262"/>
                <a:gd name="T45" fmla="*/ 205 h 263"/>
                <a:gd name="T46" fmla="*/ 10 w 262"/>
                <a:gd name="T47" fmla="*/ 182 h 263"/>
                <a:gd name="T48" fmla="*/ 1 w 262"/>
                <a:gd name="T49" fmla="*/ 158 h 263"/>
                <a:gd name="T50" fmla="*/ 0 w 262"/>
                <a:gd name="T51" fmla="*/ 132 h 263"/>
                <a:gd name="T52" fmla="*/ 0 w 262"/>
                <a:gd name="T53" fmla="*/ 118 h 263"/>
                <a:gd name="T54" fmla="*/ 5 w 262"/>
                <a:gd name="T55" fmla="*/ 92 h 263"/>
                <a:gd name="T56" fmla="*/ 15 w 262"/>
                <a:gd name="T57" fmla="*/ 69 h 263"/>
                <a:gd name="T58" fmla="*/ 30 w 262"/>
                <a:gd name="T59" fmla="*/ 47 h 263"/>
                <a:gd name="T60" fmla="*/ 47 w 262"/>
                <a:gd name="T61" fmla="*/ 30 h 263"/>
                <a:gd name="T62" fmla="*/ 68 w 262"/>
                <a:gd name="T63" fmla="*/ 16 h 263"/>
                <a:gd name="T64" fmla="*/ 91 w 262"/>
                <a:gd name="T65" fmla="*/ 6 h 263"/>
                <a:gd name="T66" fmla="*/ 117 w 262"/>
                <a:gd name="T67" fmla="*/ 0 h 263"/>
                <a:gd name="T68" fmla="*/ 130 w 262"/>
                <a:gd name="T69" fmla="*/ 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62" h="263">
                  <a:moveTo>
                    <a:pt x="130" y="0"/>
                  </a:moveTo>
                  <a:lnTo>
                    <a:pt x="130" y="0"/>
                  </a:lnTo>
                  <a:lnTo>
                    <a:pt x="144" y="0"/>
                  </a:lnTo>
                  <a:lnTo>
                    <a:pt x="157" y="3"/>
                  </a:lnTo>
                  <a:lnTo>
                    <a:pt x="170" y="6"/>
                  </a:lnTo>
                  <a:lnTo>
                    <a:pt x="182" y="10"/>
                  </a:lnTo>
                  <a:lnTo>
                    <a:pt x="193" y="16"/>
                  </a:lnTo>
                  <a:lnTo>
                    <a:pt x="205" y="23"/>
                  </a:lnTo>
                  <a:lnTo>
                    <a:pt x="215" y="30"/>
                  </a:lnTo>
                  <a:lnTo>
                    <a:pt x="223" y="39"/>
                  </a:lnTo>
                  <a:lnTo>
                    <a:pt x="232" y="47"/>
                  </a:lnTo>
                  <a:lnTo>
                    <a:pt x="239" y="57"/>
                  </a:lnTo>
                  <a:lnTo>
                    <a:pt x="246" y="69"/>
                  </a:lnTo>
                  <a:lnTo>
                    <a:pt x="252" y="80"/>
                  </a:lnTo>
                  <a:lnTo>
                    <a:pt x="256" y="92"/>
                  </a:lnTo>
                  <a:lnTo>
                    <a:pt x="259" y="105"/>
                  </a:lnTo>
                  <a:lnTo>
                    <a:pt x="262" y="118"/>
                  </a:lnTo>
                  <a:lnTo>
                    <a:pt x="262" y="132"/>
                  </a:lnTo>
                  <a:lnTo>
                    <a:pt x="262" y="132"/>
                  </a:lnTo>
                  <a:lnTo>
                    <a:pt x="262" y="145"/>
                  </a:lnTo>
                  <a:lnTo>
                    <a:pt x="259" y="158"/>
                  </a:lnTo>
                  <a:lnTo>
                    <a:pt x="256" y="171"/>
                  </a:lnTo>
                  <a:lnTo>
                    <a:pt x="252" y="182"/>
                  </a:lnTo>
                  <a:lnTo>
                    <a:pt x="246" y="194"/>
                  </a:lnTo>
                  <a:lnTo>
                    <a:pt x="239" y="205"/>
                  </a:lnTo>
                  <a:lnTo>
                    <a:pt x="232" y="215"/>
                  </a:lnTo>
                  <a:lnTo>
                    <a:pt x="223" y="225"/>
                  </a:lnTo>
                  <a:lnTo>
                    <a:pt x="215" y="232"/>
                  </a:lnTo>
                  <a:lnTo>
                    <a:pt x="205" y="241"/>
                  </a:lnTo>
                  <a:lnTo>
                    <a:pt x="193" y="247"/>
                  </a:lnTo>
                  <a:lnTo>
                    <a:pt x="182" y="253"/>
                  </a:lnTo>
                  <a:lnTo>
                    <a:pt x="170" y="257"/>
                  </a:lnTo>
                  <a:lnTo>
                    <a:pt x="157" y="261"/>
                  </a:lnTo>
                  <a:lnTo>
                    <a:pt x="144" y="263"/>
                  </a:lnTo>
                  <a:lnTo>
                    <a:pt x="130" y="263"/>
                  </a:lnTo>
                  <a:lnTo>
                    <a:pt x="130" y="263"/>
                  </a:lnTo>
                  <a:lnTo>
                    <a:pt x="117" y="263"/>
                  </a:lnTo>
                  <a:lnTo>
                    <a:pt x="104" y="261"/>
                  </a:lnTo>
                  <a:lnTo>
                    <a:pt x="91" y="257"/>
                  </a:lnTo>
                  <a:lnTo>
                    <a:pt x="80" y="253"/>
                  </a:lnTo>
                  <a:lnTo>
                    <a:pt x="68" y="247"/>
                  </a:lnTo>
                  <a:lnTo>
                    <a:pt x="57" y="241"/>
                  </a:lnTo>
                  <a:lnTo>
                    <a:pt x="47" y="232"/>
                  </a:lnTo>
                  <a:lnTo>
                    <a:pt x="37" y="225"/>
                  </a:lnTo>
                  <a:lnTo>
                    <a:pt x="30" y="215"/>
                  </a:lnTo>
                  <a:lnTo>
                    <a:pt x="21" y="205"/>
                  </a:lnTo>
                  <a:lnTo>
                    <a:pt x="15" y="194"/>
                  </a:lnTo>
                  <a:lnTo>
                    <a:pt x="10" y="182"/>
                  </a:lnTo>
                  <a:lnTo>
                    <a:pt x="5" y="171"/>
                  </a:lnTo>
                  <a:lnTo>
                    <a:pt x="1" y="158"/>
                  </a:lnTo>
                  <a:lnTo>
                    <a:pt x="0" y="145"/>
                  </a:lnTo>
                  <a:lnTo>
                    <a:pt x="0" y="132"/>
                  </a:lnTo>
                  <a:lnTo>
                    <a:pt x="0" y="132"/>
                  </a:lnTo>
                  <a:lnTo>
                    <a:pt x="0" y="118"/>
                  </a:lnTo>
                  <a:lnTo>
                    <a:pt x="1" y="105"/>
                  </a:lnTo>
                  <a:lnTo>
                    <a:pt x="5" y="92"/>
                  </a:lnTo>
                  <a:lnTo>
                    <a:pt x="10" y="80"/>
                  </a:lnTo>
                  <a:lnTo>
                    <a:pt x="15" y="69"/>
                  </a:lnTo>
                  <a:lnTo>
                    <a:pt x="21" y="57"/>
                  </a:lnTo>
                  <a:lnTo>
                    <a:pt x="30" y="47"/>
                  </a:lnTo>
                  <a:lnTo>
                    <a:pt x="37" y="39"/>
                  </a:lnTo>
                  <a:lnTo>
                    <a:pt x="47" y="30"/>
                  </a:lnTo>
                  <a:lnTo>
                    <a:pt x="57" y="23"/>
                  </a:lnTo>
                  <a:lnTo>
                    <a:pt x="68" y="16"/>
                  </a:lnTo>
                  <a:lnTo>
                    <a:pt x="80" y="10"/>
                  </a:lnTo>
                  <a:lnTo>
                    <a:pt x="91" y="6"/>
                  </a:lnTo>
                  <a:lnTo>
                    <a:pt x="104" y="3"/>
                  </a:lnTo>
                  <a:lnTo>
                    <a:pt x="117" y="0"/>
                  </a:lnTo>
                  <a:lnTo>
                    <a:pt x="130" y="0"/>
                  </a:lnTo>
                  <a:lnTo>
                    <a:pt x="13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32" name="Freeform 11"/>
            <p:cNvSpPr/>
            <p:nvPr/>
          </p:nvSpPr>
          <p:spPr bwMode="auto">
            <a:xfrm>
              <a:off x="4334" y="3062"/>
              <a:ext cx="330" cy="621"/>
            </a:xfrm>
            <a:custGeom>
              <a:avLst/>
              <a:gdLst>
                <a:gd name="T0" fmla="*/ 349 w 660"/>
                <a:gd name="T1" fmla="*/ 2 h 1243"/>
                <a:gd name="T2" fmla="*/ 273 w 660"/>
                <a:gd name="T3" fmla="*/ 6 h 1243"/>
                <a:gd name="T4" fmla="*/ 234 w 660"/>
                <a:gd name="T5" fmla="*/ 13 h 1243"/>
                <a:gd name="T6" fmla="*/ 181 w 660"/>
                <a:gd name="T7" fmla="*/ 33 h 1243"/>
                <a:gd name="T8" fmla="*/ 135 w 660"/>
                <a:gd name="T9" fmla="*/ 64 h 1243"/>
                <a:gd name="T10" fmla="*/ 98 w 660"/>
                <a:gd name="T11" fmla="*/ 102 h 1243"/>
                <a:gd name="T12" fmla="*/ 66 w 660"/>
                <a:gd name="T13" fmla="*/ 147 h 1243"/>
                <a:gd name="T14" fmla="*/ 33 w 660"/>
                <a:gd name="T15" fmla="*/ 214 h 1243"/>
                <a:gd name="T16" fmla="*/ 6 w 660"/>
                <a:gd name="T17" fmla="*/ 326 h 1243"/>
                <a:gd name="T18" fmla="*/ 0 w 660"/>
                <a:gd name="T19" fmla="*/ 441 h 1243"/>
                <a:gd name="T20" fmla="*/ 6 w 660"/>
                <a:gd name="T21" fmla="*/ 493 h 1243"/>
                <a:gd name="T22" fmla="*/ 29 w 660"/>
                <a:gd name="T23" fmla="*/ 526 h 1243"/>
                <a:gd name="T24" fmla="*/ 63 w 660"/>
                <a:gd name="T25" fmla="*/ 540 h 1243"/>
                <a:gd name="T26" fmla="*/ 99 w 660"/>
                <a:gd name="T27" fmla="*/ 537 h 1243"/>
                <a:gd name="T28" fmla="*/ 126 w 660"/>
                <a:gd name="T29" fmla="*/ 517 h 1243"/>
                <a:gd name="T30" fmla="*/ 135 w 660"/>
                <a:gd name="T31" fmla="*/ 478 h 1243"/>
                <a:gd name="T32" fmla="*/ 132 w 660"/>
                <a:gd name="T33" fmla="*/ 419 h 1243"/>
                <a:gd name="T34" fmla="*/ 139 w 660"/>
                <a:gd name="T35" fmla="*/ 320 h 1243"/>
                <a:gd name="T36" fmla="*/ 161 w 660"/>
                <a:gd name="T37" fmla="*/ 241 h 1243"/>
                <a:gd name="T38" fmla="*/ 168 w 660"/>
                <a:gd name="T39" fmla="*/ 501 h 1243"/>
                <a:gd name="T40" fmla="*/ 168 w 660"/>
                <a:gd name="T41" fmla="*/ 511 h 1243"/>
                <a:gd name="T42" fmla="*/ 168 w 660"/>
                <a:gd name="T43" fmla="*/ 679 h 1243"/>
                <a:gd name="T44" fmla="*/ 158 w 660"/>
                <a:gd name="T45" fmla="*/ 1170 h 1243"/>
                <a:gd name="T46" fmla="*/ 159 w 660"/>
                <a:gd name="T47" fmla="*/ 1187 h 1243"/>
                <a:gd name="T48" fmla="*/ 171 w 660"/>
                <a:gd name="T49" fmla="*/ 1214 h 1243"/>
                <a:gd name="T50" fmla="*/ 204 w 660"/>
                <a:gd name="T51" fmla="*/ 1239 h 1243"/>
                <a:gd name="T52" fmla="*/ 244 w 660"/>
                <a:gd name="T53" fmla="*/ 1242 h 1243"/>
                <a:gd name="T54" fmla="*/ 283 w 660"/>
                <a:gd name="T55" fmla="*/ 1224 h 1243"/>
                <a:gd name="T56" fmla="*/ 304 w 660"/>
                <a:gd name="T57" fmla="*/ 1196 h 1243"/>
                <a:gd name="T58" fmla="*/ 308 w 660"/>
                <a:gd name="T59" fmla="*/ 1170 h 1243"/>
                <a:gd name="T60" fmla="*/ 316 w 660"/>
                <a:gd name="T61" fmla="*/ 914 h 1243"/>
                <a:gd name="T62" fmla="*/ 319 w 660"/>
                <a:gd name="T63" fmla="*/ 658 h 1243"/>
                <a:gd name="T64" fmla="*/ 340 w 660"/>
                <a:gd name="T65" fmla="*/ 785 h 1243"/>
                <a:gd name="T66" fmla="*/ 349 w 660"/>
                <a:gd name="T67" fmla="*/ 1170 h 1243"/>
                <a:gd name="T68" fmla="*/ 352 w 660"/>
                <a:gd name="T69" fmla="*/ 1187 h 1243"/>
                <a:gd name="T70" fmla="*/ 364 w 660"/>
                <a:gd name="T71" fmla="*/ 1214 h 1243"/>
                <a:gd name="T72" fmla="*/ 399 w 660"/>
                <a:gd name="T73" fmla="*/ 1239 h 1243"/>
                <a:gd name="T74" fmla="*/ 440 w 660"/>
                <a:gd name="T75" fmla="*/ 1242 h 1243"/>
                <a:gd name="T76" fmla="*/ 478 w 660"/>
                <a:gd name="T77" fmla="*/ 1224 h 1243"/>
                <a:gd name="T78" fmla="*/ 496 w 660"/>
                <a:gd name="T79" fmla="*/ 1196 h 1243"/>
                <a:gd name="T80" fmla="*/ 499 w 660"/>
                <a:gd name="T81" fmla="*/ 1170 h 1243"/>
                <a:gd name="T82" fmla="*/ 491 w 660"/>
                <a:gd name="T83" fmla="*/ 843 h 1243"/>
                <a:gd name="T84" fmla="*/ 489 w 660"/>
                <a:gd name="T85" fmla="*/ 516 h 1243"/>
                <a:gd name="T86" fmla="*/ 488 w 660"/>
                <a:gd name="T87" fmla="*/ 497 h 1243"/>
                <a:gd name="T88" fmla="*/ 485 w 660"/>
                <a:gd name="T89" fmla="*/ 211 h 1243"/>
                <a:gd name="T90" fmla="*/ 499 w 660"/>
                <a:gd name="T91" fmla="*/ 241 h 1243"/>
                <a:gd name="T92" fmla="*/ 519 w 660"/>
                <a:gd name="T93" fmla="*/ 310 h 1243"/>
                <a:gd name="T94" fmla="*/ 529 w 660"/>
                <a:gd name="T95" fmla="*/ 415 h 1243"/>
                <a:gd name="T96" fmla="*/ 525 w 660"/>
                <a:gd name="T97" fmla="*/ 478 h 1243"/>
                <a:gd name="T98" fmla="*/ 534 w 660"/>
                <a:gd name="T99" fmla="*/ 517 h 1243"/>
                <a:gd name="T100" fmla="*/ 561 w 660"/>
                <a:gd name="T101" fmla="*/ 537 h 1243"/>
                <a:gd name="T102" fmla="*/ 597 w 660"/>
                <a:gd name="T103" fmla="*/ 540 h 1243"/>
                <a:gd name="T104" fmla="*/ 631 w 660"/>
                <a:gd name="T105" fmla="*/ 526 h 1243"/>
                <a:gd name="T106" fmla="*/ 654 w 660"/>
                <a:gd name="T107" fmla="*/ 493 h 1243"/>
                <a:gd name="T108" fmla="*/ 660 w 660"/>
                <a:gd name="T109" fmla="*/ 441 h 1243"/>
                <a:gd name="T110" fmla="*/ 654 w 660"/>
                <a:gd name="T111" fmla="*/ 323 h 1243"/>
                <a:gd name="T112" fmla="*/ 624 w 660"/>
                <a:gd name="T113" fmla="*/ 208 h 1243"/>
                <a:gd name="T114" fmla="*/ 601 w 660"/>
                <a:gd name="T115" fmla="*/ 157 h 1243"/>
                <a:gd name="T116" fmla="*/ 570 w 660"/>
                <a:gd name="T117" fmla="*/ 109 h 1243"/>
                <a:gd name="T118" fmla="*/ 532 w 660"/>
                <a:gd name="T119" fmla="*/ 69 h 1243"/>
                <a:gd name="T120" fmla="*/ 486 w 660"/>
                <a:gd name="T121" fmla="*/ 38 h 1243"/>
                <a:gd name="T122" fmla="*/ 435 w 660"/>
                <a:gd name="T123" fmla="*/ 16 h 1243"/>
                <a:gd name="T124" fmla="*/ 373 w 660"/>
                <a:gd name="T125" fmla="*/ 5 h 1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60" h="1243">
                  <a:moveTo>
                    <a:pt x="373" y="5"/>
                  </a:moveTo>
                  <a:lnTo>
                    <a:pt x="373" y="5"/>
                  </a:lnTo>
                  <a:lnTo>
                    <a:pt x="349" y="2"/>
                  </a:lnTo>
                  <a:lnTo>
                    <a:pt x="323" y="0"/>
                  </a:lnTo>
                  <a:lnTo>
                    <a:pt x="297" y="2"/>
                  </a:lnTo>
                  <a:lnTo>
                    <a:pt x="273" y="6"/>
                  </a:lnTo>
                  <a:lnTo>
                    <a:pt x="273" y="6"/>
                  </a:lnTo>
                  <a:lnTo>
                    <a:pt x="253" y="9"/>
                  </a:lnTo>
                  <a:lnTo>
                    <a:pt x="234" y="13"/>
                  </a:lnTo>
                  <a:lnTo>
                    <a:pt x="215" y="19"/>
                  </a:lnTo>
                  <a:lnTo>
                    <a:pt x="198" y="26"/>
                  </a:lnTo>
                  <a:lnTo>
                    <a:pt x="181" y="33"/>
                  </a:lnTo>
                  <a:lnTo>
                    <a:pt x="165" y="43"/>
                  </a:lnTo>
                  <a:lnTo>
                    <a:pt x="149" y="52"/>
                  </a:lnTo>
                  <a:lnTo>
                    <a:pt x="135" y="64"/>
                  </a:lnTo>
                  <a:lnTo>
                    <a:pt x="122" y="75"/>
                  </a:lnTo>
                  <a:lnTo>
                    <a:pt x="109" y="88"/>
                  </a:lnTo>
                  <a:lnTo>
                    <a:pt x="98" y="102"/>
                  </a:lnTo>
                  <a:lnTo>
                    <a:pt x="86" y="117"/>
                  </a:lnTo>
                  <a:lnTo>
                    <a:pt x="76" y="131"/>
                  </a:lnTo>
                  <a:lnTo>
                    <a:pt x="66" y="147"/>
                  </a:lnTo>
                  <a:lnTo>
                    <a:pt x="56" y="163"/>
                  </a:lnTo>
                  <a:lnTo>
                    <a:pt x="49" y="180"/>
                  </a:lnTo>
                  <a:lnTo>
                    <a:pt x="33" y="214"/>
                  </a:lnTo>
                  <a:lnTo>
                    <a:pt x="22" y="252"/>
                  </a:lnTo>
                  <a:lnTo>
                    <a:pt x="13" y="289"/>
                  </a:lnTo>
                  <a:lnTo>
                    <a:pt x="6" y="326"/>
                  </a:lnTo>
                  <a:lnTo>
                    <a:pt x="1" y="365"/>
                  </a:lnTo>
                  <a:lnTo>
                    <a:pt x="0" y="404"/>
                  </a:lnTo>
                  <a:lnTo>
                    <a:pt x="0" y="441"/>
                  </a:lnTo>
                  <a:lnTo>
                    <a:pt x="3" y="478"/>
                  </a:lnTo>
                  <a:lnTo>
                    <a:pt x="3" y="478"/>
                  </a:lnTo>
                  <a:lnTo>
                    <a:pt x="6" y="493"/>
                  </a:lnTo>
                  <a:lnTo>
                    <a:pt x="11" y="505"/>
                  </a:lnTo>
                  <a:lnTo>
                    <a:pt x="19" y="517"/>
                  </a:lnTo>
                  <a:lnTo>
                    <a:pt x="29" y="526"/>
                  </a:lnTo>
                  <a:lnTo>
                    <a:pt x="39" y="533"/>
                  </a:lnTo>
                  <a:lnTo>
                    <a:pt x="50" y="537"/>
                  </a:lnTo>
                  <a:lnTo>
                    <a:pt x="63" y="540"/>
                  </a:lnTo>
                  <a:lnTo>
                    <a:pt x="75" y="541"/>
                  </a:lnTo>
                  <a:lnTo>
                    <a:pt x="88" y="540"/>
                  </a:lnTo>
                  <a:lnTo>
                    <a:pt x="99" y="537"/>
                  </a:lnTo>
                  <a:lnTo>
                    <a:pt x="109" y="533"/>
                  </a:lnTo>
                  <a:lnTo>
                    <a:pt x="119" y="526"/>
                  </a:lnTo>
                  <a:lnTo>
                    <a:pt x="126" y="517"/>
                  </a:lnTo>
                  <a:lnTo>
                    <a:pt x="132" y="505"/>
                  </a:lnTo>
                  <a:lnTo>
                    <a:pt x="135" y="493"/>
                  </a:lnTo>
                  <a:lnTo>
                    <a:pt x="135" y="478"/>
                  </a:lnTo>
                  <a:lnTo>
                    <a:pt x="135" y="478"/>
                  </a:lnTo>
                  <a:lnTo>
                    <a:pt x="132" y="451"/>
                  </a:lnTo>
                  <a:lnTo>
                    <a:pt x="132" y="419"/>
                  </a:lnTo>
                  <a:lnTo>
                    <a:pt x="132" y="388"/>
                  </a:lnTo>
                  <a:lnTo>
                    <a:pt x="135" y="355"/>
                  </a:lnTo>
                  <a:lnTo>
                    <a:pt x="139" y="320"/>
                  </a:lnTo>
                  <a:lnTo>
                    <a:pt x="146" y="287"/>
                  </a:lnTo>
                  <a:lnTo>
                    <a:pt x="155" y="256"/>
                  </a:lnTo>
                  <a:lnTo>
                    <a:pt x="161" y="241"/>
                  </a:lnTo>
                  <a:lnTo>
                    <a:pt x="168" y="226"/>
                  </a:lnTo>
                  <a:lnTo>
                    <a:pt x="168" y="226"/>
                  </a:lnTo>
                  <a:lnTo>
                    <a:pt x="168" y="501"/>
                  </a:lnTo>
                  <a:lnTo>
                    <a:pt x="168" y="501"/>
                  </a:lnTo>
                  <a:lnTo>
                    <a:pt x="168" y="511"/>
                  </a:lnTo>
                  <a:lnTo>
                    <a:pt x="168" y="511"/>
                  </a:lnTo>
                  <a:lnTo>
                    <a:pt x="168" y="516"/>
                  </a:lnTo>
                  <a:lnTo>
                    <a:pt x="168" y="516"/>
                  </a:lnTo>
                  <a:lnTo>
                    <a:pt x="168" y="679"/>
                  </a:lnTo>
                  <a:lnTo>
                    <a:pt x="166" y="843"/>
                  </a:lnTo>
                  <a:lnTo>
                    <a:pt x="164" y="1006"/>
                  </a:lnTo>
                  <a:lnTo>
                    <a:pt x="158" y="1170"/>
                  </a:lnTo>
                  <a:lnTo>
                    <a:pt x="158" y="1170"/>
                  </a:lnTo>
                  <a:lnTo>
                    <a:pt x="158" y="1180"/>
                  </a:lnTo>
                  <a:lnTo>
                    <a:pt x="159" y="1187"/>
                  </a:lnTo>
                  <a:lnTo>
                    <a:pt x="161" y="1196"/>
                  </a:lnTo>
                  <a:lnTo>
                    <a:pt x="164" y="1203"/>
                  </a:lnTo>
                  <a:lnTo>
                    <a:pt x="171" y="1214"/>
                  </a:lnTo>
                  <a:lnTo>
                    <a:pt x="179" y="1224"/>
                  </a:lnTo>
                  <a:lnTo>
                    <a:pt x="191" y="1233"/>
                  </a:lnTo>
                  <a:lnTo>
                    <a:pt x="204" y="1239"/>
                  </a:lnTo>
                  <a:lnTo>
                    <a:pt x="217" y="1242"/>
                  </a:lnTo>
                  <a:lnTo>
                    <a:pt x="231" y="1243"/>
                  </a:lnTo>
                  <a:lnTo>
                    <a:pt x="244" y="1242"/>
                  </a:lnTo>
                  <a:lnTo>
                    <a:pt x="258" y="1239"/>
                  </a:lnTo>
                  <a:lnTo>
                    <a:pt x="271" y="1233"/>
                  </a:lnTo>
                  <a:lnTo>
                    <a:pt x="283" y="1224"/>
                  </a:lnTo>
                  <a:lnTo>
                    <a:pt x="293" y="1214"/>
                  </a:lnTo>
                  <a:lnTo>
                    <a:pt x="301" y="1203"/>
                  </a:lnTo>
                  <a:lnTo>
                    <a:pt x="304" y="1196"/>
                  </a:lnTo>
                  <a:lnTo>
                    <a:pt x="307" y="1187"/>
                  </a:lnTo>
                  <a:lnTo>
                    <a:pt x="308" y="1180"/>
                  </a:lnTo>
                  <a:lnTo>
                    <a:pt x="308" y="1170"/>
                  </a:lnTo>
                  <a:lnTo>
                    <a:pt x="308" y="1170"/>
                  </a:lnTo>
                  <a:lnTo>
                    <a:pt x="313" y="1042"/>
                  </a:lnTo>
                  <a:lnTo>
                    <a:pt x="316" y="914"/>
                  </a:lnTo>
                  <a:lnTo>
                    <a:pt x="317" y="785"/>
                  </a:lnTo>
                  <a:lnTo>
                    <a:pt x="319" y="658"/>
                  </a:lnTo>
                  <a:lnTo>
                    <a:pt x="319" y="658"/>
                  </a:lnTo>
                  <a:lnTo>
                    <a:pt x="340" y="658"/>
                  </a:lnTo>
                  <a:lnTo>
                    <a:pt x="340" y="658"/>
                  </a:lnTo>
                  <a:lnTo>
                    <a:pt x="340" y="785"/>
                  </a:lnTo>
                  <a:lnTo>
                    <a:pt x="341" y="914"/>
                  </a:lnTo>
                  <a:lnTo>
                    <a:pt x="344" y="1042"/>
                  </a:lnTo>
                  <a:lnTo>
                    <a:pt x="349" y="1170"/>
                  </a:lnTo>
                  <a:lnTo>
                    <a:pt x="349" y="1170"/>
                  </a:lnTo>
                  <a:lnTo>
                    <a:pt x="350" y="1180"/>
                  </a:lnTo>
                  <a:lnTo>
                    <a:pt x="352" y="1187"/>
                  </a:lnTo>
                  <a:lnTo>
                    <a:pt x="353" y="1196"/>
                  </a:lnTo>
                  <a:lnTo>
                    <a:pt x="356" y="1203"/>
                  </a:lnTo>
                  <a:lnTo>
                    <a:pt x="364" y="1214"/>
                  </a:lnTo>
                  <a:lnTo>
                    <a:pt x="374" y="1224"/>
                  </a:lnTo>
                  <a:lnTo>
                    <a:pt x="386" y="1233"/>
                  </a:lnTo>
                  <a:lnTo>
                    <a:pt x="399" y="1239"/>
                  </a:lnTo>
                  <a:lnTo>
                    <a:pt x="413" y="1242"/>
                  </a:lnTo>
                  <a:lnTo>
                    <a:pt x="426" y="1243"/>
                  </a:lnTo>
                  <a:lnTo>
                    <a:pt x="440" y="1242"/>
                  </a:lnTo>
                  <a:lnTo>
                    <a:pt x="455" y="1239"/>
                  </a:lnTo>
                  <a:lnTo>
                    <a:pt x="466" y="1233"/>
                  </a:lnTo>
                  <a:lnTo>
                    <a:pt x="478" y="1224"/>
                  </a:lnTo>
                  <a:lnTo>
                    <a:pt x="486" y="1214"/>
                  </a:lnTo>
                  <a:lnTo>
                    <a:pt x="494" y="1203"/>
                  </a:lnTo>
                  <a:lnTo>
                    <a:pt x="496" y="1196"/>
                  </a:lnTo>
                  <a:lnTo>
                    <a:pt x="498" y="1187"/>
                  </a:lnTo>
                  <a:lnTo>
                    <a:pt x="499" y="1180"/>
                  </a:lnTo>
                  <a:lnTo>
                    <a:pt x="499" y="1170"/>
                  </a:lnTo>
                  <a:lnTo>
                    <a:pt x="499" y="1170"/>
                  </a:lnTo>
                  <a:lnTo>
                    <a:pt x="494" y="1006"/>
                  </a:lnTo>
                  <a:lnTo>
                    <a:pt x="491" y="843"/>
                  </a:lnTo>
                  <a:lnTo>
                    <a:pt x="489" y="679"/>
                  </a:lnTo>
                  <a:lnTo>
                    <a:pt x="489" y="516"/>
                  </a:lnTo>
                  <a:lnTo>
                    <a:pt x="489" y="516"/>
                  </a:lnTo>
                  <a:lnTo>
                    <a:pt x="489" y="505"/>
                  </a:lnTo>
                  <a:lnTo>
                    <a:pt x="488" y="497"/>
                  </a:lnTo>
                  <a:lnTo>
                    <a:pt x="488" y="497"/>
                  </a:lnTo>
                  <a:lnTo>
                    <a:pt x="485" y="353"/>
                  </a:lnTo>
                  <a:lnTo>
                    <a:pt x="485" y="283"/>
                  </a:lnTo>
                  <a:lnTo>
                    <a:pt x="485" y="211"/>
                  </a:lnTo>
                  <a:lnTo>
                    <a:pt x="485" y="211"/>
                  </a:lnTo>
                  <a:lnTo>
                    <a:pt x="492" y="227"/>
                  </a:lnTo>
                  <a:lnTo>
                    <a:pt x="499" y="241"/>
                  </a:lnTo>
                  <a:lnTo>
                    <a:pt x="506" y="259"/>
                  </a:lnTo>
                  <a:lnTo>
                    <a:pt x="511" y="274"/>
                  </a:lnTo>
                  <a:lnTo>
                    <a:pt x="519" y="310"/>
                  </a:lnTo>
                  <a:lnTo>
                    <a:pt x="525" y="345"/>
                  </a:lnTo>
                  <a:lnTo>
                    <a:pt x="528" y="381"/>
                  </a:lnTo>
                  <a:lnTo>
                    <a:pt x="529" y="415"/>
                  </a:lnTo>
                  <a:lnTo>
                    <a:pt x="528" y="448"/>
                  </a:lnTo>
                  <a:lnTo>
                    <a:pt x="525" y="478"/>
                  </a:lnTo>
                  <a:lnTo>
                    <a:pt x="525" y="478"/>
                  </a:lnTo>
                  <a:lnTo>
                    <a:pt x="525" y="493"/>
                  </a:lnTo>
                  <a:lnTo>
                    <a:pt x="528" y="505"/>
                  </a:lnTo>
                  <a:lnTo>
                    <a:pt x="534" y="517"/>
                  </a:lnTo>
                  <a:lnTo>
                    <a:pt x="541" y="526"/>
                  </a:lnTo>
                  <a:lnTo>
                    <a:pt x="551" y="533"/>
                  </a:lnTo>
                  <a:lnTo>
                    <a:pt x="561" y="537"/>
                  </a:lnTo>
                  <a:lnTo>
                    <a:pt x="572" y="540"/>
                  </a:lnTo>
                  <a:lnTo>
                    <a:pt x="585" y="541"/>
                  </a:lnTo>
                  <a:lnTo>
                    <a:pt x="597" y="540"/>
                  </a:lnTo>
                  <a:lnTo>
                    <a:pt x="610" y="537"/>
                  </a:lnTo>
                  <a:lnTo>
                    <a:pt x="621" y="533"/>
                  </a:lnTo>
                  <a:lnTo>
                    <a:pt x="631" y="526"/>
                  </a:lnTo>
                  <a:lnTo>
                    <a:pt x="641" y="517"/>
                  </a:lnTo>
                  <a:lnTo>
                    <a:pt x="649" y="505"/>
                  </a:lnTo>
                  <a:lnTo>
                    <a:pt x="654" y="493"/>
                  </a:lnTo>
                  <a:lnTo>
                    <a:pt x="657" y="478"/>
                  </a:lnTo>
                  <a:lnTo>
                    <a:pt x="657" y="478"/>
                  </a:lnTo>
                  <a:lnTo>
                    <a:pt x="660" y="441"/>
                  </a:lnTo>
                  <a:lnTo>
                    <a:pt x="660" y="402"/>
                  </a:lnTo>
                  <a:lnTo>
                    <a:pt x="659" y="363"/>
                  </a:lnTo>
                  <a:lnTo>
                    <a:pt x="654" y="323"/>
                  </a:lnTo>
                  <a:lnTo>
                    <a:pt x="647" y="285"/>
                  </a:lnTo>
                  <a:lnTo>
                    <a:pt x="637" y="246"/>
                  </a:lnTo>
                  <a:lnTo>
                    <a:pt x="624" y="208"/>
                  </a:lnTo>
                  <a:lnTo>
                    <a:pt x="617" y="191"/>
                  </a:lnTo>
                  <a:lnTo>
                    <a:pt x="610" y="174"/>
                  </a:lnTo>
                  <a:lnTo>
                    <a:pt x="601" y="157"/>
                  </a:lnTo>
                  <a:lnTo>
                    <a:pt x="591" y="141"/>
                  </a:lnTo>
                  <a:lnTo>
                    <a:pt x="581" y="125"/>
                  </a:lnTo>
                  <a:lnTo>
                    <a:pt x="570" y="109"/>
                  </a:lnTo>
                  <a:lnTo>
                    <a:pt x="558" y="95"/>
                  </a:lnTo>
                  <a:lnTo>
                    <a:pt x="545" y="82"/>
                  </a:lnTo>
                  <a:lnTo>
                    <a:pt x="532" y="69"/>
                  </a:lnTo>
                  <a:lnTo>
                    <a:pt x="518" y="58"/>
                  </a:lnTo>
                  <a:lnTo>
                    <a:pt x="502" y="48"/>
                  </a:lnTo>
                  <a:lnTo>
                    <a:pt x="486" y="38"/>
                  </a:lnTo>
                  <a:lnTo>
                    <a:pt x="471" y="29"/>
                  </a:lnTo>
                  <a:lnTo>
                    <a:pt x="452" y="22"/>
                  </a:lnTo>
                  <a:lnTo>
                    <a:pt x="435" y="16"/>
                  </a:lnTo>
                  <a:lnTo>
                    <a:pt x="415" y="10"/>
                  </a:lnTo>
                  <a:lnTo>
                    <a:pt x="395" y="8"/>
                  </a:lnTo>
                  <a:lnTo>
                    <a:pt x="373" y="5"/>
                  </a:lnTo>
                  <a:lnTo>
                    <a:pt x="373"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grpSp>
      <p:grpSp>
        <p:nvGrpSpPr>
          <p:cNvPr id="33" name="Group 9"/>
          <p:cNvGrpSpPr>
            <a:grpSpLocks noChangeAspect="1"/>
          </p:cNvGrpSpPr>
          <p:nvPr/>
        </p:nvGrpSpPr>
        <p:grpSpPr bwMode="auto">
          <a:xfrm>
            <a:off x="3329151" y="3319073"/>
            <a:ext cx="637529" cy="1510750"/>
            <a:chOff x="4334" y="2901"/>
            <a:chExt cx="330" cy="782"/>
          </a:xfrm>
          <a:solidFill>
            <a:schemeClr val="accent1"/>
          </a:solidFill>
        </p:grpSpPr>
        <p:sp>
          <p:nvSpPr>
            <p:cNvPr id="34" name="Freeform 10"/>
            <p:cNvSpPr/>
            <p:nvPr/>
          </p:nvSpPr>
          <p:spPr bwMode="auto">
            <a:xfrm>
              <a:off x="4432" y="2901"/>
              <a:ext cx="132" cy="131"/>
            </a:xfrm>
            <a:custGeom>
              <a:avLst/>
              <a:gdLst>
                <a:gd name="T0" fmla="*/ 130 w 262"/>
                <a:gd name="T1" fmla="*/ 0 h 263"/>
                <a:gd name="T2" fmla="*/ 157 w 262"/>
                <a:gd name="T3" fmla="*/ 3 h 263"/>
                <a:gd name="T4" fmla="*/ 182 w 262"/>
                <a:gd name="T5" fmla="*/ 10 h 263"/>
                <a:gd name="T6" fmla="*/ 205 w 262"/>
                <a:gd name="T7" fmla="*/ 23 h 263"/>
                <a:gd name="T8" fmla="*/ 223 w 262"/>
                <a:gd name="T9" fmla="*/ 39 h 263"/>
                <a:gd name="T10" fmla="*/ 239 w 262"/>
                <a:gd name="T11" fmla="*/ 57 h 263"/>
                <a:gd name="T12" fmla="*/ 252 w 262"/>
                <a:gd name="T13" fmla="*/ 80 h 263"/>
                <a:gd name="T14" fmla="*/ 259 w 262"/>
                <a:gd name="T15" fmla="*/ 105 h 263"/>
                <a:gd name="T16" fmla="*/ 262 w 262"/>
                <a:gd name="T17" fmla="*/ 132 h 263"/>
                <a:gd name="T18" fmla="*/ 262 w 262"/>
                <a:gd name="T19" fmla="*/ 145 h 263"/>
                <a:gd name="T20" fmla="*/ 256 w 262"/>
                <a:gd name="T21" fmla="*/ 171 h 263"/>
                <a:gd name="T22" fmla="*/ 246 w 262"/>
                <a:gd name="T23" fmla="*/ 194 h 263"/>
                <a:gd name="T24" fmla="*/ 232 w 262"/>
                <a:gd name="T25" fmla="*/ 215 h 263"/>
                <a:gd name="T26" fmla="*/ 215 w 262"/>
                <a:gd name="T27" fmla="*/ 232 h 263"/>
                <a:gd name="T28" fmla="*/ 193 w 262"/>
                <a:gd name="T29" fmla="*/ 247 h 263"/>
                <a:gd name="T30" fmla="*/ 170 w 262"/>
                <a:gd name="T31" fmla="*/ 257 h 263"/>
                <a:gd name="T32" fmla="*/ 144 w 262"/>
                <a:gd name="T33" fmla="*/ 263 h 263"/>
                <a:gd name="T34" fmla="*/ 130 w 262"/>
                <a:gd name="T35" fmla="*/ 263 h 263"/>
                <a:gd name="T36" fmla="*/ 104 w 262"/>
                <a:gd name="T37" fmla="*/ 261 h 263"/>
                <a:gd name="T38" fmla="*/ 80 w 262"/>
                <a:gd name="T39" fmla="*/ 253 h 263"/>
                <a:gd name="T40" fmla="*/ 57 w 262"/>
                <a:gd name="T41" fmla="*/ 241 h 263"/>
                <a:gd name="T42" fmla="*/ 37 w 262"/>
                <a:gd name="T43" fmla="*/ 225 h 263"/>
                <a:gd name="T44" fmla="*/ 21 w 262"/>
                <a:gd name="T45" fmla="*/ 205 h 263"/>
                <a:gd name="T46" fmla="*/ 10 w 262"/>
                <a:gd name="T47" fmla="*/ 182 h 263"/>
                <a:gd name="T48" fmla="*/ 1 w 262"/>
                <a:gd name="T49" fmla="*/ 158 h 263"/>
                <a:gd name="T50" fmla="*/ 0 w 262"/>
                <a:gd name="T51" fmla="*/ 132 h 263"/>
                <a:gd name="T52" fmla="*/ 0 w 262"/>
                <a:gd name="T53" fmla="*/ 118 h 263"/>
                <a:gd name="T54" fmla="*/ 5 w 262"/>
                <a:gd name="T55" fmla="*/ 92 h 263"/>
                <a:gd name="T56" fmla="*/ 15 w 262"/>
                <a:gd name="T57" fmla="*/ 69 h 263"/>
                <a:gd name="T58" fmla="*/ 30 w 262"/>
                <a:gd name="T59" fmla="*/ 47 h 263"/>
                <a:gd name="T60" fmla="*/ 47 w 262"/>
                <a:gd name="T61" fmla="*/ 30 h 263"/>
                <a:gd name="T62" fmla="*/ 68 w 262"/>
                <a:gd name="T63" fmla="*/ 16 h 263"/>
                <a:gd name="T64" fmla="*/ 91 w 262"/>
                <a:gd name="T65" fmla="*/ 6 h 263"/>
                <a:gd name="T66" fmla="*/ 117 w 262"/>
                <a:gd name="T67" fmla="*/ 0 h 263"/>
                <a:gd name="T68" fmla="*/ 130 w 262"/>
                <a:gd name="T69" fmla="*/ 0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62" h="263">
                  <a:moveTo>
                    <a:pt x="130" y="0"/>
                  </a:moveTo>
                  <a:lnTo>
                    <a:pt x="130" y="0"/>
                  </a:lnTo>
                  <a:lnTo>
                    <a:pt x="144" y="0"/>
                  </a:lnTo>
                  <a:lnTo>
                    <a:pt x="157" y="3"/>
                  </a:lnTo>
                  <a:lnTo>
                    <a:pt x="170" y="6"/>
                  </a:lnTo>
                  <a:lnTo>
                    <a:pt x="182" y="10"/>
                  </a:lnTo>
                  <a:lnTo>
                    <a:pt x="193" y="16"/>
                  </a:lnTo>
                  <a:lnTo>
                    <a:pt x="205" y="23"/>
                  </a:lnTo>
                  <a:lnTo>
                    <a:pt x="215" y="30"/>
                  </a:lnTo>
                  <a:lnTo>
                    <a:pt x="223" y="39"/>
                  </a:lnTo>
                  <a:lnTo>
                    <a:pt x="232" y="47"/>
                  </a:lnTo>
                  <a:lnTo>
                    <a:pt x="239" y="57"/>
                  </a:lnTo>
                  <a:lnTo>
                    <a:pt x="246" y="69"/>
                  </a:lnTo>
                  <a:lnTo>
                    <a:pt x="252" y="80"/>
                  </a:lnTo>
                  <a:lnTo>
                    <a:pt x="256" y="92"/>
                  </a:lnTo>
                  <a:lnTo>
                    <a:pt x="259" y="105"/>
                  </a:lnTo>
                  <a:lnTo>
                    <a:pt x="262" y="118"/>
                  </a:lnTo>
                  <a:lnTo>
                    <a:pt x="262" y="132"/>
                  </a:lnTo>
                  <a:lnTo>
                    <a:pt x="262" y="132"/>
                  </a:lnTo>
                  <a:lnTo>
                    <a:pt x="262" y="145"/>
                  </a:lnTo>
                  <a:lnTo>
                    <a:pt x="259" y="158"/>
                  </a:lnTo>
                  <a:lnTo>
                    <a:pt x="256" y="171"/>
                  </a:lnTo>
                  <a:lnTo>
                    <a:pt x="252" y="182"/>
                  </a:lnTo>
                  <a:lnTo>
                    <a:pt x="246" y="194"/>
                  </a:lnTo>
                  <a:lnTo>
                    <a:pt x="239" y="205"/>
                  </a:lnTo>
                  <a:lnTo>
                    <a:pt x="232" y="215"/>
                  </a:lnTo>
                  <a:lnTo>
                    <a:pt x="223" y="225"/>
                  </a:lnTo>
                  <a:lnTo>
                    <a:pt x="215" y="232"/>
                  </a:lnTo>
                  <a:lnTo>
                    <a:pt x="205" y="241"/>
                  </a:lnTo>
                  <a:lnTo>
                    <a:pt x="193" y="247"/>
                  </a:lnTo>
                  <a:lnTo>
                    <a:pt x="182" y="253"/>
                  </a:lnTo>
                  <a:lnTo>
                    <a:pt x="170" y="257"/>
                  </a:lnTo>
                  <a:lnTo>
                    <a:pt x="157" y="261"/>
                  </a:lnTo>
                  <a:lnTo>
                    <a:pt x="144" y="263"/>
                  </a:lnTo>
                  <a:lnTo>
                    <a:pt x="130" y="263"/>
                  </a:lnTo>
                  <a:lnTo>
                    <a:pt x="130" y="263"/>
                  </a:lnTo>
                  <a:lnTo>
                    <a:pt x="117" y="263"/>
                  </a:lnTo>
                  <a:lnTo>
                    <a:pt x="104" y="261"/>
                  </a:lnTo>
                  <a:lnTo>
                    <a:pt x="91" y="257"/>
                  </a:lnTo>
                  <a:lnTo>
                    <a:pt x="80" y="253"/>
                  </a:lnTo>
                  <a:lnTo>
                    <a:pt x="68" y="247"/>
                  </a:lnTo>
                  <a:lnTo>
                    <a:pt x="57" y="241"/>
                  </a:lnTo>
                  <a:lnTo>
                    <a:pt x="47" y="232"/>
                  </a:lnTo>
                  <a:lnTo>
                    <a:pt x="37" y="225"/>
                  </a:lnTo>
                  <a:lnTo>
                    <a:pt x="30" y="215"/>
                  </a:lnTo>
                  <a:lnTo>
                    <a:pt x="21" y="205"/>
                  </a:lnTo>
                  <a:lnTo>
                    <a:pt x="15" y="194"/>
                  </a:lnTo>
                  <a:lnTo>
                    <a:pt x="10" y="182"/>
                  </a:lnTo>
                  <a:lnTo>
                    <a:pt x="5" y="171"/>
                  </a:lnTo>
                  <a:lnTo>
                    <a:pt x="1" y="158"/>
                  </a:lnTo>
                  <a:lnTo>
                    <a:pt x="0" y="145"/>
                  </a:lnTo>
                  <a:lnTo>
                    <a:pt x="0" y="132"/>
                  </a:lnTo>
                  <a:lnTo>
                    <a:pt x="0" y="132"/>
                  </a:lnTo>
                  <a:lnTo>
                    <a:pt x="0" y="118"/>
                  </a:lnTo>
                  <a:lnTo>
                    <a:pt x="1" y="105"/>
                  </a:lnTo>
                  <a:lnTo>
                    <a:pt x="5" y="92"/>
                  </a:lnTo>
                  <a:lnTo>
                    <a:pt x="10" y="80"/>
                  </a:lnTo>
                  <a:lnTo>
                    <a:pt x="15" y="69"/>
                  </a:lnTo>
                  <a:lnTo>
                    <a:pt x="21" y="57"/>
                  </a:lnTo>
                  <a:lnTo>
                    <a:pt x="30" y="47"/>
                  </a:lnTo>
                  <a:lnTo>
                    <a:pt x="37" y="39"/>
                  </a:lnTo>
                  <a:lnTo>
                    <a:pt x="47" y="30"/>
                  </a:lnTo>
                  <a:lnTo>
                    <a:pt x="57" y="23"/>
                  </a:lnTo>
                  <a:lnTo>
                    <a:pt x="68" y="16"/>
                  </a:lnTo>
                  <a:lnTo>
                    <a:pt x="80" y="10"/>
                  </a:lnTo>
                  <a:lnTo>
                    <a:pt x="91" y="6"/>
                  </a:lnTo>
                  <a:lnTo>
                    <a:pt x="104" y="3"/>
                  </a:lnTo>
                  <a:lnTo>
                    <a:pt x="117" y="0"/>
                  </a:lnTo>
                  <a:lnTo>
                    <a:pt x="130" y="0"/>
                  </a:lnTo>
                  <a:lnTo>
                    <a:pt x="13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sp>
          <p:nvSpPr>
            <p:cNvPr id="35" name="Freeform 11"/>
            <p:cNvSpPr/>
            <p:nvPr/>
          </p:nvSpPr>
          <p:spPr bwMode="auto">
            <a:xfrm>
              <a:off x="4334" y="3062"/>
              <a:ext cx="330" cy="621"/>
            </a:xfrm>
            <a:custGeom>
              <a:avLst/>
              <a:gdLst>
                <a:gd name="T0" fmla="*/ 349 w 660"/>
                <a:gd name="T1" fmla="*/ 2 h 1243"/>
                <a:gd name="T2" fmla="*/ 273 w 660"/>
                <a:gd name="T3" fmla="*/ 6 h 1243"/>
                <a:gd name="T4" fmla="*/ 234 w 660"/>
                <a:gd name="T5" fmla="*/ 13 h 1243"/>
                <a:gd name="T6" fmla="*/ 181 w 660"/>
                <a:gd name="T7" fmla="*/ 33 h 1243"/>
                <a:gd name="T8" fmla="*/ 135 w 660"/>
                <a:gd name="T9" fmla="*/ 64 h 1243"/>
                <a:gd name="T10" fmla="*/ 98 w 660"/>
                <a:gd name="T11" fmla="*/ 102 h 1243"/>
                <a:gd name="T12" fmla="*/ 66 w 660"/>
                <a:gd name="T13" fmla="*/ 147 h 1243"/>
                <a:gd name="T14" fmla="*/ 33 w 660"/>
                <a:gd name="T15" fmla="*/ 214 h 1243"/>
                <a:gd name="T16" fmla="*/ 6 w 660"/>
                <a:gd name="T17" fmla="*/ 326 h 1243"/>
                <a:gd name="T18" fmla="*/ 0 w 660"/>
                <a:gd name="T19" fmla="*/ 441 h 1243"/>
                <a:gd name="T20" fmla="*/ 6 w 660"/>
                <a:gd name="T21" fmla="*/ 493 h 1243"/>
                <a:gd name="T22" fmla="*/ 29 w 660"/>
                <a:gd name="T23" fmla="*/ 526 h 1243"/>
                <a:gd name="T24" fmla="*/ 63 w 660"/>
                <a:gd name="T25" fmla="*/ 540 h 1243"/>
                <a:gd name="T26" fmla="*/ 99 w 660"/>
                <a:gd name="T27" fmla="*/ 537 h 1243"/>
                <a:gd name="T28" fmla="*/ 126 w 660"/>
                <a:gd name="T29" fmla="*/ 517 h 1243"/>
                <a:gd name="T30" fmla="*/ 135 w 660"/>
                <a:gd name="T31" fmla="*/ 478 h 1243"/>
                <a:gd name="T32" fmla="*/ 132 w 660"/>
                <a:gd name="T33" fmla="*/ 419 h 1243"/>
                <a:gd name="T34" fmla="*/ 139 w 660"/>
                <a:gd name="T35" fmla="*/ 320 h 1243"/>
                <a:gd name="T36" fmla="*/ 161 w 660"/>
                <a:gd name="T37" fmla="*/ 241 h 1243"/>
                <a:gd name="T38" fmla="*/ 168 w 660"/>
                <a:gd name="T39" fmla="*/ 501 h 1243"/>
                <a:gd name="T40" fmla="*/ 168 w 660"/>
                <a:gd name="T41" fmla="*/ 511 h 1243"/>
                <a:gd name="T42" fmla="*/ 168 w 660"/>
                <a:gd name="T43" fmla="*/ 679 h 1243"/>
                <a:gd name="T44" fmla="*/ 158 w 660"/>
                <a:gd name="T45" fmla="*/ 1170 h 1243"/>
                <a:gd name="T46" fmla="*/ 159 w 660"/>
                <a:gd name="T47" fmla="*/ 1187 h 1243"/>
                <a:gd name="T48" fmla="*/ 171 w 660"/>
                <a:gd name="T49" fmla="*/ 1214 h 1243"/>
                <a:gd name="T50" fmla="*/ 204 w 660"/>
                <a:gd name="T51" fmla="*/ 1239 h 1243"/>
                <a:gd name="T52" fmla="*/ 244 w 660"/>
                <a:gd name="T53" fmla="*/ 1242 h 1243"/>
                <a:gd name="T54" fmla="*/ 283 w 660"/>
                <a:gd name="T55" fmla="*/ 1224 h 1243"/>
                <a:gd name="T56" fmla="*/ 304 w 660"/>
                <a:gd name="T57" fmla="*/ 1196 h 1243"/>
                <a:gd name="T58" fmla="*/ 308 w 660"/>
                <a:gd name="T59" fmla="*/ 1170 h 1243"/>
                <a:gd name="T60" fmla="*/ 316 w 660"/>
                <a:gd name="T61" fmla="*/ 914 h 1243"/>
                <a:gd name="T62" fmla="*/ 319 w 660"/>
                <a:gd name="T63" fmla="*/ 658 h 1243"/>
                <a:gd name="T64" fmla="*/ 340 w 660"/>
                <a:gd name="T65" fmla="*/ 785 h 1243"/>
                <a:gd name="T66" fmla="*/ 349 w 660"/>
                <a:gd name="T67" fmla="*/ 1170 h 1243"/>
                <a:gd name="T68" fmla="*/ 352 w 660"/>
                <a:gd name="T69" fmla="*/ 1187 h 1243"/>
                <a:gd name="T70" fmla="*/ 364 w 660"/>
                <a:gd name="T71" fmla="*/ 1214 h 1243"/>
                <a:gd name="T72" fmla="*/ 399 w 660"/>
                <a:gd name="T73" fmla="*/ 1239 h 1243"/>
                <a:gd name="T74" fmla="*/ 440 w 660"/>
                <a:gd name="T75" fmla="*/ 1242 h 1243"/>
                <a:gd name="T76" fmla="*/ 478 w 660"/>
                <a:gd name="T77" fmla="*/ 1224 h 1243"/>
                <a:gd name="T78" fmla="*/ 496 w 660"/>
                <a:gd name="T79" fmla="*/ 1196 h 1243"/>
                <a:gd name="T80" fmla="*/ 499 w 660"/>
                <a:gd name="T81" fmla="*/ 1170 h 1243"/>
                <a:gd name="T82" fmla="*/ 491 w 660"/>
                <a:gd name="T83" fmla="*/ 843 h 1243"/>
                <a:gd name="T84" fmla="*/ 489 w 660"/>
                <a:gd name="T85" fmla="*/ 516 h 1243"/>
                <a:gd name="T86" fmla="*/ 488 w 660"/>
                <a:gd name="T87" fmla="*/ 497 h 1243"/>
                <a:gd name="T88" fmla="*/ 485 w 660"/>
                <a:gd name="T89" fmla="*/ 211 h 1243"/>
                <a:gd name="T90" fmla="*/ 499 w 660"/>
                <a:gd name="T91" fmla="*/ 241 h 1243"/>
                <a:gd name="T92" fmla="*/ 519 w 660"/>
                <a:gd name="T93" fmla="*/ 310 h 1243"/>
                <a:gd name="T94" fmla="*/ 529 w 660"/>
                <a:gd name="T95" fmla="*/ 415 h 1243"/>
                <a:gd name="T96" fmla="*/ 525 w 660"/>
                <a:gd name="T97" fmla="*/ 478 h 1243"/>
                <a:gd name="T98" fmla="*/ 534 w 660"/>
                <a:gd name="T99" fmla="*/ 517 h 1243"/>
                <a:gd name="T100" fmla="*/ 561 w 660"/>
                <a:gd name="T101" fmla="*/ 537 h 1243"/>
                <a:gd name="T102" fmla="*/ 597 w 660"/>
                <a:gd name="T103" fmla="*/ 540 h 1243"/>
                <a:gd name="T104" fmla="*/ 631 w 660"/>
                <a:gd name="T105" fmla="*/ 526 h 1243"/>
                <a:gd name="T106" fmla="*/ 654 w 660"/>
                <a:gd name="T107" fmla="*/ 493 h 1243"/>
                <a:gd name="T108" fmla="*/ 660 w 660"/>
                <a:gd name="T109" fmla="*/ 441 h 1243"/>
                <a:gd name="T110" fmla="*/ 654 w 660"/>
                <a:gd name="T111" fmla="*/ 323 h 1243"/>
                <a:gd name="T112" fmla="*/ 624 w 660"/>
                <a:gd name="T113" fmla="*/ 208 h 1243"/>
                <a:gd name="T114" fmla="*/ 601 w 660"/>
                <a:gd name="T115" fmla="*/ 157 h 1243"/>
                <a:gd name="T116" fmla="*/ 570 w 660"/>
                <a:gd name="T117" fmla="*/ 109 h 1243"/>
                <a:gd name="T118" fmla="*/ 532 w 660"/>
                <a:gd name="T119" fmla="*/ 69 h 1243"/>
                <a:gd name="T120" fmla="*/ 486 w 660"/>
                <a:gd name="T121" fmla="*/ 38 h 1243"/>
                <a:gd name="T122" fmla="*/ 435 w 660"/>
                <a:gd name="T123" fmla="*/ 16 h 1243"/>
                <a:gd name="T124" fmla="*/ 373 w 660"/>
                <a:gd name="T125" fmla="*/ 5 h 1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60" h="1243">
                  <a:moveTo>
                    <a:pt x="373" y="5"/>
                  </a:moveTo>
                  <a:lnTo>
                    <a:pt x="373" y="5"/>
                  </a:lnTo>
                  <a:lnTo>
                    <a:pt x="349" y="2"/>
                  </a:lnTo>
                  <a:lnTo>
                    <a:pt x="323" y="0"/>
                  </a:lnTo>
                  <a:lnTo>
                    <a:pt x="297" y="2"/>
                  </a:lnTo>
                  <a:lnTo>
                    <a:pt x="273" y="6"/>
                  </a:lnTo>
                  <a:lnTo>
                    <a:pt x="273" y="6"/>
                  </a:lnTo>
                  <a:lnTo>
                    <a:pt x="253" y="9"/>
                  </a:lnTo>
                  <a:lnTo>
                    <a:pt x="234" y="13"/>
                  </a:lnTo>
                  <a:lnTo>
                    <a:pt x="215" y="19"/>
                  </a:lnTo>
                  <a:lnTo>
                    <a:pt x="198" y="26"/>
                  </a:lnTo>
                  <a:lnTo>
                    <a:pt x="181" y="33"/>
                  </a:lnTo>
                  <a:lnTo>
                    <a:pt x="165" y="43"/>
                  </a:lnTo>
                  <a:lnTo>
                    <a:pt x="149" y="52"/>
                  </a:lnTo>
                  <a:lnTo>
                    <a:pt x="135" y="64"/>
                  </a:lnTo>
                  <a:lnTo>
                    <a:pt x="122" y="75"/>
                  </a:lnTo>
                  <a:lnTo>
                    <a:pt x="109" y="88"/>
                  </a:lnTo>
                  <a:lnTo>
                    <a:pt x="98" y="102"/>
                  </a:lnTo>
                  <a:lnTo>
                    <a:pt x="86" y="117"/>
                  </a:lnTo>
                  <a:lnTo>
                    <a:pt x="76" y="131"/>
                  </a:lnTo>
                  <a:lnTo>
                    <a:pt x="66" y="147"/>
                  </a:lnTo>
                  <a:lnTo>
                    <a:pt x="56" y="163"/>
                  </a:lnTo>
                  <a:lnTo>
                    <a:pt x="49" y="180"/>
                  </a:lnTo>
                  <a:lnTo>
                    <a:pt x="33" y="214"/>
                  </a:lnTo>
                  <a:lnTo>
                    <a:pt x="22" y="252"/>
                  </a:lnTo>
                  <a:lnTo>
                    <a:pt x="13" y="289"/>
                  </a:lnTo>
                  <a:lnTo>
                    <a:pt x="6" y="326"/>
                  </a:lnTo>
                  <a:lnTo>
                    <a:pt x="1" y="365"/>
                  </a:lnTo>
                  <a:lnTo>
                    <a:pt x="0" y="404"/>
                  </a:lnTo>
                  <a:lnTo>
                    <a:pt x="0" y="441"/>
                  </a:lnTo>
                  <a:lnTo>
                    <a:pt x="3" y="478"/>
                  </a:lnTo>
                  <a:lnTo>
                    <a:pt x="3" y="478"/>
                  </a:lnTo>
                  <a:lnTo>
                    <a:pt x="6" y="493"/>
                  </a:lnTo>
                  <a:lnTo>
                    <a:pt x="11" y="505"/>
                  </a:lnTo>
                  <a:lnTo>
                    <a:pt x="19" y="517"/>
                  </a:lnTo>
                  <a:lnTo>
                    <a:pt x="29" y="526"/>
                  </a:lnTo>
                  <a:lnTo>
                    <a:pt x="39" y="533"/>
                  </a:lnTo>
                  <a:lnTo>
                    <a:pt x="50" y="537"/>
                  </a:lnTo>
                  <a:lnTo>
                    <a:pt x="63" y="540"/>
                  </a:lnTo>
                  <a:lnTo>
                    <a:pt x="75" y="541"/>
                  </a:lnTo>
                  <a:lnTo>
                    <a:pt x="88" y="540"/>
                  </a:lnTo>
                  <a:lnTo>
                    <a:pt x="99" y="537"/>
                  </a:lnTo>
                  <a:lnTo>
                    <a:pt x="109" y="533"/>
                  </a:lnTo>
                  <a:lnTo>
                    <a:pt x="119" y="526"/>
                  </a:lnTo>
                  <a:lnTo>
                    <a:pt x="126" y="517"/>
                  </a:lnTo>
                  <a:lnTo>
                    <a:pt x="132" y="505"/>
                  </a:lnTo>
                  <a:lnTo>
                    <a:pt x="135" y="493"/>
                  </a:lnTo>
                  <a:lnTo>
                    <a:pt x="135" y="478"/>
                  </a:lnTo>
                  <a:lnTo>
                    <a:pt x="135" y="478"/>
                  </a:lnTo>
                  <a:lnTo>
                    <a:pt x="132" y="451"/>
                  </a:lnTo>
                  <a:lnTo>
                    <a:pt x="132" y="419"/>
                  </a:lnTo>
                  <a:lnTo>
                    <a:pt x="132" y="388"/>
                  </a:lnTo>
                  <a:lnTo>
                    <a:pt x="135" y="355"/>
                  </a:lnTo>
                  <a:lnTo>
                    <a:pt x="139" y="320"/>
                  </a:lnTo>
                  <a:lnTo>
                    <a:pt x="146" y="287"/>
                  </a:lnTo>
                  <a:lnTo>
                    <a:pt x="155" y="256"/>
                  </a:lnTo>
                  <a:lnTo>
                    <a:pt x="161" y="241"/>
                  </a:lnTo>
                  <a:lnTo>
                    <a:pt x="168" y="226"/>
                  </a:lnTo>
                  <a:lnTo>
                    <a:pt x="168" y="226"/>
                  </a:lnTo>
                  <a:lnTo>
                    <a:pt x="168" y="501"/>
                  </a:lnTo>
                  <a:lnTo>
                    <a:pt x="168" y="501"/>
                  </a:lnTo>
                  <a:lnTo>
                    <a:pt x="168" y="511"/>
                  </a:lnTo>
                  <a:lnTo>
                    <a:pt x="168" y="511"/>
                  </a:lnTo>
                  <a:lnTo>
                    <a:pt x="168" y="516"/>
                  </a:lnTo>
                  <a:lnTo>
                    <a:pt x="168" y="516"/>
                  </a:lnTo>
                  <a:lnTo>
                    <a:pt x="168" y="679"/>
                  </a:lnTo>
                  <a:lnTo>
                    <a:pt x="166" y="843"/>
                  </a:lnTo>
                  <a:lnTo>
                    <a:pt x="164" y="1006"/>
                  </a:lnTo>
                  <a:lnTo>
                    <a:pt x="158" y="1170"/>
                  </a:lnTo>
                  <a:lnTo>
                    <a:pt x="158" y="1170"/>
                  </a:lnTo>
                  <a:lnTo>
                    <a:pt x="158" y="1180"/>
                  </a:lnTo>
                  <a:lnTo>
                    <a:pt x="159" y="1187"/>
                  </a:lnTo>
                  <a:lnTo>
                    <a:pt x="161" y="1196"/>
                  </a:lnTo>
                  <a:lnTo>
                    <a:pt x="164" y="1203"/>
                  </a:lnTo>
                  <a:lnTo>
                    <a:pt x="171" y="1214"/>
                  </a:lnTo>
                  <a:lnTo>
                    <a:pt x="179" y="1224"/>
                  </a:lnTo>
                  <a:lnTo>
                    <a:pt x="191" y="1233"/>
                  </a:lnTo>
                  <a:lnTo>
                    <a:pt x="204" y="1239"/>
                  </a:lnTo>
                  <a:lnTo>
                    <a:pt x="217" y="1242"/>
                  </a:lnTo>
                  <a:lnTo>
                    <a:pt x="231" y="1243"/>
                  </a:lnTo>
                  <a:lnTo>
                    <a:pt x="244" y="1242"/>
                  </a:lnTo>
                  <a:lnTo>
                    <a:pt x="258" y="1239"/>
                  </a:lnTo>
                  <a:lnTo>
                    <a:pt x="271" y="1233"/>
                  </a:lnTo>
                  <a:lnTo>
                    <a:pt x="283" y="1224"/>
                  </a:lnTo>
                  <a:lnTo>
                    <a:pt x="293" y="1214"/>
                  </a:lnTo>
                  <a:lnTo>
                    <a:pt x="301" y="1203"/>
                  </a:lnTo>
                  <a:lnTo>
                    <a:pt x="304" y="1196"/>
                  </a:lnTo>
                  <a:lnTo>
                    <a:pt x="307" y="1187"/>
                  </a:lnTo>
                  <a:lnTo>
                    <a:pt x="308" y="1180"/>
                  </a:lnTo>
                  <a:lnTo>
                    <a:pt x="308" y="1170"/>
                  </a:lnTo>
                  <a:lnTo>
                    <a:pt x="308" y="1170"/>
                  </a:lnTo>
                  <a:lnTo>
                    <a:pt x="313" y="1042"/>
                  </a:lnTo>
                  <a:lnTo>
                    <a:pt x="316" y="914"/>
                  </a:lnTo>
                  <a:lnTo>
                    <a:pt x="317" y="785"/>
                  </a:lnTo>
                  <a:lnTo>
                    <a:pt x="319" y="658"/>
                  </a:lnTo>
                  <a:lnTo>
                    <a:pt x="319" y="658"/>
                  </a:lnTo>
                  <a:lnTo>
                    <a:pt x="340" y="658"/>
                  </a:lnTo>
                  <a:lnTo>
                    <a:pt x="340" y="658"/>
                  </a:lnTo>
                  <a:lnTo>
                    <a:pt x="340" y="785"/>
                  </a:lnTo>
                  <a:lnTo>
                    <a:pt x="341" y="914"/>
                  </a:lnTo>
                  <a:lnTo>
                    <a:pt x="344" y="1042"/>
                  </a:lnTo>
                  <a:lnTo>
                    <a:pt x="349" y="1170"/>
                  </a:lnTo>
                  <a:lnTo>
                    <a:pt x="349" y="1170"/>
                  </a:lnTo>
                  <a:lnTo>
                    <a:pt x="350" y="1180"/>
                  </a:lnTo>
                  <a:lnTo>
                    <a:pt x="352" y="1187"/>
                  </a:lnTo>
                  <a:lnTo>
                    <a:pt x="353" y="1196"/>
                  </a:lnTo>
                  <a:lnTo>
                    <a:pt x="356" y="1203"/>
                  </a:lnTo>
                  <a:lnTo>
                    <a:pt x="364" y="1214"/>
                  </a:lnTo>
                  <a:lnTo>
                    <a:pt x="374" y="1224"/>
                  </a:lnTo>
                  <a:lnTo>
                    <a:pt x="386" y="1233"/>
                  </a:lnTo>
                  <a:lnTo>
                    <a:pt x="399" y="1239"/>
                  </a:lnTo>
                  <a:lnTo>
                    <a:pt x="413" y="1242"/>
                  </a:lnTo>
                  <a:lnTo>
                    <a:pt x="426" y="1243"/>
                  </a:lnTo>
                  <a:lnTo>
                    <a:pt x="440" y="1242"/>
                  </a:lnTo>
                  <a:lnTo>
                    <a:pt x="455" y="1239"/>
                  </a:lnTo>
                  <a:lnTo>
                    <a:pt x="466" y="1233"/>
                  </a:lnTo>
                  <a:lnTo>
                    <a:pt x="478" y="1224"/>
                  </a:lnTo>
                  <a:lnTo>
                    <a:pt x="486" y="1214"/>
                  </a:lnTo>
                  <a:lnTo>
                    <a:pt x="494" y="1203"/>
                  </a:lnTo>
                  <a:lnTo>
                    <a:pt x="496" y="1196"/>
                  </a:lnTo>
                  <a:lnTo>
                    <a:pt x="498" y="1187"/>
                  </a:lnTo>
                  <a:lnTo>
                    <a:pt x="499" y="1180"/>
                  </a:lnTo>
                  <a:lnTo>
                    <a:pt x="499" y="1170"/>
                  </a:lnTo>
                  <a:lnTo>
                    <a:pt x="499" y="1170"/>
                  </a:lnTo>
                  <a:lnTo>
                    <a:pt x="494" y="1006"/>
                  </a:lnTo>
                  <a:lnTo>
                    <a:pt x="491" y="843"/>
                  </a:lnTo>
                  <a:lnTo>
                    <a:pt x="489" y="679"/>
                  </a:lnTo>
                  <a:lnTo>
                    <a:pt x="489" y="516"/>
                  </a:lnTo>
                  <a:lnTo>
                    <a:pt x="489" y="516"/>
                  </a:lnTo>
                  <a:lnTo>
                    <a:pt x="489" y="505"/>
                  </a:lnTo>
                  <a:lnTo>
                    <a:pt x="488" y="497"/>
                  </a:lnTo>
                  <a:lnTo>
                    <a:pt x="488" y="497"/>
                  </a:lnTo>
                  <a:lnTo>
                    <a:pt x="485" y="353"/>
                  </a:lnTo>
                  <a:lnTo>
                    <a:pt x="485" y="283"/>
                  </a:lnTo>
                  <a:lnTo>
                    <a:pt x="485" y="211"/>
                  </a:lnTo>
                  <a:lnTo>
                    <a:pt x="485" y="211"/>
                  </a:lnTo>
                  <a:lnTo>
                    <a:pt x="492" y="227"/>
                  </a:lnTo>
                  <a:lnTo>
                    <a:pt x="499" y="241"/>
                  </a:lnTo>
                  <a:lnTo>
                    <a:pt x="506" y="259"/>
                  </a:lnTo>
                  <a:lnTo>
                    <a:pt x="511" y="274"/>
                  </a:lnTo>
                  <a:lnTo>
                    <a:pt x="519" y="310"/>
                  </a:lnTo>
                  <a:lnTo>
                    <a:pt x="525" y="345"/>
                  </a:lnTo>
                  <a:lnTo>
                    <a:pt x="528" y="381"/>
                  </a:lnTo>
                  <a:lnTo>
                    <a:pt x="529" y="415"/>
                  </a:lnTo>
                  <a:lnTo>
                    <a:pt x="528" y="448"/>
                  </a:lnTo>
                  <a:lnTo>
                    <a:pt x="525" y="478"/>
                  </a:lnTo>
                  <a:lnTo>
                    <a:pt x="525" y="478"/>
                  </a:lnTo>
                  <a:lnTo>
                    <a:pt x="525" y="493"/>
                  </a:lnTo>
                  <a:lnTo>
                    <a:pt x="528" y="505"/>
                  </a:lnTo>
                  <a:lnTo>
                    <a:pt x="534" y="517"/>
                  </a:lnTo>
                  <a:lnTo>
                    <a:pt x="541" y="526"/>
                  </a:lnTo>
                  <a:lnTo>
                    <a:pt x="551" y="533"/>
                  </a:lnTo>
                  <a:lnTo>
                    <a:pt x="561" y="537"/>
                  </a:lnTo>
                  <a:lnTo>
                    <a:pt x="572" y="540"/>
                  </a:lnTo>
                  <a:lnTo>
                    <a:pt x="585" y="541"/>
                  </a:lnTo>
                  <a:lnTo>
                    <a:pt x="597" y="540"/>
                  </a:lnTo>
                  <a:lnTo>
                    <a:pt x="610" y="537"/>
                  </a:lnTo>
                  <a:lnTo>
                    <a:pt x="621" y="533"/>
                  </a:lnTo>
                  <a:lnTo>
                    <a:pt x="631" y="526"/>
                  </a:lnTo>
                  <a:lnTo>
                    <a:pt x="641" y="517"/>
                  </a:lnTo>
                  <a:lnTo>
                    <a:pt x="649" y="505"/>
                  </a:lnTo>
                  <a:lnTo>
                    <a:pt x="654" y="493"/>
                  </a:lnTo>
                  <a:lnTo>
                    <a:pt x="657" y="478"/>
                  </a:lnTo>
                  <a:lnTo>
                    <a:pt x="657" y="478"/>
                  </a:lnTo>
                  <a:lnTo>
                    <a:pt x="660" y="441"/>
                  </a:lnTo>
                  <a:lnTo>
                    <a:pt x="660" y="402"/>
                  </a:lnTo>
                  <a:lnTo>
                    <a:pt x="659" y="363"/>
                  </a:lnTo>
                  <a:lnTo>
                    <a:pt x="654" y="323"/>
                  </a:lnTo>
                  <a:lnTo>
                    <a:pt x="647" y="285"/>
                  </a:lnTo>
                  <a:lnTo>
                    <a:pt x="637" y="246"/>
                  </a:lnTo>
                  <a:lnTo>
                    <a:pt x="624" y="208"/>
                  </a:lnTo>
                  <a:lnTo>
                    <a:pt x="617" y="191"/>
                  </a:lnTo>
                  <a:lnTo>
                    <a:pt x="610" y="174"/>
                  </a:lnTo>
                  <a:lnTo>
                    <a:pt x="601" y="157"/>
                  </a:lnTo>
                  <a:lnTo>
                    <a:pt x="591" y="141"/>
                  </a:lnTo>
                  <a:lnTo>
                    <a:pt x="581" y="125"/>
                  </a:lnTo>
                  <a:lnTo>
                    <a:pt x="570" y="109"/>
                  </a:lnTo>
                  <a:lnTo>
                    <a:pt x="558" y="95"/>
                  </a:lnTo>
                  <a:lnTo>
                    <a:pt x="545" y="82"/>
                  </a:lnTo>
                  <a:lnTo>
                    <a:pt x="532" y="69"/>
                  </a:lnTo>
                  <a:lnTo>
                    <a:pt x="518" y="58"/>
                  </a:lnTo>
                  <a:lnTo>
                    <a:pt x="502" y="48"/>
                  </a:lnTo>
                  <a:lnTo>
                    <a:pt x="486" y="38"/>
                  </a:lnTo>
                  <a:lnTo>
                    <a:pt x="471" y="29"/>
                  </a:lnTo>
                  <a:lnTo>
                    <a:pt x="452" y="22"/>
                  </a:lnTo>
                  <a:lnTo>
                    <a:pt x="435" y="16"/>
                  </a:lnTo>
                  <a:lnTo>
                    <a:pt x="415" y="10"/>
                  </a:lnTo>
                  <a:lnTo>
                    <a:pt x="395" y="8"/>
                  </a:lnTo>
                  <a:lnTo>
                    <a:pt x="373" y="5"/>
                  </a:lnTo>
                  <a:lnTo>
                    <a:pt x="373"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prstClr val="black"/>
                </a:solidFill>
              </a:endParaRPr>
            </a:p>
          </p:txBody>
        </p:sp>
      </p:grpSp>
      <p:grpSp>
        <p:nvGrpSpPr>
          <p:cNvPr id="4" name="组合 3"/>
          <p:cNvGrpSpPr/>
          <p:nvPr/>
        </p:nvGrpSpPr>
        <p:grpSpPr>
          <a:xfrm>
            <a:off x="285720" y="1142990"/>
            <a:ext cx="3714776" cy="1928826"/>
            <a:chOff x="624417" y="1361017"/>
            <a:chExt cx="3374949" cy="1517136"/>
          </a:xfrm>
        </p:grpSpPr>
        <p:sp>
          <p:nvSpPr>
            <p:cNvPr id="12" name="圆角矩形 11"/>
            <p:cNvSpPr/>
            <p:nvPr/>
          </p:nvSpPr>
          <p:spPr>
            <a:xfrm>
              <a:off x="624417" y="1361017"/>
              <a:ext cx="3374949" cy="1144060"/>
            </a:xfrm>
            <a:prstGeom prst="roundRect">
              <a:avLst>
                <a:gd name="adj" fmla="val 6743"/>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sp>
          <p:nvSpPr>
            <p:cNvPr id="14" name="等腰三角形 13"/>
            <p:cNvSpPr/>
            <p:nvPr/>
          </p:nvSpPr>
          <p:spPr>
            <a:xfrm flipV="1">
              <a:off x="3046458" y="2480244"/>
              <a:ext cx="674251" cy="397909"/>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sp>
          <p:nvSpPr>
            <p:cNvPr id="18" name="文本框 31"/>
            <p:cNvSpPr txBox="1"/>
            <p:nvPr/>
          </p:nvSpPr>
          <p:spPr>
            <a:xfrm>
              <a:off x="1216988" y="1482641"/>
              <a:ext cx="2714644" cy="930008"/>
            </a:xfrm>
            <a:prstGeom prst="rect">
              <a:avLst/>
            </a:prstGeom>
            <a:noFill/>
          </p:spPr>
          <p:txBody>
            <a:bodyPr wrap="square" rtlCol="0">
              <a:spAutoFit/>
            </a:bodyPr>
            <a:lstStyle>
              <a:defPPr>
                <a:defRPr lang="zh-CN"/>
              </a:defPPr>
              <a:lvl1pPr>
                <a:defRPr>
                  <a:solidFill>
                    <a:schemeClr val="bg1">
                      <a:lumMod val="50000"/>
                    </a:schemeClr>
                  </a:solidFill>
                </a:defRPr>
              </a:lvl1pPr>
            </a:lstStyle>
            <a:p>
              <a:pPr>
                <a:lnSpc>
                  <a:spcPts val="1700"/>
                </a:lnSpc>
              </a:pPr>
              <a:r>
                <a:rPr lang="zh-CN" altLang="zh-CN" sz="1100" b="1" dirty="0" smtClean="0">
                  <a:solidFill>
                    <a:schemeClr val="bg1"/>
                  </a:solidFill>
                  <a:latin typeface="+mj-ea"/>
                  <a:ea typeface="+mj-ea"/>
                </a:rPr>
                <a:t>负责人和主要成员情况：</a:t>
              </a:r>
              <a:endParaRPr lang="en-US" altLang="zh-CN" sz="1100" b="1" dirty="0" smtClean="0">
                <a:solidFill>
                  <a:schemeClr val="bg1"/>
                </a:solidFill>
                <a:latin typeface="+mj-ea"/>
                <a:ea typeface="+mj-ea"/>
              </a:endParaRPr>
            </a:p>
            <a:p>
              <a:pPr>
                <a:lnSpc>
                  <a:spcPts val="1700"/>
                </a:lnSpc>
              </a:pPr>
              <a:r>
                <a:rPr lang="zh-CN" altLang="zh-CN" sz="1100" dirty="0" smtClean="0">
                  <a:solidFill>
                    <a:schemeClr val="bg1"/>
                  </a:solidFill>
                  <a:latin typeface="+mn-ea"/>
                </a:rPr>
                <a:t>课题负责人及组内成员均有较为丰富的教学经验，也都曾参与过区级课题研究。如《培养小学生几何直观能力的策略研究》，有一定的研究经验与研究能力，多篇论文发表或获奖。</a:t>
              </a:r>
              <a:endParaRPr lang="en-US" altLang="zh-CN" sz="1100" dirty="0">
                <a:solidFill>
                  <a:schemeClr val="bg1"/>
                </a:solidFill>
                <a:latin typeface="+mn-ea"/>
                <a:cs typeface="+mn-ea"/>
                <a:sym typeface="+mn-lt"/>
              </a:endParaRPr>
            </a:p>
          </p:txBody>
        </p:sp>
        <p:grpSp>
          <p:nvGrpSpPr>
            <p:cNvPr id="36" name="组合 35"/>
            <p:cNvGrpSpPr/>
            <p:nvPr/>
          </p:nvGrpSpPr>
          <p:grpSpPr>
            <a:xfrm>
              <a:off x="802486" y="1500937"/>
              <a:ext cx="315515" cy="509588"/>
              <a:chOff x="5613401" y="292100"/>
              <a:chExt cx="420687" cy="679451"/>
            </a:xfrm>
            <a:solidFill>
              <a:schemeClr val="bg1"/>
            </a:solidFill>
          </p:grpSpPr>
          <p:sp>
            <p:nvSpPr>
              <p:cNvPr id="37" name="Freeform 49"/>
              <p:cNvSpPr/>
              <p:nvPr/>
            </p:nvSpPr>
            <p:spPr bwMode="auto">
              <a:xfrm>
                <a:off x="5802313" y="787400"/>
                <a:ext cx="41275" cy="146050"/>
              </a:xfrm>
              <a:custGeom>
                <a:avLst/>
                <a:gdLst>
                  <a:gd name="T0" fmla="*/ 0 w 11"/>
                  <a:gd name="T1" fmla="*/ 34 h 39"/>
                  <a:gd name="T2" fmla="*/ 5 w 11"/>
                  <a:gd name="T3" fmla="*/ 39 h 39"/>
                  <a:gd name="T4" fmla="*/ 11 w 11"/>
                  <a:gd name="T5" fmla="*/ 34 h 39"/>
                  <a:gd name="T6" fmla="*/ 11 w 11"/>
                  <a:gd name="T7" fmla="*/ 6 h 39"/>
                  <a:gd name="T8" fmla="*/ 5 w 11"/>
                  <a:gd name="T9" fmla="*/ 0 h 39"/>
                  <a:gd name="T10" fmla="*/ 0 w 11"/>
                  <a:gd name="T11" fmla="*/ 6 h 39"/>
                  <a:gd name="T12" fmla="*/ 0 w 11"/>
                  <a:gd name="T13" fmla="*/ 34 h 39"/>
                </a:gdLst>
                <a:ahLst/>
                <a:cxnLst>
                  <a:cxn ang="0">
                    <a:pos x="T0" y="T1"/>
                  </a:cxn>
                  <a:cxn ang="0">
                    <a:pos x="T2" y="T3"/>
                  </a:cxn>
                  <a:cxn ang="0">
                    <a:pos x="T4" y="T5"/>
                  </a:cxn>
                  <a:cxn ang="0">
                    <a:pos x="T6" y="T7"/>
                  </a:cxn>
                  <a:cxn ang="0">
                    <a:pos x="T8" y="T9"/>
                  </a:cxn>
                  <a:cxn ang="0">
                    <a:pos x="T10" y="T11"/>
                  </a:cxn>
                  <a:cxn ang="0">
                    <a:pos x="T12" y="T13"/>
                  </a:cxn>
                </a:cxnLst>
                <a:rect l="0" t="0" r="r" b="b"/>
                <a:pathLst>
                  <a:path w="11" h="39">
                    <a:moveTo>
                      <a:pt x="0" y="34"/>
                    </a:moveTo>
                    <a:cubicBezTo>
                      <a:pt x="0" y="37"/>
                      <a:pt x="2" y="39"/>
                      <a:pt x="5" y="39"/>
                    </a:cubicBezTo>
                    <a:cubicBezTo>
                      <a:pt x="8" y="39"/>
                      <a:pt x="11" y="37"/>
                      <a:pt x="11" y="34"/>
                    </a:cubicBezTo>
                    <a:cubicBezTo>
                      <a:pt x="11" y="6"/>
                      <a:pt x="11" y="6"/>
                      <a:pt x="11" y="6"/>
                    </a:cubicBezTo>
                    <a:cubicBezTo>
                      <a:pt x="11" y="3"/>
                      <a:pt x="8" y="0"/>
                      <a:pt x="5" y="0"/>
                    </a:cubicBezTo>
                    <a:cubicBezTo>
                      <a:pt x="2" y="0"/>
                      <a:pt x="0" y="3"/>
                      <a:pt x="0" y="6"/>
                    </a:cubicBezTo>
                    <a:cubicBezTo>
                      <a:pt x="0" y="34"/>
                      <a:pt x="0" y="34"/>
                      <a:pt x="0" y="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8" name="Freeform 50"/>
              <p:cNvSpPr/>
              <p:nvPr/>
            </p:nvSpPr>
            <p:spPr bwMode="auto">
              <a:xfrm>
                <a:off x="5673726" y="773113"/>
                <a:ext cx="293688" cy="41275"/>
              </a:xfrm>
              <a:custGeom>
                <a:avLst/>
                <a:gdLst>
                  <a:gd name="T0" fmla="*/ 73 w 78"/>
                  <a:gd name="T1" fmla="*/ 11 h 11"/>
                  <a:gd name="T2" fmla="*/ 78 w 78"/>
                  <a:gd name="T3" fmla="*/ 5 h 11"/>
                  <a:gd name="T4" fmla="*/ 73 w 78"/>
                  <a:gd name="T5" fmla="*/ 0 h 11"/>
                  <a:gd name="T6" fmla="*/ 5 w 78"/>
                  <a:gd name="T7" fmla="*/ 0 h 11"/>
                  <a:gd name="T8" fmla="*/ 0 w 78"/>
                  <a:gd name="T9" fmla="*/ 5 h 11"/>
                  <a:gd name="T10" fmla="*/ 5 w 78"/>
                  <a:gd name="T11" fmla="*/ 11 h 11"/>
                  <a:gd name="T12" fmla="*/ 73 w 78"/>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78" h="11">
                    <a:moveTo>
                      <a:pt x="73" y="11"/>
                    </a:moveTo>
                    <a:cubicBezTo>
                      <a:pt x="76" y="11"/>
                      <a:pt x="78" y="8"/>
                      <a:pt x="78" y="5"/>
                    </a:cubicBezTo>
                    <a:cubicBezTo>
                      <a:pt x="78" y="2"/>
                      <a:pt x="76" y="0"/>
                      <a:pt x="73" y="0"/>
                    </a:cubicBezTo>
                    <a:cubicBezTo>
                      <a:pt x="5" y="0"/>
                      <a:pt x="5" y="0"/>
                      <a:pt x="5" y="0"/>
                    </a:cubicBezTo>
                    <a:cubicBezTo>
                      <a:pt x="2" y="0"/>
                      <a:pt x="0" y="2"/>
                      <a:pt x="0" y="5"/>
                    </a:cubicBezTo>
                    <a:cubicBezTo>
                      <a:pt x="0" y="8"/>
                      <a:pt x="2" y="11"/>
                      <a:pt x="5" y="11"/>
                    </a:cubicBezTo>
                    <a:cubicBezTo>
                      <a:pt x="73" y="11"/>
                      <a:pt x="73" y="11"/>
                      <a:pt x="7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9" name="Freeform 51"/>
              <p:cNvSpPr/>
              <p:nvPr/>
            </p:nvSpPr>
            <p:spPr bwMode="auto">
              <a:xfrm>
                <a:off x="5662613" y="292100"/>
                <a:ext cx="323850" cy="423863"/>
              </a:xfrm>
              <a:custGeom>
                <a:avLst/>
                <a:gdLst>
                  <a:gd name="T0" fmla="*/ 17 w 86"/>
                  <a:gd name="T1" fmla="*/ 111 h 113"/>
                  <a:gd name="T2" fmla="*/ 22 w 86"/>
                  <a:gd name="T3" fmla="*/ 113 h 113"/>
                  <a:gd name="T4" fmla="*/ 24 w 86"/>
                  <a:gd name="T5" fmla="*/ 108 h 113"/>
                  <a:gd name="T6" fmla="*/ 13 w 86"/>
                  <a:gd name="T7" fmla="*/ 70 h 113"/>
                  <a:gd name="T8" fmla="*/ 7 w 86"/>
                  <a:gd name="T9" fmla="*/ 24 h 113"/>
                  <a:gd name="T10" fmla="*/ 7 w 86"/>
                  <a:gd name="T11" fmla="*/ 24 h 113"/>
                  <a:gd name="T12" fmla="*/ 7 w 86"/>
                  <a:gd name="T13" fmla="*/ 24 h 113"/>
                  <a:gd name="T14" fmla="*/ 7 w 86"/>
                  <a:gd name="T15" fmla="*/ 24 h 113"/>
                  <a:gd name="T16" fmla="*/ 27 w 86"/>
                  <a:gd name="T17" fmla="*/ 9 h 113"/>
                  <a:gd name="T18" fmla="*/ 46 w 86"/>
                  <a:gd name="T19" fmla="*/ 8 h 113"/>
                  <a:gd name="T20" fmla="*/ 64 w 86"/>
                  <a:gd name="T21" fmla="*/ 11 h 113"/>
                  <a:gd name="T22" fmla="*/ 78 w 86"/>
                  <a:gd name="T23" fmla="*/ 24 h 113"/>
                  <a:gd name="T24" fmla="*/ 78 w 86"/>
                  <a:gd name="T25" fmla="*/ 24 h 113"/>
                  <a:gd name="T26" fmla="*/ 78 w 86"/>
                  <a:gd name="T27" fmla="*/ 24 h 113"/>
                  <a:gd name="T28" fmla="*/ 72 w 86"/>
                  <a:gd name="T29" fmla="*/ 70 h 113"/>
                  <a:gd name="T30" fmla="*/ 61 w 86"/>
                  <a:gd name="T31" fmla="*/ 108 h 113"/>
                  <a:gd name="T32" fmla="*/ 63 w 86"/>
                  <a:gd name="T33" fmla="*/ 113 h 113"/>
                  <a:gd name="T34" fmla="*/ 68 w 86"/>
                  <a:gd name="T35" fmla="*/ 111 h 113"/>
                  <a:gd name="T36" fmla="*/ 79 w 86"/>
                  <a:gd name="T37" fmla="*/ 71 h 113"/>
                  <a:gd name="T38" fmla="*/ 85 w 86"/>
                  <a:gd name="T39" fmla="*/ 25 h 113"/>
                  <a:gd name="T40" fmla="*/ 85 w 86"/>
                  <a:gd name="T41" fmla="*/ 25 h 113"/>
                  <a:gd name="T42" fmla="*/ 85 w 86"/>
                  <a:gd name="T43" fmla="*/ 25 h 113"/>
                  <a:gd name="T44" fmla="*/ 85 w 86"/>
                  <a:gd name="T45" fmla="*/ 25 h 113"/>
                  <a:gd name="T46" fmla="*/ 85 w 86"/>
                  <a:gd name="T47" fmla="*/ 25 h 113"/>
                  <a:gd name="T48" fmla="*/ 66 w 86"/>
                  <a:gd name="T49" fmla="*/ 4 h 113"/>
                  <a:gd name="T50" fmla="*/ 46 w 86"/>
                  <a:gd name="T51" fmla="*/ 1 h 113"/>
                  <a:gd name="T52" fmla="*/ 26 w 86"/>
                  <a:gd name="T53" fmla="*/ 2 h 113"/>
                  <a:gd name="T54" fmla="*/ 0 w 86"/>
                  <a:gd name="T55" fmla="*/ 24 h 113"/>
                  <a:gd name="T56" fmla="*/ 0 w 86"/>
                  <a:gd name="T57" fmla="*/ 25 h 113"/>
                  <a:gd name="T58" fmla="*/ 0 w 86"/>
                  <a:gd name="T59" fmla="*/ 25 h 113"/>
                  <a:gd name="T60" fmla="*/ 6 w 86"/>
                  <a:gd name="T61" fmla="*/ 71 h 113"/>
                  <a:gd name="T62" fmla="*/ 17 w 86"/>
                  <a:gd name="T63" fmla="*/ 111 h 1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6" h="113">
                    <a:moveTo>
                      <a:pt x="17" y="111"/>
                    </a:moveTo>
                    <a:cubicBezTo>
                      <a:pt x="18" y="113"/>
                      <a:pt x="20" y="113"/>
                      <a:pt x="22" y="113"/>
                    </a:cubicBezTo>
                    <a:cubicBezTo>
                      <a:pt x="24" y="112"/>
                      <a:pt x="25" y="110"/>
                      <a:pt x="24" y="108"/>
                    </a:cubicBezTo>
                    <a:cubicBezTo>
                      <a:pt x="20" y="97"/>
                      <a:pt x="16" y="84"/>
                      <a:pt x="13" y="70"/>
                    </a:cubicBezTo>
                    <a:cubicBezTo>
                      <a:pt x="11" y="56"/>
                      <a:pt x="9" y="40"/>
                      <a:pt x="7" y="24"/>
                    </a:cubicBezTo>
                    <a:cubicBezTo>
                      <a:pt x="7" y="24"/>
                      <a:pt x="7" y="24"/>
                      <a:pt x="7" y="24"/>
                    </a:cubicBezTo>
                    <a:cubicBezTo>
                      <a:pt x="7" y="24"/>
                      <a:pt x="7" y="24"/>
                      <a:pt x="7" y="24"/>
                    </a:cubicBezTo>
                    <a:cubicBezTo>
                      <a:pt x="7" y="24"/>
                      <a:pt x="7" y="24"/>
                      <a:pt x="7" y="24"/>
                    </a:cubicBezTo>
                    <a:cubicBezTo>
                      <a:pt x="8" y="17"/>
                      <a:pt x="16" y="12"/>
                      <a:pt x="27" y="9"/>
                    </a:cubicBezTo>
                    <a:cubicBezTo>
                      <a:pt x="33" y="8"/>
                      <a:pt x="40" y="8"/>
                      <a:pt x="46" y="8"/>
                    </a:cubicBezTo>
                    <a:cubicBezTo>
                      <a:pt x="52" y="8"/>
                      <a:pt x="58" y="9"/>
                      <a:pt x="64" y="11"/>
                    </a:cubicBezTo>
                    <a:cubicBezTo>
                      <a:pt x="72" y="13"/>
                      <a:pt x="79" y="18"/>
                      <a:pt x="78" y="24"/>
                    </a:cubicBezTo>
                    <a:cubicBezTo>
                      <a:pt x="78" y="24"/>
                      <a:pt x="78" y="24"/>
                      <a:pt x="78" y="24"/>
                    </a:cubicBezTo>
                    <a:cubicBezTo>
                      <a:pt x="78" y="24"/>
                      <a:pt x="78" y="24"/>
                      <a:pt x="78" y="24"/>
                    </a:cubicBezTo>
                    <a:cubicBezTo>
                      <a:pt x="77" y="41"/>
                      <a:pt x="75" y="56"/>
                      <a:pt x="72" y="70"/>
                    </a:cubicBezTo>
                    <a:cubicBezTo>
                      <a:pt x="69" y="84"/>
                      <a:pt x="66" y="97"/>
                      <a:pt x="61" y="108"/>
                    </a:cubicBezTo>
                    <a:cubicBezTo>
                      <a:pt x="61" y="110"/>
                      <a:pt x="62" y="112"/>
                      <a:pt x="63" y="113"/>
                    </a:cubicBezTo>
                    <a:cubicBezTo>
                      <a:pt x="65" y="113"/>
                      <a:pt x="67" y="113"/>
                      <a:pt x="68" y="111"/>
                    </a:cubicBezTo>
                    <a:cubicBezTo>
                      <a:pt x="72" y="99"/>
                      <a:pt x="76" y="86"/>
                      <a:pt x="79" y="71"/>
                    </a:cubicBezTo>
                    <a:cubicBezTo>
                      <a:pt x="82" y="57"/>
                      <a:pt x="84" y="41"/>
                      <a:pt x="85" y="25"/>
                    </a:cubicBezTo>
                    <a:cubicBezTo>
                      <a:pt x="85" y="25"/>
                      <a:pt x="85" y="25"/>
                      <a:pt x="85" y="25"/>
                    </a:cubicBezTo>
                    <a:cubicBezTo>
                      <a:pt x="85" y="25"/>
                      <a:pt x="85" y="25"/>
                      <a:pt x="85" y="25"/>
                    </a:cubicBezTo>
                    <a:cubicBezTo>
                      <a:pt x="85" y="25"/>
                      <a:pt x="85" y="25"/>
                      <a:pt x="85" y="25"/>
                    </a:cubicBezTo>
                    <a:cubicBezTo>
                      <a:pt x="85" y="25"/>
                      <a:pt x="85" y="25"/>
                      <a:pt x="85" y="25"/>
                    </a:cubicBezTo>
                    <a:cubicBezTo>
                      <a:pt x="86" y="14"/>
                      <a:pt x="78" y="7"/>
                      <a:pt x="66" y="4"/>
                    </a:cubicBezTo>
                    <a:cubicBezTo>
                      <a:pt x="60" y="2"/>
                      <a:pt x="53" y="1"/>
                      <a:pt x="46" y="1"/>
                    </a:cubicBezTo>
                    <a:cubicBezTo>
                      <a:pt x="39" y="0"/>
                      <a:pt x="32" y="1"/>
                      <a:pt x="26" y="2"/>
                    </a:cubicBezTo>
                    <a:cubicBezTo>
                      <a:pt x="11" y="6"/>
                      <a:pt x="0" y="13"/>
                      <a:pt x="0" y="24"/>
                    </a:cubicBezTo>
                    <a:cubicBezTo>
                      <a:pt x="0" y="24"/>
                      <a:pt x="0" y="24"/>
                      <a:pt x="0" y="25"/>
                    </a:cubicBezTo>
                    <a:cubicBezTo>
                      <a:pt x="0" y="25"/>
                      <a:pt x="0" y="25"/>
                      <a:pt x="0" y="25"/>
                    </a:cubicBezTo>
                    <a:cubicBezTo>
                      <a:pt x="1" y="41"/>
                      <a:pt x="3" y="57"/>
                      <a:pt x="6" y="71"/>
                    </a:cubicBezTo>
                    <a:cubicBezTo>
                      <a:pt x="9" y="86"/>
                      <a:pt x="13" y="99"/>
                      <a:pt x="17" y="1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0" name="Freeform 52"/>
              <p:cNvSpPr/>
              <p:nvPr/>
            </p:nvSpPr>
            <p:spPr bwMode="auto">
              <a:xfrm>
                <a:off x="5791201" y="862013"/>
                <a:ext cx="63500" cy="76200"/>
              </a:xfrm>
              <a:custGeom>
                <a:avLst/>
                <a:gdLst>
                  <a:gd name="T0" fmla="*/ 3 w 17"/>
                  <a:gd name="T1" fmla="*/ 0 h 20"/>
                  <a:gd name="T2" fmla="*/ 14 w 17"/>
                  <a:gd name="T3" fmla="*/ 0 h 20"/>
                  <a:gd name="T4" fmla="*/ 17 w 17"/>
                  <a:gd name="T5" fmla="*/ 3 h 20"/>
                  <a:gd name="T6" fmla="*/ 17 w 17"/>
                  <a:gd name="T7" fmla="*/ 17 h 20"/>
                  <a:gd name="T8" fmla="*/ 14 w 17"/>
                  <a:gd name="T9" fmla="*/ 20 h 20"/>
                  <a:gd name="T10" fmla="*/ 3 w 17"/>
                  <a:gd name="T11" fmla="*/ 20 h 20"/>
                  <a:gd name="T12" fmla="*/ 0 w 17"/>
                  <a:gd name="T13" fmla="*/ 17 h 20"/>
                  <a:gd name="T14" fmla="*/ 0 w 17"/>
                  <a:gd name="T15" fmla="*/ 3 h 20"/>
                  <a:gd name="T16" fmla="*/ 3 w 17"/>
                  <a:gd name="T17"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20">
                    <a:moveTo>
                      <a:pt x="3" y="0"/>
                    </a:moveTo>
                    <a:cubicBezTo>
                      <a:pt x="14" y="0"/>
                      <a:pt x="14" y="0"/>
                      <a:pt x="14" y="0"/>
                    </a:cubicBezTo>
                    <a:cubicBezTo>
                      <a:pt x="16" y="0"/>
                      <a:pt x="17" y="1"/>
                      <a:pt x="17" y="3"/>
                    </a:cubicBezTo>
                    <a:cubicBezTo>
                      <a:pt x="17" y="17"/>
                      <a:pt x="17" y="17"/>
                      <a:pt x="17" y="17"/>
                    </a:cubicBezTo>
                    <a:cubicBezTo>
                      <a:pt x="17" y="18"/>
                      <a:pt x="16" y="20"/>
                      <a:pt x="14" y="20"/>
                    </a:cubicBezTo>
                    <a:cubicBezTo>
                      <a:pt x="3" y="20"/>
                      <a:pt x="3" y="20"/>
                      <a:pt x="3" y="20"/>
                    </a:cubicBezTo>
                    <a:cubicBezTo>
                      <a:pt x="1" y="20"/>
                      <a:pt x="0" y="18"/>
                      <a:pt x="0" y="17"/>
                    </a:cubicBezTo>
                    <a:cubicBezTo>
                      <a:pt x="0" y="3"/>
                      <a:pt x="0" y="3"/>
                      <a:pt x="0" y="3"/>
                    </a:cubicBezTo>
                    <a:cubicBezTo>
                      <a:pt x="0" y="1"/>
                      <a:pt x="1" y="0"/>
                      <a:pt x="3"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1" name="Freeform 53"/>
              <p:cNvSpPr/>
              <p:nvPr/>
            </p:nvSpPr>
            <p:spPr bwMode="auto">
              <a:xfrm>
                <a:off x="5791201" y="809625"/>
                <a:ext cx="63500" cy="11113"/>
              </a:xfrm>
              <a:custGeom>
                <a:avLst/>
                <a:gdLst>
                  <a:gd name="T0" fmla="*/ 17 w 17"/>
                  <a:gd name="T1" fmla="*/ 0 h 3"/>
                  <a:gd name="T2" fmla="*/ 17 w 17"/>
                  <a:gd name="T3" fmla="*/ 0 h 3"/>
                  <a:gd name="T4" fmla="*/ 14 w 17"/>
                  <a:gd name="T5" fmla="*/ 3 h 3"/>
                  <a:gd name="T6" fmla="*/ 3 w 17"/>
                  <a:gd name="T7" fmla="*/ 3 h 3"/>
                  <a:gd name="T8" fmla="*/ 0 w 17"/>
                  <a:gd name="T9" fmla="*/ 0 h 3"/>
                  <a:gd name="T10" fmla="*/ 0 w 17"/>
                  <a:gd name="T11" fmla="*/ 0 h 3"/>
                  <a:gd name="T12" fmla="*/ 17 w 17"/>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17" h="3">
                    <a:moveTo>
                      <a:pt x="17" y="0"/>
                    </a:moveTo>
                    <a:cubicBezTo>
                      <a:pt x="17" y="0"/>
                      <a:pt x="17" y="0"/>
                      <a:pt x="17" y="0"/>
                    </a:cubicBezTo>
                    <a:cubicBezTo>
                      <a:pt x="17" y="2"/>
                      <a:pt x="16" y="3"/>
                      <a:pt x="14" y="3"/>
                    </a:cubicBezTo>
                    <a:cubicBezTo>
                      <a:pt x="3" y="3"/>
                      <a:pt x="3" y="3"/>
                      <a:pt x="3" y="3"/>
                    </a:cubicBezTo>
                    <a:cubicBezTo>
                      <a:pt x="1" y="3"/>
                      <a:pt x="0" y="2"/>
                      <a:pt x="0" y="0"/>
                    </a:cubicBezTo>
                    <a:cubicBezTo>
                      <a:pt x="0" y="0"/>
                      <a:pt x="0" y="0"/>
                      <a:pt x="0" y="0"/>
                    </a:cubicBezTo>
                    <a:cubicBezTo>
                      <a:pt x="17" y="0"/>
                      <a:pt x="17" y="0"/>
                      <a:pt x="17"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2" name="Oval 54"/>
              <p:cNvSpPr>
                <a:spLocks noChangeArrowheads="1"/>
              </p:cNvSpPr>
              <p:nvPr/>
            </p:nvSpPr>
            <p:spPr bwMode="auto">
              <a:xfrm>
                <a:off x="5695951" y="930275"/>
                <a:ext cx="38100" cy="3810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3" name="Freeform 55"/>
              <p:cNvSpPr/>
              <p:nvPr/>
            </p:nvSpPr>
            <p:spPr bwMode="auto">
              <a:xfrm>
                <a:off x="5681663" y="908050"/>
                <a:ext cx="127000" cy="55563"/>
              </a:xfrm>
              <a:custGeom>
                <a:avLst/>
                <a:gdLst>
                  <a:gd name="T0" fmla="*/ 0 w 34"/>
                  <a:gd name="T1" fmla="*/ 11 h 15"/>
                  <a:gd name="T2" fmla="*/ 3 w 34"/>
                  <a:gd name="T3" fmla="*/ 15 h 15"/>
                  <a:gd name="T4" fmla="*/ 7 w 34"/>
                  <a:gd name="T5" fmla="*/ 11 h 15"/>
                  <a:gd name="T6" fmla="*/ 9 w 34"/>
                  <a:gd name="T7" fmla="*/ 12 h 15"/>
                  <a:gd name="T8" fmla="*/ 9 w 34"/>
                  <a:gd name="T9" fmla="*/ 12 h 15"/>
                  <a:gd name="T10" fmla="*/ 9 w 34"/>
                  <a:gd name="T11" fmla="*/ 12 h 15"/>
                  <a:gd name="T12" fmla="*/ 10 w 34"/>
                  <a:gd name="T13" fmla="*/ 12 h 15"/>
                  <a:gd name="T14" fmla="*/ 10 w 34"/>
                  <a:gd name="T15" fmla="*/ 12 h 15"/>
                  <a:gd name="T16" fmla="*/ 10 w 34"/>
                  <a:gd name="T17" fmla="*/ 12 h 15"/>
                  <a:gd name="T18" fmla="*/ 10 w 34"/>
                  <a:gd name="T19" fmla="*/ 12 h 15"/>
                  <a:gd name="T20" fmla="*/ 10 w 34"/>
                  <a:gd name="T21" fmla="*/ 12 h 15"/>
                  <a:gd name="T22" fmla="*/ 20 w 34"/>
                  <a:gd name="T23" fmla="*/ 9 h 15"/>
                  <a:gd name="T24" fmla="*/ 31 w 34"/>
                  <a:gd name="T25" fmla="*/ 7 h 15"/>
                  <a:gd name="T26" fmla="*/ 34 w 34"/>
                  <a:gd name="T27" fmla="*/ 3 h 15"/>
                  <a:gd name="T28" fmla="*/ 30 w 34"/>
                  <a:gd name="T29" fmla="*/ 0 h 15"/>
                  <a:gd name="T30" fmla="*/ 19 w 34"/>
                  <a:gd name="T31" fmla="*/ 2 h 15"/>
                  <a:gd name="T32" fmla="*/ 8 w 34"/>
                  <a:gd name="T33" fmla="*/ 5 h 15"/>
                  <a:gd name="T34" fmla="*/ 8 w 34"/>
                  <a:gd name="T35" fmla="*/ 5 h 15"/>
                  <a:gd name="T36" fmla="*/ 8 w 34"/>
                  <a:gd name="T37" fmla="*/ 5 h 15"/>
                  <a:gd name="T38" fmla="*/ 7 w 34"/>
                  <a:gd name="T39" fmla="*/ 5 h 15"/>
                  <a:gd name="T40" fmla="*/ 7 w 34"/>
                  <a:gd name="T41" fmla="*/ 5 h 15"/>
                  <a:gd name="T42" fmla="*/ 7 w 34"/>
                  <a:gd name="T43" fmla="*/ 5 h 15"/>
                  <a:gd name="T44" fmla="*/ 7 w 34"/>
                  <a:gd name="T45" fmla="*/ 5 h 15"/>
                  <a:gd name="T46" fmla="*/ 7 w 34"/>
                  <a:gd name="T47" fmla="*/ 5 h 15"/>
                  <a:gd name="T48" fmla="*/ 0 w 34"/>
                  <a:gd name="T49" fmla="*/ 1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5">
                    <a:moveTo>
                      <a:pt x="0" y="11"/>
                    </a:moveTo>
                    <a:cubicBezTo>
                      <a:pt x="0" y="13"/>
                      <a:pt x="1" y="15"/>
                      <a:pt x="3" y="15"/>
                    </a:cubicBezTo>
                    <a:cubicBezTo>
                      <a:pt x="5" y="15"/>
                      <a:pt x="7" y="13"/>
                      <a:pt x="7" y="11"/>
                    </a:cubicBezTo>
                    <a:cubicBezTo>
                      <a:pt x="7" y="10"/>
                      <a:pt x="9" y="12"/>
                      <a:pt x="9" y="12"/>
                    </a:cubicBezTo>
                    <a:cubicBezTo>
                      <a:pt x="9" y="12"/>
                      <a:pt x="9" y="12"/>
                      <a:pt x="9" y="12"/>
                    </a:cubicBezTo>
                    <a:cubicBezTo>
                      <a:pt x="9" y="12"/>
                      <a:pt x="9" y="12"/>
                      <a:pt x="9" y="12"/>
                    </a:cubicBezTo>
                    <a:cubicBezTo>
                      <a:pt x="10" y="12"/>
                      <a:pt x="10" y="12"/>
                      <a:pt x="10" y="12"/>
                    </a:cubicBezTo>
                    <a:cubicBezTo>
                      <a:pt x="10" y="12"/>
                      <a:pt x="10" y="12"/>
                      <a:pt x="10" y="12"/>
                    </a:cubicBezTo>
                    <a:cubicBezTo>
                      <a:pt x="10" y="12"/>
                      <a:pt x="10" y="12"/>
                      <a:pt x="10" y="12"/>
                    </a:cubicBezTo>
                    <a:cubicBezTo>
                      <a:pt x="10" y="12"/>
                      <a:pt x="10" y="12"/>
                      <a:pt x="10" y="12"/>
                    </a:cubicBezTo>
                    <a:cubicBezTo>
                      <a:pt x="10" y="12"/>
                      <a:pt x="10" y="12"/>
                      <a:pt x="10" y="12"/>
                    </a:cubicBezTo>
                    <a:cubicBezTo>
                      <a:pt x="13" y="10"/>
                      <a:pt x="17" y="9"/>
                      <a:pt x="20" y="9"/>
                    </a:cubicBezTo>
                    <a:cubicBezTo>
                      <a:pt x="24" y="8"/>
                      <a:pt x="27" y="7"/>
                      <a:pt x="31" y="7"/>
                    </a:cubicBezTo>
                    <a:cubicBezTo>
                      <a:pt x="33" y="7"/>
                      <a:pt x="34" y="5"/>
                      <a:pt x="34" y="3"/>
                    </a:cubicBezTo>
                    <a:cubicBezTo>
                      <a:pt x="34" y="1"/>
                      <a:pt x="32" y="0"/>
                      <a:pt x="30" y="0"/>
                    </a:cubicBezTo>
                    <a:cubicBezTo>
                      <a:pt x="27" y="0"/>
                      <a:pt x="23" y="1"/>
                      <a:pt x="19" y="2"/>
                    </a:cubicBezTo>
                    <a:cubicBezTo>
                      <a:pt x="15" y="3"/>
                      <a:pt x="11" y="4"/>
                      <a:pt x="8" y="5"/>
                    </a:cubicBezTo>
                    <a:cubicBezTo>
                      <a:pt x="8" y="5"/>
                      <a:pt x="8" y="5"/>
                      <a:pt x="8" y="5"/>
                    </a:cubicBezTo>
                    <a:cubicBezTo>
                      <a:pt x="8" y="5"/>
                      <a:pt x="8" y="5"/>
                      <a:pt x="8" y="5"/>
                    </a:cubicBezTo>
                    <a:cubicBezTo>
                      <a:pt x="7" y="5"/>
                      <a:pt x="7" y="5"/>
                      <a:pt x="7" y="5"/>
                    </a:cubicBezTo>
                    <a:cubicBezTo>
                      <a:pt x="7" y="5"/>
                      <a:pt x="7" y="5"/>
                      <a:pt x="7" y="5"/>
                    </a:cubicBezTo>
                    <a:cubicBezTo>
                      <a:pt x="7" y="5"/>
                      <a:pt x="7" y="5"/>
                      <a:pt x="7" y="5"/>
                    </a:cubicBezTo>
                    <a:cubicBezTo>
                      <a:pt x="7" y="5"/>
                      <a:pt x="7" y="5"/>
                      <a:pt x="7" y="5"/>
                    </a:cubicBezTo>
                    <a:cubicBezTo>
                      <a:pt x="7" y="5"/>
                      <a:pt x="7" y="5"/>
                      <a:pt x="7" y="5"/>
                    </a:cubicBezTo>
                    <a:cubicBezTo>
                      <a:pt x="5" y="6"/>
                      <a:pt x="0" y="8"/>
                      <a:pt x="0"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4" name="Oval 56"/>
              <p:cNvSpPr>
                <a:spLocks noChangeArrowheads="1"/>
              </p:cNvSpPr>
              <p:nvPr/>
            </p:nvSpPr>
            <p:spPr bwMode="auto">
              <a:xfrm>
                <a:off x="5899151" y="930275"/>
                <a:ext cx="38100" cy="38100"/>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5" name="Freeform 57"/>
              <p:cNvSpPr/>
              <p:nvPr/>
            </p:nvSpPr>
            <p:spPr bwMode="auto">
              <a:xfrm>
                <a:off x="5821363" y="908050"/>
                <a:ext cx="130175" cy="55563"/>
              </a:xfrm>
              <a:custGeom>
                <a:avLst/>
                <a:gdLst>
                  <a:gd name="T0" fmla="*/ 28 w 35"/>
                  <a:gd name="T1" fmla="*/ 11 h 15"/>
                  <a:gd name="T2" fmla="*/ 31 w 35"/>
                  <a:gd name="T3" fmla="*/ 15 h 15"/>
                  <a:gd name="T4" fmla="*/ 35 w 35"/>
                  <a:gd name="T5" fmla="*/ 11 h 15"/>
                  <a:gd name="T6" fmla="*/ 28 w 35"/>
                  <a:gd name="T7" fmla="*/ 5 h 15"/>
                  <a:gd name="T8" fmla="*/ 28 w 35"/>
                  <a:gd name="T9" fmla="*/ 5 h 15"/>
                  <a:gd name="T10" fmla="*/ 28 w 35"/>
                  <a:gd name="T11" fmla="*/ 5 h 15"/>
                  <a:gd name="T12" fmla="*/ 28 w 35"/>
                  <a:gd name="T13" fmla="*/ 5 h 15"/>
                  <a:gd name="T14" fmla="*/ 28 w 35"/>
                  <a:gd name="T15" fmla="*/ 5 h 15"/>
                  <a:gd name="T16" fmla="*/ 27 w 35"/>
                  <a:gd name="T17" fmla="*/ 5 h 15"/>
                  <a:gd name="T18" fmla="*/ 27 w 35"/>
                  <a:gd name="T19" fmla="*/ 5 h 15"/>
                  <a:gd name="T20" fmla="*/ 27 w 35"/>
                  <a:gd name="T21" fmla="*/ 5 h 15"/>
                  <a:gd name="T22" fmla="*/ 16 w 35"/>
                  <a:gd name="T23" fmla="*/ 2 h 15"/>
                  <a:gd name="T24" fmla="*/ 4 w 35"/>
                  <a:gd name="T25" fmla="*/ 0 h 15"/>
                  <a:gd name="T26" fmla="*/ 1 w 35"/>
                  <a:gd name="T27" fmla="*/ 3 h 15"/>
                  <a:gd name="T28" fmla="*/ 4 w 35"/>
                  <a:gd name="T29" fmla="*/ 7 h 15"/>
                  <a:gd name="T30" fmla="*/ 14 w 35"/>
                  <a:gd name="T31" fmla="*/ 9 h 15"/>
                  <a:gd name="T32" fmla="*/ 25 w 35"/>
                  <a:gd name="T33" fmla="*/ 12 h 15"/>
                  <a:gd name="T34" fmla="*/ 25 w 35"/>
                  <a:gd name="T35" fmla="*/ 12 h 15"/>
                  <a:gd name="T36" fmla="*/ 25 w 35"/>
                  <a:gd name="T37" fmla="*/ 12 h 15"/>
                  <a:gd name="T38" fmla="*/ 25 w 35"/>
                  <a:gd name="T39" fmla="*/ 12 h 15"/>
                  <a:gd name="T40" fmla="*/ 25 w 35"/>
                  <a:gd name="T41" fmla="*/ 12 h 15"/>
                  <a:gd name="T42" fmla="*/ 25 w 35"/>
                  <a:gd name="T43" fmla="*/ 12 h 15"/>
                  <a:gd name="T44" fmla="*/ 25 w 35"/>
                  <a:gd name="T45" fmla="*/ 12 h 15"/>
                  <a:gd name="T46" fmla="*/ 25 w 35"/>
                  <a:gd name="T47" fmla="*/ 12 h 15"/>
                  <a:gd name="T48" fmla="*/ 28 w 35"/>
                  <a:gd name="T49" fmla="*/ 1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5" h="15">
                    <a:moveTo>
                      <a:pt x="28" y="11"/>
                    </a:moveTo>
                    <a:cubicBezTo>
                      <a:pt x="28" y="13"/>
                      <a:pt x="29" y="15"/>
                      <a:pt x="31" y="15"/>
                    </a:cubicBezTo>
                    <a:cubicBezTo>
                      <a:pt x="33" y="15"/>
                      <a:pt x="35" y="13"/>
                      <a:pt x="35" y="11"/>
                    </a:cubicBezTo>
                    <a:cubicBezTo>
                      <a:pt x="35" y="8"/>
                      <a:pt x="30" y="6"/>
                      <a:pt x="28" y="5"/>
                    </a:cubicBezTo>
                    <a:cubicBezTo>
                      <a:pt x="28" y="5"/>
                      <a:pt x="28" y="5"/>
                      <a:pt x="28" y="5"/>
                    </a:cubicBezTo>
                    <a:cubicBezTo>
                      <a:pt x="28" y="5"/>
                      <a:pt x="28" y="5"/>
                      <a:pt x="28" y="5"/>
                    </a:cubicBezTo>
                    <a:cubicBezTo>
                      <a:pt x="28" y="5"/>
                      <a:pt x="28" y="5"/>
                      <a:pt x="28" y="5"/>
                    </a:cubicBezTo>
                    <a:cubicBezTo>
                      <a:pt x="28" y="5"/>
                      <a:pt x="28" y="5"/>
                      <a:pt x="28" y="5"/>
                    </a:cubicBezTo>
                    <a:cubicBezTo>
                      <a:pt x="27" y="5"/>
                      <a:pt x="27" y="5"/>
                      <a:pt x="27" y="5"/>
                    </a:cubicBezTo>
                    <a:cubicBezTo>
                      <a:pt x="27" y="5"/>
                      <a:pt x="27" y="5"/>
                      <a:pt x="27" y="5"/>
                    </a:cubicBezTo>
                    <a:cubicBezTo>
                      <a:pt x="27" y="5"/>
                      <a:pt x="27" y="5"/>
                      <a:pt x="27" y="5"/>
                    </a:cubicBezTo>
                    <a:cubicBezTo>
                      <a:pt x="24" y="4"/>
                      <a:pt x="20" y="3"/>
                      <a:pt x="16" y="2"/>
                    </a:cubicBezTo>
                    <a:cubicBezTo>
                      <a:pt x="12" y="1"/>
                      <a:pt x="8" y="0"/>
                      <a:pt x="4" y="0"/>
                    </a:cubicBezTo>
                    <a:cubicBezTo>
                      <a:pt x="2" y="0"/>
                      <a:pt x="1" y="1"/>
                      <a:pt x="1" y="3"/>
                    </a:cubicBezTo>
                    <a:cubicBezTo>
                      <a:pt x="0" y="5"/>
                      <a:pt x="2" y="7"/>
                      <a:pt x="4" y="7"/>
                    </a:cubicBezTo>
                    <a:cubicBezTo>
                      <a:pt x="7" y="7"/>
                      <a:pt x="11" y="8"/>
                      <a:pt x="14" y="9"/>
                    </a:cubicBezTo>
                    <a:cubicBezTo>
                      <a:pt x="18" y="9"/>
                      <a:pt x="21" y="10"/>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5" y="12"/>
                      <a:pt x="25" y="12"/>
                      <a:pt x="25" y="12"/>
                    </a:cubicBezTo>
                    <a:cubicBezTo>
                      <a:pt x="26" y="12"/>
                      <a:pt x="28" y="10"/>
                      <a:pt x="28"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6" name="Oval 58"/>
              <p:cNvSpPr>
                <a:spLocks noChangeArrowheads="1"/>
              </p:cNvSpPr>
              <p:nvPr/>
            </p:nvSpPr>
            <p:spPr bwMode="auto">
              <a:xfrm>
                <a:off x="5802313" y="938213"/>
                <a:ext cx="36513" cy="3333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7" name="Freeform 59"/>
              <p:cNvSpPr/>
              <p:nvPr/>
            </p:nvSpPr>
            <p:spPr bwMode="auto">
              <a:xfrm>
                <a:off x="5791201" y="930275"/>
                <a:ext cx="63500" cy="26988"/>
              </a:xfrm>
              <a:custGeom>
                <a:avLst/>
                <a:gdLst>
                  <a:gd name="T0" fmla="*/ 4 w 17"/>
                  <a:gd name="T1" fmla="*/ 0 h 7"/>
                  <a:gd name="T2" fmla="*/ 0 w 17"/>
                  <a:gd name="T3" fmla="*/ 3 h 7"/>
                  <a:gd name="T4" fmla="*/ 4 w 17"/>
                  <a:gd name="T5" fmla="*/ 7 h 7"/>
                  <a:gd name="T6" fmla="*/ 13 w 17"/>
                  <a:gd name="T7" fmla="*/ 7 h 7"/>
                  <a:gd name="T8" fmla="*/ 17 w 17"/>
                  <a:gd name="T9" fmla="*/ 3 h 7"/>
                  <a:gd name="T10" fmla="*/ 13 w 17"/>
                  <a:gd name="T11" fmla="*/ 0 h 7"/>
                  <a:gd name="T12" fmla="*/ 4 w 17"/>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7" h="7">
                    <a:moveTo>
                      <a:pt x="4" y="0"/>
                    </a:moveTo>
                    <a:cubicBezTo>
                      <a:pt x="2" y="0"/>
                      <a:pt x="0" y="1"/>
                      <a:pt x="0" y="3"/>
                    </a:cubicBezTo>
                    <a:cubicBezTo>
                      <a:pt x="0" y="5"/>
                      <a:pt x="2" y="7"/>
                      <a:pt x="4" y="7"/>
                    </a:cubicBezTo>
                    <a:cubicBezTo>
                      <a:pt x="13" y="7"/>
                      <a:pt x="13" y="7"/>
                      <a:pt x="13" y="7"/>
                    </a:cubicBezTo>
                    <a:cubicBezTo>
                      <a:pt x="15" y="7"/>
                      <a:pt x="17" y="5"/>
                      <a:pt x="17" y="3"/>
                    </a:cubicBezTo>
                    <a:cubicBezTo>
                      <a:pt x="17" y="1"/>
                      <a:pt x="15" y="0"/>
                      <a:pt x="13" y="0"/>
                    </a:cubicBezTo>
                    <a:cubicBezTo>
                      <a:pt x="4" y="0"/>
                      <a:pt x="4" y="0"/>
                      <a:pt x="4"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8" name="Freeform 60"/>
              <p:cNvSpPr/>
              <p:nvPr/>
            </p:nvSpPr>
            <p:spPr bwMode="auto">
              <a:xfrm>
                <a:off x="5640388" y="633413"/>
                <a:ext cx="96838" cy="139700"/>
              </a:xfrm>
              <a:custGeom>
                <a:avLst/>
                <a:gdLst>
                  <a:gd name="T0" fmla="*/ 5 w 26"/>
                  <a:gd name="T1" fmla="*/ 33 h 37"/>
                  <a:gd name="T2" fmla="*/ 9 w 26"/>
                  <a:gd name="T3" fmla="*/ 36 h 37"/>
                  <a:gd name="T4" fmla="*/ 12 w 26"/>
                  <a:gd name="T5" fmla="*/ 32 h 37"/>
                  <a:gd name="T6" fmla="*/ 8 w 26"/>
                  <a:gd name="T7" fmla="*/ 9 h 37"/>
                  <a:gd name="T8" fmla="*/ 14 w 26"/>
                  <a:gd name="T9" fmla="*/ 8 h 37"/>
                  <a:gd name="T10" fmla="*/ 18 w 26"/>
                  <a:gd name="T11" fmla="*/ 20 h 37"/>
                  <a:gd name="T12" fmla="*/ 23 w 26"/>
                  <a:gd name="T13" fmla="*/ 22 h 37"/>
                  <a:gd name="T14" fmla="*/ 25 w 26"/>
                  <a:gd name="T15" fmla="*/ 17 h 37"/>
                  <a:gd name="T16" fmla="*/ 20 w 26"/>
                  <a:gd name="T17" fmla="*/ 3 h 37"/>
                  <a:gd name="T18" fmla="*/ 16 w 26"/>
                  <a:gd name="T19" fmla="*/ 0 h 37"/>
                  <a:gd name="T20" fmla="*/ 16 w 26"/>
                  <a:gd name="T21" fmla="*/ 1 h 37"/>
                  <a:gd name="T22" fmla="*/ 3 w 26"/>
                  <a:gd name="T23" fmla="*/ 3 h 37"/>
                  <a:gd name="T24" fmla="*/ 3 w 26"/>
                  <a:gd name="T25" fmla="*/ 3 h 37"/>
                  <a:gd name="T26" fmla="*/ 0 w 26"/>
                  <a:gd name="T27" fmla="*/ 7 h 37"/>
                  <a:gd name="T28" fmla="*/ 0 w 26"/>
                  <a:gd name="T29" fmla="*/ 7 h 37"/>
                  <a:gd name="T30" fmla="*/ 5 w 26"/>
                  <a:gd name="T31" fmla="*/ 3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 h="37">
                    <a:moveTo>
                      <a:pt x="5" y="33"/>
                    </a:moveTo>
                    <a:cubicBezTo>
                      <a:pt x="5" y="35"/>
                      <a:pt x="7" y="37"/>
                      <a:pt x="9" y="36"/>
                    </a:cubicBezTo>
                    <a:cubicBezTo>
                      <a:pt x="11" y="36"/>
                      <a:pt x="12" y="34"/>
                      <a:pt x="12" y="32"/>
                    </a:cubicBezTo>
                    <a:cubicBezTo>
                      <a:pt x="8" y="9"/>
                      <a:pt x="8" y="9"/>
                      <a:pt x="8" y="9"/>
                    </a:cubicBezTo>
                    <a:cubicBezTo>
                      <a:pt x="14" y="8"/>
                      <a:pt x="14" y="8"/>
                      <a:pt x="14" y="8"/>
                    </a:cubicBezTo>
                    <a:cubicBezTo>
                      <a:pt x="18" y="20"/>
                      <a:pt x="18" y="20"/>
                      <a:pt x="18" y="20"/>
                    </a:cubicBezTo>
                    <a:cubicBezTo>
                      <a:pt x="19" y="21"/>
                      <a:pt x="21" y="22"/>
                      <a:pt x="23" y="22"/>
                    </a:cubicBezTo>
                    <a:cubicBezTo>
                      <a:pt x="25" y="21"/>
                      <a:pt x="26" y="19"/>
                      <a:pt x="25" y="17"/>
                    </a:cubicBezTo>
                    <a:cubicBezTo>
                      <a:pt x="20" y="3"/>
                      <a:pt x="20" y="3"/>
                      <a:pt x="20" y="3"/>
                    </a:cubicBezTo>
                    <a:cubicBezTo>
                      <a:pt x="19" y="1"/>
                      <a:pt x="17" y="0"/>
                      <a:pt x="16" y="0"/>
                    </a:cubicBezTo>
                    <a:cubicBezTo>
                      <a:pt x="16" y="1"/>
                      <a:pt x="16" y="1"/>
                      <a:pt x="16" y="1"/>
                    </a:cubicBezTo>
                    <a:cubicBezTo>
                      <a:pt x="3" y="3"/>
                      <a:pt x="3" y="3"/>
                      <a:pt x="3" y="3"/>
                    </a:cubicBezTo>
                    <a:cubicBezTo>
                      <a:pt x="3" y="3"/>
                      <a:pt x="3" y="3"/>
                      <a:pt x="3" y="3"/>
                    </a:cubicBezTo>
                    <a:cubicBezTo>
                      <a:pt x="1" y="3"/>
                      <a:pt x="0" y="5"/>
                      <a:pt x="0" y="7"/>
                    </a:cubicBezTo>
                    <a:cubicBezTo>
                      <a:pt x="0" y="7"/>
                      <a:pt x="0" y="7"/>
                      <a:pt x="0" y="7"/>
                    </a:cubicBezTo>
                    <a:cubicBezTo>
                      <a:pt x="5" y="33"/>
                      <a:pt x="5" y="33"/>
                      <a:pt x="5" y="3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9" name="Freeform 61"/>
              <p:cNvSpPr/>
              <p:nvPr/>
            </p:nvSpPr>
            <p:spPr bwMode="auto">
              <a:xfrm>
                <a:off x="5613401" y="625475"/>
                <a:ext cx="101600" cy="90488"/>
              </a:xfrm>
              <a:custGeom>
                <a:avLst/>
                <a:gdLst>
                  <a:gd name="T0" fmla="*/ 23 w 27"/>
                  <a:gd name="T1" fmla="*/ 11 h 24"/>
                  <a:gd name="T2" fmla="*/ 27 w 27"/>
                  <a:gd name="T3" fmla="*/ 5 h 24"/>
                  <a:gd name="T4" fmla="*/ 20 w 27"/>
                  <a:gd name="T5" fmla="*/ 1 h 24"/>
                  <a:gd name="T6" fmla="*/ 9 w 27"/>
                  <a:gd name="T7" fmla="*/ 3 h 24"/>
                  <a:gd name="T8" fmla="*/ 2 w 27"/>
                  <a:gd name="T9" fmla="*/ 8 h 24"/>
                  <a:gd name="T10" fmla="*/ 0 w 27"/>
                  <a:gd name="T11" fmla="*/ 18 h 24"/>
                  <a:gd name="T12" fmla="*/ 5 w 27"/>
                  <a:gd name="T13" fmla="*/ 24 h 24"/>
                  <a:gd name="T14" fmla="*/ 10 w 27"/>
                  <a:gd name="T15" fmla="*/ 18 h 24"/>
                  <a:gd name="T16" fmla="*/ 11 w 27"/>
                  <a:gd name="T17" fmla="*/ 14 h 24"/>
                  <a:gd name="T18" fmla="*/ 13 w 27"/>
                  <a:gd name="T19" fmla="*/ 13 h 24"/>
                  <a:gd name="T20" fmla="*/ 23 w 27"/>
                  <a:gd name="T21" fmla="*/ 1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24">
                    <a:moveTo>
                      <a:pt x="23" y="11"/>
                    </a:moveTo>
                    <a:cubicBezTo>
                      <a:pt x="25" y="10"/>
                      <a:pt x="27" y="7"/>
                      <a:pt x="27" y="5"/>
                    </a:cubicBezTo>
                    <a:cubicBezTo>
                      <a:pt x="26" y="2"/>
                      <a:pt x="23" y="0"/>
                      <a:pt x="20" y="1"/>
                    </a:cubicBezTo>
                    <a:cubicBezTo>
                      <a:pt x="17" y="1"/>
                      <a:pt x="12" y="2"/>
                      <a:pt x="9" y="3"/>
                    </a:cubicBezTo>
                    <a:cubicBezTo>
                      <a:pt x="6" y="4"/>
                      <a:pt x="4" y="6"/>
                      <a:pt x="2" y="8"/>
                    </a:cubicBezTo>
                    <a:cubicBezTo>
                      <a:pt x="1" y="11"/>
                      <a:pt x="0" y="14"/>
                      <a:pt x="0" y="18"/>
                    </a:cubicBezTo>
                    <a:cubicBezTo>
                      <a:pt x="0" y="21"/>
                      <a:pt x="2" y="23"/>
                      <a:pt x="5" y="24"/>
                    </a:cubicBezTo>
                    <a:cubicBezTo>
                      <a:pt x="8" y="24"/>
                      <a:pt x="10" y="21"/>
                      <a:pt x="10" y="18"/>
                    </a:cubicBezTo>
                    <a:cubicBezTo>
                      <a:pt x="10" y="16"/>
                      <a:pt x="11" y="15"/>
                      <a:pt x="11" y="14"/>
                    </a:cubicBezTo>
                    <a:cubicBezTo>
                      <a:pt x="12" y="14"/>
                      <a:pt x="12" y="14"/>
                      <a:pt x="13" y="13"/>
                    </a:cubicBezTo>
                    <a:cubicBezTo>
                      <a:pt x="23" y="11"/>
                      <a:pt x="23" y="11"/>
                      <a:pt x="23"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0" name="Freeform 62"/>
              <p:cNvSpPr/>
              <p:nvPr/>
            </p:nvSpPr>
            <p:spPr bwMode="auto">
              <a:xfrm>
                <a:off x="5910263" y="633413"/>
                <a:ext cx="98425" cy="142875"/>
              </a:xfrm>
              <a:custGeom>
                <a:avLst/>
                <a:gdLst>
                  <a:gd name="T0" fmla="*/ 13 w 26"/>
                  <a:gd name="T1" fmla="*/ 33 h 38"/>
                  <a:gd name="T2" fmla="*/ 15 w 26"/>
                  <a:gd name="T3" fmla="*/ 38 h 38"/>
                  <a:gd name="T4" fmla="*/ 20 w 26"/>
                  <a:gd name="T5" fmla="*/ 35 h 38"/>
                  <a:gd name="T6" fmla="*/ 25 w 26"/>
                  <a:gd name="T7" fmla="*/ 7 h 38"/>
                  <a:gd name="T8" fmla="*/ 25 w 26"/>
                  <a:gd name="T9" fmla="*/ 7 h 38"/>
                  <a:gd name="T10" fmla="*/ 22 w 26"/>
                  <a:gd name="T11" fmla="*/ 3 h 38"/>
                  <a:gd name="T12" fmla="*/ 22 w 26"/>
                  <a:gd name="T13" fmla="*/ 3 h 38"/>
                  <a:gd name="T14" fmla="*/ 10 w 26"/>
                  <a:gd name="T15" fmla="*/ 1 h 38"/>
                  <a:gd name="T16" fmla="*/ 10 w 26"/>
                  <a:gd name="T17" fmla="*/ 1 h 38"/>
                  <a:gd name="T18" fmla="*/ 6 w 26"/>
                  <a:gd name="T19" fmla="*/ 3 h 38"/>
                  <a:gd name="T20" fmla="*/ 1 w 26"/>
                  <a:gd name="T21" fmla="*/ 17 h 38"/>
                  <a:gd name="T22" fmla="*/ 3 w 26"/>
                  <a:gd name="T23" fmla="*/ 22 h 38"/>
                  <a:gd name="T24" fmla="*/ 7 w 26"/>
                  <a:gd name="T25" fmla="*/ 20 h 38"/>
                  <a:gd name="T26" fmla="*/ 11 w 26"/>
                  <a:gd name="T27" fmla="*/ 8 h 38"/>
                  <a:gd name="T28" fmla="*/ 17 w 26"/>
                  <a:gd name="T29" fmla="*/ 9 h 38"/>
                  <a:gd name="T30" fmla="*/ 13 w 26"/>
                  <a:gd name="T31" fmla="*/ 33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 h="38">
                    <a:moveTo>
                      <a:pt x="13" y="33"/>
                    </a:moveTo>
                    <a:cubicBezTo>
                      <a:pt x="12" y="35"/>
                      <a:pt x="13" y="37"/>
                      <a:pt x="15" y="38"/>
                    </a:cubicBezTo>
                    <a:cubicBezTo>
                      <a:pt x="17" y="38"/>
                      <a:pt x="19" y="37"/>
                      <a:pt x="20" y="35"/>
                    </a:cubicBezTo>
                    <a:cubicBezTo>
                      <a:pt x="25" y="7"/>
                      <a:pt x="25" y="7"/>
                      <a:pt x="25" y="7"/>
                    </a:cubicBezTo>
                    <a:cubicBezTo>
                      <a:pt x="25" y="7"/>
                      <a:pt x="25" y="7"/>
                      <a:pt x="25" y="7"/>
                    </a:cubicBezTo>
                    <a:cubicBezTo>
                      <a:pt x="26" y="5"/>
                      <a:pt x="24" y="3"/>
                      <a:pt x="22" y="3"/>
                    </a:cubicBezTo>
                    <a:cubicBezTo>
                      <a:pt x="22" y="3"/>
                      <a:pt x="22" y="3"/>
                      <a:pt x="22" y="3"/>
                    </a:cubicBezTo>
                    <a:cubicBezTo>
                      <a:pt x="10" y="1"/>
                      <a:pt x="10" y="1"/>
                      <a:pt x="10" y="1"/>
                    </a:cubicBezTo>
                    <a:cubicBezTo>
                      <a:pt x="10" y="1"/>
                      <a:pt x="10" y="1"/>
                      <a:pt x="10" y="1"/>
                    </a:cubicBezTo>
                    <a:cubicBezTo>
                      <a:pt x="8" y="0"/>
                      <a:pt x="6" y="1"/>
                      <a:pt x="6" y="3"/>
                    </a:cubicBezTo>
                    <a:cubicBezTo>
                      <a:pt x="1" y="17"/>
                      <a:pt x="1" y="17"/>
                      <a:pt x="1" y="17"/>
                    </a:cubicBezTo>
                    <a:cubicBezTo>
                      <a:pt x="0" y="19"/>
                      <a:pt x="1" y="21"/>
                      <a:pt x="3" y="22"/>
                    </a:cubicBezTo>
                    <a:cubicBezTo>
                      <a:pt x="5" y="22"/>
                      <a:pt x="7" y="21"/>
                      <a:pt x="7" y="20"/>
                    </a:cubicBezTo>
                    <a:cubicBezTo>
                      <a:pt x="11" y="8"/>
                      <a:pt x="11" y="8"/>
                      <a:pt x="11" y="8"/>
                    </a:cubicBezTo>
                    <a:cubicBezTo>
                      <a:pt x="17" y="9"/>
                      <a:pt x="17" y="9"/>
                      <a:pt x="17" y="9"/>
                    </a:cubicBezTo>
                    <a:cubicBezTo>
                      <a:pt x="13" y="33"/>
                      <a:pt x="13" y="33"/>
                      <a:pt x="13" y="3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1" name="Freeform 63"/>
              <p:cNvSpPr/>
              <p:nvPr/>
            </p:nvSpPr>
            <p:spPr bwMode="auto">
              <a:xfrm>
                <a:off x="5929313" y="625475"/>
                <a:ext cx="104775" cy="90488"/>
              </a:xfrm>
              <a:custGeom>
                <a:avLst/>
                <a:gdLst>
                  <a:gd name="T0" fmla="*/ 7 w 28"/>
                  <a:gd name="T1" fmla="*/ 1 h 24"/>
                  <a:gd name="T2" fmla="*/ 1 w 28"/>
                  <a:gd name="T3" fmla="*/ 5 h 24"/>
                  <a:gd name="T4" fmla="*/ 5 w 28"/>
                  <a:gd name="T5" fmla="*/ 11 h 24"/>
                  <a:gd name="T6" fmla="*/ 15 w 28"/>
                  <a:gd name="T7" fmla="*/ 13 h 24"/>
                  <a:gd name="T8" fmla="*/ 16 w 28"/>
                  <a:gd name="T9" fmla="*/ 14 h 24"/>
                  <a:gd name="T10" fmla="*/ 17 w 28"/>
                  <a:gd name="T11" fmla="*/ 18 h 24"/>
                  <a:gd name="T12" fmla="*/ 23 w 28"/>
                  <a:gd name="T13" fmla="*/ 24 h 24"/>
                  <a:gd name="T14" fmla="*/ 28 w 28"/>
                  <a:gd name="T15" fmla="*/ 18 h 24"/>
                  <a:gd name="T16" fmla="*/ 25 w 28"/>
                  <a:gd name="T17" fmla="*/ 8 h 24"/>
                  <a:gd name="T18" fmla="*/ 18 w 28"/>
                  <a:gd name="T19" fmla="*/ 3 h 24"/>
                  <a:gd name="T20" fmla="*/ 7 w 28"/>
                  <a:gd name="T21" fmla="*/ 1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 h="24">
                    <a:moveTo>
                      <a:pt x="7" y="1"/>
                    </a:moveTo>
                    <a:cubicBezTo>
                      <a:pt x="4" y="0"/>
                      <a:pt x="2" y="2"/>
                      <a:pt x="1" y="5"/>
                    </a:cubicBezTo>
                    <a:cubicBezTo>
                      <a:pt x="0" y="8"/>
                      <a:pt x="2" y="10"/>
                      <a:pt x="5" y="11"/>
                    </a:cubicBezTo>
                    <a:cubicBezTo>
                      <a:pt x="15" y="13"/>
                      <a:pt x="15" y="13"/>
                      <a:pt x="15" y="13"/>
                    </a:cubicBezTo>
                    <a:cubicBezTo>
                      <a:pt x="15" y="13"/>
                      <a:pt x="16" y="14"/>
                      <a:pt x="16" y="14"/>
                    </a:cubicBezTo>
                    <a:cubicBezTo>
                      <a:pt x="17" y="15"/>
                      <a:pt x="17" y="16"/>
                      <a:pt x="17" y="18"/>
                    </a:cubicBezTo>
                    <a:cubicBezTo>
                      <a:pt x="17" y="21"/>
                      <a:pt x="20" y="24"/>
                      <a:pt x="23" y="24"/>
                    </a:cubicBezTo>
                    <a:cubicBezTo>
                      <a:pt x="25" y="23"/>
                      <a:pt x="28" y="21"/>
                      <a:pt x="28" y="18"/>
                    </a:cubicBezTo>
                    <a:cubicBezTo>
                      <a:pt x="27" y="14"/>
                      <a:pt x="27" y="11"/>
                      <a:pt x="25" y="8"/>
                    </a:cubicBezTo>
                    <a:cubicBezTo>
                      <a:pt x="23" y="6"/>
                      <a:pt x="21" y="4"/>
                      <a:pt x="18" y="3"/>
                    </a:cubicBezTo>
                    <a:cubicBezTo>
                      <a:pt x="15" y="2"/>
                      <a:pt x="11" y="1"/>
                      <a:pt x="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2" name="Freeform 64"/>
              <p:cNvSpPr>
                <a:spLocks noEditPoints="1"/>
              </p:cNvSpPr>
              <p:nvPr/>
            </p:nvSpPr>
            <p:spPr bwMode="auto">
              <a:xfrm>
                <a:off x="5659438" y="685800"/>
                <a:ext cx="327025" cy="101600"/>
              </a:xfrm>
              <a:custGeom>
                <a:avLst/>
                <a:gdLst>
                  <a:gd name="T0" fmla="*/ 87 w 87"/>
                  <a:gd name="T1" fmla="*/ 12 h 27"/>
                  <a:gd name="T2" fmla="*/ 87 w 87"/>
                  <a:gd name="T3" fmla="*/ 19 h 27"/>
                  <a:gd name="T4" fmla="*/ 84 w 87"/>
                  <a:gd name="T5" fmla="*/ 25 h 27"/>
                  <a:gd name="T6" fmla="*/ 78 w 87"/>
                  <a:gd name="T7" fmla="*/ 27 h 27"/>
                  <a:gd name="T8" fmla="*/ 9 w 87"/>
                  <a:gd name="T9" fmla="*/ 27 h 27"/>
                  <a:gd name="T10" fmla="*/ 2 w 87"/>
                  <a:gd name="T11" fmla="*/ 25 h 27"/>
                  <a:gd name="T12" fmla="*/ 0 w 87"/>
                  <a:gd name="T13" fmla="*/ 19 h 27"/>
                  <a:gd name="T14" fmla="*/ 0 w 87"/>
                  <a:gd name="T15" fmla="*/ 12 h 27"/>
                  <a:gd name="T16" fmla="*/ 26 w 87"/>
                  <a:gd name="T17" fmla="*/ 1 h 27"/>
                  <a:gd name="T18" fmla="*/ 43 w 87"/>
                  <a:gd name="T19" fmla="*/ 0 h 27"/>
                  <a:gd name="T20" fmla="*/ 60 w 87"/>
                  <a:gd name="T21" fmla="*/ 1 h 27"/>
                  <a:gd name="T22" fmla="*/ 87 w 87"/>
                  <a:gd name="T23" fmla="*/ 12 h 27"/>
                  <a:gd name="T24" fmla="*/ 79 w 87"/>
                  <a:gd name="T25" fmla="*/ 19 h 27"/>
                  <a:gd name="T26" fmla="*/ 79 w 87"/>
                  <a:gd name="T27" fmla="*/ 12 h 27"/>
                  <a:gd name="T28" fmla="*/ 59 w 87"/>
                  <a:gd name="T29" fmla="*/ 8 h 27"/>
                  <a:gd name="T30" fmla="*/ 43 w 87"/>
                  <a:gd name="T31" fmla="*/ 7 h 27"/>
                  <a:gd name="T32" fmla="*/ 27 w 87"/>
                  <a:gd name="T33" fmla="*/ 8 h 27"/>
                  <a:gd name="T34" fmla="*/ 7 w 87"/>
                  <a:gd name="T35" fmla="*/ 12 h 27"/>
                  <a:gd name="T36" fmla="*/ 7 w 87"/>
                  <a:gd name="T37" fmla="*/ 19 h 27"/>
                  <a:gd name="T38" fmla="*/ 7 w 87"/>
                  <a:gd name="T39" fmla="*/ 20 h 27"/>
                  <a:gd name="T40" fmla="*/ 9 w 87"/>
                  <a:gd name="T41" fmla="*/ 20 h 27"/>
                  <a:gd name="T42" fmla="*/ 78 w 87"/>
                  <a:gd name="T43" fmla="*/ 20 h 27"/>
                  <a:gd name="T44" fmla="*/ 79 w 87"/>
                  <a:gd name="T45" fmla="*/ 20 h 27"/>
                  <a:gd name="T46" fmla="*/ 79 w 87"/>
                  <a:gd name="T47" fmla="*/ 19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7" h="27">
                    <a:moveTo>
                      <a:pt x="87" y="12"/>
                    </a:moveTo>
                    <a:cubicBezTo>
                      <a:pt x="87" y="19"/>
                      <a:pt x="87" y="19"/>
                      <a:pt x="87" y="19"/>
                    </a:cubicBezTo>
                    <a:cubicBezTo>
                      <a:pt x="87" y="21"/>
                      <a:pt x="86" y="23"/>
                      <a:pt x="84" y="25"/>
                    </a:cubicBezTo>
                    <a:cubicBezTo>
                      <a:pt x="82" y="27"/>
                      <a:pt x="80" y="27"/>
                      <a:pt x="78" y="27"/>
                    </a:cubicBezTo>
                    <a:cubicBezTo>
                      <a:pt x="9" y="27"/>
                      <a:pt x="9" y="27"/>
                      <a:pt x="9" y="27"/>
                    </a:cubicBezTo>
                    <a:cubicBezTo>
                      <a:pt x="6" y="27"/>
                      <a:pt x="4" y="27"/>
                      <a:pt x="2" y="25"/>
                    </a:cubicBezTo>
                    <a:cubicBezTo>
                      <a:pt x="1" y="23"/>
                      <a:pt x="0" y="21"/>
                      <a:pt x="0" y="19"/>
                    </a:cubicBezTo>
                    <a:cubicBezTo>
                      <a:pt x="0" y="12"/>
                      <a:pt x="0" y="12"/>
                      <a:pt x="0" y="12"/>
                    </a:cubicBezTo>
                    <a:cubicBezTo>
                      <a:pt x="0" y="6"/>
                      <a:pt x="11" y="2"/>
                      <a:pt x="26" y="1"/>
                    </a:cubicBezTo>
                    <a:cubicBezTo>
                      <a:pt x="32" y="0"/>
                      <a:pt x="37" y="0"/>
                      <a:pt x="43" y="0"/>
                    </a:cubicBezTo>
                    <a:cubicBezTo>
                      <a:pt x="49" y="0"/>
                      <a:pt x="55" y="0"/>
                      <a:pt x="60" y="1"/>
                    </a:cubicBezTo>
                    <a:cubicBezTo>
                      <a:pt x="75" y="2"/>
                      <a:pt x="87" y="6"/>
                      <a:pt x="87" y="12"/>
                    </a:cubicBezTo>
                    <a:close/>
                    <a:moveTo>
                      <a:pt x="79" y="19"/>
                    </a:moveTo>
                    <a:cubicBezTo>
                      <a:pt x="79" y="12"/>
                      <a:pt x="79" y="12"/>
                      <a:pt x="79" y="12"/>
                    </a:cubicBezTo>
                    <a:cubicBezTo>
                      <a:pt x="79" y="10"/>
                      <a:pt x="71" y="9"/>
                      <a:pt x="59" y="8"/>
                    </a:cubicBezTo>
                    <a:cubicBezTo>
                      <a:pt x="54" y="7"/>
                      <a:pt x="48" y="7"/>
                      <a:pt x="43" y="7"/>
                    </a:cubicBezTo>
                    <a:cubicBezTo>
                      <a:pt x="38" y="7"/>
                      <a:pt x="32" y="7"/>
                      <a:pt x="27" y="8"/>
                    </a:cubicBezTo>
                    <a:cubicBezTo>
                      <a:pt x="16" y="9"/>
                      <a:pt x="7" y="10"/>
                      <a:pt x="7" y="12"/>
                    </a:cubicBezTo>
                    <a:cubicBezTo>
                      <a:pt x="7" y="19"/>
                      <a:pt x="7" y="19"/>
                      <a:pt x="7" y="19"/>
                    </a:cubicBezTo>
                    <a:cubicBezTo>
                      <a:pt x="7" y="19"/>
                      <a:pt x="7" y="20"/>
                      <a:pt x="7" y="20"/>
                    </a:cubicBezTo>
                    <a:cubicBezTo>
                      <a:pt x="8" y="20"/>
                      <a:pt x="8" y="20"/>
                      <a:pt x="9" y="20"/>
                    </a:cubicBezTo>
                    <a:cubicBezTo>
                      <a:pt x="78" y="20"/>
                      <a:pt x="78" y="20"/>
                      <a:pt x="78" y="20"/>
                    </a:cubicBezTo>
                    <a:cubicBezTo>
                      <a:pt x="78" y="20"/>
                      <a:pt x="79" y="20"/>
                      <a:pt x="79" y="20"/>
                    </a:cubicBezTo>
                    <a:cubicBezTo>
                      <a:pt x="79" y="20"/>
                      <a:pt x="79" y="19"/>
                      <a:pt x="79"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grpSp>
      </p:grpSp>
      <p:grpSp>
        <p:nvGrpSpPr>
          <p:cNvPr id="5" name="组合 4"/>
          <p:cNvGrpSpPr/>
          <p:nvPr/>
        </p:nvGrpSpPr>
        <p:grpSpPr>
          <a:xfrm>
            <a:off x="5072066" y="1071552"/>
            <a:ext cx="3929058" cy="2000264"/>
            <a:chOff x="5179658" y="1361017"/>
            <a:chExt cx="3416713" cy="1513858"/>
          </a:xfrm>
        </p:grpSpPr>
        <p:sp>
          <p:nvSpPr>
            <p:cNvPr id="13" name="圆角矩形 12"/>
            <p:cNvSpPr/>
            <p:nvPr/>
          </p:nvSpPr>
          <p:spPr>
            <a:xfrm>
              <a:off x="5179658" y="1361017"/>
              <a:ext cx="3374949" cy="1144060"/>
            </a:xfrm>
            <a:prstGeom prst="roundRect">
              <a:avLst>
                <a:gd name="adj" fmla="val 674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sp>
          <p:nvSpPr>
            <p:cNvPr id="15" name="等腰三角形 14"/>
            <p:cNvSpPr/>
            <p:nvPr/>
          </p:nvSpPr>
          <p:spPr>
            <a:xfrm flipH="1" flipV="1">
              <a:off x="5458316" y="2476966"/>
              <a:ext cx="674251" cy="397909"/>
            </a:xfrm>
            <a:prstGeom prst="triangle">
              <a:avLst>
                <a:gd name="adj" fmla="val 10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cs typeface="+mn-ea"/>
                <a:sym typeface="+mn-lt"/>
              </a:endParaRPr>
            </a:p>
          </p:txBody>
        </p:sp>
        <p:sp>
          <p:nvSpPr>
            <p:cNvPr id="19" name="文本框 32"/>
            <p:cNvSpPr txBox="1"/>
            <p:nvPr/>
          </p:nvSpPr>
          <p:spPr>
            <a:xfrm>
              <a:off x="5706600" y="1361017"/>
              <a:ext cx="2889771" cy="1155810"/>
            </a:xfrm>
            <a:prstGeom prst="rect">
              <a:avLst/>
            </a:prstGeom>
            <a:noFill/>
          </p:spPr>
          <p:txBody>
            <a:bodyPr wrap="square" rtlCol="0">
              <a:spAutoFit/>
            </a:bodyPr>
            <a:lstStyle>
              <a:defPPr>
                <a:defRPr lang="zh-CN"/>
              </a:defPPr>
              <a:lvl1pPr>
                <a:defRPr>
                  <a:solidFill>
                    <a:schemeClr val="bg1">
                      <a:lumMod val="50000"/>
                    </a:schemeClr>
                  </a:solidFill>
                </a:defRPr>
              </a:lvl1pPr>
            </a:lstStyle>
            <a:p>
              <a:pPr>
                <a:lnSpc>
                  <a:spcPts val="1600"/>
                </a:lnSpc>
              </a:pPr>
              <a:r>
                <a:rPr lang="zh-CN" altLang="zh-CN" sz="1100" b="1" dirty="0" smtClean="0">
                  <a:solidFill>
                    <a:schemeClr val="bg1"/>
                  </a:solidFill>
                  <a:latin typeface="微软雅黑" panose="020B0503020204020204" charset="-122"/>
                  <a:ea typeface="微软雅黑" panose="020B0503020204020204" charset="-122"/>
                </a:rPr>
                <a:t>保障条件：</a:t>
              </a:r>
              <a:endParaRPr lang="en-US" altLang="zh-CN" sz="1100" b="1" dirty="0" smtClean="0">
                <a:solidFill>
                  <a:schemeClr val="bg1"/>
                </a:solidFill>
                <a:latin typeface="微软雅黑" panose="020B0503020204020204" charset="-122"/>
                <a:ea typeface="微软雅黑" panose="020B0503020204020204" charset="-122"/>
              </a:endParaRPr>
            </a:p>
            <a:p>
              <a:pPr>
                <a:lnSpc>
                  <a:spcPts val="1600"/>
                </a:lnSpc>
              </a:pPr>
              <a:r>
                <a:rPr lang="zh-CN" altLang="zh-CN" sz="1100" dirty="0" smtClean="0">
                  <a:solidFill>
                    <a:schemeClr val="bg1"/>
                  </a:solidFill>
                  <a:latin typeface="微软雅黑" panose="020B0503020204020204" charset="-122"/>
                  <a:ea typeface="微软雅黑" panose="020B0503020204020204" charset="-122"/>
                </a:rPr>
                <a:t>（</a:t>
              </a:r>
              <a:r>
                <a:rPr lang="en-US" altLang="zh-CN" sz="1100" dirty="0" smtClean="0">
                  <a:solidFill>
                    <a:schemeClr val="bg1"/>
                  </a:solidFill>
                  <a:latin typeface="微软雅黑" panose="020B0503020204020204" charset="-122"/>
                  <a:ea typeface="微软雅黑" panose="020B0503020204020204" charset="-122"/>
                </a:rPr>
                <a:t>1</a:t>
              </a:r>
              <a:r>
                <a:rPr lang="zh-CN" altLang="zh-CN" sz="1100" dirty="0" smtClean="0">
                  <a:solidFill>
                    <a:schemeClr val="bg1"/>
                  </a:solidFill>
                  <a:latin typeface="微软雅黑" panose="020B0503020204020204" charset="-122"/>
                  <a:ea typeface="微软雅黑" panose="020B0503020204020204" charset="-122"/>
                </a:rPr>
                <a:t>）学校有完善的教科研管理和奖励制度，依托教研组组织进行课题研究也为课例研究提供方便。这些都为课题的有效实施提供的保障。</a:t>
              </a:r>
              <a:endParaRPr lang="en-US" altLang="zh-CN" sz="1100" dirty="0" smtClean="0">
                <a:solidFill>
                  <a:schemeClr val="bg1"/>
                </a:solidFill>
                <a:latin typeface="微软雅黑" panose="020B0503020204020204" charset="-122"/>
                <a:ea typeface="微软雅黑" panose="020B0503020204020204" charset="-122"/>
              </a:endParaRPr>
            </a:p>
            <a:p>
              <a:pPr>
                <a:lnSpc>
                  <a:spcPts val="1600"/>
                </a:lnSpc>
              </a:pPr>
              <a:r>
                <a:rPr lang="zh-CN" altLang="zh-CN" sz="1100" dirty="0" smtClean="0">
                  <a:solidFill>
                    <a:schemeClr val="bg1"/>
                  </a:solidFill>
                  <a:latin typeface="微软雅黑" panose="020B0503020204020204" charset="-122"/>
                  <a:ea typeface="微软雅黑" panose="020B0503020204020204" charset="-122"/>
                </a:rPr>
                <a:t>（</a:t>
              </a:r>
              <a:r>
                <a:rPr lang="en-US" altLang="zh-CN" sz="1100" dirty="0" smtClean="0">
                  <a:solidFill>
                    <a:schemeClr val="bg1"/>
                  </a:solidFill>
                  <a:latin typeface="微软雅黑" panose="020B0503020204020204" charset="-122"/>
                  <a:ea typeface="微软雅黑" panose="020B0503020204020204" charset="-122"/>
                </a:rPr>
                <a:t>2</a:t>
              </a:r>
              <a:r>
                <a:rPr lang="zh-CN" altLang="zh-CN" sz="1100" dirty="0" smtClean="0">
                  <a:solidFill>
                    <a:schemeClr val="bg1"/>
                  </a:solidFill>
                  <a:latin typeface="微软雅黑" panose="020B0503020204020204" charset="-122"/>
                  <a:ea typeface="微软雅黑" panose="020B0503020204020204" charset="-122"/>
                </a:rPr>
                <a:t>）在课题研究过程中，时间上保证每月能组织研究小组成员进行一次理论学习，每月完成一次课例研讨。每次学习后，组织成员进行反思与交流。</a:t>
              </a:r>
              <a:endParaRPr lang="en-US" altLang="zh-CN" sz="1100" dirty="0">
                <a:solidFill>
                  <a:schemeClr val="bg1"/>
                </a:solidFill>
                <a:latin typeface="微软雅黑" panose="020B0503020204020204" charset="-122"/>
                <a:ea typeface="微软雅黑" panose="020B0503020204020204" charset="-122"/>
                <a:cs typeface="+mn-ea"/>
                <a:sym typeface="+mn-lt"/>
              </a:endParaRPr>
            </a:p>
          </p:txBody>
        </p:sp>
        <p:sp>
          <p:nvSpPr>
            <p:cNvPr id="25" name="文本框 34"/>
            <p:cNvSpPr txBox="1"/>
            <p:nvPr/>
          </p:nvSpPr>
          <p:spPr>
            <a:xfrm>
              <a:off x="5405651" y="2035411"/>
              <a:ext cx="184731" cy="461665"/>
            </a:xfrm>
            <a:prstGeom prst="rect">
              <a:avLst/>
            </a:prstGeom>
            <a:noFill/>
            <a:effectLst/>
          </p:spPr>
          <p:txBody>
            <a:bodyPr wrap="none" rtlCol="0">
              <a:spAutoFit/>
            </a:bodyPr>
            <a:lstStyle/>
            <a:p>
              <a:endParaRPr lang="zh-CN" altLang="en-US" sz="2400" b="1" dirty="0">
                <a:solidFill>
                  <a:prstClr val="white"/>
                </a:solidFill>
                <a:cs typeface="+mn-ea"/>
                <a:sym typeface="+mn-lt"/>
              </a:endParaRPr>
            </a:p>
          </p:txBody>
        </p:sp>
        <p:grpSp>
          <p:nvGrpSpPr>
            <p:cNvPr id="53" name="组合 52"/>
            <p:cNvGrpSpPr/>
            <p:nvPr/>
          </p:nvGrpSpPr>
          <p:grpSpPr>
            <a:xfrm>
              <a:off x="5308682" y="1484271"/>
              <a:ext cx="369094" cy="423863"/>
              <a:chOff x="7720013" y="350838"/>
              <a:chExt cx="492125" cy="565150"/>
            </a:xfrm>
            <a:solidFill>
              <a:schemeClr val="bg1"/>
            </a:solidFill>
          </p:grpSpPr>
          <p:sp>
            <p:nvSpPr>
              <p:cNvPr id="54" name="Freeform 89"/>
              <p:cNvSpPr/>
              <p:nvPr/>
            </p:nvSpPr>
            <p:spPr bwMode="auto">
              <a:xfrm>
                <a:off x="7862888" y="723900"/>
                <a:ext cx="206375" cy="179388"/>
              </a:xfrm>
              <a:custGeom>
                <a:avLst/>
                <a:gdLst>
                  <a:gd name="T0" fmla="*/ 46 w 55"/>
                  <a:gd name="T1" fmla="*/ 48 h 48"/>
                  <a:gd name="T2" fmla="*/ 55 w 55"/>
                  <a:gd name="T3" fmla="*/ 22 h 48"/>
                  <a:gd name="T4" fmla="*/ 49 w 55"/>
                  <a:gd name="T5" fmla="*/ 0 h 48"/>
                  <a:gd name="T6" fmla="*/ 28 w 55"/>
                  <a:gd name="T7" fmla="*/ 0 h 48"/>
                  <a:gd name="T8" fmla="*/ 6 w 55"/>
                  <a:gd name="T9" fmla="*/ 0 h 48"/>
                  <a:gd name="T10" fmla="*/ 0 w 55"/>
                  <a:gd name="T11" fmla="*/ 22 h 48"/>
                  <a:gd name="T12" fmla="*/ 10 w 55"/>
                  <a:gd name="T13" fmla="*/ 48 h 48"/>
                  <a:gd name="T14" fmla="*/ 46 w 55"/>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 h="48">
                    <a:moveTo>
                      <a:pt x="46" y="48"/>
                    </a:moveTo>
                    <a:cubicBezTo>
                      <a:pt x="51" y="41"/>
                      <a:pt x="55" y="32"/>
                      <a:pt x="55" y="22"/>
                    </a:cubicBezTo>
                    <a:cubicBezTo>
                      <a:pt x="55" y="13"/>
                      <a:pt x="53" y="6"/>
                      <a:pt x="49" y="0"/>
                    </a:cubicBezTo>
                    <a:cubicBezTo>
                      <a:pt x="28" y="0"/>
                      <a:pt x="28" y="0"/>
                      <a:pt x="28" y="0"/>
                    </a:cubicBezTo>
                    <a:cubicBezTo>
                      <a:pt x="6" y="0"/>
                      <a:pt x="6" y="0"/>
                      <a:pt x="6" y="0"/>
                    </a:cubicBezTo>
                    <a:cubicBezTo>
                      <a:pt x="2" y="6"/>
                      <a:pt x="0" y="13"/>
                      <a:pt x="0" y="22"/>
                    </a:cubicBezTo>
                    <a:cubicBezTo>
                      <a:pt x="0" y="32"/>
                      <a:pt x="4" y="41"/>
                      <a:pt x="10" y="48"/>
                    </a:cubicBezTo>
                    <a:cubicBezTo>
                      <a:pt x="46" y="48"/>
                      <a:pt x="46" y="48"/>
                      <a:pt x="46" y="4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5" name="Freeform 90"/>
              <p:cNvSpPr/>
              <p:nvPr/>
            </p:nvSpPr>
            <p:spPr bwMode="auto">
              <a:xfrm>
                <a:off x="7848601" y="708025"/>
                <a:ext cx="236538" cy="207963"/>
              </a:xfrm>
              <a:custGeom>
                <a:avLst/>
                <a:gdLst>
                  <a:gd name="T0" fmla="*/ 52 w 63"/>
                  <a:gd name="T1" fmla="*/ 54 h 55"/>
                  <a:gd name="T2" fmla="*/ 50 w 63"/>
                  <a:gd name="T3" fmla="*/ 55 h 55"/>
                  <a:gd name="T4" fmla="*/ 14 w 63"/>
                  <a:gd name="T5" fmla="*/ 55 h 55"/>
                  <a:gd name="T6" fmla="*/ 14 w 63"/>
                  <a:gd name="T7" fmla="*/ 55 h 55"/>
                  <a:gd name="T8" fmla="*/ 11 w 63"/>
                  <a:gd name="T9" fmla="*/ 54 h 55"/>
                  <a:gd name="T10" fmla="*/ 11 w 63"/>
                  <a:gd name="T11" fmla="*/ 54 h 55"/>
                  <a:gd name="T12" fmla="*/ 0 w 63"/>
                  <a:gd name="T13" fmla="*/ 26 h 55"/>
                  <a:gd name="T14" fmla="*/ 7 w 63"/>
                  <a:gd name="T15" fmla="*/ 2 h 55"/>
                  <a:gd name="T16" fmla="*/ 8 w 63"/>
                  <a:gd name="T17" fmla="*/ 1 h 55"/>
                  <a:gd name="T18" fmla="*/ 11 w 63"/>
                  <a:gd name="T19" fmla="*/ 0 h 55"/>
                  <a:gd name="T20" fmla="*/ 32 w 63"/>
                  <a:gd name="T21" fmla="*/ 1 h 55"/>
                  <a:gd name="T22" fmla="*/ 53 w 63"/>
                  <a:gd name="T23" fmla="*/ 0 h 55"/>
                  <a:gd name="T24" fmla="*/ 55 w 63"/>
                  <a:gd name="T25" fmla="*/ 1 h 55"/>
                  <a:gd name="T26" fmla="*/ 56 w 63"/>
                  <a:gd name="T27" fmla="*/ 3 h 55"/>
                  <a:gd name="T28" fmla="*/ 63 w 63"/>
                  <a:gd name="T29" fmla="*/ 26 h 55"/>
                  <a:gd name="T30" fmla="*/ 52 w 63"/>
                  <a:gd name="T31" fmla="*/ 5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3" h="55">
                    <a:moveTo>
                      <a:pt x="52" y="54"/>
                    </a:moveTo>
                    <a:cubicBezTo>
                      <a:pt x="52" y="55"/>
                      <a:pt x="51" y="55"/>
                      <a:pt x="50" y="55"/>
                    </a:cubicBezTo>
                    <a:cubicBezTo>
                      <a:pt x="14" y="55"/>
                      <a:pt x="14" y="55"/>
                      <a:pt x="14" y="55"/>
                    </a:cubicBezTo>
                    <a:cubicBezTo>
                      <a:pt x="14" y="55"/>
                      <a:pt x="14" y="55"/>
                      <a:pt x="14" y="55"/>
                    </a:cubicBezTo>
                    <a:cubicBezTo>
                      <a:pt x="13" y="55"/>
                      <a:pt x="12" y="55"/>
                      <a:pt x="11" y="54"/>
                    </a:cubicBezTo>
                    <a:cubicBezTo>
                      <a:pt x="11" y="54"/>
                      <a:pt x="11" y="54"/>
                      <a:pt x="11" y="54"/>
                    </a:cubicBezTo>
                    <a:cubicBezTo>
                      <a:pt x="4" y="46"/>
                      <a:pt x="0" y="36"/>
                      <a:pt x="0" y="26"/>
                    </a:cubicBezTo>
                    <a:cubicBezTo>
                      <a:pt x="0" y="17"/>
                      <a:pt x="2" y="9"/>
                      <a:pt x="7" y="2"/>
                    </a:cubicBezTo>
                    <a:cubicBezTo>
                      <a:pt x="7" y="2"/>
                      <a:pt x="8" y="1"/>
                      <a:pt x="8" y="1"/>
                    </a:cubicBezTo>
                    <a:cubicBezTo>
                      <a:pt x="9" y="0"/>
                      <a:pt x="10" y="0"/>
                      <a:pt x="11" y="0"/>
                    </a:cubicBezTo>
                    <a:cubicBezTo>
                      <a:pt x="32" y="1"/>
                      <a:pt x="32" y="1"/>
                      <a:pt x="32" y="1"/>
                    </a:cubicBezTo>
                    <a:cubicBezTo>
                      <a:pt x="53" y="0"/>
                      <a:pt x="53" y="0"/>
                      <a:pt x="53" y="0"/>
                    </a:cubicBezTo>
                    <a:cubicBezTo>
                      <a:pt x="53" y="0"/>
                      <a:pt x="54" y="1"/>
                      <a:pt x="55" y="1"/>
                    </a:cubicBezTo>
                    <a:cubicBezTo>
                      <a:pt x="56" y="2"/>
                      <a:pt x="56" y="2"/>
                      <a:pt x="56" y="3"/>
                    </a:cubicBezTo>
                    <a:cubicBezTo>
                      <a:pt x="61" y="10"/>
                      <a:pt x="63" y="18"/>
                      <a:pt x="63" y="26"/>
                    </a:cubicBezTo>
                    <a:cubicBezTo>
                      <a:pt x="63" y="36"/>
                      <a:pt x="59" y="46"/>
                      <a:pt x="52" y="5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6" name="Freeform 91"/>
              <p:cNvSpPr>
                <a:spLocks noEditPoints="1"/>
              </p:cNvSpPr>
              <p:nvPr/>
            </p:nvSpPr>
            <p:spPr bwMode="auto">
              <a:xfrm>
                <a:off x="7720013" y="350838"/>
                <a:ext cx="492125" cy="395288"/>
              </a:xfrm>
              <a:custGeom>
                <a:avLst/>
                <a:gdLst>
                  <a:gd name="T0" fmla="*/ 66 w 131"/>
                  <a:gd name="T1" fmla="*/ 105 h 105"/>
                  <a:gd name="T2" fmla="*/ 7 w 131"/>
                  <a:gd name="T3" fmla="*/ 104 h 105"/>
                  <a:gd name="T4" fmla="*/ 2 w 131"/>
                  <a:gd name="T5" fmla="*/ 103 h 105"/>
                  <a:gd name="T6" fmla="*/ 1 w 131"/>
                  <a:gd name="T7" fmla="*/ 97 h 105"/>
                  <a:gd name="T8" fmla="*/ 32 w 131"/>
                  <a:gd name="T9" fmla="*/ 5 h 105"/>
                  <a:gd name="T10" fmla="*/ 35 w 131"/>
                  <a:gd name="T11" fmla="*/ 1 h 105"/>
                  <a:gd name="T12" fmla="*/ 38 w 131"/>
                  <a:gd name="T13" fmla="*/ 0 h 105"/>
                  <a:gd name="T14" fmla="*/ 66 w 131"/>
                  <a:gd name="T15" fmla="*/ 0 h 105"/>
                  <a:gd name="T16" fmla="*/ 93 w 131"/>
                  <a:gd name="T17" fmla="*/ 0 h 105"/>
                  <a:gd name="T18" fmla="*/ 99 w 131"/>
                  <a:gd name="T19" fmla="*/ 4 h 105"/>
                  <a:gd name="T20" fmla="*/ 130 w 131"/>
                  <a:gd name="T21" fmla="*/ 96 h 105"/>
                  <a:gd name="T22" fmla="*/ 130 w 131"/>
                  <a:gd name="T23" fmla="*/ 98 h 105"/>
                  <a:gd name="T24" fmla="*/ 129 w 131"/>
                  <a:gd name="T25" fmla="*/ 102 h 105"/>
                  <a:gd name="T26" fmla="*/ 127 w 131"/>
                  <a:gd name="T27" fmla="*/ 104 h 105"/>
                  <a:gd name="T28" fmla="*/ 123 w 131"/>
                  <a:gd name="T29" fmla="*/ 104 h 105"/>
                  <a:gd name="T30" fmla="*/ 66 w 131"/>
                  <a:gd name="T31" fmla="*/ 105 h 105"/>
                  <a:gd name="T32" fmla="*/ 14 w 131"/>
                  <a:gd name="T33" fmla="*/ 94 h 105"/>
                  <a:gd name="T34" fmla="*/ 66 w 131"/>
                  <a:gd name="T35" fmla="*/ 94 h 105"/>
                  <a:gd name="T36" fmla="*/ 117 w 131"/>
                  <a:gd name="T37" fmla="*/ 94 h 105"/>
                  <a:gd name="T38" fmla="*/ 89 w 131"/>
                  <a:gd name="T39" fmla="*/ 11 h 105"/>
                  <a:gd name="T40" fmla="*/ 66 w 131"/>
                  <a:gd name="T41" fmla="*/ 11 h 105"/>
                  <a:gd name="T42" fmla="*/ 42 w 131"/>
                  <a:gd name="T43" fmla="*/ 11 h 105"/>
                  <a:gd name="T44" fmla="*/ 14 w 131"/>
                  <a:gd name="T45" fmla="*/ 94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31" h="105">
                    <a:moveTo>
                      <a:pt x="66" y="105"/>
                    </a:moveTo>
                    <a:cubicBezTo>
                      <a:pt x="7" y="104"/>
                      <a:pt x="7" y="104"/>
                      <a:pt x="7" y="104"/>
                    </a:cubicBezTo>
                    <a:cubicBezTo>
                      <a:pt x="5" y="104"/>
                      <a:pt x="4" y="104"/>
                      <a:pt x="2" y="103"/>
                    </a:cubicBezTo>
                    <a:cubicBezTo>
                      <a:pt x="1" y="101"/>
                      <a:pt x="0" y="99"/>
                      <a:pt x="1" y="97"/>
                    </a:cubicBezTo>
                    <a:cubicBezTo>
                      <a:pt x="32" y="5"/>
                      <a:pt x="32" y="5"/>
                      <a:pt x="32" y="5"/>
                    </a:cubicBezTo>
                    <a:cubicBezTo>
                      <a:pt x="33" y="3"/>
                      <a:pt x="33" y="2"/>
                      <a:pt x="35" y="1"/>
                    </a:cubicBezTo>
                    <a:cubicBezTo>
                      <a:pt x="36" y="0"/>
                      <a:pt x="37" y="0"/>
                      <a:pt x="38" y="0"/>
                    </a:cubicBezTo>
                    <a:cubicBezTo>
                      <a:pt x="66" y="0"/>
                      <a:pt x="66" y="0"/>
                      <a:pt x="66" y="0"/>
                    </a:cubicBezTo>
                    <a:cubicBezTo>
                      <a:pt x="93" y="0"/>
                      <a:pt x="93" y="0"/>
                      <a:pt x="93" y="0"/>
                    </a:cubicBezTo>
                    <a:cubicBezTo>
                      <a:pt x="96" y="0"/>
                      <a:pt x="98" y="1"/>
                      <a:pt x="99" y="4"/>
                    </a:cubicBezTo>
                    <a:cubicBezTo>
                      <a:pt x="130" y="96"/>
                      <a:pt x="130" y="96"/>
                      <a:pt x="130" y="96"/>
                    </a:cubicBezTo>
                    <a:cubicBezTo>
                      <a:pt x="130" y="97"/>
                      <a:pt x="130" y="97"/>
                      <a:pt x="130" y="98"/>
                    </a:cubicBezTo>
                    <a:cubicBezTo>
                      <a:pt x="131" y="99"/>
                      <a:pt x="130" y="101"/>
                      <a:pt x="129" y="102"/>
                    </a:cubicBezTo>
                    <a:cubicBezTo>
                      <a:pt x="129" y="103"/>
                      <a:pt x="128" y="104"/>
                      <a:pt x="127" y="104"/>
                    </a:cubicBezTo>
                    <a:cubicBezTo>
                      <a:pt x="125" y="105"/>
                      <a:pt x="124" y="104"/>
                      <a:pt x="123" y="104"/>
                    </a:cubicBezTo>
                    <a:cubicBezTo>
                      <a:pt x="66" y="105"/>
                      <a:pt x="66" y="105"/>
                      <a:pt x="66" y="105"/>
                    </a:cubicBezTo>
                    <a:close/>
                    <a:moveTo>
                      <a:pt x="14" y="94"/>
                    </a:moveTo>
                    <a:cubicBezTo>
                      <a:pt x="66" y="94"/>
                      <a:pt x="66" y="94"/>
                      <a:pt x="66" y="94"/>
                    </a:cubicBezTo>
                    <a:cubicBezTo>
                      <a:pt x="117" y="94"/>
                      <a:pt x="117" y="94"/>
                      <a:pt x="117" y="94"/>
                    </a:cubicBezTo>
                    <a:cubicBezTo>
                      <a:pt x="89" y="11"/>
                      <a:pt x="89" y="11"/>
                      <a:pt x="89" y="11"/>
                    </a:cubicBezTo>
                    <a:cubicBezTo>
                      <a:pt x="66" y="11"/>
                      <a:pt x="66" y="11"/>
                      <a:pt x="66" y="11"/>
                    </a:cubicBezTo>
                    <a:cubicBezTo>
                      <a:pt x="42" y="11"/>
                      <a:pt x="42" y="11"/>
                      <a:pt x="42" y="11"/>
                    </a:cubicBezTo>
                    <a:cubicBezTo>
                      <a:pt x="14" y="94"/>
                      <a:pt x="14" y="94"/>
                      <a:pt x="14" y="9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7" name="Freeform 92"/>
              <p:cNvSpPr/>
              <p:nvPr/>
            </p:nvSpPr>
            <p:spPr bwMode="auto">
              <a:xfrm>
                <a:off x="8093076" y="708025"/>
                <a:ext cx="25400" cy="93663"/>
              </a:xfrm>
              <a:custGeom>
                <a:avLst/>
                <a:gdLst>
                  <a:gd name="T0" fmla="*/ 0 w 7"/>
                  <a:gd name="T1" fmla="*/ 22 h 25"/>
                  <a:gd name="T2" fmla="*/ 3 w 7"/>
                  <a:gd name="T3" fmla="*/ 25 h 25"/>
                  <a:gd name="T4" fmla="*/ 7 w 7"/>
                  <a:gd name="T5" fmla="*/ 22 h 25"/>
                  <a:gd name="T6" fmla="*/ 7 w 7"/>
                  <a:gd name="T7" fmla="*/ 4 h 25"/>
                  <a:gd name="T8" fmla="*/ 3 w 7"/>
                  <a:gd name="T9" fmla="*/ 0 h 25"/>
                  <a:gd name="T10" fmla="*/ 0 w 7"/>
                  <a:gd name="T11" fmla="*/ 4 h 25"/>
                  <a:gd name="T12" fmla="*/ 0 w 7"/>
                  <a:gd name="T13" fmla="*/ 22 h 25"/>
                </a:gdLst>
                <a:ahLst/>
                <a:cxnLst>
                  <a:cxn ang="0">
                    <a:pos x="T0" y="T1"/>
                  </a:cxn>
                  <a:cxn ang="0">
                    <a:pos x="T2" y="T3"/>
                  </a:cxn>
                  <a:cxn ang="0">
                    <a:pos x="T4" y="T5"/>
                  </a:cxn>
                  <a:cxn ang="0">
                    <a:pos x="T6" y="T7"/>
                  </a:cxn>
                  <a:cxn ang="0">
                    <a:pos x="T8" y="T9"/>
                  </a:cxn>
                  <a:cxn ang="0">
                    <a:pos x="T10" y="T11"/>
                  </a:cxn>
                  <a:cxn ang="0">
                    <a:pos x="T12" y="T13"/>
                  </a:cxn>
                </a:cxnLst>
                <a:rect l="0" t="0" r="r" b="b"/>
                <a:pathLst>
                  <a:path w="7" h="25">
                    <a:moveTo>
                      <a:pt x="0" y="22"/>
                    </a:moveTo>
                    <a:cubicBezTo>
                      <a:pt x="0" y="24"/>
                      <a:pt x="1" y="25"/>
                      <a:pt x="3" y="25"/>
                    </a:cubicBezTo>
                    <a:cubicBezTo>
                      <a:pt x="5" y="25"/>
                      <a:pt x="7" y="24"/>
                      <a:pt x="7" y="22"/>
                    </a:cubicBezTo>
                    <a:cubicBezTo>
                      <a:pt x="7" y="4"/>
                      <a:pt x="7" y="4"/>
                      <a:pt x="7" y="4"/>
                    </a:cubicBezTo>
                    <a:cubicBezTo>
                      <a:pt x="7" y="2"/>
                      <a:pt x="5" y="0"/>
                      <a:pt x="3" y="0"/>
                    </a:cubicBezTo>
                    <a:cubicBezTo>
                      <a:pt x="1" y="0"/>
                      <a:pt x="0" y="2"/>
                      <a:pt x="0" y="4"/>
                    </a:cubicBezTo>
                    <a:cubicBezTo>
                      <a:pt x="0" y="22"/>
                      <a:pt x="0" y="22"/>
                      <a:pt x="0"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grpSp>
      </p:grpSp>
      <p:sp>
        <p:nvSpPr>
          <p:cNvPr id="58"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0" presetClass="entr" presetSubtype="0" fill="hold"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par>
                                <p:cTn id="16" presetID="22" presetClass="entr" presetSubtype="4"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down)">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 cstate="print">
            <a:extLst>
              <a:ext uri="{BEBA8EAE-BF5A-486C-A8C5-ECC9F3942E4B}">
                <a14:imgProps xmlns:a14="http://schemas.microsoft.com/office/drawing/2010/main">
                  <a14:imgLayer r:embed="rId2">
                    <a14:imgEffect>
                      <a14:brightnessContrast bright="10000"/>
                    </a14:imgEffect>
                  </a14:imgLayer>
                </a14:imgProps>
              </a:ext>
              <a:ext uri="{28A0092B-C50C-407E-A947-70E740481C1C}">
                <a14:useLocalDpi xmlns:a14="http://schemas.microsoft.com/office/drawing/2010/main" val="0"/>
              </a:ext>
            </a:extLst>
          </a:blip>
          <a:srcRect/>
          <a:stretch>
            <a:fillRect/>
          </a:stretch>
        </p:blipFill>
        <p:spPr bwMode="auto">
          <a:xfrm>
            <a:off x="-14552" y="1"/>
            <a:ext cx="9175177" cy="51611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535297" y="1463754"/>
            <a:ext cx="4198888" cy="838681"/>
          </a:xfrm>
          <a:prstGeom prst="rect">
            <a:avLst/>
          </a:prstGeom>
          <a:noFill/>
        </p:spPr>
        <p:txBody>
          <a:bodyPr wrap="none" lIns="68571" tIns="34285" rIns="68571" bIns="34285" rtlCol="0">
            <a:spAutoFit/>
          </a:bodyPr>
          <a:lstStyle/>
          <a:p>
            <a:pPr algn="ctr"/>
            <a:r>
              <a:rPr lang="zh-CN" altLang="en-US" sz="5000" b="1" dirty="0">
                <a:solidFill>
                  <a:schemeClr val="bg1"/>
                </a:solidFill>
                <a:cs typeface="+mn-ea"/>
                <a:sym typeface="+mn-lt"/>
              </a:rPr>
              <a:t>谢</a:t>
            </a:r>
            <a:r>
              <a:rPr lang="zh-CN" altLang="en-US" sz="5000" b="1" dirty="0" smtClean="0">
                <a:solidFill>
                  <a:schemeClr val="bg1"/>
                </a:solidFill>
                <a:cs typeface="+mn-ea"/>
                <a:sym typeface="+mn-lt"/>
              </a:rPr>
              <a:t>谢您的聆听</a:t>
            </a:r>
            <a:r>
              <a:rPr lang="en-US" altLang="zh-CN" sz="5000" b="1" dirty="0" smtClean="0">
                <a:solidFill>
                  <a:schemeClr val="bg1"/>
                </a:solidFill>
                <a:cs typeface="+mn-ea"/>
                <a:sym typeface="+mn-lt"/>
              </a:rPr>
              <a:t>!</a:t>
            </a:r>
            <a:endParaRPr lang="zh-CN" altLang="en-US" sz="5000" b="1" dirty="0">
              <a:solidFill>
                <a:schemeClr val="bg1"/>
              </a:solidFill>
              <a:cs typeface="+mn-ea"/>
              <a:sym typeface="+mn-lt"/>
            </a:endParaRPr>
          </a:p>
        </p:txBody>
      </p:sp>
      <p:sp>
        <p:nvSpPr>
          <p:cNvPr id="6" name="TextBox 5"/>
          <p:cNvSpPr txBox="1"/>
          <p:nvPr/>
        </p:nvSpPr>
        <p:spPr>
          <a:xfrm>
            <a:off x="3937123" y="2782746"/>
            <a:ext cx="1395236" cy="284683"/>
          </a:xfrm>
          <a:prstGeom prst="rect">
            <a:avLst/>
          </a:prstGeom>
          <a:noFill/>
        </p:spPr>
        <p:txBody>
          <a:bodyPr wrap="none" lIns="68571" tIns="34285" rIns="68571" bIns="34285" rtlCol="0">
            <a:spAutoFit/>
          </a:bodyPr>
          <a:lstStyle/>
          <a:p>
            <a:pPr algn="ctr"/>
            <a:r>
              <a:rPr lang="zh-CN" altLang="en-US" dirty="0" smtClean="0">
                <a:solidFill>
                  <a:schemeClr val="bg1"/>
                </a:solidFill>
                <a:cs typeface="+mn-ea"/>
                <a:sym typeface="+mn-lt"/>
              </a:rPr>
              <a:t>汇报人：郭鸿星</a:t>
            </a:r>
            <a:endParaRPr lang="zh-CN" altLang="en-US" dirty="0">
              <a:solidFill>
                <a:schemeClr val="bg1"/>
              </a:solidFill>
              <a:cs typeface="+mn-ea"/>
              <a:sym typeface="+mn-lt"/>
            </a:endParaRPr>
          </a:p>
        </p:txBody>
      </p:sp>
      <p:sp>
        <p:nvSpPr>
          <p:cNvPr id="8" name="TextBox 7"/>
          <p:cNvSpPr txBox="1"/>
          <p:nvPr/>
        </p:nvSpPr>
        <p:spPr>
          <a:xfrm>
            <a:off x="3737022" y="887692"/>
            <a:ext cx="1795437" cy="623103"/>
          </a:xfrm>
          <a:prstGeom prst="rect">
            <a:avLst/>
          </a:prstGeom>
          <a:noFill/>
        </p:spPr>
        <p:txBody>
          <a:bodyPr wrap="none" lIns="68571" tIns="34285" rIns="68571" bIns="34285" rtlCol="0">
            <a:spAutoFit/>
          </a:bodyPr>
          <a:lstStyle/>
          <a:p>
            <a:pPr algn="ctr"/>
            <a:r>
              <a:rPr lang="en-US" altLang="zh-CN" sz="3600" b="1" dirty="0">
                <a:solidFill>
                  <a:schemeClr val="bg1"/>
                </a:solidFill>
                <a:cs typeface="+mn-ea"/>
                <a:sym typeface="+mn-lt"/>
              </a:rPr>
              <a:t>Thanks</a:t>
            </a:r>
            <a:endParaRPr lang="zh-CN" altLang="en-US" sz="3600" b="1" dirty="0">
              <a:solidFill>
                <a:schemeClr val="bg1"/>
              </a:solidFill>
              <a:cs typeface="+mn-ea"/>
              <a:sym typeface="+mn-lt"/>
            </a:endParaRPr>
          </a:p>
        </p:txBody>
      </p:sp>
      <p:sp>
        <p:nvSpPr>
          <p:cNvPr id="7" name="矩形 6"/>
          <p:cNvSpPr/>
          <p:nvPr>
            <p:custDataLst>
              <p:tags r:id="rId3"/>
            </p:custDataLst>
          </p:nvPr>
        </p:nvSpPr>
        <p:spPr>
          <a:xfrm>
            <a:off x="2010451" y="4662128"/>
            <a:ext cx="184731" cy="307777"/>
          </a:xfrm>
          <a:prstGeom prst="rect">
            <a:avLst/>
          </a:prstGeom>
        </p:spPr>
        <p:txBody>
          <a:bodyPr wrap="none">
            <a:spAutoFit/>
          </a:bodyPr>
          <a:lstStyle/>
          <a:p>
            <a:pPr algn="ctr"/>
            <a:endParaRPr lang="zh-CN" altLang="en-US" sz="1400" dirty="0">
              <a:latin typeface="微软雅黑" panose="020B0503020204020204" charset="-122"/>
              <a:ea typeface="微软雅黑" panose="020B0503020204020204" charset="-122"/>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467544" y="2139702"/>
            <a:ext cx="747810" cy="897523"/>
          </a:xfrm>
          <a:prstGeom prst="roundRect">
            <a:avLst/>
          </a:prstGeom>
          <a:solidFill>
            <a:schemeClr val="accent1"/>
          </a:solidFill>
          <a:ln>
            <a:noFill/>
          </a:ln>
        </p:spPr>
        <p:txBody>
          <a:bodyPr lIns="68571" tIns="34285" rIns="68571" bIns="34285"/>
          <a:lstStyle/>
          <a:p>
            <a:endParaRPr lang="zh-CN" altLang="en-US" kern="0">
              <a:solidFill>
                <a:sysClr val="windowText" lastClr="000000"/>
              </a:solidFill>
              <a:cs typeface="+mn-ea"/>
              <a:sym typeface="+mn-lt"/>
            </a:endParaRPr>
          </a:p>
        </p:txBody>
      </p:sp>
      <p:sp>
        <p:nvSpPr>
          <p:cNvPr id="3" name="Freeform 6"/>
          <p:cNvSpPr/>
          <p:nvPr/>
        </p:nvSpPr>
        <p:spPr bwMode="auto">
          <a:xfrm>
            <a:off x="555252" y="2226688"/>
            <a:ext cx="571574" cy="718971"/>
          </a:xfrm>
          <a:custGeom>
            <a:avLst/>
            <a:gdLst>
              <a:gd name="T0" fmla="*/ 734716 w 1173"/>
              <a:gd name="T1" fmla="*/ 348495 h 1472"/>
              <a:gd name="T2" fmla="*/ 711330 w 1173"/>
              <a:gd name="T3" fmla="*/ 30615 h 1472"/>
              <a:gd name="T4" fmla="*/ 693141 w 1173"/>
              <a:gd name="T5" fmla="*/ 35175 h 1472"/>
              <a:gd name="T6" fmla="*/ 651565 w 1173"/>
              <a:gd name="T7" fmla="*/ 44295 h 1472"/>
              <a:gd name="T8" fmla="*/ 596997 w 1173"/>
              <a:gd name="T9" fmla="*/ 35175 h 1472"/>
              <a:gd name="T10" fmla="*/ 408609 w 1173"/>
              <a:gd name="T11" fmla="*/ 3257 h 1472"/>
              <a:gd name="T12" fmla="*/ 0 w 1173"/>
              <a:gd name="T13" fmla="*/ 500270 h 1472"/>
              <a:gd name="T14" fmla="*/ 417703 w 1173"/>
              <a:gd name="T15" fmla="*/ 955593 h 1472"/>
              <a:gd name="T16" fmla="*/ 762000 w 1173"/>
              <a:gd name="T17" fmla="*/ 707412 h 1472"/>
              <a:gd name="T18" fmla="*/ 706783 w 1173"/>
              <a:gd name="T19" fmla="*/ 674843 h 1472"/>
              <a:gd name="T20" fmla="*/ 449535 w 1173"/>
              <a:gd name="T21" fmla="*/ 891757 h 1472"/>
              <a:gd name="T22" fmla="*/ 188389 w 1173"/>
              <a:gd name="T23" fmla="*/ 472260 h 1472"/>
              <a:gd name="T24" fmla="*/ 417703 w 1173"/>
              <a:gd name="T25" fmla="*/ 67745 h 1472"/>
              <a:gd name="T26" fmla="*/ 679499 w 1173"/>
              <a:gd name="T27" fmla="*/ 371294 h 1472"/>
              <a:gd name="T28" fmla="*/ 734716 w 1173"/>
              <a:gd name="T29" fmla="*/ 348495 h 14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73" h="1472">
                <a:moveTo>
                  <a:pt x="1131" y="535"/>
                </a:moveTo>
                <a:lnTo>
                  <a:pt x="1095" y="47"/>
                </a:lnTo>
                <a:cubicBezTo>
                  <a:pt x="1090" y="47"/>
                  <a:pt x="1081" y="49"/>
                  <a:pt x="1067" y="54"/>
                </a:cubicBezTo>
                <a:cubicBezTo>
                  <a:pt x="1043" y="64"/>
                  <a:pt x="1022" y="68"/>
                  <a:pt x="1003" y="68"/>
                </a:cubicBezTo>
                <a:cubicBezTo>
                  <a:pt x="975" y="68"/>
                  <a:pt x="947" y="64"/>
                  <a:pt x="919" y="54"/>
                </a:cubicBezTo>
                <a:cubicBezTo>
                  <a:pt x="810" y="17"/>
                  <a:pt x="714" y="0"/>
                  <a:pt x="629" y="5"/>
                </a:cubicBezTo>
                <a:cubicBezTo>
                  <a:pt x="214" y="24"/>
                  <a:pt x="5" y="278"/>
                  <a:pt x="0" y="768"/>
                </a:cubicBezTo>
                <a:cubicBezTo>
                  <a:pt x="5" y="1225"/>
                  <a:pt x="219" y="1458"/>
                  <a:pt x="643" y="1467"/>
                </a:cubicBezTo>
                <a:cubicBezTo>
                  <a:pt x="912" y="1472"/>
                  <a:pt x="1088" y="1345"/>
                  <a:pt x="1173" y="1086"/>
                </a:cubicBezTo>
                <a:lnTo>
                  <a:pt x="1088" y="1036"/>
                </a:lnTo>
                <a:cubicBezTo>
                  <a:pt x="999" y="1258"/>
                  <a:pt x="867" y="1369"/>
                  <a:pt x="692" y="1369"/>
                </a:cubicBezTo>
                <a:cubicBezTo>
                  <a:pt x="424" y="1359"/>
                  <a:pt x="290" y="1145"/>
                  <a:pt x="290" y="725"/>
                </a:cubicBezTo>
                <a:cubicBezTo>
                  <a:pt x="290" y="316"/>
                  <a:pt x="408" y="108"/>
                  <a:pt x="643" y="104"/>
                </a:cubicBezTo>
                <a:cubicBezTo>
                  <a:pt x="827" y="94"/>
                  <a:pt x="961" y="250"/>
                  <a:pt x="1046" y="570"/>
                </a:cubicBezTo>
                <a:lnTo>
                  <a:pt x="1131" y="535"/>
                </a:ln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lIns="68571" tIns="34285" rIns="68571" bIns="34285"/>
          <a:lstStyle/>
          <a:p>
            <a:endParaRPr lang="zh-CN" altLang="en-US" kern="0">
              <a:solidFill>
                <a:sysClr val="windowText" lastClr="000000"/>
              </a:solidFill>
              <a:cs typeface="+mn-ea"/>
              <a:sym typeface="+mn-lt"/>
            </a:endParaRPr>
          </a:p>
        </p:txBody>
      </p:sp>
      <p:sp>
        <p:nvSpPr>
          <p:cNvPr id="4" name="Freeform 7"/>
          <p:cNvSpPr>
            <a:spLocks noEditPoints="1"/>
          </p:cNvSpPr>
          <p:nvPr/>
        </p:nvSpPr>
        <p:spPr bwMode="auto">
          <a:xfrm>
            <a:off x="1267338" y="2761651"/>
            <a:ext cx="1068129" cy="217834"/>
          </a:xfrm>
          <a:custGeom>
            <a:avLst/>
            <a:gdLst>
              <a:gd name="T0" fmla="*/ 31788 w 2195"/>
              <a:gd name="T1" fmla="*/ 181488 h 445"/>
              <a:gd name="T2" fmla="*/ 163483 w 2195"/>
              <a:gd name="T3" fmla="*/ 180183 h 445"/>
              <a:gd name="T4" fmla="*/ 98609 w 2195"/>
              <a:gd name="T5" fmla="*/ 289206 h 445"/>
              <a:gd name="T6" fmla="*/ 101204 w 2195"/>
              <a:gd name="T7" fmla="*/ 68548 h 445"/>
              <a:gd name="T8" fmla="*/ 98609 w 2195"/>
              <a:gd name="T9" fmla="*/ 289206 h 445"/>
              <a:gd name="T10" fmla="*/ 431413 w 2195"/>
              <a:gd name="T11" fmla="*/ 283331 h 445"/>
              <a:gd name="T12" fmla="*/ 400922 w 2195"/>
              <a:gd name="T13" fmla="*/ 152764 h 445"/>
              <a:gd name="T14" fmla="*/ 289339 w 2195"/>
              <a:gd name="T15" fmla="*/ 154069 h 445"/>
              <a:gd name="T16" fmla="*/ 259496 w 2195"/>
              <a:gd name="T17" fmla="*/ 284636 h 445"/>
              <a:gd name="T18" fmla="*/ 289339 w 2195"/>
              <a:gd name="T19" fmla="*/ 72465 h 445"/>
              <a:gd name="T20" fmla="*/ 358754 w 2195"/>
              <a:gd name="T21" fmla="*/ 66589 h 445"/>
              <a:gd name="T22" fmla="*/ 581921 w 2195"/>
              <a:gd name="T23" fmla="*/ 265704 h 445"/>
              <a:gd name="T24" fmla="*/ 555971 w 2195"/>
              <a:gd name="T25" fmla="*/ 287901 h 445"/>
              <a:gd name="T26" fmla="*/ 512506 w 2195"/>
              <a:gd name="T27" fmla="*/ 98578 h 445"/>
              <a:gd name="T28" fmla="*/ 483312 w 2195"/>
              <a:gd name="T29" fmla="*/ 72465 h 445"/>
              <a:gd name="T30" fmla="*/ 512506 w 2195"/>
              <a:gd name="T31" fmla="*/ 15668 h 445"/>
              <a:gd name="T32" fmla="*/ 542996 w 2195"/>
              <a:gd name="T33" fmla="*/ 72465 h 445"/>
              <a:gd name="T34" fmla="*/ 581921 w 2195"/>
              <a:gd name="T35" fmla="*/ 98578 h 445"/>
              <a:gd name="T36" fmla="*/ 542996 w 2195"/>
              <a:gd name="T37" fmla="*/ 241549 h 445"/>
              <a:gd name="T38" fmla="*/ 581921 w 2195"/>
              <a:gd name="T39" fmla="*/ 265704 h 445"/>
              <a:gd name="T40" fmla="*/ 787572 w 2195"/>
              <a:gd name="T41" fmla="*/ 162556 h 445"/>
              <a:gd name="T42" fmla="*/ 661716 w 2195"/>
              <a:gd name="T43" fmla="*/ 162556 h 445"/>
              <a:gd name="T44" fmla="*/ 819360 w 2195"/>
              <a:gd name="T45" fmla="*/ 226534 h 445"/>
              <a:gd name="T46" fmla="*/ 626684 w 2195"/>
              <a:gd name="T47" fmla="*/ 181488 h 445"/>
              <a:gd name="T48" fmla="*/ 820658 w 2195"/>
              <a:gd name="T49" fmla="*/ 181488 h 445"/>
              <a:gd name="T50" fmla="*/ 660419 w 2195"/>
              <a:gd name="T51" fmla="*/ 188670 h 445"/>
              <a:gd name="T52" fmla="*/ 787572 w 2195"/>
              <a:gd name="T53" fmla="*/ 218047 h 445"/>
              <a:gd name="T54" fmla="*/ 1054853 w 2195"/>
              <a:gd name="T55" fmla="*/ 283331 h 445"/>
              <a:gd name="T56" fmla="*/ 1025011 w 2195"/>
              <a:gd name="T57" fmla="*/ 152764 h 445"/>
              <a:gd name="T58" fmla="*/ 913428 w 2195"/>
              <a:gd name="T59" fmla="*/ 154069 h 445"/>
              <a:gd name="T60" fmla="*/ 882937 w 2195"/>
              <a:gd name="T61" fmla="*/ 284636 h 445"/>
              <a:gd name="T62" fmla="*/ 913428 w 2195"/>
              <a:gd name="T63" fmla="*/ 72465 h 445"/>
              <a:gd name="T64" fmla="*/ 982843 w 2195"/>
              <a:gd name="T65" fmla="*/ 66589 h 445"/>
              <a:gd name="T66" fmla="*/ 1206010 w 2195"/>
              <a:gd name="T67" fmla="*/ 265704 h 445"/>
              <a:gd name="T68" fmla="*/ 1179412 w 2195"/>
              <a:gd name="T69" fmla="*/ 287901 h 445"/>
              <a:gd name="T70" fmla="*/ 1136595 w 2195"/>
              <a:gd name="T71" fmla="*/ 98578 h 445"/>
              <a:gd name="T72" fmla="*/ 1107401 w 2195"/>
              <a:gd name="T73" fmla="*/ 72465 h 445"/>
              <a:gd name="T74" fmla="*/ 1136595 w 2195"/>
              <a:gd name="T75" fmla="*/ 15668 h 445"/>
              <a:gd name="T76" fmla="*/ 1166437 w 2195"/>
              <a:gd name="T77" fmla="*/ 72465 h 445"/>
              <a:gd name="T78" fmla="*/ 1206010 w 2195"/>
              <a:gd name="T79" fmla="*/ 98578 h 445"/>
              <a:gd name="T80" fmla="*/ 1166437 w 2195"/>
              <a:gd name="T81" fmla="*/ 241549 h 445"/>
              <a:gd name="T82" fmla="*/ 1206010 w 2195"/>
              <a:gd name="T83" fmla="*/ 265704 h 445"/>
              <a:gd name="T84" fmla="*/ 1414256 w 2195"/>
              <a:gd name="T85" fmla="*/ 123386 h 445"/>
              <a:gd name="T86" fmla="*/ 1256612 w 2195"/>
              <a:gd name="T87" fmla="*/ 126650 h 445"/>
              <a:gd name="T88" fmla="*/ 1390901 w 2195"/>
              <a:gd name="T89" fmla="*/ 229798 h 445"/>
              <a:gd name="T90" fmla="*/ 1278020 w 2195"/>
              <a:gd name="T91" fmla="*/ 218047 h 445"/>
              <a:gd name="T92" fmla="*/ 1337704 w 2195"/>
              <a:gd name="T93" fmla="*/ 289206 h 445"/>
              <a:gd name="T94" fmla="*/ 1346138 w 2195"/>
              <a:gd name="T95" fmla="*/ 164515 h 445"/>
              <a:gd name="T96" fmla="*/ 1334461 w 2195"/>
              <a:gd name="T97" fmla="*/ 94661 h 44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195" h="445">
                <a:moveTo>
                  <a:pt x="154" y="142"/>
                </a:moveTo>
                <a:cubicBezTo>
                  <a:pt x="86" y="144"/>
                  <a:pt x="51" y="189"/>
                  <a:pt x="49" y="278"/>
                </a:cubicBezTo>
                <a:cubicBezTo>
                  <a:pt x="51" y="361"/>
                  <a:pt x="86" y="405"/>
                  <a:pt x="154" y="407"/>
                </a:cubicBezTo>
                <a:cubicBezTo>
                  <a:pt x="218" y="405"/>
                  <a:pt x="251" y="361"/>
                  <a:pt x="252" y="276"/>
                </a:cubicBezTo>
                <a:cubicBezTo>
                  <a:pt x="248" y="193"/>
                  <a:pt x="215" y="148"/>
                  <a:pt x="154" y="142"/>
                </a:cubicBezTo>
                <a:close/>
                <a:moveTo>
                  <a:pt x="152" y="443"/>
                </a:moveTo>
                <a:cubicBezTo>
                  <a:pt x="55" y="437"/>
                  <a:pt x="5" y="383"/>
                  <a:pt x="0" y="280"/>
                </a:cubicBezTo>
                <a:cubicBezTo>
                  <a:pt x="3" y="166"/>
                  <a:pt x="55" y="107"/>
                  <a:pt x="156" y="105"/>
                </a:cubicBezTo>
                <a:cubicBezTo>
                  <a:pt x="250" y="109"/>
                  <a:pt x="299" y="165"/>
                  <a:pt x="303" y="274"/>
                </a:cubicBezTo>
                <a:cubicBezTo>
                  <a:pt x="302" y="385"/>
                  <a:pt x="251" y="442"/>
                  <a:pt x="152" y="443"/>
                </a:cubicBezTo>
                <a:close/>
                <a:moveTo>
                  <a:pt x="665" y="227"/>
                </a:moveTo>
                <a:lnTo>
                  <a:pt x="665" y="434"/>
                </a:lnTo>
                <a:lnTo>
                  <a:pt x="618" y="434"/>
                </a:lnTo>
                <a:lnTo>
                  <a:pt x="618" y="234"/>
                </a:lnTo>
                <a:cubicBezTo>
                  <a:pt x="616" y="174"/>
                  <a:pt x="591" y="144"/>
                  <a:pt x="542" y="142"/>
                </a:cubicBezTo>
                <a:cubicBezTo>
                  <a:pt x="484" y="150"/>
                  <a:pt x="452" y="181"/>
                  <a:pt x="446" y="236"/>
                </a:cubicBezTo>
                <a:lnTo>
                  <a:pt x="446" y="434"/>
                </a:lnTo>
                <a:lnTo>
                  <a:pt x="400" y="436"/>
                </a:lnTo>
                <a:lnTo>
                  <a:pt x="400" y="111"/>
                </a:lnTo>
                <a:lnTo>
                  <a:pt x="446" y="111"/>
                </a:lnTo>
                <a:lnTo>
                  <a:pt x="446" y="160"/>
                </a:lnTo>
                <a:cubicBezTo>
                  <a:pt x="472" y="123"/>
                  <a:pt x="507" y="104"/>
                  <a:pt x="553" y="102"/>
                </a:cubicBezTo>
                <a:cubicBezTo>
                  <a:pt x="628" y="102"/>
                  <a:pt x="665" y="144"/>
                  <a:pt x="665" y="227"/>
                </a:cubicBezTo>
                <a:close/>
                <a:moveTo>
                  <a:pt x="897" y="407"/>
                </a:moveTo>
                <a:lnTo>
                  <a:pt x="906" y="432"/>
                </a:lnTo>
                <a:cubicBezTo>
                  <a:pt x="891" y="438"/>
                  <a:pt x="875" y="441"/>
                  <a:pt x="857" y="441"/>
                </a:cubicBezTo>
                <a:cubicBezTo>
                  <a:pt x="811" y="442"/>
                  <a:pt x="788" y="419"/>
                  <a:pt x="790" y="370"/>
                </a:cubicBezTo>
                <a:lnTo>
                  <a:pt x="790" y="151"/>
                </a:lnTo>
                <a:lnTo>
                  <a:pt x="745" y="151"/>
                </a:lnTo>
                <a:lnTo>
                  <a:pt x="745" y="111"/>
                </a:lnTo>
                <a:lnTo>
                  <a:pt x="790" y="111"/>
                </a:lnTo>
                <a:lnTo>
                  <a:pt x="790" y="24"/>
                </a:lnTo>
                <a:lnTo>
                  <a:pt x="837" y="0"/>
                </a:lnTo>
                <a:lnTo>
                  <a:pt x="837" y="111"/>
                </a:lnTo>
                <a:lnTo>
                  <a:pt x="897" y="111"/>
                </a:lnTo>
                <a:lnTo>
                  <a:pt x="897" y="151"/>
                </a:lnTo>
                <a:lnTo>
                  <a:pt x="837" y="151"/>
                </a:lnTo>
                <a:lnTo>
                  <a:pt x="837" y="370"/>
                </a:lnTo>
                <a:cubicBezTo>
                  <a:pt x="835" y="398"/>
                  <a:pt x="847" y="411"/>
                  <a:pt x="872" y="410"/>
                </a:cubicBezTo>
                <a:cubicBezTo>
                  <a:pt x="881" y="410"/>
                  <a:pt x="890" y="409"/>
                  <a:pt x="897" y="407"/>
                </a:cubicBezTo>
                <a:close/>
                <a:moveTo>
                  <a:pt x="1020" y="249"/>
                </a:moveTo>
                <a:lnTo>
                  <a:pt x="1214" y="249"/>
                </a:lnTo>
                <a:cubicBezTo>
                  <a:pt x="1211" y="184"/>
                  <a:pt x="1179" y="150"/>
                  <a:pt x="1118" y="147"/>
                </a:cubicBezTo>
                <a:cubicBezTo>
                  <a:pt x="1057" y="153"/>
                  <a:pt x="1024" y="187"/>
                  <a:pt x="1020" y="249"/>
                </a:cubicBezTo>
                <a:close/>
                <a:moveTo>
                  <a:pt x="1214" y="334"/>
                </a:moveTo>
                <a:lnTo>
                  <a:pt x="1263" y="347"/>
                </a:lnTo>
                <a:cubicBezTo>
                  <a:pt x="1245" y="413"/>
                  <a:pt x="1198" y="445"/>
                  <a:pt x="1120" y="443"/>
                </a:cubicBezTo>
                <a:cubicBezTo>
                  <a:pt x="1021" y="439"/>
                  <a:pt x="969" y="384"/>
                  <a:pt x="966" y="278"/>
                </a:cubicBezTo>
                <a:cubicBezTo>
                  <a:pt x="971" y="167"/>
                  <a:pt x="1021" y="109"/>
                  <a:pt x="1118" y="105"/>
                </a:cubicBezTo>
                <a:cubicBezTo>
                  <a:pt x="1213" y="107"/>
                  <a:pt x="1262" y="165"/>
                  <a:pt x="1265" y="278"/>
                </a:cubicBezTo>
                <a:cubicBezTo>
                  <a:pt x="1265" y="284"/>
                  <a:pt x="1265" y="288"/>
                  <a:pt x="1265" y="289"/>
                </a:cubicBezTo>
                <a:lnTo>
                  <a:pt x="1018" y="289"/>
                </a:lnTo>
                <a:cubicBezTo>
                  <a:pt x="1021" y="362"/>
                  <a:pt x="1054" y="401"/>
                  <a:pt x="1118" y="405"/>
                </a:cubicBezTo>
                <a:cubicBezTo>
                  <a:pt x="1169" y="405"/>
                  <a:pt x="1200" y="382"/>
                  <a:pt x="1214" y="334"/>
                </a:cubicBezTo>
                <a:close/>
                <a:moveTo>
                  <a:pt x="1626" y="227"/>
                </a:moveTo>
                <a:lnTo>
                  <a:pt x="1626" y="434"/>
                </a:lnTo>
                <a:lnTo>
                  <a:pt x="1580" y="434"/>
                </a:lnTo>
                <a:lnTo>
                  <a:pt x="1580" y="234"/>
                </a:lnTo>
                <a:cubicBezTo>
                  <a:pt x="1578" y="174"/>
                  <a:pt x="1553" y="144"/>
                  <a:pt x="1504" y="142"/>
                </a:cubicBezTo>
                <a:cubicBezTo>
                  <a:pt x="1446" y="150"/>
                  <a:pt x="1414" y="181"/>
                  <a:pt x="1408" y="236"/>
                </a:cubicBezTo>
                <a:lnTo>
                  <a:pt x="1408" y="434"/>
                </a:lnTo>
                <a:lnTo>
                  <a:pt x="1361" y="436"/>
                </a:lnTo>
                <a:lnTo>
                  <a:pt x="1361" y="111"/>
                </a:lnTo>
                <a:lnTo>
                  <a:pt x="1408" y="111"/>
                </a:lnTo>
                <a:lnTo>
                  <a:pt x="1408" y="160"/>
                </a:lnTo>
                <a:cubicBezTo>
                  <a:pt x="1433" y="123"/>
                  <a:pt x="1469" y="104"/>
                  <a:pt x="1515" y="102"/>
                </a:cubicBezTo>
                <a:cubicBezTo>
                  <a:pt x="1589" y="102"/>
                  <a:pt x="1626" y="144"/>
                  <a:pt x="1626" y="227"/>
                </a:cubicBezTo>
                <a:close/>
                <a:moveTo>
                  <a:pt x="1859" y="407"/>
                </a:moveTo>
                <a:lnTo>
                  <a:pt x="1868" y="432"/>
                </a:lnTo>
                <a:cubicBezTo>
                  <a:pt x="1853" y="438"/>
                  <a:pt x="1836" y="441"/>
                  <a:pt x="1818" y="441"/>
                </a:cubicBezTo>
                <a:cubicBezTo>
                  <a:pt x="1772" y="442"/>
                  <a:pt x="1750" y="419"/>
                  <a:pt x="1752" y="370"/>
                </a:cubicBezTo>
                <a:lnTo>
                  <a:pt x="1752" y="151"/>
                </a:lnTo>
                <a:lnTo>
                  <a:pt x="1707" y="151"/>
                </a:lnTo>
                <a:lnTo>
                  <a:pt x="1707" y="111"/>
                </a:lnTo>
                <a:lnTo>
                  <a:pt x="1752" y="111"/>
                </a:lnTo>
                <a:lnTo>
                  <a:pt x="1752" y="24"/>
                </a:lnTo>
                <a:lnTo>
                  <a:pt x="1798" y="0"/>
                </a:lnTo>
                <a:lnTo>
                  <a:pt x="1798" y="111"/>
                </a:lnTo>
                <a:lnTo>
                  <a:pt x="1859" y="111"/>
                </a:lnTo>
                <a:lnTo>
                  <a:pt x="1859" y="151"/>
                </a:lnTo>
                <a:lnTo>
                  <a:pt x="1798" y="151"/>
                </a:lnTo>
                <a:lnTo>
                  <a:pt x="1798" y="370"/>
                </a:lnTo>
                <a:cubicBezTo>
                  <a:pt x="1797" y="398"/>
                  <a:pt x="1809" y="411"/>
                  <a:pt x="1834" y="410"/>
                </a:cubicBezTo>
                <a:cubicBezTo>
                  <a:pt x="1843" y="410"/>
                  <a:pt x="1851" y="409"/>
                  <a:pt x="1859" y="407"/>
                </a:cubicBezTo>
                <a:close/>
                <a:moveTo>
                  <a:pt x="2131" y="203"/>
                </a:moveTo>
                <a:lnTo>
                  <a:pt x="2180" y="189"/>
                </a:lnTo>
                <a:cubicBezTo>
                  <a:pt x="2167" y="133"/>
                  <a:pt x="2125" y="104"/>
                  <a:pt x="2055" y="102"/>
                </a:cubicBezTo>
                <a:cubicBezTo>
                  <a:pt x="1982" y="105"/>
                  <a:pt x="1943" y="136"/>
                  <a:pt x="1937" y="194"/>
                </a:cubicBezTo>
                <a:cubicBezTo>
                  <a:pt x="1934" y="249"/>
                  <a:pt x="1976" y="281"/>
                  <a:pt x="2062" y="292"/>
                </a:cubicBezTo>
                <a:cubicBezTo>
                  <a:pt x="2118" y="302"/>
                  <a:pt x="2146" y="322"/>
                  <a:pt x="2144" y="352"/>
                </a:cubicBezTo>
                <a:cubicBezTo>
                  <a:pt x="2143" y="387"/>
                  <a:pt x="2115" y="406"/>
                  <a:pt x="2062" y="407"/>
                </a:cubicBezTo>
                <a:cubicBezTo>
                  <a:pt x="2013" y="409"/>
                  <a:pt x="1982" y="384"/>
                  <a:pt x="1970" y="334"/>
                </a:cubicBezTo>
                <a:lnTo>
                  <a:pt x="1924" y="347"/>
                </a:lnTo>
                <a:cubicBezTo>
                  <a:pt x="1941" y="413"/>
                  <a:pt x="1988" y="445"/>
                  <a:pt x="2062" y="443"/>
                </a:cubicBezTo>
                <a:cubicBezTo>
                  <a:pt x="2148" y="442"/>
                  <a:pt x="2192" y="410"/>
                  <a:pt x="2193" y="350"/>
                </a:cubicBezTo>
                <a:cubicBezTo>
                  <a:pt x="2195" y="298"/>
                  <a:pt x="2155" y="265"/>
                  <a:pt x="2075" y="252"/>
                </a:cubicBezTo>
                <a:cubicBezTo>
                  <a:pt x="2014" y="241"/>
                  <a:pt x="1985" y="222"/>
                  <a:pt x="1986" y="194"/>
                </a:cubicBezTo>
                <a:cubicBezTo>
                  <a:pt x="1990" y="162"/>
                  <a:pt x="2014" y="146"/>
                  <a:pt x="2057" y="145"/>
                </a:cubicBezTo>
                <a:cubicBezTo>
                  <a:pt x="2097" y="145"/>
                  <a:pt x="2122" y="164"/>
                  <a:pt x="2131" y="203"/>
                </a:cubicBez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lIns="68571" tIns="34285" rIns="68571" bIns="34285"/>
          <a:lstStyle/>
          <a:p>
            <a:endParaRPr lang="zh-CN" altLang="en-US" kern="0">
              <a:solidFill>
                <a:sysClr val="windowText" lastClr="000000"/>
              </a:solidFill>
              <a:cs typeface="+mn-ea"/>
              <a:sym typeface="+mn-lt"/>
            </a:endParaRPr>
          </a:p>
        </p:txBody>
      </p:sp>
      <p:sp>
        <p:nvSpPr>
          <p:cNvPr id="5" name="Freeform 8"/>
          <p:cNvSpPr>
            <a:spLocks noEditPoints="1"/>
          </p:cNvSpPr>
          <p:nvPr/>
        </p:nvSpPr>
        <p:spPr bwMode="auto">
          <a:xfrm>
            <a:off x="1331640" y="2211710"/>
            <a:ext cx="1026452" cy="482091"/>
          </a:xfrm>
          <a:custGeom>
            <a:avLst/>
            <a:gdLst>
              <a:gd name="T0" fmla="*/ 495722 w 2109"/>
              <a:gd name="T1" fmla="*/ 0 h 986"/>
              <a:gd name="T2" fmla="*/ 438623 w 2109"/>
              <a:gd name="T3" fmla="*/ 642937 h 986"/>
              <a:gd name="T4" fmla="*/ 54503 w 2109"/>
              <a:gd name="T5" fmla="*/ 588163 h 986"/>
              <a:gd name="T6" fmla="*/ 0 w 2109"/>
              <a:gd name="T7" fmla="*/ 642937 h 986"/>
              <a:gd name="T8" fmla="*/ 54503 w 2109"/>
              <a:gd name="T9" fmla="*/ 52165 h 986"/>
              <a:gd name="T10" fmla="*/ 438623 w 2109"/>
              <a:gd name="T11" fmla="*/ 181926 h 986"/>
              <a:gd name="T12" fmla="*/ 54503 w 2109"/>
              <a:gd name="T13" fmla="*/ 52165 h 986"/>
              <a:gd name="T14" fmla="*/ 54503 w 2109"/>
              <a:gd name="T15" fmla="*/ 541867 h 986"/>
              <a:gd name="T16" fmla="*/ 438623 w 2109"/>
              <a:gd name="T17" fmla="*/ 409497 h 986"/>
              <a:gd name="T18" fmla="*/ 54503 w 2109"/>
              <a:gd name="T19" fmla="*/ 230831 h 986"/>
              <a:gd name="T20" fmla="*/ 438623 w 2109"/>
              <a:gd name="T21" fmla="*/ 363201 h 986"/>
              <a:gd name="T22" fmla="*/ 54503 w 2109"/>
              <a:gd name="T23" fmla="*/ 230831 h 986"/>
              <a:gd name="T24" fmla="*/ 1311326 w 2109"/>
              <a:gd name="T25" fmla="*/ 360592 h 986"/>
              <a:gd name="T26" fmla="*/ 1162091 w 2109"/>
              <a:gd name="T27" fmla="*/ 452534 h 986"/>
              <a:gd name="T28" fmla="*/ 1331441 w 2109"/>
              <a:gd name="T29" fmla="*/ 596640 h 986"/>
              <a:gd name="T30" fmla="*/ 1050488 w 2109"/>
              <a:gd name="T31" fmla="*/ 533390 h 986"/>
              <a:gd name="T32" fmla="*/ 869459 w 2109"/>
              <a:gd name="T33" fmla="*/ 634460 h 986"/>
              <a:gd name="T34" fmla="*/ 946672 w 2109"/>
              <a:gd name="T35" fmla="*/ 579687 h 986"/>
              <a:gd name="T36" fmla="*/ 998580 w 2109"/>
              <a:gd name="T37" fmla="*/ 291473 h 986"/>
              <a:gd name="T38" fmla="*/ 685835 w 2109"/>
              <a:gd name="T39" fmla="*/ 245177 h 986"/>
              <a:gd name="T40" fmla="*/ 1199724 w 2109"/>
              <a:gd name="T41" fmla="*/ 170189 h 986"/>
              <a:gd name="T42" fmla="*/ 772132 w 2109"/>
              <a:gd name="T43" fmla="*/ 123893 h 986"/>
              <a:gd name="T44" fmla="*/ 1199724 w 2109"/>
              <a:gd name="T45" fmla="*/ 48905 h 986"/>
              <a:gd name="T46" fmla="*/ 760452 w 2109"/>
              <a:gd name="T47" fmla="*/ 3260 h 986"/>
              <a:gd name="T48" fmla="*/ 1253579 w 2109"/>
              <a:gd name="T49" fmla="*/ 245177 h 986"/>
              <a:gd name="T50" fmla="*/ 1363234 w 2109"/>
              <a:gd name="T51" fmla="*/ 291473 h 986"/>
              <a:gd name="T52" fmla="*/ 1050488 w 2109"/>
              <a:gd name="T53" fmla="*/ 314296 h 986"/>
              <a:gd name="T54" fmla="*/ 1273693 w 2109"/>
              <a:gd name="T55" fmla="*/ 314296 h 986"/>
              <a:gd name="T56" fmla="*/ 970031 w 2109"/>
              <a:gd name="T57" fmla="*/ 421235 h 986"/>
              <a:gd name="T58" fmla="*/ 697514 w 2109"/>
              <a:gd name="T59" fmla="*/ 579687 h 986"/>
              <a:gd name="T60" fmla="*/ 772132 w 2109"/>
              <a:gd name="T61" fmla="*/ 308427 h 986"/>
              <a:gd name="T62" fmla="*/ 907093 w 2109"/>
              <a:gd name="T63" fmla="*/ 397760 h 986"/>
              <a:gd name="T64" fmla="*/ 789002 w 2109"/>
              <a:gd name="T65" fmla="*/ 383415 h 986"/>
              <a:gd name="T66" fmla="*/ 772132 w 2109"/>
              <a:gd name="T67" fmla="*/ 308427 h 9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109" h="986">
                <a:moveTo>
                  <a:pt x="0" y="0"/>
                </a:moveTo>
                <a:lnTo>
                  <a:pt x="764" y="0"/>
                </a:lnTo>
                <a:lnTo>
                  <a:pt x="764" y="986"/>
                </a:lnTo>
                <a:lnTo>
                  <a:pt x="676" y="986"/>
                </a:lnTo>
                <a:lnTo>
                  <a:pt x="676" y="902"/>
                </a:lnTo>
                <a:lnTo>
                  <a:pt x="84" y="902"/>
                </a:lnTo>
                <a:lnTo>
                  <a:pt x="84" y="986"/>
                </a:lnTo>
                <a:lnTo>
                  <a:pt x="0" y="986"/>
                </a:lnTo>
                <a:lnTo>
                  <a:pt x="0" y="0"/>
                </a:lnTo>
                <a:close/>
                <a:moveTo>
                  <a:pt x="84" y="80"/>
                </a:moveTo>
                <a:lnTo>
                  <a:pt x="84" y="279"/>
                </a:lnTo>
                <a:lnTo>
                  <a:pt x="676" y="279"/>
                </a:lnTo>
                <a:lnTo>
                  <a:pt x="676" y="80"/>
                </a:lnTo>
                <a:lnTo>
                  <a:pt x="84" y="80"/>
                </a:lnTo>
                <a:close/>
                <a:moveTo>
                  <a:pt x="84" y="628"/>
                </a:moveTo>
                <a:lnTo>
                  <a:pt x="84" y="831"/>
                </a:lnTo>
                <a:lnTo>
                  <a:pt x="676" y="831"/>
                </a:lnTo>
                <a:lnTo>
                  <a:pt x="676" y="628"/>
                </a:lnTo>
                <a:lnTo>
                  <a:pt x="84" y="628"/>
                </a:lnTo>
                <a:close/>
                <a:moveTo>
                  <a:pt x="84" y="354"/>
                </a:moveTo>
                <a:lnTo>
                  <a:pt x="84" y="557"/>
                </a:lnTo>
                <a:lnTo>
                  <a:pt x="676" y="557"/>
                </a:lnTo>
                <a:lnTo>
                  <a:pt x="676" y="354"/>
                </a:lnTo>
                <a:lnTo>
                  <a:pt x="84" y="354"/>
                </a:lnTo>
                <a:close/>
                <a:moveTo>
                  <a:pt x="1963" y="482"/>
                </a:moveTo>
                <a:lnTo>
                  <a:pt x="2021" y="553"/>
                </a:lnTo>
                <a:cubicBezTo>
                  <a:pt x="2000" y="568"/>
                  <a:pt x="1958" y="594"/>
                  <a:pt x="1893" y="632"/>
                </a:cubicBezTo>
                <a:cubicBezTo>
                  <a:pt x="1849" y="659"/>
                  <a:pt x="1815" y="679"/>
                  <a:pt x="1791" y="694"/>
                </a:cubicBezTo>
                <a:cubicBezTo>
                  <a:pt x="1859" y="753"/>
                  <a:pt x="1965" y="800"/>
                  <a:pt x="2109" y="836"/>
                </a:cubicBezTo>
                <a:cubicBezTo>
                  <a:pt x="2089" y="856"/>
                  <a:pt x="2070" y="883"/>
                  <a:pt x="2052" y="915"/>
                </a:cubicBezTo>
                <a:cubicBezTo>
                  <a:pt x="1849" y="856"/>
                  <a:pt x="1704" y="756"/>
                  <a:pt x="1619" y="615"/>
                </a:cubicBezTo>
                <a:lnTo>
                  <a:pt x="1619" y="818"/>
                </a:lnTo>
                <a:cubicBezTo>
                  <a:pt x="1624" y="924"/>
                  <a:pt x="1573" y="976"/>
                  <a:pt x="1464" y="973"/>
                </a:cubicBezTo>
                <a:cubicBezTo>
                  <a:pt x="1423" y="973"/>
                  <a:pt x="1381" y="973"/>
                  <a:pt x="1340" y="973"/>
                </a:cubicBezTo>
                <a:cubicBezTo>
                  <a:pt x="1337" y="937"/>
                  <a:pt x="1331" y="908"/>
                  <a:pt x="1322" y="884"/>
                </a:cubicBezTo>
                <a:cubicBezTo>
                  <a:pt x="1358" y="887"/>
                  <a:pt x="1403" y="889"/>
                  <a:pt x="1459" y="889"/>
                </a:cubicBezTo>
                <a:cubicBezTo>
                  <a:pt x="1515" y="892"/>
                  <a:pt x="1542" y="867"/>
                  <a:pt x="1539" y="814"/>
                </a:cubicBezTo>
                <a:lnTo>
                  <a:pt x="1539" y="447"/>
                </a:lnTo>
                <a:lnTo>
                  <a:pt x="1057" y="447"/>
                </a:lnTo>
                <a:lnTo>
                  <a:pt x="1057" y="376"/>
                </a:lnTo>
                <a:lnTo>
                  <a:pt x="1849" y="376"/>
                </a:lnTo>
                <a:lnTo>
                  <a:pt x="1849" y="261"/>
                </a:lnTo>
                <a:lnTo>
                  <a:pt x="1190" y="261"/>
                </a:lnTo>
                <a:lnTo>
                  <a:pt x="1190" y="190"/>
                </a:lnTo>
                <a:lnTo>
                  <a:pt x="1849" y="190"/>
                </a:lnTo>
                <a:lnTo>
                  <a:pt x="1849" y="75"/>
                </a:lnTo>
                <a:lnTo>
                  <a:pt x="1172" y="75"/>
                </a:lnTo>
                <a:lnTo>
                  <a:pt x="1172" y="5"/>
                </a:lnTo>
                <a:lnTo>
                  <a:pt x="1932" y="5"/>
                </a:lnTo>
                <a:lnTo>
                  <a:pt x="1932" y="376"/>
                </a:lnTo>
                <a:lnTo>
                  <a:pt x="2101" y="376"/>
                </a:lnTo>
                <a:lnTo>
                  <a:pt x="2101" y="447"/>
                </a:lnTo>
                <a:lnTo>
                  <a:pt x="1619" y="447"/>
                </a:lnTo>
                <a:lnTo>
                  <a:pt x="1619" y="482"/>
                </a:lnTo>
                <a:cubicBezTo>
                  <a:pt x="1654" y="544"/>
                  <a:pt x="1692" y="597"/>
                  <a:pt x="1733" y="641"/>
                </a:cubicBezTo>
                <a:cubicBezTo>
                  <a:pt x="1822" y="582"/>
                  <a:pt x="1899" y="529"/>
                  <a:pt x="1963" y="482"/>
                </a:cubicBezTo>
                <a:close/>
                <a:moveTo>
                  <a:pt x="1044" y="814"/>
                </a:moveTo>
                <a:cubicBezTo>
                  <a:pt x="1168" y="772"/>
                  <a:pt x="1318" y="716"/>
                  <a:pt x="1495" y="646"/>
                </a:cubicBezTo>
                <a:cubicBezTo>
                  <a:pt x="1501" y="672"/>
                  <a:pt x="1507" y="699"/>
                  <a:pt x="1513" y="725"/>
                </a:cubicBezTo>
                <a:cubicBezTo>
                  <a:pt x="1351" y="784"/>
                  <a:pt x="1205" y="839"/>
                  <a:pt x="1075" y="889"/>
                </a:cubicBezTo>
                <a:lnTo>
                  <a:pt x="1044" y="814"/>
                </a:lnTo>
                <a:close/>
                <a:moveTo>
                  <a:pt x="1190" y="473"/>
                </a:moveTo>
                <a:cubicBezTo>
                  <a:pt x="1202" y="482"/>
                  <a:pt x="1218" y="492"/>
                  <a:pt x="1238" y="504"/>
                </a:cubicBezTo>
                <a:cubicBezTo>
                  <a:pt x="1303" y="545"/>
                  <a:pt x="1356" y="581"/>
                  <a:pt x="1398" y="610"/>
                </a:cubicBezTo>
                <a:lnTo>
                  <a:pt x="1349" y="681"/>
                </a:lnTo>
                <a:cubicBezTo>
                  <a:pt x="1317" y="658"/>
                  <a:pt x="1272" y="627"/>
                  <a:pt x="1216" y="588"/>
                </a:cubicBezTo>
                <a:cubicBezTo>
                  <a:pt x="1184" y="565"/>
                  <a:pt x="1159" y="547"/>
                  <a:pt x="1141" y="535"/>
                </a:cubicBezTo>
                <a:lnTo>
                  <a:pt x="1190" y="473"/>
                </a:lnTo>
                <a:close/>
              </a:path>
            </a:pathLst>
          </a:custGeom>
          <a:solidFill>
            <a:srgbClr val="4D4D4D"/>
          </a:solidFill>
          <a:ln>
            <a:noFill/>
          </a:ln>
          <a:extLst>
            <a:ext uri="{91240B29-F687-4F45-9708-019B960494DF}">
              <a14:hiddenLine xmlns:a14="http://schemas.microsoft.com/office/drawing/2010/main" w="9525">
                <a:solidFill>
                  <a:srgbClr val="000000"/>
                </a:solidFill>
                <a:round/>
              </a14:hiddenLine>
            </a:ext>
          </a:extLst>
        </p:spPr>
        <p:txBody>
          <a:bodyPr lIns="68571" tIns="34285" rIns="68571" bIns="34285"/>
          <a:lstStyle/>
          <a:p>
            <a:endParaRPr lang="zh-CN" altLang="en-US" kern="0">
              <a:solidFill>
                <a:sysClr val="windowText" lastClr="000000"/>
              </a:solidFill>
              <a:cs typeface="+mn-ea"/>
              <a:sym typeface="+mn-lt"/>
            </a:endParaRPr>
          </a:p>
        </p:txBody>
      </p:sp>
      <p:sp>
        <p:nvSpPr>
          <p:cNvPr id="6" name="Freeform 9"/>
          <p:cNvSpPr>
            <a:spLocks noEditPoints="1"/>
          </p:cNvSpPr>
          <p:nvPr/>
        </p:nvSpPr>
        <p:spPr bwMode="auto">
          <a:xfrm>
            <a:off x="2627784" y="843558"/>
            <a:ext cx="86927" cy="3779359"/>
          </a:xfrm>
          <a:custGeom>
            <a:avLst/>
            <a:gdLst>
              <a:gd name="T0" fmla="*/ 0 w 153"/>
              <a:gd name="T1" fmla="*/ 0 h 6522"/>
              <a:gd name="T2" fmla="*/ 46203 w 153"/>
              <a:gd name="T3" fmla="*/ 0 h 6522"/>
              <a:gd name="T4" fmla="*/ 46203 w 153"/>
              <a:gd name="T5" fmla="*/ 5040312 h 6522"/>
              <a:gd name="T6" fmla="*/ 0 w 153"/>
              <a:gd name="T7" fmla="*/ 5040312 h 6522"/>
              <a:gd name="T8" fmla="*/ 0 w 153"/>
              <a:gd name="T9" fmla="*/ 0 h 6522"/>
              <a:gd name="T10" fmla="*/ 99224 w 153"/>
              <a:gd name="T11" fmla="*/ 0 h 6522"/>
              <a:gd name="T12" fmla="*/ 115887 w 153"/>
              <a:gd name="T13" fmla="*/ 0 h 6522"/>
              <a:gd name="T14" fmla="*/ 115887 w 153"/>
              <a:gd name="T15" fmla="*/ 5040312 h 6522"/>
              <a:gd name="T16" fmla="*/ 99224 w 153"/>
              <a:gd name="T17" fmla="*/ 5040312 h 6522"/>
              <a:gd name="T18" fmla="*/ 99224 w 153"/>
              <a:gd name="T19" fmla="*/ 0 h 65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 h="6522">
                <a:moveTo>
                  <a:pt x="0" y="0"/>
                </a:moveTo>
                <a:lnTo>
                  <a:pt x="61" y="0"/>
                </a:lnTo>
                <a:lnTo>
                  <a:pt x="61" y="6522"/>
                </a:lnTo>
                <a:lnTo>
                  <a:pt x="0" y="6522"/>
                </a:lnTo>
                <a:lnTo>
                  <a:pt x="0" y="0"/>
                </a:lnTo>
                <a:close/>
                <a:moveTo>
                  <a:pt x="131" y="0"/>
                </a:moveTo>
                <a:lnTo>
                  <a:pt x="153" y="0"/>
                </a:lnTo>
                <a:lnTo>
                  <a:pt x="153" y="6522"/>
                </a:lnTo>
                <a:lnTo>
                  <a:pt x="131" y="6522"/>
                </a:lnTo>
                <a:lnTo>
                  <a:pt x="131" y="0"/>
                </a:lnTo>
                <a:close/>
              </a:path>
            </a:pathLst>
          </a:custGeom>
          <a:solidFill>
            <a:schemeClr val="bg1">
              <a:lumMod val="50000"/>
            </a:schemeClr>
          </a:solidFill>
          <a:ln>
            <a:noFill/>
          </a:ln>
        </p:spPr>
        <p:txBody>
          <a:bodyPr lIns="68571" tIns="34285" rIns="68571" bIns="34285"/>
          <a:lstStyle/>
          <a:p>
            <a:endParaRPr lang="zh-CN" altLang="en-US" kern="0">
              <a:solidFill>
                <a:sysClr val="windowText" lastClr="000000"/>
              </a:solidFill>
              <a:cs typeface="+mn-ea"/>
              <a:sym typeface="+mn-lt"/>
            </a:endParaRPr>
          </a:p>
        </p:txBody>
      </p:sp>
      <p:sp>
        <p:nvSpPr>
          <p:cNvPr id="7" name="Freeform 10"/>
          <p:cNvSpPr/>
          <p:nvPr/>
        </p:nvSpPr>
        <p:spPr bwMode="auto">
          <a:xfrm>
            <a:off x="2915816" y="754663"/>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pPr algn="ctr"/>
            <a:r>
              <a:rPr lang="en-US" altLang="zh-CN" sz="1800" b="1" dirty="0" smtClean="0">
                <a:solidFill>
                  <a:schemeClr val="bg1"/>
                </a:solidFill>
                <a:latin typeface="Arial" panose="020B0604020202020204" pitchFamily="34" charset="0"/>
                <a:ea typeface="宋体" panose="02010600030101010101" pitchFamily="2" charset="-122"/>
                <a:sym typeface="+mn-lt"/>
              </a:rPr>
              <a:t>1</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课题提出的背景</a:t>
            </a: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2" name="Freeform 10"/>
          <p:cNvSpPr/>
          <p:nvPr/>
        </p:nvSpPr>
        <p:spPr bwMode="auto">
          <a:xfrm>
            <a:off x="2915816" y="1536834"/>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pPr algn="ctr"/>
            <a:r>
              <a:rPr lang="en-US" altLang="zh-CN" sz="1800" b="1" dirty="0" smtClean="0">
                <a:solidFill>
                  <a:schemeClr val="bg1"/>
                </a:solidFill>
                <a:latin typeface="Arial" panose="020B0604020202020204" pitchFamily="34" charset="0"/>
                <a:ea typeface="宋体" panose="02010600030101010101" pitchFamily="2" charset="-122"/>
                <a:sym typeface="+mn-lt"/>
              </a:rPr>
              <a:t>2</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核心概念的界定</a:t>
            </a: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3" name="Freeform 10"/>
          <p:cNvSpPr/>
          <p:nvPr/>
        </p:nvSpPr>
        <p:spPr bwMode="auto">
          <a:xfrm>
            <a:off x="2915816" y="2319397"/>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pPr algn="ctr"/>
            <a:r>
              <a:rPr lang="en-US" altLang="zh-CN" sz="1800" b="1" dirty="0" smtClean="0">
                <a:solidFill>
                  <a:schemeClr val="bg1"/>
                </a:solidFill>
                <a:latin typeface="Arial" panose="020B0604020202020204" pitchFamily="34" charset="0"/>
                <a:ea typeface="宋体" panose="02010600030101010101" pitchFamily="2" charset="-122"/>
                <a:sym typeface="+mn-lt"/>
              </a:rPr>
              <a:t>3</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国内外研究现状</a:t>
            </a: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4" name="Freeform 10"/>
          <p:cNvSpPr/>
          <p:nvPr/>
        </p:nvSpPr>
        <p:spPr bwMode="auto">
          <a:xfrm>
            <a:off x="2915816" y="3105135"/>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r>
              <a:rPr lang="en-US" altLang="zh-CN" sz="1800" b="1" dirty="0" smtClean="0">
                <a:solidFill>
                  <a:schemeClr val="bg1"/>
                </a:solidFill>
                <a:latin typeface="Arial" panose="020B0604020202020204" pitchFamily="34" charset="0"/>
                <a:ea typeface="宋体" panose="02010600030101010101" pitchFamily="2" charset="-122"/>
                <a:sym typeface="+mn-lt"/>
              </a:rPr>
              <a:t>    4</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研究目标</a:t>
            </a: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5" name="Freeform 10"/>
          <p:cNvSpPr/>
          <p:nvPr/>
        </p:nvSpPr>
        <p:spPr bwMode="auto">
          <a:xfrm>
            <a:off x="2915816" y="3890873"/>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r>
              <a:rPr lang="en-US" altLang="zh-CN" sz="1800" b="1" dirty="0" smtClean="0">
                <a:solidFill>
                  <a:schemeClr val="bg1"/>
                </a:solidFill>
                <a:latin typeface="Arial" panose="020B0604020202020204" pitchFamily="34" charset="0"/>
                <a:ea typeface="宋体" panose="02010600030101010101" pitchFamily="2" charset="-122"/>
                <a:sym typeface="+mn-lt"/>
              </a:rPr>
              <a:t>    5</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研究内容</a:t>
            </a: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6" name="Freeform 10"/>
          <p:cNvSpPr/>
          <p:nvPr/>
        </p:nvSpPr>
        <p:spPr bwMode="auto">
          <a:xfrm>
            <a:off x="5796136" y="843558"/>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r>
              <a:rPr lang="en-US" altLang="zh-CN" sz="1800" b="1" dirty="0" smtClean="0">
                <a:solidFill>
                  <a:schemeClr val="bg1"/>
                </a:solidFill>
                <a:latin typeface="Arial" panose="020B0604020202020204" pitchFamily="34" charset="0"/>
                <a:ea typeface="宋体" panose="02010600030101010101" pitchFamily="2" charset="-122"/>
                <a:sym typeface="+mn-lt"/>
              </a:rPr>
              <a:t>    </a:t>
            </a:r>
            <a:endParaRPr lang="en-US" altLang="zh-CN" sz="1800" b="1" dirty="0" smtClean="0">
              <a:solidFill>
                <a:schemeClr val="bg1"/>
              </a:solidFill>
              <a:latin typeface="Arial" panose="020B0604020202020204" pitchFamily="34" charset="0"/>
              <a:ea typeface="宋体" panose="02010600030101010101" pitchFamily="2" charset="-122"/>
              <a:sym typeface="+mn-lt"/>
            </a:endParaRPr>
          </a:p>
          <a:p>
            <a:r>
              <a:rPr lang="en-US" altLang="zh-CN" sz="1800" b="1" dirty="0" smtClean="0">
                <a:solidFill>
                  <a:schemeClr val="bg1"/>
                </a:solidFill>
                <a:latin typeface="Arial" panose="020B0604020202020204" pitchFamily="34" charset="0"/>
                <a:ea typeface="宋体" panose="02010600030101010101" pitchFamily="2" charset="-122"/>
                <a:sym typeface="+mn-lt"/>
              </a:rPr>
              <a:t>6</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研究思路</a:t>
            </a:r>
            <a:endParaRPr lang="zh-CN" altLang="zh-CN" sz="1800" b="1" dirty="0" smtClean="0">
              <a:solidFill>
                <a:schemeClr val="bg1"/>
              </a:solidFill>
              <a:latin typeface="Arial" panose="020B0604020202020204" pitchFamily="34" charset="0"/>
              <a:ea typeface="宋体" panose="02010600030101010101" pitchFamily="2" charset="-122"/>
              <a:sym typeface="+mn-lt"/>
            </a:endParaRPr>
          </a:p>
          <a:p>
            <a:pPr algn="ct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7" name="Freeform 10"/>
          <p:cNvSpPr/>
          <p:nvPr/>
        </p:nvSpPr>
        <p:spPr bwMode="auto">
          <a:xfrm>
            <a:off x="5796136" y="3219822"/>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endParaRPr lang="en-US" altLang="zh-CN" kern="0" dirty="0" smtClean="0">
              <a:solidFill>
                <a:schemeClr val="bg1"/>
              </a:solidFill>
              <a:cs typeface="+mn-ea"/>
              <a:sym typeface="+mn-lt"/>
            </a:endParaRPr>
          </a:p>
          <a:p>
            <a:r>
              <a:rPr lang="en-US" altLang="zh-CN" sz="1800" b="1" dirty="0" smtClean="0">
                <a:solidFill>
                  <a:schemeClr val="bg1"/>
                </a:solidFill>
                <a:latin typeface="Arial" panose="020B0604020202020204" pitchFamily="34" charset="0"/>
                <a:ea typeface="宋体" panose="02010600030101010101" pitchFamily="2" charset="-122"/>
                <a:sym typeface="+mn-lt"/>
              </a:rPr>
              <a:t>9</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课题研究预计成果</a:t>
            </a:r>
            <a:endParaRPr lang="zh-CN" altLang="zh-CN" sz="1800" b="1" dirty="0" smtClean="0">
              <a:solidFill>
                <a:schemeClr val="bg1"/>
              </a:solidFill>
              <a:latin typeface="Arial" panose="020B0604020202020204" pitchFamily="34" charset="0"/>
              <a:ea typeface="宋体" panose="02010600030101010101" pitchFamily="2" charset="-122"/>
              <a:sym typeface="+mn-lt"/>
            </a:endParaRPr>
          </a:p>
          <a:p>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48" name="Freeform 10"/>
          <p:cNvSpPr/>
          <p:nvPr/>
        </p:nvSpPr>
        <p:spPr bwMode="auto">
          <a:xfrm>
            <a:off x="5796136" y="2427734"/>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r>
              <a:rPr lang="en-US" altLang="zh-CN" sz="1600" b="1" dirty="0" smtClean="0">
                <a:solidFill>
                  <a:schemeClr val="bg1"/>
                </a:solidFill>
                <a:latin typeface="Arial" panose="020B0604020202020204" pitchFamily="34" charset="0"/>
                <a:ea typeface="宋体" panose="02010600030101010101" pitchFamily="2" charset="-122"/>
                <a:sym typeface="+mn-lt"/>
              </a:rPr>
              <a:t>8</a:t>
            </a:r>
            <a:r>
              <a:rPr lang="zh-CN" altLang="en-US" sz="1600" b="1" dirty="0" smtClean="0">
                <a:solidFill>
                  <a:schemeClr val="bg1"/>
                </a:solidFill>
                <a:latin typeface="Arial" panose="020B0604020202020204" pitchFamily="34" charset="0"/>
                <a:ea typeface="宋体" panose="02010600030101010101" pitchFamily="2" charset="-122"/>
                <a:sym typeface="+mn-lt"/>
              </a:rPr>
              <a:t>、</a:t>
            </a:r>
            <a:r>
              <a:rPr lang="zh-CN" altLang="zh-CN" sz="1600" b="1" dirty="0" smtClean="0">
                <a:solidFill>
                  <a:schemeClr val="bg1"/>
                </a:solidFill>
                <a:latin typeface="Arial" panose="020B0604020202020204" pitchFamily="34" charset="0"/>
                <a:ea typeface="宋体" panose="02010600030101010101" pitchFamily="2" charset="-122"/>
                <a:sym typeface="+mn-lt"/>
              </a:rPr>
              <a:t>人员的分工和具体安排</a:t>
            </a:r>
            <a:endParaRPr lang="zh-CN" altLang="en-US" sz="1600" b="1" dirty="0">
              <a:solidFill>
                <a:schemeClr val="bg1"/>
              </a:solidFill>
              <a:latin typeface="Arial" panose="020B0604020202020204" pitchFamily="34" charset="0"/>
              <a:ea typeface="宋体" panose="02010600030101010101" pitchFamily="2" charset="-122"/>
              <a:sym typeface="+mn-lt"/>
            </a:endParaRPr>
          </a:p>
        </p:txBody>
      </p:sp>
      <p:sp>
        <p:nvSpPr>
          <p:cNvPr id="49" name="Freeform 10"/>
          <p:cNvSpPr/>
          <p:nvPr/>
        </p:nvSpPr>
        <p:spPr bwMode="auto">
          <a:xfrm>
            <a:off x="5796136" y="1635646"/>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pPr lvl="0" algn="ctr"/>
            <a:endParaRPr lang="en-US" altLang="zh-CN" sz="1800" b="1" dirty="0" smtClean="0">
              <a:solidFill>
                <a:schemeClr val="bg1"/>
              </a:solidFill>
              <a:latin typeface="Arial" panose="020B0604020202020204" pitchFamily="34" charset="0"/>
              <a:ea typeface="宋体" panose="02010600030101010101" pitchFamily="2" charset="-122"/>
              <a:sym typeface="+mn-lt"/>
            </a:endParaRPr>
          </a:p>
          <a:p>
            <a:pPr lvl="0"/>
            <a:r>
              <a:rPr lang="en-US" altLang="zh-CN" sz="1800" b="1" dirty="0" smtClean="0">
                <a:solidFill>
                  <a:schemeClr val="bg1"/>
                </a:solidFill>
                <a:latin typeface="Arial" panose="020B0604020202020204" pitchFamily="34" charset="0"/>
                <a:ea typeface="宋体" panose="02010600030101010101" pitchFamily="2" charset="-122"/>
                <a:sym typeface="+mn-lt"/>
              </a:rPr>
              <a:t>7</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研究方法</a:t>
            </a:r>
            <a:endParaRPr lang="zh-CN" altLang="zh-CN" sz="1800" b="1" dirty="0" smtClean="0">
              <a:solidFill>
                <a:schemeClr val="bg1"/>
              </a:solidFill>
              <a:latin typeface="Arial" panose="020B0604020202020204" pitchFamily="34" charset="0"/>
              <a:ea typeface="宋体" panose="02010600030101010101" pitchFamily="2" charset="-122"/>
              <a:sym typeface="+mn-lt"/>
            </a:endParaRPr>
          </a:p>
          <a:p>
            <a:pPr algn="ctr"/>
            <a:endParaRPr lang="zh-CN" altLang="en-US" sz="1800" b="1" dirty="0">
              <a:solidFill>
                <a:schemeClr val="bg1"/>
              </a:solidFill>
              <a:latin typeface="Arial" panose="020B0604020202020204" pitchFamily="34" charset="0"/>
              <a:ea typeface="宋体" panose="02010600030101010101" pitchFamily="2" charset="-122"/>
              <a:sym typeface="+mn-lt"/>
            </a:endParaRPr>
          </a:p>
        </p:txBody>
      </p:sp>
      <p:sp>
        <p:nvSpPr>
          <p:cNvPr id="50" name="Freeform 10"/>
          <p:cNvSpPr/>
          <p:nvPr/>
        </p:nvSpPr>
        <p:spPr bwMode="auto">
          <a:xfrm>
            <a:off x="5796136" y="4011910"/>
            <a:ext cx="2592288" cy="504056"/>
          </a:xfrm>
          <a:custGeom>
            <a:avLst/>
            <a:gdLst>
              <a:gd name="T0" fmla="*/ 64938 w 6425"/>
              <a:gd name="T1" fmla="*/ 0 h 911"/>
              <a:gd name="T2" fmla="*/ 4420639 w 6425"/>
              <a:gd name="T3" fmla="*/ 0 h 911"/>
              <a:gd name="T4" fmla="*/ 4486275 w 6425"/>
              <a:gd name="T5" fmla="*/ 65148 h 911"/>
              <a:gd name="T6" fmla="*/ 4486275 w 6425"/>
              <a:gd name="T7" fmla="*/ 573027 h 911"/>
              <a:gd name="T8" fmla="*/ 4420639 w 6425"/>
              <a:gd name="T9" fmla="*/ 638175 h 911"/>
              <a:gd name="T10" fmla="*/ 64938 w 6425"/>
              <a:gd name="T11" fmla="*/ 638175 h 911"/>
              <a:gd name="T12" fmla="*/ 0 w 6425"/>
              <a:gd name="T13" fmla="*/ 573027 h 911"/>
              <a:gd name="T14" fmla="*/ 0 w 6425"/>
              <a:gd name="T15" fmla="*/ 65148 h 911"/>
              <a:gd name="T16" fmla="*/ 64938 w 6425"/>
              <a:gd name="T17" fmla="*/ 0 h 91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25" h="911">
                <a:moveTo>
                  <a:pt x="93" y="0"/>
                </a:moveTo>
                <a:lnTo>
                  <a:pt x="6331" y="0"/>
                </a:lnTo>
                <a:cubicBezTo>
                  <a:pt x="6383" y="0"/>
                  <a:pt x="6425" y="42"/>
                  <a:pt x="6425" y="93"/>
                </a:cubicBezTo>
                <a:lnTo>
                  <a:pt x="6425" y="818"/>
                </a:lnTo>
                <a:cubicBezTo>
                  <a:pt x="6425" y="869"/>
                  <a:pt x="6383" y="911"/>
                  <a:pt x="6331" y="911"/>
                </a:cubicBezTo>
                <a:lnTo>
                  <a:pt x="93" y="911"/>
                </a:lnTo>
                <a:cubicBezTo>
                  <a:pt x="42" y="911"/>
                  <a:pt x="0" y="869"/>
                  <a:pt x="0" y="818"/>
                </a:cubicBezTo>
                <a:lnTo>
                  <a:pt x="0" y="93"/>
                </a:lnTo>
                <a:cubicBezTo>
                  <a:pt x="0" y="42"/>
                  <a:pt x="42" y="0"/>
                  <a:pt x="93" y="0"/>
                </a:cubicBezTo>
                <a:close/>
              </a:path>
            </a:pathLst>
          </a:custGeom>
          <a:solidFill>
            <a:schemeClr val="accent1"/>
          </a:solidFill>
          <a:ln>
            <a:noFill/>
          </a:ln>
        </p:spPr>
        <p:txBody>
          <a:bodyPr lIns="68571" tIns="34285" rIns="68571" bIns="34285" anchor="ctr"/>
          <a:lstStyle/>
          <a:p>
            <a:pPr lvl="0"/>
            <a:r>
              <a:rPr lang="en-US" altLang="zh-CN" kern="0" dirty="0" smtClean="0">
                <a:solidFill>
                  <a:schemeClr val="bg1"/>
                </a:solidFill>
                <a:cs typeface="+mn-ea"/>
                <a:sym typeface="+mn-lt"/>
              </a:rPr>
              <a:t> </a:t>
            </a:r>
            <a:endParaRPr lang="en-US" altLang="zh-CN" kern="0" dirty="0" smtClean="0">
              <a:solidFill>
                <a:schemeClr val="bg1"/>
              </a:solidFill>
              <a:cs typeface="+mn-ea"/>
              <a:sym typeface="+mn-lt"/>
            </a:endParaRPr>
          </a:p>
          <a:p>
            <a:pPr lvl="0"/>
            <a:r>
              <a:rPr lang="en-US" altLang="zh-CN" sz="1800" b="1" dirty="0" smtClean="0">
                <a:solidFill>
                  <a:schemeClr val="bg1"/>
                </a:solidFill>
                <a:latin typeface="Arial" panose="020B0604020202020204" pitchFamily="34" charset="0"/>
                <a:ea typeface="宋体" panose="02010600030101010101" pitchFamily="2" charset="-122"/>
                <a:sym typeface="+mn-lt"/>
              </a:rPr>
              <a:t>10</a:t>
            </a:r>
            <a:r>
              <a:rPr lang="zh-CN" altLang="en-US" sz="1800" b="1" dirty="0" smtClean="0">
                <a:solidFill>
                  <a:schemeClr val="bg1"/>
                </a:solidFill>
                <a:latin typeface="Arial" panose="020B0604020202020204" pitchFamily="34" charset="0"/>
                <a:ea typeface="宋体" panose="02010600030101010101" pitchFamily="2" charset="-122"/>
                <a:sym typeface="+mn-lt"/>
              </a:rPr>
              <a:t>、</a:t>
            </a:r>
            <a:r>
              <a:rPr lang="zh-CN" altLang="zh-CN" sz="1800" b="1" dirty="0" smtClean="0">
                <a:solidFill>
                  <a:schemeClr val="bg1"/>
                </a:solidFill>
                <a:latin typeface="Arial" panose="020B0604020202020204" pitchFamily="34" charset="0"/>
                <a:ea typeface="宋体" panose="02010600030101010101" pitchFamily="2" charset="-122"/>
                <a:sym typeface="+mn-lt"/>
              </a:rPr>
              <a:t>课题保障</a:t>
            </a:r>
            <a:endParaRPr lang="zh-CN" altLang="zh-CN" sz="1800" b="1" dirty="0" smtClean="0">
              <a:solidFill>
                <a:schemeClr val="bg1"/>
              </a:solidFill>
              <a:latin typeface="Arial" panose="020B0604020202020204" pitchFamily="34" charset="0"/>
              <a:ea typeface="宋体" panose="02010600030101010101" pitchFamily="2" charset="-122"/>
              <a:sym typeface="+mn-lt"/>
            </a:endParaRPr>
          </a:p>
          <a:p>
            <a:endParaRPr lang="zh-CN" altLang="en-US" kern="0" dirty="0">
              <a:solidFill>
                <a:schemeClr val="bg1"/>
              </a:solidFill>
              <a:cs typeface="+mn-ea"/>
              <a:sym typeface="+mn-lt"/>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blinds(horizontal)">
                                      <p:cBhvr>
                                        <p:cTn id="10" dur="500"/>
                                        <p:tgtEl>
                                          <p:spTgt spid="4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blinds(horizontal)">
                                      <p:cBhvr>
                                        <p:cTn id="13" dur="500"/>
                                        <p:tgtEl>
                                          <p:spTgt spid="43"/>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blinds(horizontal)">
                                      <p:cBhvr>
                                        <p:cTn id="16" dur="500"/>
                                        <p:tgtEl>
                                          <p:spTgt spid="4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blinds(horizontal)">
                                      <p:cBhvr>
                                        <p:cTn id="19" dur="500"/>
                                        <p:tgtEl>
                                          <p:spTgt spid="4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46"/>
                                        </p:tgtEl>
                                        <p:attrNameLst>
                                          <p:attrName>style.visibility</p:attrName>
                                        </p:attrNameLst>
                                      </p:cBhvr>
                                      <p:to>
                                        <p:strVal val="visible"/>
                                      </p:to>
                                    </p:set>
                                    <p:animEffect transition="in" filter="blinds(horizontal)">
                                      <p:cBhvr>
                                        <p:cTn id="22" dur="500"/>
                                        <p:tgtEl>
                                          <p:spTgt spid="46"/>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blinds(horizontal)">
                                      <p:cBhvr>
                                        <p:cTn id="25" dur="500"/>
                                        <p:tgtEl>
                                          <p:spTgt spid="49"/>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8"/>
                                        </p:tgtEl>
                                        <p:attrNameLst>
                                          <p:attrName>style.visibility</p:attrName>
                                        </p:attrNameLst>
                                      </p:cBhvr>
                                      <p:to>
                                        <p:strVal val="visible"/>
                                      </p:to>
                                    </p:set>
                                    <p:animEffect transition="in" filter="blinds(horizontal)">
                                      <p:cBhvr>
                                        <p:cTn id="28" dur="500"/>
                                        <p:tgtEl>
                                          <p:spTgt spid="48"/>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blinds(horizontal)">
                                      <p:cBhvr>
                                        <p:cTn id="31" dur="500"/>
                                        <p:tgtEl>
                                          <p:spTgt spid="47"/>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50"/>
                                        </p:tgtEl>
                                        <p:attrNameLst>
                                          <p:attrName>style.visibility</p:attrName>
                                        </p:attrNameLst>
                                      </p:cBhvr>
                                      <p:to>
                                        <p:strVal val="visible"/>
                                      </p:to>
                                    </p:set>
                                    <p:animEffect transition="in" filter="blinds(horizontal)">
                                      <p:cBhvr>
                                        <p:cTn id="34"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42" grpId="0" bldLvl="0" animBg="1"/>
      <p:bldP spid="43" grpId="0" bldLvl="0" animBg="1"/>
      <p:bldP spid="44" grpId="0" bldLvl="0" animBg="1"/>
      <p:bldP spid="45" grpId="0" bldLvl="0" animBg="1"/>
      <p:bldP spid="46" grpId="0" animBg="1"/>
      <p:bldP spid="47" grpId="0" animBg="1"/>
      <p:bldP spid="48" grpId="0" animBg="1"/>
      <p:bldP spid="49" grpId="0" animBg="1"/>
      <p:bldP spid="5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37" name="文本框 10"/>
          <p:cNvSpPr txBox="1">
            <a:spLocks noChangeArrowheads="1"/>
          </p:cNvSpPr>
          <p:nvPr/>
        </p:nvSpPr>
        <p:spPr bwMode="auto">
          <a:xfrm>
            <a:off x="474980" y="151765"/>
            <a:ext cx="302387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eaLnBrk="1" hangingPunct="1"/>
            <a:r>
              <a:rPr lang="zh-CN" altLang="en-US" sz="2000" b="1" dirty="0">
                <a:solidFill>
                  <a:schemeClr val="bg1"/>
                </a:solidFill>
                <a:latin typeface="+mn-lt"/>
                <a:ea typeface="+mn-ea"/>
                <a:cs typeface="+mn-ea"/>
                <a:sym typeface="+mn-lt"/>
              </a:rPr>
              <a:t>一、课题提出的背景</a:t>
            </a:r>
            <a:endParaRPr lang="zh-CN" altLang="en-US" sz="2000" b="1" dirty="0">
              <a:solidFill>
                <a:schemeClr val="bg1"/>
              </a:solidFill>
              <a:latin typeface="+mn-lt"/>
              <a:ea typeface="+mn-ea"/>
              <a:cs typeface="+mn-ea"/>
              <a:sym typeface="+mn-lt"/>
            </a:endParaRPr>
          </a:p>
        </p:txBody>
      </p:sp>
      <p:sp>
        <p:nvSpPr>
          <p:cNvPr id="38"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39"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40"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graphicFrame>
        <p:nvGraphicFramePr>
          <p:cNvPr id="6" name="图表 5"/>
          <p:cNvGraphicFramePr/>
          <p:nvPr/>
        </p:nvGraphicFramePr>
        <p:xfrm>
          <a:off x="5477920" y="1063449"/>
          <a:ext cx="3739799" cy="3116424"/>
        </p:xfrm>
        <a:graphic>
          <a:graphicData uri="http://schemas.openxmlformats.org/drawingml/2006/chart">
            <c:chart xmlns:c="http://schemas.openxmlformats.org/drawingml/2006/chart" xmlns:r="http://schemas.openxmlformats.org/officeDocument/2006/relationships" r:id="rId1"/>
          </a:graphicData>
        </a:graphic>
      </p:graphicFrame>
      <p:sp>
        <p:nvSpPr>
          <p:cNvPr id="7" name="矩形 6"/>
          <p:cNvSpPr/>
          <p:nvPr/>
        </p:nvSpPr>
        <p:spPr>
          <a:xfrm>
            <a:off x="485665" y="913093"/>
            <a:ext cx="944880" cy="398780"/>
          </a:xfrm>
          <a:prstGeom prst="rect">
            <a:avLst/>
          </a:prstGeom>
          <a:solidFill>
            <a:srgbClr val="C00000"/>
          </a:solidFill>
        </p:spPr>
        <p:txBody>
          <a:bodyPr wrap="none">
            <a:spAutoFit/>
          </a:bodyPr>
          <a:lstStyle/>
          <a:p>
            <a:r>
              <a:rPr lang="zh-CN" altLang="en-US" sz="2000" b="1" dirty="0">
                <a:solidFill>
                  <a:schemeClr val="bg1"/>
                </a:solidFill>
                <a:cs typeface="+mn-ea"/>
                <a:sym typeface="+mn-lt"/>
              </a:rPr>
              <a:t>大背景</a:t>
            </a:r>
            <a:endParaRPr lang="en-US" altLang="zh-CN" sz="1400" b="1" dirty="0">
              <a:solidFill>
                <a:schemeClr val="bg1"/>
              </a:solidFill>
              <a:cs typeface="+mn-ea"/>
              <a:sym typeface="+mn-lt"/>
            </a:endParaRPr>
          </a:p>
        </p:txBody>
      </p:sp>
      <p:sp>
        <p:nvSpPr>
          <p:cNvPr id="8" name="文本框 3"/>
          <p:cNvSpPr txBox="1"/>
          <p:nvPr/>
        </p:nvSpPr>
        <p:spPr>
          <a:xfrm>
            <a:off x="440055" y="1311910"/>
            <a:ext cx="5038090" cy="1568450"/>
          </a:xfrm>
          <a:prstGeom prst="rect">
            <a:avLst/>
          </a:prstGeom>
          <a:noFill/>
        </p:spPr>
        <p:txBody>
          <a:bodyPr wrap="square" rtlCol="0">
            <a:spAutoFit/>
          </a:bodyPr>
          <a:lstStyle>
            <a:defPPr>
              <a:defRPr lang="zh-CN"/>
            </a:defPPr>
            <a:lvl1pPr>
              <a:defRPr>
                <a:solidFill>
                  <a:schemeClr val="bg1">
                    <a:lumMod val="50000"/>
                  </a:schemeClr>
                </a:solidFill>
              </a:defRPr>
            </a:lvl1pPr>
          </a:lstStyle>
          <a:p>
            <a:pPr fontAlgn="auto">
              <a:lnSpc>
                <a:spcPct val="150000"/>
              </a:lnSpc>
            </a:pPr>
            <a:r>
              <a:rPr lang="zh-CN" altLang="en-US" sz="1600" dirty="0">
                <a:solidFill>
                  <a:schemeClr val="tx1"/>
                </a:solidFill>
                <a:effectLst/>
                <a:latin typeface="Arial" panose="020B0604020202020204" pitchFamily="34" charset="0"/>
                <a:sym typeface="+mn-ea"/>
              </a:rPr>
              <a:t>◆ 国际数学教育大会多次将</a:t>
            </a:r>
            <a:r>
              <a:rPr lang="en-US" altLang="zh-CN" sz="1600" dirty="0">
                <a:solidFill>
                  <a:schemeClr val="tx1"/>
                </a:solidFill>
                <a:effectLst/>
                <a:latin typeface="Arial" panose="020B0604020202020204" pitchFamily="34" charset="0"/>
                <a:sym typeface="+mn-ea"/>
              </a:rPr>
              <a:t>“</a:t>
            </a:r>
            <a:r>
              <a:rPr lang="zh-CN" altLang="en-US" sz="1600" dirty="0">
                <a:solidFill>
                  <a:schemeClr val="tx1"/>
                </a:solidFill>
                <a:effectLst/>
                <a:latin typeface="Arial" panose="020B0604020202020204" pitchFamily="34" charset="0"/>
                <a:sym typeface="+mn-ea"/>
              </a:rPr>
              <a:t>数学与语言</a:t>
            </a:r>
            <a:r>
              <a:rPr lang="en-US" altLang="zh-CN" sz="1600" dirty="0">
                <a:solidFill>
                  <a:schemeClr val="tx1"/>
                </a:solidFill>
                <a:effectLst/>
                <a:latin typeface="Arial" panose="020B0604020202020204" pitchFamily="34" charset="0"/>
                <a:sym typeface="+mn-ea"/>
              </a:rPr>
              <a:t>”</a:t>
            </a:r>
            <a:r>
              <a:rPr lang="zh-CN" altLang="en-US" sz="1600" dirty="0">
                <a:solidFill>
                  <a:schemeClr val="tx1"/>
                </a:solidFill>
                <a:effectLst/>
                <a:latin typeface="Arial" panose="020B0604020202020204" pitchFamily="34" charset="0"/>
                <a:sym typeface="+mn-ea"/>
              </a:rPr>
              <a:t>列为研讨课题。</a:t>
            </a:r>
            <a:endParaRPr lang="zh-CN" altLang="en-US" sz="1600" dirty="0">
              <a:solidFill>
                <a:schemeClr val="tx1"/>
              </a:solidFill>
              <a:effectLst/>
              <a:latin typeface="Arial" panose="020B0604020202020204" pitchFamily="34" charset="0"/>
              <a:sym typeface="+mn-ea"/>
            </a:endParaRPr>
          </a:p>
          <a:p>
            <a:pPr fontAlgn="auto">
              <a:lnSpc>
                <a:spcPct val="150000"/>
              </a:lnSpc>
            </a:pPr>
            <a:endParaRPr lang="zh-CN" altLang="en-US" sz="1600" dirty="0">
              <a:solidFill>
                <a:schemeClr val="tx1"/>
              </a:solidFill>
              <a:effectLst/>
              <a:latin typeface="Arial" panose="020B0604020202020204" pitchFamily="34" charset="0"/>
              <a:sym typeface="+mn-ea"/>
            </a:endParaRPr>
          </a:p>
          <a:p>
            <a:pPr fontAlgn="auto">
              <a:lnSpc>
                <a:spcPct val="150000"/>
              </a:lnSpc>
            </a:pPr>
            <a:r>
              <a:rPr lang="zh-CN" altLang="en-US" sz="1600" dirty="0">
                <a:solidFill>
                  <a:schemeClr val="tx1"/>
                </a:solidFill>
                <a:effectLst/>
                <a:latin typeface="Arial" panose="020B0604020202020204" pitchFamily="34" charset="0"/>
                <a:sym typeface="+mn-ea"/>
              </a:rPr>
              <a:t>◆ 新版课标要求：数学教育的目标之一是要求学生具有一定的数学语言能力，以发展学生数学思维能力</a:t>
            </a:r>
            <a:r>
              <a:rPr lang="zh-CN" altLang="en-US" sz="1600" dirty="0">
                <a:effectLst/>
                <a:latin typeface="Arial" panose="020B0604020202020204" pitchFamily="34" charset="0"/>
                <a:sym typeface="+mn-ea"/>
              </a:rPr>
              <a:t>。</a:t>
            </a:r>
            <a:endParaRPr lang="en-US" altLang="zh-CN" sz="1600" dirty="0">
              <a:effectLst/>
              <a:cs typeface="+mn-ea"/>
              <a:sym typeface="+mn-lt"/>
            </a:endParaRPr>
          </a:p>
        </p:txBody>
      </p:sp>
      <p:sp>
        <p:nvSpPr>
          <p:cNvPr id="9" name="矩形 8"/>
          <p:cNvSpPr/>
          <p:nvPr/>
        </p:nvSpPr>
        <p:spPr>
          <a:xfrm>
            <a:off x="485665" y="3085135"/>
            <a:ext cx="944880" cy="398780"/>
          </a:xfrm>
          <a:prstGeom prst="rect">
            <a:avLst/>
          </a:prstGeom>
          <a:solidFill>
            <a:srgbClr val="2095AE"/>
          </a:solidFill>
        </p:spPr>
        <p:txBody>
          <a:bodyPr wrap="none">
            <a:spAutoFit/>
          </a:bodyPr>
          <a:lstStyle/>
          <a:p>
            <a:r>
              <a:rPr lang="zh-CN" altLang="en-US" sz="2000" b="1" dirty="0">
                <a:solidFill>
                  <a:schemeClr val="bg1"/>
                </a:solidFill>
                <a:cs typeface="+mn-ea"/>
                <a:sym typeface="+mn-lt"/>
              </a:rPr>
              <a:t>小背景</a:t>
            </a:r>
            <a:endParaRPr lang="zh-CN" altLang="en-US" sz="2000" b="1" dirty="0">
              <a:solidFill>
                <a:schemeClr val="bg1"/>
              </a:solidFill>
              <a:cs typeface="+mn-ea"/>
              <a:sym typeface="+mn-lt"/>
            </a:endParaRPr>
          </a:p>
        </p:txBody>
      </p:sp>
      <p:sp>
        <p:nvSpPr>
          <p:cNvPr id="10" name="文本框 5"/>
          <p:cNvSpPr txBox="1"/>
          <p:nvPr/>
        </p:nvSpPr>
        <p:spPr>
          <a:xfrm>
            <a:off x="440055" y="3483610"/>
            <a:ext cx="5067935" cy="1198880"/>
          </a:xfrm>
          <a:prstGeom prst="rect">
            <a:avLst/>
          </a:prstGeom>
          <a:noFill/>
        </p:spPr>
        <p:txBody>
          <a:bodyPr wrap="square" rtlCol="0">
            <a:spAutoFit/>
          </a:bodyPr>
          <a:lstStyle>
            <a:defPPr>
              <a:defRPr lang="zh-CN"/>
            </a:defPPr>
            <a:lvl1pPr>
              <a:defRPr>
                <a:solidFill>
                  <a:schemeClr val="bg1">
                    <a:lumMod val="50000"/>
                  </a:schemeClr>
                </a:solidFill>
              </a:defRPr>
            </a:lvl1pPr>
          </a:lstStyle>
          <a:p>
            <a:pPr>
              <a:lnSpc>
                <a:spcPct val="150000"/>
              </a:lnSpc>
            </a:pPr>
            <a:r>
              <a:rPr lang="zh-CN" altLang="en-US" sz="1600" dirty="0">
                <a:solidFill>
                  <a:schemeClr val="tx1"/>
                </a:solidFill>
                <a:effectLst/>
                <a:latin typeface="Arial" panose="020B0604020202020204" pitchFamily="34" charset="0"/>
                <a:sym typeface="+mn-ea"/>
              </a:rPr>
              <a:t>◆ 我校数学课堂现状：学生数学语言能力弱、教师数学语言随意、课堂语言能力培养意识淡薄。</a:t>
            </a:r>
            <a:endParaRPr lang="zh-CN" altLang="en-US" sz="1600" dirty="0">
              <a:solidFill>
                <a:schemeClr val="tx1"/>
              </a:solidFill>
              <a:effectLst/>
              <a:latin typeface="Arial" panose="020B0604020202020204" pitchFamily="34" charset="0"/>
              <a:sym typeface="+mn-ea"/>
            </a:endParaRPr>
          </a:p>
          <a:p>
            <a:pPr>
              <a:lnSpc>
                <a:spcPct val="150000"/>
              </a:lnSpc>
            </a:pPr>
            <a:endParaRPr lang="zh-CN" altLang="en-US" sz="1600" dirty="0">
              <a:solidFill>
                <a:schemeClr val="tx1"/>
              </a:solidFill>
              <a:effectLst/>
              <a:latin typeface="Arial" panose="020B0604020202020204" pitchFamily="34" charset="0"/>
              <a:cs typeface="+mn-ea"/>
              <a:sym typeface="+mn-ea"/>
            </a:endParaRPr>
          </a:p>
        </p:txBody>
      </p:sp>
      <p:grpSp>
        <p:nvGrpSpPr>
          <p:cNvPr id="15" name="组合 14"/>
          <p:cNvGrpSpPr/>
          <p:nvPr/>
        </p:nvGrpSpPr>
        <p:grpSpPr>
          <a:xfrm>
            <a:off x="5408930" y="2232660"/>
            <a:ext cx="1152525" cy="1309370"/>
            <a:chOff x="5006579" y="4048127"/>
            <a:chExt cx="775097" cy="858440"/>
          </a:xfrm>
          <a:solidFill>
            <a:schemeClr val="tx1">
              <a:lumMod val="75000"/>
              <a:lumOff val="25000"/>
            </a:schemeClr>
          </a:solidFill>
        </p:grpSpPr>
        <p:sp>
          <p:nvSpPr>
            <p:cNvPr id="16" name="Freeform 1459"/>
            <p:cNvSpPr/>
            <p:nvPr/>
          </p:nvSpPr>
          <p:spPr bwMode="auto">
            <a:xfrm>
              <a:off x="5364958" y="4200527"/>
              <a:ext cx="151210" cy="128588"/>
            </a:xfrm>
            <a:custGeom>
              <a:avLst/>
              <a:gdLst>
                <a:gd name="T0" fmla="*/ 3 w 95"/>
                <a:gd name="T1" fmla="*/ 45 h 81"/>
                <a:gd name="T2" fmla="*/ 60 w 95"/>
                <a:gd name="T3" fmla="*/ 73 h 81"/>
                <a:gd name="T4" fmla="*/ 86 w 95"/>
                <a:gd name="T5" fmla="*/ 15 h 81"/>
                <a:gd name="T6" fmla="*/ 79 w 95"/>
                <a:gd name="T7" fmla="*/ 0 h 81"/>
                <a:gd name="T8" fmla="*/ 0 w 95"/>
                <a:gd name="T9" fmla="*/ 28 h 81"/>
                <a:gd name="T10" fmla="*/ 3 w 95"/>
                <a:gd name="T11" fmla="*/ 45 h 81"/>
              </a:gdLst>
              <a:ahLst/>
              <a:cxnLst>
                <a:cxn ang="0">
                  <a:pos x="T0" y="T1"/>
                </a:cxn>
                <a:cxn ang="0">
                  <a:pos x="T2" y="T3"/>
                </a:cxn>
                <a:cxn ang="0">
                  <a:pos x="T4" y="T5"/>
                </a:cxn>
                <a:cxn ang="0">
                  <a:pos x="T6" y="T7"/>
                </a:cxn>
                <a:cxn ang="0">
                  <a:pos x="T8" y="T9"/>
                </a:cxn>
                <a:cxn ang="0">
                  <a:pos x="T10" y="T11"/>
                </a:cxn>
              </a:cxnLst>
              <a:rect l="0" t="0" r="r" b="b"/>
              <a:pathLst>
                <a:path w="95" h="81">
                  <a:moveTo>
                    <a:pt x="3" y="45"/>
                  </a:moveTo>
                  <a:cubicBezTo>
                    <a:pt x="11" y="68"/>
                    <a:pt x="36" y="81"/>
                    <a:pt x="60" y="73"/>
                  </a:cubicBezTo>
                  <a:cubicBezTo>
                    <a:pt x="82" y="64"/>
                    <a:pt x="95" y="39"/>
                    <a:pt x="86" y="15"/>
                  </a:cubicBezTo>
                  <a:cubicBezTo>
                    <a:pt x="85" y="10"/>
                    <a:pt x="82" y="4"/>
                    <a:pt x="79" y="0"/>
                  </a:cubicBezTo>
                  <a:cubicBezTo>
                    <a:pt x="0" y="28"/>
                    <a:pt x="0" y="28"/>
                    <a:pt x="0" y="28"/>
                  </a:cubicBezTo>
                  <a:cubicBezTo>
                    <a:pt x="0" y="33"/>
                    <a:pt x="0" y="39"/>
                    <a:pt x="3" y="4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17" name="Freeform 1460"/>
            <p:cNvSpPr/>
            <p:nvPr/>
          </p:nvSpPr>
          <p:spPr bwMode="auto">
            <a:xfrm>
              <a:off x="5370911" y="4174333"/>
              <a:ext cx="95250" cy="44054"/>
            </a:xfrm>
            <a:custGeom>
              <a:avLst/>
              <a:gdLst>
                <a:gd name="T0" fmla="*/ 27 w 60"/>
                <a:gd name="T1" fmla="*/ 4 h 28"/>
                <a:gd name="T2" fmla="*/ 0 w 60"/>
                <a:gd name="T3" fmla="*/ 28 h 28"/>
                <a:gd name="T4" fmla="*/ 60 w 60"/>
                <a:gd name="T5" fmla="*/ 7 h 28"/>
                <a:gd name="T6" fmla="*/ 27 w 60"/>
                <a:gd name="T7" fmla="*/ 4 h 28"/>
              </a:gdLst>
              <a:ahLst/>
              <a:cxnLst>
                <a:cxn ang="0">
                  <a:pos x="T0" y="T1"/>
                </a:cxn>
                <a:cxn ang="0">
                  <a:pos x="T2" y="T3"/>
                </a:cxn>
                <a:cxn ang="0">
                  <a:pos x="T4" y="T5"/>
                </a:cxn>
                <a:cxn ang="0">
                  <a:pos x="T6" y="T7"/>
                </a:cxn>
              </a:cxnLst>
              <a:rect l="0" t="0" r="r" b="b"/>
              <a:pathLst>
                <a:path w="60" h="28">
                  <a:moveTo>
                    <a:pt x="27" y="4"/>
                  </a:moveTo>
                  <a:cubicBezTo>
                    <a:pt x="14" y="9"/>
                    <a:pt x="6" y="17"/>
                    <a:pt x="0" y="28"/>
                  </a:cubicBezTo>
                  <a:cubicBezTo>
                    <a:pt x="60" y="7"/>
                    <a:pt x="60" y="7"/>
                    <a:pt x="60" y="7"/>
                  </a:cubicBezTo>
                  <a:cubicBezTo>
                    <a:pt x="50" y="2"/>
                    <a:pt x="38" y="0"/>
                    <a:pt x="2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18" name="Freeform 1461"/>
            <p:cNvSpPr/>
            <p:nvPr/>
          </p:nvSpPr>
          <p:spPr bwMode="auto">
            <a:xfrm>
              <a:off x="5366148" y="4232673"/>
              <a:ext cx="9525" cy="8335"/>
            </a:xfrm>
            <a:custGeom>
              <a:avLst/>
              <a:gdLst>
                <a:gd name="T0" fmla="*/ 2 w 6"/>
                <a:gd name="T1" fmla="*/ 1 h 5"/>
                <a:gd name="T2" fmla="*/ 0 w 6"/>
                <a:gd name="T3" fmla="*/ 5 h 5"/>
                <a:gd name="T4" fmla="*/ 6 w 6"/>
                <a:gd name="T5" fmla="*/ 2 h 5"/>
                <a:gd name="T6" fmla="*/ 2 w 6"/>
                <a:gd name="T7" fmla="*/ 0 h 5"/>
                <a:gd name="T8" fmla="*/ 2 w 6"/>
                <a:gd name="T9" fmla="*/ 1 h 5"/>
              </a:gdLst>
              <a:ahLst/>
              <a:cxnLst>
                <a:cxn ang="0">
                  <a:pos x="T0" y="T1"/>
                </a:cxn>
                <a:cxn ang="0">
                  <a:pos x="T2" y="T3"/>
                </a:cxn>
                <a:cxn ang="0">
                  <a:pos x="T4" y="T5"/>
                </a:cxn>
                <a:cxn ang="0">
                  <a:pos x="T6" y="T7"/>
                </a:cxn>
                <a:cxn ang="0">
                  <a:pos x="T8" y="T9"/>
                </a:cxn>
              </a:cxnLst>
              <a:rect l="0" t="0" r="r" b="b"/>
              <a:pathLst>
                <a:path w="6" h="5">
                  <a:moveTo>
                    <a:pt x="2" y="1"/>
                  </a:moveTo>
                  <a:cubicBezTo>
                    <a:pt x="0" y="5"/>
                    <a:pt x="0" y="5"/>
                    <a:pt x="0" y="5"/>
                  </a:cubicBezTo>
                  <a:cubicBezTo>
                    <a:pt x="6" y="2"/>
                    <a:pt x="6" y="2"/>
                    <a:pt x="6" y="2"/>
                  </a:cubicBezTo>
                  <a:cubicBezTo>
                    <a:pt x="2" y="0"/>
                    <a:pt x="2" y="0"/>
                    <a:pt x="2" y="0"/>
                  </a:cubicBezTo>
                  <a:cubicBezTo>
                    <a:pt x="2" y="0"/>
                    <a:pt x="2" y="0"/>
                    <a:pt x="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19" name="Freeform 1462"/>
            <p:cNvSpPr/>
            <p:nvPr/>
          </p:nvSpPr>
          <p:spPr bwMode="auto">
            <a:xfrm>
              <a:off x="5380436" y="4227911"/>
              <a:ext cx="8335" cy="5954"/>
            </a:xfrm>
            <a:custGeom>
              <a:avLst/>
              <a:gdLst>
                <a:gd name="T0" fmla="*/ 0 w 7"/>
                <a:gd name="T1" fmla="*/ 5 h 5"/>
                <a:gd name="T2" fmla="*/ 7 w 7"/>
                <a:gd name="T3" fmla="*/ 4 h 5"/>
                <a:gd name="T4" fmla="*/ 1 w 7"/>
                <a:gd name="T5" fmla="*/ 0 h 5"/>
                <a:gd name="T6" fmla="*/ 0 w 7"/>
                <a:gd name="T7" fmla="*/ 5 h 5"/>
              </a:gdLst>
              <a:ahLst/>
              <a:cxnLst>
                <a:cxn ang="0">
                  <a:pos x="T0" y="T1"/>
                </a:cxn>
                <a:cxn ang="0">
                  <a:pos x="T2" y="T3"/>
                </a:cxn>
                <a:cxn ang="0">
                  <a:pos x="T4" y="T5"/>
                </a:cxn>
                <a:cxn ang="0">
                  <a:pos x="T6" y="T7"/>
                </a:cxn>
              </a:cxnLst>
              <a:rect l="0" t="0" r="r" b="b"/>
              <a:pathLst>
                <a:path w="7" h="5">
                  <a:moveTo>
                    <a:pt x="0" y="5"/>
                  </a:moveTo>
                  <a:lnTo>
                    <a:pt x="7" y="4"/>
                  </a:lnTo>
                  <a:lnTo>
                    <a:pt x="1" y="0"/>
                  </a:lnTo>
                  <a:lnTo>
                    <a:pt x="0"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0" name="Freeform 1463"/>
            <p:cNvSpPr/>
            <p:nvPr/>
          </p:nvSpPr>
          <p:spPr bwMode="auto">
            <a:xfrm>
              <a:off x="5394723" y="4223148"/>
              <a:ext cx="8335" cy="5954"/>
            </a:xfrm>
            <a:custGeom>
              <a:avLst/>
              <a:gdLst>
                <a:gd name="T0" fmla="*/ 0 w 7"/>
                <a:gd name="T1" fmla="*/ 5 h 5"/>
                <a:gd name="T2" fmla="*/ 7 w 7"/>
                <a:gd name="T3" fmla="*/ 4 h 5"/>
                <a:gd name="T4" fmla="*/ 0 w 7"/>
                <a:gd name="T5" fmla="*/ 0 h 5"/>
                <a:gd name="T6" fmla="*/ 0 w 7"/>
                <a:gd name="T7" fmla="*/ 5 h 5"/>
              </a:gdLst>
              <a:ahLst/>
              <a:cxnLst>
                <a:cxn ang="0">
                  <a:pos x="T0" y="T1"/>
                </a:cxn>
                <a:cxn ang="0">
                  <a:pos x="T2" y="T3"/>
                </a:cxn>
                <a:cxn ang="0">
                  <a:pos x="T4" y="T5"/>
                </a:cxn>
                <a:cxn ang="0">
                  <a:pos x="T6" y="T7"/>
                </a:cxn>
              </a:cxnLst>
              <a:rect l="0" t="0" r="r" b="b"/>
              <a:pathLst>
                <a:path w="7" h="5">
                  <a:moveTo>
                    <a:pt x="0" y="5"/>
                  </a:moveTo>
                  <a:lnTo>
                    <a:pt x="7" y="4"/>
                  </a:lnTo>
                  <a:lnTo>
                    <a:pt x="0" y="0"/>
                  </a:lnTo>
                  <a:lnTo>
                    <a:pt x="0"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1" name="Freeform 1464"/>
            <p:cNvSpPr/>
            <p:nvPr/>
          </p:nvSpPr>
          <p:spPr bwMode="auto">
            <a:xfrm>
              <a:off x="5409011" y="4217195"/>
              <a:ext cx="5953" cy="7144"/>
            </a:xfrm>
            <a:custGeom>
              <a:avLst/>
              <a:gdLst>
                <a:gd name="T0" fmla="*/ 0 w 5"/>
                <a:gd name="T1" fmla="*/ 6 h 6"/>
                <a:gd name="T2" fmla="*/ 5 w 5"/>
                <a:gd name="T3" fmla="*/ 5 h 6"/>
                <a:gd name="T4" fmla="*/ 0 w 5"/>
                <a:gd name="T5" fmla="*/ 0 h 6"/>
                <a:gd name="T6" fmla="*/ 0 w 5"/>
                <a:gd name="T7" fmla="*/ 6 h 6"/>
              </a:gdLst>
              <a:ahLst/>
              <a:cxnLst>
                <a:cxn ang="0">
                  <a:pos x="T0" y="T1"/>
                </a:cxn>
                <a:cxn ang="0">
                  <a:pos x="T2" y="T3"/>
                </a:cxn>
                <a:cxn ang="0">
                  <a:pos x="T4" y="T5"/>
                </a:cxn>
                <a:cxn ang="0">
                  <a:pos x="T6" y="T7"/>
                </a:cxn>
              </a:cxnLst>
              <a:rect l="0" t="0" r="r" b="b"/>
              <a:pathLst>
                <a:path w="5" h="6">
                  <a:moveTo>
                    <a:pt x="0" y="6"/>
                  </a:moveTo>
                  <a:lnTo>
                    <a:pt x="5" y="5"/>
                  </a:lnTo>
                  <a:lnTo>
                    <a:pt x="0" y="0"/>
                  </a:lnTo>
                  <a:lnTo>
                    <a:pt x="0" y="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2" name="Freeform 1465"/>
            <p:cNvSpPr/>
            <p:nvPr/>
          </p:nvSpPr>
          <p:spPr bwMode="auto">
            <a:xfrm>
              <a:off x="5422108" y="4212433"/>
              <a:ext cx="5953" cy="9525"/>
            </a:xfrm>
            <a:custGeom>
              <a:avLst/>
              <a:gdLst>
                <a:gd name="T0" fmla="*/ 0 w 5"/>
                <a:gd name="T1" fmla="*/ 8 h 8"/>
                <a:gd name="T2" fmla="*/ 5 w 5"/>
                <a:gd name="T3" fmla="*/ 5 h 8"/>
                <a:gd name="T4" fmla="*/ 0 w 5"/>
                <a:gd name="T5" fmla="*/ 0 h 8"/>
                <a:gd name="T6" fmla="*/ 0 w 5"/>
                <a:gd name="T7" fmla="*/ 8 h 8"/>
              </a:gdLst>
              <a:ahLst/>
              <a:cxnLst>
                <a:cxn ang="0">
                  <a:pos x="T0" y="T1"/>
                </a:cxn>
                <a:cxn ang="0">
                  <a:pos x="T2" y="T3"/>
                </a:cxn>
                <a:cxn ang="0">
                  <a:pos x="T4" y="T5"/>
                </a:cxn>
                <a:cxn ang="0">
                  <a:pos x="T6" y="T7"/>
                </a:cxn>
              </a:cxnLst>
              <a:rect l="0" t="0" r="r" b="b"/>
              <a:pathLst>
                <a:path w="5" h="8">
                  <a:moveTo>
                    <a:pt x="0" y="8"/>
                  </a:moveTo>
                  <a:lnTo>
                    <a:pt x="5" y="5"/>
                  </a:lnTo>
                  <a:lnTo>
                    <a:pt x="0" y="0"/>
                  </a:lnTo>
                  <a:lnTo>
                    <a:pt x="0"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3" name="Freeform 1466"/>
            <p:cNvSpPr/>
            <p:nvPr/>
          </p:nvSpPr>
          <p:spPr bwMode="auto">
            <a:xfrm>
              <a:off x="5410202" y="4207670"/>
              <a:ext cx="7144" cy="9525"/>
            </a:xfrm>
            <a:custGeom>
              <a:avLst/>
              <a:gdLst>
                <a:gd name="T0" fmla="*/ 6 w 6"/>
                <a:gd name="T1" fmla="*/ 0 h 8"/>
                <a:gd name="T2" fmla="*/ 0 w 6"/>
                <a:gd name="T3" fmla="*/ 2 h 8"/>
                <a:gd name="T4" fmla="*/ 4 w 6"/>
                <a:gd name="T5" fmla="*/ 8 h 8"/>
                <a:gd name="T6" fmla="*/ 6 w 6"/>
                <a:gd name="T7" fmla="*/ 0 h 8"/>
              </a:gdLst>
              <a:ahLst/>
              <a:cxnLst>
                <a:cxn ang="0">
                  <a:pos x="T0" y="T1"/>
                </a:cxn>
                <a:cxn ang="0">
                  <a:pos x="T2" y="T3"/>
                </a:cxn>
                <a:cxn ang="0">
                  <a:pos x="T4" y="T5"/>
                </a:cxn>
                <a:cxn ang="0">
                  <a:pos x="T6" y="T7"/>
                </a:cxn>
              </a:cxnLst>
              <a:rect l="0" t="0" r="r" b="b"/>
              <a:pathLst>
                <a:path w="6" h="8">
                  <a:moveTo>
                    <a:pt x="6" y="0"/>
                  </a:moveTo>
                  <a:lnTo>
                    <a:pt x="0" y="2"/>
                  </a:lnTo>
                  <a:lnTo>
                    <a:pt x="4" y="8"/>
                  </a:lnTo>
                  <a:lnTo>
                    <a:pt x="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4" name="Freeform 1467"/>
            <p:cNvSpPr/>
            <p:nvPr/>
          </p:nvSpPr>
          <p:spPr bwMode="auto">
            <a:xfrm>
              <a:off x="5398295" y="4212433"/>
              <a:ext cx="5953" cy="9525"/>
            </a:xfrm>
            <a:custGeom>
              <a:avLst/>
              <a:gdLst>
                <a:gd name="T0" fmla="*/ 4 w 5"/>
                <a:gd name="T1" fmla="*/ 8 h 8"/>
                <a:gd name="T2" fmla="*/ 5 w 5"/>
                <a:gd name="T3" fmla="*/ 0 h 8"/>
                <a:gd name="T4" fmla="*/ 0 w 5"/>
                <a:gd name="T5" fmla="*/ 1 h 8"/>
                <a:gd name="T6" fmla="*/ 4 w 5"/>
                <a:gd name="T7" fmla="*/ 8 h 8"/>
              </a:gdLst>
              <a:ahLst/>
              <a:cxnLst>
                <a:cxn ang="0">
                  <a:pos x="T0" y="T1"/>
                </a:cxn>
                <a:cxn ang="0">
                  <a:pos x="T2" y="T3"/>
                </a:cxn>
                <a:cxn ang="0">
                  <a:pos x="T4" y="T5"/>
                </a:cxn>
                <a:cxn ang="0">
                  <a:pos x="T6" y="T7"/>
                </a:cxn>
              </a:cxnLst>
              <a:rect l="0" t="0" r="r" b="b"/>
              <a:pathLst>
                <a:path w="5" h="8">
                  <a:moveTo>
                    <a:pt x="4" y="8"/>
                  </a:moveTo>
                  <a:lnTo>
                    <a:pt x="5" y="0"/>
                  </a:lnTo>
                  <a:lnTo>
                    <a:pt x="0" y="1"/>
                  </a:lnTo>
                  <a:lnTo>
                    <a:pt x="4"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5" name="Freeform 1468"/>
            <p:cNvSpPr/>
            <p:nvPr/>
          </p:nvSpPr>
          <p:spPr bwMode="auto">
            <a:xfrm>
              <a:off x="5384008" y="4217195"/>
              <a:ext cx="7144" cy="7144"/>
            </a:xfrm>
            <a:custGeom>
              <a:avLst/>
              <a:gdLst>
                <a:gd name="T0" fmla="*/ 6 w 6"/>
                <a:gd name="T1" fmla="*/ 0 h 6"/>
                <a:gd name="T2" fmla="*/ 0 w 6"/>
                <a:gd name="T3" fmla="*/ 1 h 6"/>
                <a:gd name="T4" fmla="*/ 4 w 6"/>
                <a:gd name="T5" fmla="*/ 6 h 6"/>
                <a:gd name="T6" fmla="*/ 6 w 6"/>
                <a:gd name="T7" fmla="*/ 0 h 6"/>
              </a:gdLst>
              <a:ahLst/>
              <a:cxnLst>
                <a:cxn ang="0">
                  <a:pos x="T0" y="T1"/>
                </a:cxn>
                <a:cxn ang="0">
                  <a:pos x="T2" y="T3"/>
                </a:cxn>
                <a:cxn ang="0">
                  <a:pos x="T4" y="T5"/>
                </a:cxn>
                <a:cxn ang="0">
                  <a:pos x="T6" y="T7"/>
                </a:cxn>
              </a:cxnLst>
              <a:rect l="0" t="0" r="r" b="b"/>
              <a:pathLst>
                <a:path w="6" h="6">
                  <a:moveTo>
                    <a:pt x="6" y="0"/>
                  </a:moveTo>
                  <a:lnTo>
                    <a:pt x="0" y="1"/>
                  </a:lnTo>
                  <a:lnTo>
                    <a:pt x="4" y="6"/>
                  </a:lnTo>
                  <a:lnTo>
                    <a:pt x="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6" name="Freeform 1469"/>
            <p:cNvSpPr/>
            <p:nvPr/>
          </p:nvSpPr>
          <p:spPr bwMode="auto">
            <a:xfrm>
              <a:off x="5370911" y="4221958"/>
              <a:ext cx="5953" cy="7144"/>
            </a:xfrm>
            <a:custGeom>
              <a:avLst/>
              <a:gdLst>
                <a:gd name="T0" fmla="*/ 5 w 5"/>
                <a:gd name="T1" fmla="*/ 0 h 6"/>
                <a:gd name="T2" fmla="*/ 0 w 5"/>
                <a:gd name="T3" fmla="*/ 1 h 6"/>
                <a:gd name="T4" fmla="*/ 0 w 5"/>
                <a:gd name="T5" fmla="*/ 2 h 6"/>
                <a:gd name="T6" fmla="*/ 4 w 5"/>
                <a:gd name="T7" fmla="*/ 6 h 6"/>
                <a:gd name="T8" fmla="*/ 5 w 5"/>
                <a:gd name="T9" fmla="*/ 0 h 6"/>
              </a:gdLst>
              <a:ahLst/>
              <a:cxnLst>
                <a:cxn ang="0">
                  <a:pos x="T0" y="T1"/>
                </a:cxn>
                <a:cxn ang="0">
                  <a:pos x="T2" y="T3"/>
                </a:cxn>
                <a:cxn ang="0">
                  <a:pos x="T4" y="T5"/>
                </a:cxn>
                <a:cxn ang="0">
                  <a:pos x="T6" y="T7"/>
                </a:cxn>
                <a:cxn ang="0">
                  <a:pos x="T8" y="T9"/>
                </a:cxn>
              </a:cxnLst>
              <a:rect l="0" t="0" r="r" b="b"/>
              <a:pathLst>
                <a:path w="5" h="6">
                  <a:moveTo>
                    <a:pt x="5" y="0"/>
                  </a:moveTo>
                  <a:lnTo>
                    <a:pt x="0" y="1"/>
                  </a:lnTo>
                  <a:lnTo>
                    <a:pt x="0" y="2"/>
                  </a:lnTo>
                  <a:lnTo>
                    <a:pt x="4" y="6"/>
                  </a:lnTo>
                  <a:lnTo>
                    <a:pt x="5"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7" name="Freeform 1470"/>
            <p:cNvSpPr/>
            <p:nvPr/>
          </p:nvSpPr>
          <p:spPr bwMode="auto">
            <a:xfrm>
              <a:off x="5436395" y="4207670"/>
              <a:ext cx="5953" cy="9525"/>
            </a:xfrm>
            <a:custGeom>
              <a:avLst/>
              <a:gdLst>
                <a:gd name="T0" fmla="*/ 0 w 5"/>
                <a:gd name="T1" fmla="*/ 8 h 8"/>
                <a:gd name="T2" fmla="*/ 5 w 5"/>
                <a:gd name="T3" fmla="*/ 5 h 8"/>
                <a:gd name="T4" fmla="*/ 1 w 5"/>
                <a:gd name="T5" fmla="*/ 0 h 8"/>
                <a:gd name="T6" fmla="*/ 0 w 5"/>
                <a:gd name="T7" fmla="*/ 8 h 8"/>
              </a:gdLst>
              <a:ahLst/>
              <a:cxnLst>
                <a:cxn ang="0">
                  <a:pos x="T0" y="T1"/>
                </a:cxn>
                <a:cxn ang="0">
                  <a:pos x="T2" y="T3"/>
                </a:cxn>
                <a:cxn ang="0">
                  <a:pos x="T4" y="T5"/>
                </a:cxn>
                <a:cxn ang="0">
                  <a:pos x="T6" y="T7"/>
                </a:cxn>
              </a:cxnLst>
              <a:rect l="0" t="0" r="r" b="b"/>
              <a:pathLst>
                <a:path w="5" h="8">
                  <a:moveTo>
                    <a:pt x="0" y="8"/>
                  </a:moveTo>
                  <a:lnTo>
                    <a:pt x="5" y="5"/>
                  </a:lnTo>
                  <a:lnTo>
                    <a:pt x="1" y="0"/>
                  </a:lnTo>
                  <a:lnTo>
                    <a:pt x="0" y="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8" name="Freeform 1471"/>
            <p:cNvSpPr/>
            <p:nvPr/>
          </p:nvSpPr>
          <p:spPr bwMode="auto">
            <a:xfrm>
              <a:off x="5448302" y="4202908"/>
              <a:ext cx="7144" cy="9525"/>
            </a:xfrm>
            <a:custGeom>
              <a:avLst/>
              <a:gdLst>
                <a:gd name="T0" fmla="*/ 2 w 6"/>
                <a:gd name="T1" fmla="*/ 0 h 8"/>
                <a:gd name="T2" fmla="*/ 0 w 6"/>
                <a:gd name="T3" fmla="*/ 8 h 8"/>
                <a:gd name="T4" fmla="*/ 6 w 6"/>
                <a:gd name="T5" fmla="*/ 6 h 8"/>
                <a:gd name="T6" fmla="*/ 2 w 6"/>
                <a:gd name="T7" fmla="*/ 0 h 8"/>
              </a:gdLst>
              <a:ahLst/>
              <a:cxnLst>
                <a:cxn ang="0">
                  <a:pos x="T0" y="T1"/>
                </a:cxn>
                <a:cxn ang="0">
                  <a:pos x="T2" y="T3"/>
                </a:cxn>
                <a:cxn ang="0">
                  <a:pos x="T4" y="T5"/>
                </a:cxn>
                <a:cxn ang="0">
                  <a:pos x="T6" y="T7"/>
                </a:cxn>
              </a:cxnLst>
              <a:rect l="0" t="0" r="r" b="b"/>
              <a:pathLst>
                <a:path w="6" h="8">
                  <a:moveTo>
                    <a:pt x="2" y="0"/>
                  </a:moveTo>
                  <a:lnTo>
                    <a:pt x="0" y="8"/>
                  </a:lnTo>
                  <a:lnTo>
                    <a:pt x="6" y="6"/>
                  </a:lnTo>
                  <a:lnTo>
                    <a:pt x="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29" name="Freeform 1472"/>
            <p:cNvSpPr/>
            <p:nvPr/>
          </p:nvSpPr>
          <p:spPr bwMode="auto">
            <a:xfrm>
              <a:off x="5461398" y="4199336"/>
              <a:ext cx="7144" cy="8335"/>
            </a:xfrm>
            <a:custGeom>
              <a:avLst/>
              <a:gdLst>
                <a:gd name="T0" fmla="*/ 0 w 6"/>
                <a:gd name="T1" fmla="*/ 7 h 7"/>
                <a:gd name="T2" fmla="*/ 6 w 6"/>
                <a:gd name="T3" fmla="*/ 5 h 7"/>
                <a:gd name="T4" fmla="*/ 3 w 6"/>
                <a:gd name="T5" fmla="*/ 0 h 7"/>
                <a:gd name="T6" fmla="*/ 0 w 6"/>
                <a:gd name="T7" fmla="*/ 7 h 7"/>
              </a:gdLst>
              <a:ahLst/>
              <a:cxnLst>
                <a:cxn ang="0">
                  <a:pos x="T0" y="T1"/>
                </a:cxn>
                <a:cxn ang="0">
                  <a:pos x="T2" y="T3"/>
                </a:cxn>
                <a:cxn ang="0">
                  <a:pos x="T4" y="T5"/>
                </a:cxn>
                <a:cxn ang="0">
                  <a:pos x="T6" y="T7"/>
                </a:cxn>
              </a:cxnLst>
              <a:rect l="0" t="0" r="r" b="b"/>
              <a:pathLst>
                <a:path w="6" h="7">
                  <a:moveTo>
                    <a:pt x="0" y="7"/>
                  </a:moveTo>
                  <a:lnTo>
                    <a:pt x="6" y="5"/>
                  </a:lnTo>
                  <a:lnTo>
                    <a:pt x="3" y="0"/>
                  </a:lnTo>
                  <a:lnTo>
                    <a:pt x="0" y="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0" name="Freeform 1473"/>
            <p:cNvSpPr/>
            <p:nvPr/>
          </p:nvSpPr>
          <p:spPr bwMode="auto">
            <a:xfrm>
              <a:off x="5475686" y="4194573"/>
              <a:ext cx="7144" cy="5954"/>
            </a:xfrm>
            <a:custGeom>
              <a:avLst/>
              <a:gdLst>
                <a:gd name="T0" fmla="*/ 2 w 6"/>
                <a:gd name="T1" fmla="*/ 0 h 5"/>
                <a:gd name="T2" fmla="*/ 0 w 6"/>
                <a:gd name="T3" fmla="*/ 5 h 5"/>
                <a:gd name="T4" fmla="*/ 6 w 6"/>
                <a:gd name="T5" fmla="*/ 4 h 5"/>
                <a:gd name="T6" fmla="*/ 2 w 6"/>
                <a:gd name="T7" fmla="*/ 0 h 5"/>
              </a:gdLst>
              <a:ahLst/>
              <a:cxnLst>
                <a:cxn ang="0">
                  <a:pos x="T0" y="T1"/>
                </a:cxn>
                <a:cxn ang="0">
                  <a:pos x="T2" y="T3"/>
                </a:cxn>
                <a:cxn ang="0">
                  <a:pos x="T4" y="T5"/>
                </a:cxn>
                <a:cxn ang="0">
                  <a:pos x="T6" y="T7"/>
                </a:cxn>
              </a:cxnLst>
              <a:rect l="0" t="0" r="r" b="b"/>
              <a:pathLst>
                <a:path w="6" h="5">
                  <a:moveTo>
                    <a:pt x="2" y="0"/>
                  </a:moveTo>
                  <a:lnTo>
                    <a:pt x="0" y="5"/>
                  </a:lnTo>
                  <a:lnTo>
                    <a:pt x="6" y="4"/>
                  </a:lnTo>
                  <a:lnTo>
                    <a:pt x="2"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1" name="Freeform 1474"/>
            <p:cNvSpPr/>
            <p:nvPr/>
          </p:nvSpPr>
          <p:spPr bwMode="auto">
            <a:xfrm>
              <a:off x="5464970" y="4189811"/>
              <a:ext cx="5953" cy="5954"/>
            </a:xfrm>
            <a:custGeom>
              <a:avLst/>
              <a:gdLst>
                <a:gd name="T0" fmla="*/ 5 w 5"/>
                <a:gd name="T1" fmla="*/ 0 h 5"/>
                <a:gd name="T2" fmla="*/ 5 w 5"/>
                <a:gd name="T3" fmla="*/ 0 h 5"/>
                <a:gd name="T4" fmla="*/ 0 w 5"/>
                <a:gd name="T5" fmla="*/ 1 h 5"/>
                <a:gd name="T6" fmla="*/ 5 w 5"/>
                <a:gd name="T7" fmla="*/ 5 h 5"/>
                <a:gd name="T8" fmla="*/ 5 w 5"/>
                <a:gd name="T9" fmla="*/ 0 h 5"/>
              </a:gdLst>
              <a:ahLst/>
              <a:cxnLst>
                <a:cxn ang="0">
                  <a:pos x="T0" y="T1"/>
                </a:cxn>
                <a:cxn ang="0">
                  <a:pos x="T2" y="T3"/>
                </a:cxn>
                <a:cxn ang="0">
                  <a:pos x="T4" y="T5"/>
                </a:cxn>
                <a:cxn ang="0">
                  <a:pos x="T6" y="T7"/>
                </a:cxn>
                <a:cxn ang="0">
                  <a:pos x="T8" y="T9"/>
                </a:cxn>
              </a:cxnLst>
              <a:rect l="0" t="0" r="r" b="b"/>
              <a:pathLst>
                <a:path w="5" h="5">
                  <a:moveTo>
                    <a:pt x="5" y="0"/>
                  </a:moveTo>
                  <a:lnTo>
                    <a:pt x="5" y="0"/>
                  </a:lnTo>
                  <a:lnTo>
                    <a:pt x="0" y="1"/>
                  </a:lnTo>
                  <a:lnTo>
                    <a:pt x="5" y="5"/>
                  </a:lnTo>
                  <a:lnTo>
                    <a:pt x="5"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2" name="Freeform 1475"/>
            <p:cNvSpPr/>
            <p:nvPr/>
          </p:nvSpPr>
          <p:spPr bwMode="auto">
            <a:xfrm>
              <a:off x="5450683" y="4194573"/>
              <a:ext cx="5953" cy="5954"/>
            </a:xfrm>
            <a:custGeom>
              <a:avLst/>
              <a:gdLst>
                <a:gd name="T0" fmla="*/ 5 w 5"/>
                <a:gd name="T1" fmla="*/ 0 h 5"/>
                <a:gd name="T2" fmla="*/ 0 w 5"/>
                <a:gd name="T3" fmla="*/ 1 h 5"/>
                <a:gd name="T4" fmla="*/ 5 w 5"/>
                <a:gd name="T5" fmla="*/ 5 h 5"/>
                <a:gd name="T6" fmla="*/ 5 w 5"/>
                <a:gd name="T7" fmla="*/ 0 h 5"/>
              </a:gdLst>
              <a:ahLst/>
              <a:cxnLst>
                <a:cxn ang="0">
                  <a:pos x="T0" y="T1"/>
                </a:cxn>
                <a:cxn ang="0">
                  <a:pos x="T2" y="T3"/>
                </a:cxn>
                <a:cxn ang="0">
                  <a:pos x="T4" y="T5"/>
                </a:cxn>
                <a:cxn ang="0">
                  <a:pos x="T6" y="T7"/>
                </a:cxn>
              </a:cxnLst>
              <a:rect l="0" t="0" r="r" b="b"/>
              <a:pathLst>
                <a:path w="5" h="5">
                  <a:moveTo>
                    <a:pt x="5" y="0"/>
                  </a:moveTo>
                  <a:lnTo>
                    <a:pt x="0" y="1"/>
                  </a:lnTo>
                  <a:lnTo>
                    <a:pt x="5" y="5"/>
                  </a:lnTo>
                  <a:lnTo>
                    <a:pt x="5"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3" name="Freeform 1476"/>
            <p:cNvSpPr/>
            <p:nvPr/>
          </p:nvSpPr>
          <p:spPr bwMode="auto">
            <a:xfrm>
              <a:off x="5437586" y="4199336"/>
              <a:ext cx="5953" cy="5954"/>
            </a:xfrm>
            <a:custGeom>
              <a:avLst/>
              <a:gdLst>
                <a:gd name="T0" fmla="*/ 5 w 5"/>
                <a:gd name="T1" fmla="*/ 0 h 5"/>
                <a:gd name="T2" fmla="*/ 0 w 5"/>
                <a:gd name="T3" fmla="*/ 1 h 5"/>
                <a:gd name="T4" fmla="*/ 5 w 5"/>
                <a:gd name="T5" fmla="*/ 5 h 5"/>
                <a:gd name="T6" fmla="*/ 5 w 5"/>
                <a:gd name="T7" fmla="*/ 0 h 5"/>
              </a:gdLst>
              <a:ahLst/>
              <a:cxnLst>
                <a:cxn ang="0">
                  <a:pos x="T0" y="T1"/>
                </a:cxn>
                <a:cxn ang="0">
                  <a:pos x="T2" y="T3"/>
                </a:cxn>
                <a:cxn ang="0">
                  <a:pos x="T4" y="T5"/>
                </a:cxn>
                <a:cxn ang="0">
                  <a:pos x="T6" y="T7"/>
                </a:cxn>
              </a:cxnLst>
              <a:rect l="0" t="0" r="r" b="b"/>
              <a:pathLst>
                <a:path w="5" h="5">
                  <a:moveTo>
                    <a:pt x="5" y="0"/>
                  </a:moveTo>
                  <a:lnTo>
                    <a:pt x="0" y="1"/>
                  </a:lnTo>
                  <a:lnTo>
                    <a:pt x="5" y="5"/>
                  </a:lnTo>
                  <a:lnTo>
                    <a:pt x="5"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4" name="Freeform 1477"/>
            <p:cNvSpPr/>
            <p:nvPr/>
          </p:nvSpPr>
          <p:spPr bwMode="auto">
            <a:xfrm>
              <a:off x="5424489" y="4202908"/>
              <a:ext cx="7144" cy="9525"/>
            </a:xfrm>
            <a:custGeom>
              <a:avLst/>
              <a:gdLst>
                <a:gd name="T0" fmla="*/ 6 w 6"/>
                <a:gd name="T1" fmla="*/ 0 h 8"/>
                <a:gd name="T2" fmla="*/ 0 w 6"/>
                <a:gd name="T3" fmla="*/ 2 h 8"/>
                <a:gd name="T4" fmla="*/ 6 w 6"/>
                <a:gd name="T5" fmla="*/ 8 h 8"/>
                <a:gd name="T6" fmla="*/ 6 w 6"/>
                <a:gd name="T7" fmla="*/ 0 h 8"/>
              </a:gdLst>
              <a:ahLst/>
              <a:cxnLst>
                <a:cxn ang="0">
                  <a:pos x="T0" y="T1"/>
                </a:cxn>
                <a:cxn ang="0">
                  <a:pos x="T2" y="T3"/>
                </a:cxn>
                <a:cxn ang="0">
                  <a:pos x="T4" y="T5"/>
                </a:cxn>
                <a:cxn ang="0">
                  <a:pos x="T6" y="T7"/>
                </a:cxn>
              </a:cxnLst>
              <a:rect l="0" t="0" r="r" b="b"/>
              <a:pathLst>
                <a:path w="6" h="8">
                  <a:moveTo>
                    <a:pt x="6" y="0"/>
                  </a:moveTo>
                  <a:lnTo>
                    <a:pt x="0" y="2"/>
                  </a:lnTo>
                  <a:lnTo>
                    <a:pt x="6" y="8"/>
                  </a:lnTo>
                  <a:lnTo>
                    <a:pt x="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5" name="Freeform 1478"/>
            <p:cNvSpPr/>
            <p:nvPr/>
          </p:nvSpPr>
          <p:spPr bwMode="auto">
            <a:xfrm>
              <a:off x="5286377" y="4162427"/>
              <a:ext cx="75010" cy="80963"/>
            </a:xfrm>
            <a:custGeom>
              <a:avLst/>
              <a:gdLst>
                <a:gd name="T0" fmla="*/ 33 w 47"/>
                <a:gd name="T1" fmla="*/ 24 h 51"/>
                <a:gd name="T2" fmla="*/ 28 w 47"/>
                <a:gd name="T3" fmla="*/ 17 h 51"/>
                <a:gd name="T4" fmla="*/ 25 w 47"/>
                <a:gd name="T5" fmla="*/ 21 h 51"/>
                <a:gd name="T6" fmla="*/ 25 w 47"/>
                <a:gd name="T7" fmla="*/ 14 h 51"/>
                <a:gd name="T8" fmla="*/ 15 w 47"/>
                <a:gd name="T9" fmla="*/ 7 h 51"/>
                <a:gd name="T10" fmla="*/ 13 w 47"/>
                <a:gd name="T11" fmla="*/ 11 h 51"/>
                <a:gd name="T12" fmla="*/ 13 w 47"/>
                <a:gd name="T13" fmla="*/ 6 h 51"/>
                <a:gd name="T14" fmla="*/ 0 w 47"/>
                <a:gd name="T15" fmla="*/ 0 h 51"/>
                <a:gd name="T16" fmla="*/ 8 w 47"/>
                <a:gd name="T17" fmla="*/ 18 h 51"/>
                <a:gd name="T18" fmla="*/ 15 w 47"/>
                <a:gd name="T19" fmla="*/ 20 h 51"/>
                <a:gd name="T20" fmla="*/ 11 w 47"/>
                <a:gd name="T21" fmla="*/ 23 h 51"/>
                <a:gd name="T22" fmla="*/ 17 w 47"/>
                <a:gd name="T23" fmla="*/ 30 h 51"/>
                <a:gd name="T24" fmla="*/ 25 w 47"/>
                <a:gd name="T25" fmla="*/ 31 h 51"/>
                <a:gd name="T26" fmla="*/ 21 w 47"/>
                <a:gd name="T27" fmla="*/ 34 h 51"/>
                <a:gd name="T28" fmla="*/ 28 w 47"/>
                <a:gd name="T29" fmla="*/ 41 h 51"/>
                <a:gd name="T30" fmla="*/ 36 w 47"/>
                <a:gd name="T31" fmla="*/ 42 h 51"/>
                <a:gd name="T32" fmla="*/ 32 w 47"/>
                <a:gd name="T33" fmla="*/ 44 h 51"/>
                <a:gd name="T34" fmla="*/ 47 w 47"/>
                <a:gd name="T35" fmla="*/ 51 h 51"/>
                <a:gd name="T36" fmla="*/ 38 w 47"/>
                <a:gd name="T37" fmla="*/ 28 h 51"/>
                <a:gd name="T38" fmla="*/ 35 w 47"/>
                <a:gd name="T39" fmla="*/ 32 h 51"/>
                <a:gd name="T40" fmla="*/ 33 w 47"/>
                <a:gd name="T41" fmla="*/ 2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7" h="51">
                  <a:moveTo>
                    <a:pt x="33" y="24"/>
                  </a:moveTo>
                  <a:cubicBezTo>
                    <a:pt x="32" y="21"/>
                    <a:pt x="29" y="20"/>
                    <a:pt x="28" y="17"/>
                  </a:cubicBezTo>
                  <a:cubicBezTo>
                    <a:pt x="25" y="21"/>
                    <a:pt x="25" y="21"/>
                    <a:pt x="25" y="21"/>
                  </a:cubicBezTo>
                  <a:cubicBezTo>
                    <a:pt x="25" y="14"/>
                    <a:pt x="25" y="14"/>
                    <a:pt x="25" y="14"/>
                  </a:cubicBezTo>
                  <a:cubicBezTo>
                    <a:pt x="21" y="11"/>
                    <a:pt x="18" y="10"/>
                    <a:pt x="15" y="7"/>
                  </a:cubicBezTo>
                  <a:cubicBezTo>
                    <a:pt x="13" y="11"/>
                    <a:pt x="13" y="11"/>
                    <a:pt x="13" y="11"/>
                  </a:cubicBezTo>
                  <a:cubicBezTo>
                    <a:pt x="13" y="6"/>
                    <a:pt x="13" y="6"/>
                    <a:pt x="13" y="6"/>
                  </a:cubicBezTo>
                  <a:cubicBezTo>
                    <a:pt x="6" y="2"/>
                    <a:pt x="0" y="0"/>
                    <a:pt x="0" y="0"/>
                  </a:cubicBezTo>
                  <a:cubicBezTo>
                    <a:pt x="0" y="0"/>
                    <a:pt x="3" y="9"/>
                    <a:pt x="8" y="18"/>
                  </a:cubicBezTo>
                  <a:cubicBezTo>
                    <a:pt x="15" y="20"/>
                    <a:pt x="15" y="20"/>
                    <a:pt x="15" y="20"/>
                  </a:cubicBezTo>
                  <a:cubicBezTo>
                    <a:pt x="11" y="23"/>
                    <a:pt x="11" y="23"/>
                    <a:pt x="11" y="23"/>
                  </a:cubicBezTo>
                  <a:cubicBezTo>
                    <a:pt x="13" y="25"/>
                    <a:pt x="14" y="27"/>
                    <a:pt x="17" y="30"/>
                  </a:cubicBezTo>
                  <a:cubicBezTo>
                    <a:pt x="25" y="31"/>
                    <a:pt x="25" y="31"/>
                    <a:pt x="25" y="31"/>
                  </a:cubicBezTo>
                  <a:cubicBezTo>
                    <a:pt x="21" y="34"/>
                    <a:pt x="21" y="34"/>
                    <a:pt x="21" y="34"/>
                  </a:cubicBezTo>
                  <a:cubicBezTo>
                    <a:pt x="22" y="37"/>
                    <a:pt x="25" y="38"/>
                    <a:pt x="28" y="41"/>
                  </a:cubicBezTo>
                  <a:cubicBezTo>
                    <a:pt x="36" y="42"/>
                    <a:pt x="36" y="42"/>
                    <a:pt x="36" y="42"/>
                  </a:cubicBezTo>
                  <a:cubicBezTo>
                    <a:pt x="32" y="44"/>
                    <a:pt x="32" y="44"/>
                    <a:pt x="32" y="44"/>
                  </a:cubicBezTo>
                  <a:cubicBezTo>
                    <a:pt x="38" y="46"/>
                    <a:pt x="42" y="49"/>
                    <a:pt x="47" y="51"/>
                  </a:cubicBezTo>
                  <a:cubicBezTo>
                    <a:pt x="46" y="42"/>
                    <a:pt x="42" y="35"/>
                    <a:pt x="38" y="28"/>
                  </a:cubicBezTo>
                  <a:cubicBezTo>
                    <a:pt x="35" y="32"/>
                    <a:pt x="35" y="32"/>
                    <a:pt x="35" y="32"/>
                  </a:cubicBezTo>
                  <a:lnTo>
                    <a:pt x="33"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36" name="Freeform 1479"/>
            <p:cNvSpPr/>
            <p:nvPr/>
          </p:nvSpPr>
          <p:spPr bwMode="auto">
            <a:xfrm>
              <a:off x="5342336" y="4199336"/>
              <a:ext cx="1191" cy="1191"/>
            </a:xfrm>
            <a:custGeom>
              <a:avLst/>
              <a:gdLst>
                <a:gd name="T0" fmla="*/ 1 w 1"/>
                <a:gd name="T1" fmla="*/ 1 h 1"/>
                <a:gd name="T2" fmla="*/ 0 w 1"/>
                <a:gd name="T3" fmla="*/ 0 h 1"/>
                <a:gd name="T4" fmla="*/ 0 w 1"/>
                <a:gd name="T5" fmla="*/ 1 h 1"/>
                <a:gd name="T6" fmla="*/ 1 w 1"/>
                <a:gd name="T7" fmla="*/ 1 h 1"/>
              </a:gdLst>
              <a:ahLst/>
              <a:cxnLst>
                <a:cxn ang="0">
                  <a:pos x="T0" y="T1"/>
                </a:cxn>
                <a:cxn ang="0">
                  <a:pos x="T2" y="T3"/>
                </a:cxn>
                <a:cxn ang="0">
                  <a:pos x="T4" y="T5"/>
                </a:cxn>
                <a:cxn ang="0">
                  <a:pos x="T6" y="T7"/>
                </a:cxn>
              </a:cxnLst>
              <a:rect l="0" t="0" r="r" b="b"/>
              <a:pathLst>
                <a:path w="1" h="1">
                  <a:moveTo>
                    <a:pt x="1" y="1"/>
                  </a:moveTo>
                  <a:lnTo>
                    <a:pt x="0" y="0"/>
                  </a:lnTo>
                  <a:lnTo>
                    <a:pt x="0" y="1"/>
                  </a:lnTo>
                  <a:lnTo>
                    <a:pt x="1" y="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1" name="Freeform 1480"/>
            <p:cNvSpPr/>
            <p:nvPr/>
          </p:nvSpPr>
          <p:spPr bwMode="auto">
            <a:xfrm>
              <a:off x="5353052" y="4232673"/>
              <a:ext cx="8335" cy="8335"/>
            </a:xfrm>
            <a:custGeom>
              <a:avLst/>
              <a:gdLst>
                <a:gd name="T0" fmla="*/ 5 w 5"/>
                <a:gd name="T1" fmla="*/ 5 h 5"/>
                <a:gd name="T2" fmla="*/ 0 w 5"/>
                <a:gd name="T3" fmla="*/ 0 h 5"/>
                <a:gd name="T4" fmla="*/ 5 w 5"/>
                <a:gd name="T5" fmla="*/ 5 h 5"/>
              </a:gdLst>
              <a:ahLst/>
              <a:cxnLst>
                <a:cxn ang="0">
                  <a:pos x="T0" y="T1"/>
                </a:cxn>
                <a:cxn ang="0">
                  <a:pos x="T2" y="T3"/>
                </a:cxn>
                <a:cxn ang="0">
                  <a:pos x="T4" y="T5"/>
                </a:cxn>
              </a:cxnLst>
              <a:rect l="0" t="0" r="r" b="b"/>
              <a:pathLst>
                <a:path w="5" h="5">
                  <a:moveTo>
                    <a:pt x="5" y="5"/>
                  </a:moveTo>
                  <a:cubicBezTo>
                    <a:pt x="0" y="0"/>
                    <a:pt x="0" y="0"/>
                    <a:pt x="0" y="0"/>
                  </a:cubicBezTo>
                  <a:cubicBezTo>
                    <a:pt x="1" y="1"/>
                    <a:pt x="3" y="4"/>
                    <a:pt x="5"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2" name="Freeform 1481"/>
            <p:cNvSpPr/>
            <p:nvPr/>
          </p:nvSpPr>
          <p:spPr bwMode="auto">
            <a:xfrm>
              <a:off x="5326858" y="4138614"/>
              <a:ext cx="39291" cy="104775"/>
            </a:xfrm>
            <a:custGeom>
              <a:avLst/>
              <a:gdLst>
                <a:gd name="T0" fmla="*/ 20 w 25"/>
                <a:gd name="T1" fmla="*/ 28 h 66"/>
                <a:gd name="T2" fmla="*/ 16 w 25"/>
                <a:gd name="T3" fmla="*/ 29 h 66"/>
                <a:gd name="T4" fmla="*/ 18 w 25"/>
                <a:gd name="T5" fmla="*/ 24 h 66"/>
                <a:gd name="T6" fmla="*/ 11 w 25"/>
                <a:gd name="T7" fmla="*/ 14 h 66"/>
                <a:gd name="T8" fmla="*/ 8 w 25"/>
                <a:gd name="T9" fmla="*/ 15 h 66"/>
                <a:gd name="T10" fmla="*/ 10 w 25"/>
                <a:gd name="T11" fmla="*/ 10 h 66"/>
                <a:gd name="T12" fmla="*/ 2 w 25"/>
                <a:gd name="T13" fmla="*/ 0 h 66"/>
                <a:gd name="T14" fmla="*/ 2 w 25"/>
                <a:gd name="T15" fmla="*/ 21 h 66"/>
                <a:gd name="T16" fmla="*/ 7 w 25"/>
                <a:gd name="T17" fmla="*/ 24 h 66"/>
                <a:gd name="T18" fmla="*/ 2 w 25"/>
                <a:gd name="T19" fmla="*/ 25 h 66"/>
                <a:gd name="T20" fmla="*/ 3 w 25"/>
                <a:gd name="T21" fmla="*/ 32 h 66"/>
                <a:gd name="T22" fmla="*/ 10 w 25"/>
                <a:gd name="T23" fmla="*/ 38 h 66"/>
                <a:gd name="T24" fmla="*/ 11 w 25"/>
                <a:gd name="T25" fmla="*/ 39 h 66"/>
                <a:gd name="T26" fmla="*/ 10 w 25"/>
                <a:gd name="T27" fmla="*/ 39 h 66"/>
                <a:gd name="T28" fmla="*/ 24 w 25"/>
                <a:gd name="T29" fmla="*/ 66 h 66"/>
                <a:gd name="T30" fmla="*/ 24 w 25"/>
                <a:gd name="T31" fmla="*/ 40 h 66"/>
                <a:gd name="T32" fmla="*/ 20 w 25"/>
                <a:gd name="T33" fmla="*/ 43 h 66"/>
                <a:gd name="T34" fmla="*/ 22 w 25"/>
                <a:gd name="T35" fmla="*/ 35 h 66"/>
                <a:gd name="T36" fmla="*/ 20 w 25"/>
                <a:gd name="T37" fmla="*/ 2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 h="66">
                  <a:moveTo>
                    <a:pt x="20" y="28"/>
                  </a:moveTo>
                  <a:cubicBezTo>
                    <a:pt x="16" y="29"/>
                    <a:pt x="16" y="29"/>
                    <a:pt x="16" y="29"/>
                  </a:cubicBezTo>
                  <a:cubicBezTo>
                    <a:pt x="18" y="24"/>
                    <a:pt x="18" y="24"/>
                    <a:pt x="18" y="24"/>
                  </a:cubicBezTo>
                  <a:cubicBezTo>
                    <a:pt x="16" y="19"/>
                    <a:pt x="14" y="17"/>
                    <a:pt x="11" y="14"/>
                  </a:cubicBezTo>
                  <a:cubicBezTo>
                    <a:pt x="8" y="15"/>
                    <a:pt x="8" y="15"/>
                    <a:pt x="8" y="15"/>
                  </a:cubicBezTo>
                  <a:cubicBezTo>
                    <a:pt x="10" y="10"/>
                    <a:pt x="10" y="10"/>
                    <a:pt x="10" y="10"/>
                  </a:cubicBezTo>
                  <a:cubicBezTo>
                    <a:pt x="4" y="4"/>
                    <a:pt x="2" y="0"/>
                    <a:pt x="2" y="0"/>
                  </a:cubicBezTo>
                  <a:cubicBezTo>
                    <a:pt x="2" y="0"/>
                    <a:pt x="0" y="8"/>
                    <a:pt x="2" y="21"/>
                  </a:cubicBezTo>
                  <a:cubicBezTo>
                    <a:pt x="7" y="24"/>
                    <a:pt x="7" y="24"/>
                    <a:pt x="7" y="24"/>
                  </a:cubicBezTo>
                  <a:cubicBezTo>
                    <a:pt x="2" y="25"/>
                    <a:pt x="2" y="25"/>
                    <a:pt x="2" y="25"/>
                  </a:cubicBezTo>
                  <a:cubicBezTo>
                    <a:pt x="2" y="26"/>
                    <a:pt x="3" y="29"/>
                    <a:pt x="3" y="32"/>
                  </a:cubicBezTo>
                  <a:cubicBezTo>
                    <a:pt x="6" y="33"/>
                    <a:pt x="7" y="35"/>
                    <a:pt x="10" y="38"/>
                  </a:cubicBezTo>
                  <a:cubicBezTo>
                    <a:pt x="11" y="39"/>
                    <a:pt x="11" y="39"/>
                    <a:pt x="11" y="39"/>
                  </a:cubicBezTo>
                  <a:cubicBezTo>
                    <a:pt x="10" y="39"/>
                    <a:pt x="10" y="39"/>
                    <a:pt x="10" y="39"/>
                  </a:cubicBezTo>
                  <a:cubicBezTo>
                    <a:pt x="16" y="46"/>
                    <a:pt x="21" y="54"/>
                    <a:pt x="24" y="66"/>
                  </a:cubicBezTo>
                  <a:cubicBezTo>
                    <a:pt x="25" y="57"/>
                    <a:pt x="25" y="49"/>
                    <a:pt x="24" y="40"/>
                  </a:cubicBezTo>
                  <a:cubicBezTo>
                    <a:pt x="20" y="43"/>
                    <a:pt x="20" y="43"/>
                    <a:pt x="20" y="43"/>
                  </a:cubicBezTo>
                  <a:cubicBezTo>
                    <a:pt x="22" y="35"/>
                    <a:pt x="22" y="35"/>
                    <a:pt x="22" y="35"/>
                  </a:cubicBezTo>
                  <a:cubicBezTo>
                    <a:pt x="21" y="32"/>
                    <a:pt x="20" y="29"/>
                    <a:pt x="20" y="2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3" name="Freeform 1482"/>
            <p:cNvSpPr/>
            <p:nvPr/>
          </p:nvSpPr>
          <p:spPr bwMode="auto">
            <a:xfrm>
              <a:off x="5361386" y="4241008"/>
              <a:ext cx="3572" cy="2381"/>
            </a:xfrm>
            <a:custGeom>
              <a:avLst/>
              <a:gdLst>
                <a:gd name="T0" fmla="*/ 2 w 2"/>
                <a:gd name="T1" fmla="*/ 2 h 2"/>
                <a:gd name="T2" fmla="*/ 2 w 2"/>
                <a:gd name="T3" fmla="*/ 2 h 2"/>
                <a:gd name="T4" fmla="*/ 0 w 2"/>
                <a:gd name="T5" fmla="*/ 0 h 2"/>
                <a:gd name="T6" fmla="*/ 2 w 2"/>
                <a:gd name="T7" fmla="*/ 2 h 2"/>
              </a:gdLst>
              <a:ahLst/>
              <a:cxnLst>
                <a:cxn ang="0">
                  <a:pos x="T0" y="T1"/>
                </a:cxn>
                <a:cxn ang="0">
                  <a:pos x="T2" y="T3"/>
                </a:cxn>
                <a:cxn ang="0">
                  <a:pos x="T4" y="T5"/>
                </a:cxn>
                <a:cxn ang="0">
                  <a:pos x="T6" y="T7"/>
                </a:cxn>
              </a:cxnLst>
              <a:rect l="0" t="0" r="r" b="b"/>
              <a:pathLst>
                <a:path w="2" h="2">
                  <a:moveTo>
                    <a:pt x="2" y="2"/>
                  </a:moveTo>
                  <a:cubicBezTo>
                    <a:pt x="2" y="2"/>
                    <a:pt x="2" y="2"/>
                    <a:pt x="2" y="2"/>
                  </a:cubicBezTo>
                  <a:cubicBezTo>
                    <a:pt x="0" y="0"/>
                    <a:pt x="0" y="0"/>
                    <a:pt x="0" y="0"/>
                  </a:cubicBezTo>
                  <a:lnTo>
                    <a:pt x="2" y="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4" name="Freeform 1483"/>
            <p:cNvSpPr/>
            <p:nvPr/>
          </p:nvSpPr>
          <p:spPr bwMode="auto">
            <a:xfrm>
              <a:off x="5455445" y="4348164"/>
              <a:ext cx="326231" cy="88106"/>
            </a:xfrm>
            <a:custGeom>
              <a:avLst/>
              <a:gdLst>
                <a:gd name="T0" fmla="*/ 202 w 205"/>
                <a:gd name="T1" fmla="*/ 17 h 55"/>
                <a:gd name="T2" fmla="*/ 180 w 205"/>
                <a:gd name="T3" fmla="*/ 2 h 55"/>
                <a:gd name="T4" fmla="*/ 113 w 205"/>
                <a:gd name="T5" fmla="*/ 16 h 55"/>
                <a:gd name="T6" fmla="*/ 112 w 205"/>
                <a:gd name="T7" fmla="*/ 16 h 55"/>
                <a:gd name="T8" fmla="*/ 20 w 205"/>
                <a:gd name="T9" fmla="*/ 13 h 55"/>
                <a:gd name="T10" fmla="*/ 6 w 205"/>
                <a:gd name="T11" fmla="*/ 19 h 55"/>
                <a:gd name="T12" fmla="*/ 0 w 205"/>
                <a:gd name="T13" fmla="*/ 31 h 55"/>
                <a:gd name="T14" fmla="*/ 14 w 205"/>
                <a:gd name="T15" fmla="*/ 51 h 55"/>
                <a:gd name="T16" fmla="*/ 18 w 205"/>
                <a:gd name="T17" fmla="*/ 51 h 55"/>
                <a:gd name="T18" fmla="*/ 109 w 205"/>
                <a:gd name="T19" fmla="*/ 53 h 55"/>
                <a:gd name="T20" fmla="*/ 117 w 205"/>
                <a:gd name="T21" fmla="*/ 53 h 55"/>
                <a:gd name="T22" fmla="*/ 189 w 205"/>
                <a:gd name="T23" fmla="*/ 40 h 55"/>
                <a:gd name="T24" fmla="*/ 202 w 205"/>
                <a:gd name="T25" fmla="*/ 17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5" h="55">
                  <a:moveTo>
                    <a:pt x="202" y="17"/>
                  </a:moveTo>
                  <a:cubicBezTo>
                    <a:pt x="201" y="7"/>
                    <a:pt x="191" y="0"/>
                    <a:pt x="180" y="2"/>
                  </a:cubicBezTo>
                  <a:cubicBezTo>
                    <a:pt x="113" y="16"/>
                    <a:pt x="113" y="16"/>
                    <a:pt x="113" y="16"/>
                  </a:cubicBezTo>
                  <a:cubicBezTo>
                    <a:pt x="113" y="16"/>
                    <a:pt x="113" y="16"/>
                    <a:pt x="112" y="16"/>
                  </a:cubicBezTo>
                  <a:cubicBezTo>
                    <a:pt x="20" y="13"/>
                    <a:pt x="20" y="13"/>
                    <a:pt x="20" y="13"/>
                  </a:cubicBezTo>
                  <a:cubicBezTo>
                    <a:pt x="14" y="13"/>
                    <a:pt x="10" y="14"/>
                    <a:pt x="6" y="19"/>
                  </a:cubicBezTo>
                  <a:cubicBezTo>
                    <a:pt x="1" y="21"/>
                    <a:pt x="0" y="26"/>
                    <a:pt x="0" y="31"/>
                  </a:cubicBezTo>
                  <a:cubicBezTo>
                    <a:pt x="0" y="41"/>
                    <a:pt x="6" y="48"/>
                    <a:pt x="14" y="51"/>
                  </a:cubicBezTo>
                  <a:cubicBezTo>
                    <a:pt x="15" y="51"/>
                    <a:pt x="17" y="51"/>
                    <a:pt x="18" y="51"/>
                  </a:cubicBezTo>
                  <a:cubicBezTo>
                    <a:pt x="109" y="53"/>
                    <a:pt x="109" y="53"/>
                    <a:pt x="109" y="53"/>
                  </a:cubicBezTo>
                  <a:cubicBezTo>
                    <a:pt x="112" y="55"/>
                    <a:pt x="115" y="55"/>
                    <a:pt x="117" y="53"/>
                  </a:cubicBezTo>
                  <a:cubicBezTo>
                    <a:pt x="189" y="40"/>
                    <a:pt x="189" y="40"/>
                    <a:pt x="189" y="40"/>
                  </a:cubicBezTo>
                  <a:cubicBezTo>
                    <a:pt x="198" y="37"/>
                    <a:pt x="205" y="27"/>
                    <a:pt x="202"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5" name="Freeform 1484"/>
            <p:cNvSpPr/>
            <p:nvPr/>
          </p:nvSpPr>
          <p:spPr bwMode="auto">
            <a:xfrm>
              <a:off x="5185173" y="4356498"/>
              <a:ext cx="205978" cy="126206"/>
            </a:xfrm>
            <a:custGeom>
              <a:avLst/>
              <a:gdLst>
                <a:gd name="T0" fmla="*/ 130 w 130"/>
                <a:gd name="T1" fmla="*/ 65 h 79"/>
                <a:gd name="T2" fmla="*/ 124 w 130"/>
                <a:gd name="T3" fmla="*/ 37 h 79"/>
                <a:gd name="T4" fmla="*/ 124 w 130"/>
                <a:gd name="T5" fmla="*/ 28 h 79"/>
                <a:gd name="T6" fmla="*/ 85 w 130"/>
                <a:gd name="T7" fmla="*/ 40 h 79"/>
                <a:gd name="T8" fmla="*/ 31 w 130"/>
                <a:gd name="T9" fmla="*/ 5 h 79"/>
                <a:gd name="T10" fmla="*/ 5 w 130"/>
                <a:gd name="T11" fmla="*/ 11 h 79"/>
                <a:gd name="T12" fmla="*/ 11 w 130"/>
                <a:gd name="T13" fmla="*/ 36 h 79"/>
                <a:gd name="T14" fmla="*/ 71 w 130"/>
                <a:gd name="T15" fmla="*/ 75 h 79"/>
                <a:gd name="T16" fmla="*/ 81 w 130"/>
                <a:gd name="T17" fmla="*/ 79 h 79"/>
                <a:gd name="T18" fmla="*/ 82 w 130"/>
                <a:gd name="T19" fmla="*/ 79 h 79"/>
                <a:gd name="T20" fmla="*/ 89 w 130"/>
                <a:gd name="T21" fmla="*/ 78 h 79"/>
                <a:gd name="T22" fmla="*/ 130 w 130"/>
                <a:gd name="T23" fmla="*/ 65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0" h="79">
                  <a:moveTo>
                    <a:pt x="130" y="65"/>
                  </a:moveTo>
                  <a:cubicBezTo>
                    <a:pt x="124" y="37"/>
                    <a:pt x="124" y="37"/>
                    <a:pt x="124" y="37"/>
                  </a:cubicBezTo>
                  <a:cubicBezTo>
                    <a:pt x="124" y="35"/>
                    <a:pt x="123" y="30"/>
                    <a:pt x="124" y="28"/>
                  </a:cubicBezTo>
                  <a:cubicBezTo>
                    <a:pt x="85" y="40"/>
                    <a:pt x="85" y="40"/>
                    <a:pt x="85" y="40"/>
                  </a:cubicBezTo>
                  <a:cubicBezTo>
                    <a:pt x="31" y="5"/>
                    <a:pt x="31" y="5"/>
                    <a:pt x="31" y="5"/>
                  </a:cubicBezTo>
                  <a:cubicBezTo>
                    <a:pt x="22" y="0"/>
                    <a:pt x="11" y="2"/>
                    <a:pt x="5" y="11"/>
                  </a:cubicBezTo>
                  <a:cubicBezTo>
                    <a:pt x="0" y="19"/>
                    <a:pt x="1" y="30"/>
                    <a:pt x="11" y="36"/>
                  </a:cubicBezTo>
                  <a:cubicBezTo>
                    <a:pt x="71" y="75"/>
                    <a:pt x="71" y="75"/>
                    <a:pt x="71" y="75"/>
                  </a:cubicBezTo>
                  <a:cubicBezTo>
                    <a:pt x="74" y="78"/>
                    <a:pt x="78" y="79"/>
                    <a:pt x="81" y="79"/>
                  </a:cubicBezTo>
                  <a:cubicBezTo>
                    <a:pt x="82" y="79"/>
                    <a:pt x="82" y="79"/>
                    <a:pt x="82" y="79"/>
                  </a:cubicBezTo>
                  <a:cubicBezTo>
                    <a:pt x="84" y="79"/>
                    <a:pt x="86" y="79"/>
                    <a:pt x="89" y="78"/>
                  </a:cubicBezTo>
                  <a:lnTo>
                    <a:pt x="130" y="6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6" name="Freeform 1485"/>
            <p:cNvSpPr/>
            <p:nvPr/>
          </p:nvSpPr>
          <p:spPr bwMode="auto">
            <a:xfrm>
              <a:off x="5391152" y="4331495"/>
              <a:ext cx="286941" cy="570310"/>
            </a:xfrm>
            <a:custGeom>
              <a:avLst/>
              <a:gdLst>
                <a:gd name="T0" fmla="*/ 174 w 180"/>
                <a:gd name="T1" fmla="*/ 245 h 359"/>
                <a:gd name="T2" fmla="*/ 169 w 180"/>
                <a:gd name="T3" fmla="*/ 238 h 359"/>
                <a:gd name="T4" fmla="*/ 124 w 180"/>
                <a:gd name="T5" fmla="*/ 203 h 359"/>
                <a:gd name="T6" fmla="*/ 128 w 180"/>
                <a:gd name="T7" fmla="*/ 179 h 359"/>
                <a:gd name="T8" fmla="*/ 107 w 180"/>
                <a:gd name="T9" fmla="*/ 74 h 359"/>
                <a:gd name="T10" fmla="*/ 58 w 180"/>
                <a:gd name="T11" fmla="*/ 72 h 359"/>
                <a:gd name="T12" fmla="*/ 29 w 180"/>
                <a:gd name="T13" fmla="*/ 42 h 359"/>
                <a:gd name="T14" fmla="*/ 58 w 180"/>
                <a:gd name="T15" fmla="*/ 14 h 359"/>
                <a:gd name="T16" fmla="*/ 60 w 180"/>
                <a:gd name="T17" fmla="*/ 14 h 359"/>
                <a:gd name="T18" fmla="*/ 90 w 180"/>
                <a:gd name="T19" fmla="*/ 16 h 359"/>
                <a:gd name="T20" fmla="*/ 55 w 180"/>
                <a:gd name="T21" fmla="*/ 3 h 359"/>
                <a:gd name="T22" fmla="*/ 34 w 180"/>
                <a:gd name="T23" fmla="*/ 6 h 359"/>
                <a:gd name="T24" fmla="*/ 4 w 180"/>
                <a:gd name="T25" fmla="*/ 52 h 359"/>
                <a:gd name="T26" fmla="*/ 32 w 180"/>
                <a:gd name="T27" fmla="*/ 197 h 359"/>
                <a:gd name="T28" fmla="*/ 76 w 180"/>
                <a:gd name="T29" fmla="*/ 228 h 359"/>
                <a:gd name="T30" fmla="*/ 78 w 180"/>
                <a:gd name="T31" fmla="*/ 228 h 359"/>
                <a:gd name="T32" fmla="*/ 132 w 180"/>
                <a:gd name="T33" fmla="*/ 268 h 359"/>
                <a:gd name="T34" fmla="*/ 132 w 180"/>
                <a:gd name="T35" fmla="*/ 338 h 359"/>
                <a:gd name="T36" fmla="*/ 153 w 180"/>
                <a:gd name="T37" fmla="*/ 359 h 359"/>
                <a:gd name="T38" fmla="*/ 159 w 180"/>
                <a:gd name="T39" fmla="*/ 359 h 359"/>
                <a:gd name="T40" fmla="*/ 180 w 180"/>
                <a:gd name="T41" fmla="*/ 338 h 359"/>
                <a:gd name="T42" fmla="*/ 180 w 180"/>
                <a:gd name="T43" fmla="*/ 257 h 359"/>
                <a:gd name="T44" fmla="*/ 174 w 180"/>
                <a:gd name="T45" fmla="*/ 245 h 3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0" h="359">
                  <a:moveTo>
                    <a:pt x="174" y="245"/>
                  </a:moveTo>
                  <a:cubicBezTo>
                    <a:pt x="173" y="242"/>
                    <a:pt x="171" y="239"/>
                    <a:pt x="169" y="238"/>
                  </a:cubicBezTo>
                  <a:cubicBezTo>
                    <a:pt x="124" y="203"/>
                    <a:pt x="124" y="203"/>
                    <a:pt x="124" y="203"/>
                  </a:cubicBezTo>
                  <a:cubicBezTo>
                    <a:pt x="128" y="196"/>
                    <a:pt x="129" y="187"/>
                    <a:pt x="128" y="179"/>
                  </a:cubicBezTo>
                  <a:cubicBezTo>
                    <a:pt x="107" y="74"/>
                    <a:pt x="107" y="74"/>
                    <a:pt x="107" y="74"/>
                  </a:cubicBezTo>
                  <a:cubicBezTo>
                    <a:pt x="58" y="72"/>
                    <a:pt x="58" y="72"/>
                    <a:pt x="58" y="72"/>
                  </a:cubicBezTo>
                  <a:cubicBezTo>
                    <a:pt x="41" y="72"/>
                    <a:pt x="29" y="59"/>
                    <a:pt x="29" y="42"/>
                  </a:cubicBezTo>
                  <a:cubicBezTo>
                    <a:pt x="30" y="27"/>
                    <a:pt x="43" y="14"/>
                    <a:pt x="58" y="14"/>
                  </a:cubicBezTo>
                  <a:cubicBezTo>
                    <a:pt x="60" y="14"/>
                    <a:pt x="60" y="14"/>
                    <a:pt x="60" y="14"/>
                  </a:cubicBezTo>
                  <a:cubicBezTo>
                    <a:pt x="90" y="16"/>
                    <a:pt x="90" y="16"/>
                    <a:pt x="90" y="16"/>
                  </a:cubicBezTo>
                  <a:cubicBezTo>
                    <a:pt x="82" y="6"/>
                    <a:pt x="69" y="0"/>
                    <a:pt x="55" y="3"/>
                  </a:cubicBezTo>
                  <a:cubicBezTo>
                    <a:pt x="34" y="6"/>
                    <a:pt x="34" y="6"/>
                    <a:pt x="34" y="6"/>
                  </a:cubicBezTo>
                  <a:cubicBezTo>
                    <a:pt x="14" y="10"/>
                    <a:pt x="0" y="31"/>
                    <a:pt x="4" y="52"/>
                  </a:cubicBezTo>
                  <a:cubicBezTo>
                    <a:pt x="32" y="197"/>
                    <a:pt x="32" y="197"/>
                    <a:pt x="32" y="197"/>
                  </a:cubicBezTo>
                  <a:cubicBezTo>
                    <a:pt x="36" y="218"/>
                    <a:pt x="55" y="232"/>
                    <a:pt x="76" y="228"/>
                  </a:cubicBezTo>
                  <a:cubicBezTo>
                    <a:pt x="78" y="228"/>
                    <a:pt x="78" y="228"/>
                    <a:pt x="78" y="228"/>
                  </a:cubicBezTo>
                  <a:cubicBezTo>
                    <a:pt x="132" y="268"/>
                    <a:pt x="132" y="268"/>
                    <a:pt x="132" y="268"/>
                  </a:cubicBezTo>
                  <a:cubicBezTo>
                    <a:pt x="132" y="338"/>
                    <a:pt x="132" y="338"/>
                    <a:pt x="132" y="338"/>
                  </a:cubicBezTo>
                  <a:cubicBezTo>
                    <a:pt x="132" y="349"/>
                    <a:pt x="141" y="359"/>
                    <a:pt x="153" y="359"/>
                  </a:cubicBezTo>
                  <a:cubicBezTo>
                    <a:pt x="159" y="359"/>
                    <a:pt x="159" y="359"/>
                    <a:pt x="159" y="359"/>
                  </a:cubicBezTo>
                  <a:cubicBezTo>
                    <a:pt x="170" y="359"/>
                    <a:pt x="180" y="349"/>
                    <a:pt x="180" y="338"/>
                  </a:cubicBezTo>
                  <a:cubicBezTo>
                    <a:pt x="180" y="257"/>
                    <a:pt x="180" y="257"/>
                    <a:pt x="180" y="257"/>
                  </a:cubicBezTo>
                  <a:cubicBezTo>
                    <a:pt x="180" y="252"/>
                    <a:pt x="177" y="247"/>
                    <a:pt x="174" y="24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7" name="Freeform 1486"/>
            <p:cNvSpPr/>
            <p:nvPr/>
          </p:nvSpPr>
          <p:spPr bwMode="auto">
            <a:xfrm>
              <a:off x="5351861" y="4701779"/>
              <a:ext cx="185737" cy="204788"/>
            </a:xfrm>
            <a:custGeom>
              <a:avLst/>
              <a:gdLst>
                <a:gd name="T0" fmla="*/ 94 w 117"/>
                <a:gd name="T1" fmla="*/ 6 h 129"/>
                <a:gd name="T2" fmla="*/ 94 w 117"/>
                <a:gd name="T3" fmla="*/ 6 h 129"/>
                <a:gd name="T4" fmla="*/ 71 w 117"/>
                <a:gd name="T5" fmla="*/ 0 h 129"/>
                <a:gd name="T6" fmla="*/ 68 w 117"/>
                <a:gd name="T7" fmla="*/ 45 h 129"/>
                <a:gd name="T8" fmla="*/ 12 w 117"/>
                <a:gd name="T9" fmla="*/ 83 h 129"/>
                <a:gd name="T10" fmla="*/ 6 w 117"/>
                <a:gd name="T11" fmla="*/ 112 h 129"/>
                <a:gd name="T12" fmla="*/ 9 w 117"/>
                <a:gd name="T13" fmla="*/ 116 h 129"/>
                <a:gd name="T14" fmla="*/ 39 w 117"/>
                <a:gd name="T15" fmla="*/ 122 h 129"/>
                <a:gd name="T16" fmla="*/ 106 w 117"/>
                <a:gd name="T17" fmla="*/ 77 h 129"/>
                <a:gd name="T18" fmla="*/ 114 w 117"/>
                <a:gd name="T19" fmla="*/ 59 h 129"/>
                <a:gd name="T20" fmla="*/ 115 w 117"/>
                <a:gd name="T21" fmla="*/ 58 h 129"/>
                <a:gd name="T22" fmla="*/ 117 w 117"/>
                <a:gd name="T23" fmla="*/ 19 h 129"/>
                <a:gd name="T24" fmla="*/ 101 w 117"/>
                <a:gd name="T25" fmla="*/ 6 h 129"/>
                <a:gd name="T26" fmla="*/ 94 w 117"/>
                <a:gd name="T27" fmla="*/ 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7" h="129">
                  <a:moveTo>
                    <a:pt x="94" y="6"/>
                  </a:moveTo>
                  <a:cubicBezTo>
                    <a:pt x="94" y="6"/>
                    <a:pt x="94" y="6"/>
                    <a:pt x="94" y="6"/>
                  </a:cubicBezTo>
                  <a:cubicBezTo>
                    <a:pt x="86" y="6"/>
                    <a:pt x="78" y="3"/>
                    <a:pt x="71" y="0"/>
                  </a:cubicBezTo>
                  <a:cubicBezTo>
                    <a:pt x="68" y="45"/>
                    <a:pt x="68" y="45"/>
                    <a:pt x="68" y="45"/>
                  </a:cubicBezTo>
                  <a:cubicBezTo>
                    <a:pt x="12" y="83"/>
                    <a:pt x="12" y="83"/>
                    <a:pt x="12" y="83"/>
                  </a:cubicBezTo>
                  <a:cubicBezTo>
                    <a:pt x="2" y="90"/>
                    <a:pt x="0" y="102"/>
                    <a:pt x="6" y="112"/>
                  </a:cubicBezTo>
                  <a:cubicBezTo>
                    <a:pt x="9" y="116"/>
                    <a:pt x="9" y="116"/>
                    <a:pt x="9" y="116"/>
                  </a:cubicBezTo>
                  <a:cubicBezTo>
                    <a:pt x="16" y="126"/>
                    <a:pt x="29" y="129"/>
                    <a:pt x="39" y="122"/>
                  </a:cubicBezTo>
                  <a:cubicBezTo>
                    <a:pt x="106" y="77"/>
                    <a:pt x="106" y="77"/>
                    <a:pt x="106" y="77"/>
                  </a:cubicBezTo>
                  <a:cubicBezTo>
                    <a:pt x="111" y="73"/>
                    <a:pt x="115" y="66"/>
                    <a:pt x="114" y="59"/>
                  </a:cubicBezTo>
                  <a:cubicBezTo>
                    <a:pt x="115" y="58"/>
                    <a:pt x="115" y="58"/>
                    <a:pt x="115" y="58"/>
                  </a:cubicBezTo>
                  <a:cubicBezTo>
                    <a:pt x="117" y="19"/>
                    <a:pt x="117" y="19"/>
                    <a:pt x="117" y="19"/>
                  </a:cubicBezTo>
                  <a:cubicBezTo>
                    <a:pt x="101" y="6"/>
                    <a:pt x="101" y="6"/>
                    <a:pt x="101" y="6"/>
                  </a:cubicBezTo>
                  <a:cubicBezTo>
                    <a:pt x="99" y="6"/>
                    <a:pt x="96" y="6"/>
                    <a:pt x="94"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8" name="Freeform 1487"/>
            <p:cNvSpPr/>
            <p:nvPr/>
          </p:nvSpPr>
          <p:spPr bwMode="auto">
            <a:xfrm>
              <a:off x="5535217" y="4067177"/>
              <a:ext cx="92869" cy="76200"/>
            </a:xfrm>
            <a:custGeom>
              <a:avLst/>
              <a:gdLst>
                <a:gd name="T0" fmla="*/ 6 w 59"/>
                <a:gd name="T1" fmla="*/ 28 h 48"/>
                <a:gd name="T2" fmla="*/ 0 w 59"/>
                <a:gd name="T3" fmla="*/ 42 h 48"/>
                <a:gd name="T4" fmla="*/ 10 w 59"/>
                <a:gd name="T5" fmla="*/ 35 h 48"/>
                <a:gd name="T6" fmla="*/ 14 w 59"/>
                <a:gd name="T7" fmla="*/ 41 h 48"/>
                <a:gd name="T8" fmla="*/ 5 w 59"/>
                <a:gd name="T9" fmla="*/ 48 h 48"/>
                <a:gd name="T10" fmla="*/ 20 w 59"/>
                <a:gd name="T11" fmla="*/ 45 h 48"/>
                <a:gd name="T12" fmla="*/ 59 w 59"/>
                <a:gd name="T13" fmla="*/ 0 h 48"/>
                <a:gd name="T14" fmla="*/ 6 w 59"/>
                <a:gd name="T15" fmla="*/ 2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9" h="48">
                  <a:moveTo>
                    <a:pt x="6" y="28"/>
                  </a:moveTo>
                  <a:cubicBezTo>
                    <a:pt x="2" y="34"/>
                    <a:pt x="0" y="39"/>
                    <a:pt x="0" y="42"/>
                  </a:cubicBezTo>
                  <a:cubicBezTo>
                    <a:pt x="10" y="35"/>
                    <a:pt x="10" y="35"/>
                    <a:pt x="10" y="35"/>
                  </a:cubicBezTo>
                  <a:cubicBezTo>
                    <a:pt x="14" y="41"/>
                    <a:pt x="14" y="41"/>
                    <a:pt x="14" y="41"/>
                  </a:cubicBezTo>
                  <a:cubicBezTo>
                    <a:pt x="5" y="48"/>
                    <a:pt x="5" y="48"/>
                    <a:pt x="5" y="48"/>
                  </a:cubicBezTo>
                  <a:cubicBezTo>
                    <a:pt x="7" y="48"/>
                    <a:pt x="13" y="48"/>
                    <a:pt x="20" y="45"/>
                  </a:cubicBezTo>
                  <a:cubicBezTo>
                    <a:pt x="37" y="27"/>
                    <a:pt x="56" y="3"/>
                    <a:pt x="59" y="0"/>
                  </a:cubicBezTo>
                  <a:cubicBezTo>
                    <a:pt x="55" y="2"/>
                    <a:pt x="27" y="16"/>
                    <a:pt x="6" y="2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49" name="Freeform 1488"/>
            <p:cNvSpPr/>
            <p:nvPr/>
          </p:nvSpPr>
          <p:spPr bwMode="auto">
            <a:xfrm>
              <a:off x="5450683" y="4048127"/>
              <a:ext cx="38100" cy="39291"/>
            </a:xfrm>
            <a:custGeom>
              <a:avLst/>
              <a:gdLst>
                <a:gd name="T0" fmla="*/ 13 w 24"/>
                <a:gd name="T1" fmla="*/ 25 h 25"/>
                <a:gd name="T2" fmla="*/ 10 w 24"/>
                <a:gd name="T3" fmla="*/ 9 h 25"/>
                <a:gd name="T4" fmla="*/ 24 w 24"/>
                <a:gd name="T5" fmla="*/ 16 h 25"/>
                <a:gd name="T6" fmla="*/ 20 w 24"/>
                <a:gd name="T7" fmla="*/ 9 h 25"/>
                <a:gd name="T8" fmla="*/ 2 w 24"/>
                <a:gd name="T9" fmla="*/ 0 h 25"/>
                <a:gd name="T10" fmla="*/ 9 w 24"/>
                <a:gd name="T11" fmla="*/ 19 h 25"/>
                <a:gd name="T12" fmla="*/ 13 w 24"/>
                <a:gd name="T13" fmla="*/ 25 h 25"/>
              </a:gdLst>
              <a:ahLst/>
              <a:cxnLst>
                <a:cxn ang="0">
                  <a:pos x="T0" y="T1"/>
                </a:cxn>
                <a:cxn ang="0">
                  <a:pos x="T2" y="T3"/>
                </a:cxn>
                <a:cxn ang="0">
                  <a:pos x="T4" y="T5"/>
                </a:cxn>
                <a:cxn ang="0">
                  <a:pos x="T6" y="T7"/>
                </a:cxn>
                <a:cxn ang="0">
                  <a:pos x="T8" y="T9"/>
                </a:cxn>
                <a:cxn ang="0">
                  <a:pos x="T10" y="T11"/>
                </a:cxn>
                <a:cxn ang="0">
                  <a:pos x="T12" y="T13"/>
                </a:cxn>
              </a:cxnLst>
              <a:rect l="0" t="0" r="r" b="b"/>
              <a:pathLst>
                <a:path w="24" h="25">
                  <a:moveTo>
                    <a:pt x="13" y="25"/>
                  </a:moveTo>
                  <a:cubicBezTo>
                    <a:pt x="7" y="16"/>
                    <a:pt x="10" y="9"/>
                    <a:pt x="10" y="9"/>
                  </a:cubicBezTo>
                  <a:cubicBezTo>
                    <a:pt x="10" y="9"/>
                    <a:pt x="17" y="9"/>
                    <a:pt x="24" y="16"/>
                  </a:cubicBezTo>
                  <a:cubicBezTo>
                    <a:pt x="23" y="14"/>
                    <a:pt x="21" y="12"/>
                    <a:pt x="20" y="9"/>
                  </a:cubicBezTo>
                  <a:cubicBezTo>
                    <a:pt x="11" y="0"/>
                    <a:pt x="2" y="0"/>
                    <a:pt x="2" y="0"/>
                  </a:cubicBezTo>
                  <a:cubicBezTo>
                    <a:pt x="2" y="0"/>
                    <a:pt x="0" y="9"/>
                    <a:pt x="9" y="19"/>
                  </a:cubicBezTo>
                  <a:cubicBezTo>
                    <a:pt x="10" y="21"/>
                    <a:pt x="11" y="23"/>
                    <a:pt x="13" y="2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0" name="Freeform 1489"/>
            <p:cNvSpPr/>
            <p:nvPr/>
          </p:nvSpPr>
          <p:spPr bwMode="auto">
            <a:xfrm>
              <a:off x="5473304" y="4073129"/>
              <a:ext cx="48816" cy="59531"/>
            </a:xfrm>
            <a:custGeom>
              <a:avLst/>
              <a:gdLst>
                <a:gd name="T0" fmla="*/ 3 w 31"/>
                <a:gd name="T1" fmla="*/ 13 h 37"/>
                <a:gd name="T2" fmla="*/ 31 w 31"/>
                <a:gd name="T3" fmla="*/ 37 h 37"/>
                <a:gd name="T4" fmla="*/ 13 w 31"/>
                <a:gd name="T5" fmla="*/ 5 h 37"/>
                <a:gd name="T6" fmla="*/ 2 w 31"/>
                <a:gd name="T7" fmla="*/ 0 h 37"/>
                <a:gd name="T8" fmla="*/ 3 w 31"/>
                <a:gd name="T9" fmla="*/ 13 h 37"/>
              </a:gdLst>
              <a:ahLst/>
              <a:cxnLst>
                <a:cxn ang="0">
                  <a:pos x="T0" y="T1"/>
                </a:cxn>
                <a:cxn ang="0">
                  <a:pos x="T2" y="T3"/>
                </a:cxn>
                <a:cxn ang="0">
                  <a:pos x="T4" y="T5"/>
                </a:cxn>
                <a:cxn ang="0">
                  <a:pos x="T6" y="T7"/>
                </a:cxn>
                <a:cxn ang="0">
                  <a:pos x="T8" y="T9"/>
                </a:cxn>
              </a:cxnLst>
              <a:rect l="0" t="0" r="r" b="b"/>
              <a:pathLst>
                <a:path w="31" h="37">
                  <a:moveTo>
                    <a:pt x="3" y="13"/>
                  </a:moveTo>
                  <a:cubicBezTo>
                    <a:pt x="14" y="24"/>
                    <a:pt x="28" y="37"/>
                    <a:pt x="31" y="37"/>
                  </a:cubicBezTo>
                  <a:cubicBezTo>
                    <a:pt x="31" y="37"/>
                    <a:pt x="21" y="17"/>
                    <a:pt x="13" y="5"/>
                  </a:cubicBezTo>
                  <a:cubicBezTo>
                    <a:pt x="7" y="0"/>
                    <a:pt x="2" y="0"/>
                    <a:pt x="2" y="0"/>
                  </a:cubicBezTo>
                  <a:cubicBezTo>
                    <a:pt x="2" y="0"/>
                    <a:pt x="0" y="6"/>
                    <a:pt x="3"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1" name="Freeform 1490"/>
            <p:cNvSpPr/>
            <p:nvPr/>
          </p:nvSpPr>
          <p:spPr bwMode="auto">
            <a:xfrm>
              <a:off x="5424489" y="4081464"/>
              <a:ext cx="41672" cy="36910"/>
            </a:xfrm>
            <a:custGeom>
              <a:avLst/>
              <a:gdLst>
                <a:gd name="T0" fmla="*/ 12 w 26"/>
                <a:gd name="T1" fmla="*/ 19 h 23"/>
                <a:gd name="T2" fmla="*/ 18 w 26"/>
                <a:gd name="T3" fmla="*/ 23 h 23"/>
                <a:gd name="T4" fmla="*/ 9 w 26"/>
                <a:gd name="T5" fmla="*/ 9 h 23"/>
                <a:gd name="T6" fmla="*/ 26 w 26"/>
                <a:gd name="T7" fmla="*/ 11 h 23"/>
                <a:gd name="T8" fmla="*/ 20 w 26"/>
                <a:gd name="T9" fmla="*/ 7 h 23"/>
                <a:gd name="T10" fmla="*/ 0 w 26"/>
                <a:gd name="T11" fmla="*/ 2 h 23"/>
                <a:gd name="T12" fmla="*/ 12 w 26"/>
                <a:gd name="T13" fmla="*/ 19 h 23"/>
              </a:gdLst>
              <a:ahLst/>
              <a:cxnLst>
                <a:cxn ang="0">
                  <a:pos x="T0" y="T1"/>
                </a:cxn>
                <a:cxn ang="0">
                  <a:pos x="T2" y="T3"/>
                </a:cxn>
                <a:cxn ang="0">
                  <a:pos x="T4" y="T5"/>
                </a:cxn>
                <a:cxn ang="0">
                  <a:pos x="T6" y="T7"/>
                </a:cxn>
                <a:cxn ang="0">
                  <a:pos x="T8" y="T9"/>
                </a:cxn>
                <a:cxn ang="0">
                  <a:pos x="T10" y="T11"/>
                </a:cxn>
                <a:cxn ang="0">
                  <a:pos x="T12" y="T13"/>
                </a:cxn>
              </a:cxnLst>
              <a:rect l="0" t="0" r="r" b="b"/>
              <a:pathLst>
                <a:path w="26" h="23">
                  <a:moveTo>
                    <a:pt x="12" y="19"/>
                  </a:moveTo>
                  <a:cubicBezTo>
                    <a:pt x="12" y="19"/>
                    <a:pt x="16" y="22"/>
                    <a:pt x="18" y="23"/>
                  </a:cubicBezTo>
                  <a:cubicBezTo>
                    <a:pt x="11" y="16"/>
                    <a:pt x="9" y="9"/>
                    <a:pt x="9" y="9"/>
                  </a:cubicBezTo>
                  <a:cubicBezTo>
                    <a:pt x="9" y="9"/>
                    <a:pt x="16" y="7"/>
                    <a:pt x="26" y="11"/>
                  </a:cubicBezTo>
                  <a:cubicBezTo>
                    <a:pt x="23" y="9"/>
                    <a:pt x="22" y="8"/>
                    <a:pt x="20" y="7"/>
                  </a:cubicBezTo>
                  <a:cubicBezTo>
                    <a:pt x="8" y="0"/>
                    <a:pt x="0" y="2"/>
                    <a:pt x="0" y="2"/>
                  </a:cubicBezTo>
                  <a:cubicBezTo>
                    <a:pt x="0" y="2"/>
                    <a:pt x="1" y="12"/>
                    <a:pt x="12"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2" name="Freeform 1491"/>
            <p:cNvSpPr/>
            <p:nvPr/>
          </p:nvSpPr>
          <p:spPr bwMode="auto">
            <a:xfrm>
              <a:off x="5454254" y="4100514"/>
              <a:ext cx="63103" cy="42863"/>
            </a:xfrm>
            <a:custGeom>
              <a:avLst/>
              <a:gdLst>
                <a:gd name="T0" fmla="*/ 0 w 40"/>
                <a:gd name="T1" fmla="*/ 2 h 27"/>
                <a:gd name="T2" fmla="*/ 5 w 40"/>
                <a:gd name="T3" fmla="*/ 13 h 27"/>
                <a:gd name="T4" fmla="*/ 40 w 40"/>
                <a:gd name="T5" fmla="*/ 27 h 27"/>
                <a:gd name="T6" fmla="*/ 12 w 40"/>
                <a:gd name="T7" fmla="*/ 2 h 27"/>
                <a:gd name="T8" fmla="*/ 0 w 40"/>
                <a:gd name="T9" fmla="*/ 2 h 27"/>
              </a:gdLst>
              <a:ahLst/>
              <a:cxnLst>
                <a:cxn ang="0">
                  <a:pos x="T0" y="T1"/>
                </a:cxn>
                <a:cxn ang="0">
                  <a:pos x="T2" y="T3"/>
                </a:cxn>
                <a:cxn ang="0">
                  <a:pos x="T4" y="T5"/>
                </a:cxn>
                <a:cxn ang="0">
                  <a:pos x="T6" y="T7"/>
                </a:cxn>
                <a:cxn ang="0">
                  <a:pos x="T8" y="T9"/>
                </a:cxn>
              </a:cxnLst>
              <a:rect l="0" t="0" r="r" b="b"/>
              <a:pathLst>
                <a:path w="40" h="27">
                  <a:moveTo>
                    <a:pt x="0" y="2"/>
                  </a:moveTo>
                  <a:cubicBezTo>
                    <a:pt x="0" y="2"/>
                    <a:pt x="0" y="7"/>
                    <a:pt x="5" y="13"/>
                  </a:cubicBezTo>
                  <a:cubicBezTo>
                    <a:pt x="19" y="20"/>
                    <a:pt x="37" y="27"/>
                    <a:pt x="40" y="27"/>
                  </a:cubicBezTo>
                  <a:cubicBezTo>
                    <a:pt x="39" y="24"/>
                    <a:pt x="25" y="11"/>
                    <a:pt x="12" y="2"/>
                  </a:cubicBezTo>
                  <a:cubicBezTo>
                    <a:pt x="5" y="0"/>
                    <a:pt x="0" y="2"/>
                    <a:pt x="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3" name="Freeform 1492"/>
            <p:cNvSpPr/>
            <p:nvPr/>
          </p:nvSpPr>
          <p:spPr bwMode="auto">
            <a:xfrm>
              <a:off x="5484020" y="4133852"/>
              <a:ext cx="58341" cy="50006"/>
            </a:xfrm>
            <a:custGeom>
              <a:avLst/>
              <a:gdLst>
                <a:gd name="T0" fmla="*/ 32 w 37"/>
                <a:gd name="T1" fmla="*/ 0 h 31"/>
                <a:gd name="T2" fmla="*/ 0 w 37"/>
                <a:gd name="T3" fmla="*/ 27 h 31"/>
                <a:gd name="T4" fmla="*/ 6 w 37"/>
                <a:gd name="T5" fmla="*/ 31 h 31"/>
                <a:gd name="T6" fmla="*/ 37 w 37"/>
                <a:gd name="T7" fmla="*/ 6 h 31"/>
                <a:gd name="T8" fmla="*/ 31 w 37"/>
                <a:gd name="T9" fmla="*/ 6 h 31"/>
                <a:gd name="T10" fmla="*/ 32 w 37"/>
                <a:gd name="T11" fmla="*/ 0 h 31"/>
              </a:gdLst>
              <a:ahLst/>
              <a:cxnLst>
                <a:cxn ang="0">
                  <a:pos x="T0" y="T1"/>
                </a:cxn>
                <a:cxn ang="0">
                  <a:pos x="T2" y="T3"/>
                </a:cxn>
                <a:cxn ang="0">
                  <a:pos x="T4" y="T5"/>
                </a:cxn>
                <a:cxn ang="0">
                  <a:pos x="T6" y="T7"/>
                </a:cxn>
                <a:cxn ang="0">
                  <a:pos x="T8" y="T9"/>
                </a:cxn>
                <a:cxn ang="0">
                  <a:pos x="T10" y="T11"/>
                </a:cxn>
              </a:cxnLst>
              <a:rect l="0" t="0" r="r" b="b"/>
              <a:pathLst>
                <a:path w="37" h="31">
                  <a:moveTo>
                    <a:pt x="32" y="0"/>
                  </a:moveTo>
                  <a:cubicBezTo>
                    <a:pt x="0" y="27"/>
                    <a:pt x="0" y="27"/>
                    <a:pt x="0" y="27"/>
                  </a:cubicBezTo>
                  <a:cubicBezTo>
                    <a:pt x="6" y="31"/>
                    <a:pt x="6" y="31"/>
                    <a:pt x="6" y="31"/>
                  </a:cubicBezTo>
                  <a:cubicBezTo>
                    <a:pt x="37" y="6"/>
                    <a:pt x="37" y="6"/>
                    <a:pt x="37" y="6"/>
                  </a:cubicBezTo>
                  <a:cubicBezTo>
                    <a:pt x="32" y="6"/>
                    <a:pt x="31" y="6"/>
                    <a:pt x="31" y="6"/>
                  </a:cubicBezTo>
                  <a:cubicBezTo>
                    <a:pt x="31" y="6"/>
                    <a:pt x="31" y="4"/>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4" name="Freeform 1493"/>
            <p:cNvSpPr/>
            <p:nvPr/>
          </p:nvSpPr>
          <p:spPr bwMode="auto">
            <a:xfrm>
              <a:off x="5532836" y="4123136"/>
              <a:ext cx="23812" cy="20241"/>
            </a:xfrm>
            <a:custGeom>
              <a:avLst/>
              <a:gdLst>
                <a:gd name="T0" fmla="*/ 11 w 15"/>
                <a:gd name="T1" fmla="*/ 0 h 13"/>
                <a:gd name="T2" fmla="*/ 1 w 15"/>
                <a:gd name="T3" fmla="*/ 7 h 13"/>
                <a:gd name="T4" fmla="*/ 0 w 15"/>
                <a:gd name="T5" fmla="*/ 13 h 13"/>
                <a:gd name="T6" fmla="*/ 6 w 15"/>
                <a:gd name="T7" fmla="*/ 13 h 13"/>
                <a:gd name="T8" fmla="*/ 15 w 15"/>
                <a:gd name="T9" fmla="*/ 6 h 13"/>
                <a:gd name="T10" fmla="*/ 11 w 15"/>
                <a:gd name="T11" fmla="*/ 0 h 13"/>
              </a:gdLst>
              <a:ahLst/>
              <a:cxnLst>
                <a:cxn ang="0">
                  <a:pos x="T0" y="T1"/>
                </a:cxn>
                <a:cxn ang="0">
                  <a:pos x="T2" y="T3"/>
                </a:cxn>
                <a:cxn ang="0">
                  <a:pos x="T4" y="T5"/>
                </a:cxn>
                <a:cxn ang="0">
                  <a:pos x="T6" y="T7"/>
                </a:cxn>
                <a:cxn ang="0">
                  <a:pos x="T8" y="T9"/>
                </a:cxn>
                <a:cxn ang="0">
                  <a:pos x="T10" y="T11"/>
                </a:cxn>
              </a:cxnLst>
              <a:rect l="0" t="0" r="r" b="b"/>
              <a:pathLst>
                <a:path w="15" h="13">
                  <a:moveTo>
                    <a:pt x="11" y="0"/>
                  </a:moveTo>
                  <a:cubicBezTo>
                    <a:pt x="1" y="7"/>
                    <a:pt x="1" y="7"/>
                    <a:pt x="1" y="7"/>
                  </a:cubicBezTo>
                  <a:cubicBezTo>
                    <a:pt x="0" y="11"/>
                    <a:pt x="0" y="13"/>
                    <a:pt x="0" y="13"/>
                  </a:cubicBezTo>
                  <a:cubicBezTo>
                    <a:pt x="0" y="13"/>
                    <a:pt x="1" y="13"/>
                    <a:pt x="6" y="13"/>
                  </a:cubicBezTo>
                  <a:cubicBezTo>
                    <a:pt x="15" y="6"/>
                    <a:pt x="15" y="6"/>
                    <a:pt x="15" y="6"/>
                  </a:cubicBezTo>
                  <a:lnTo>
                    <a:pt x="11"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5" name="Freeform 1494"/>
            <p:cNvSpPr/>
            <p:nvPr/>
          </p:nvSpPr>
          <p:spPr bwMode="auto">
            <a:xfrm>
              <a:off x="5255420" y="4283870"/>
              <a:ext cx="102394" cy="80963"/>
            </a:xfrm>
            <a:custGeom>
              <a:avLst/>
              <a:gdLst>
                <a:gd name="T0" fmla="*/ 65 w 65"/>
                <a:gd name="T1" fmla="*/ 5 h 51"/>
                <a:gd name="T2" fmla="*/ 61 w 65"/>
                <a:gd name="T3" fmla="*/ 0 h 51"/>
                <a:gd name="T4" fmla="*/ 0 w 65"/>
                <a:gd name="T5" fmla="*/ 48 h 51"/>
                <a:gd name="T6" fmla="*/ 7 w 65"/>
                <a:gd name="T7" fmla="*/ 51 h 51"/>
                <a:gd name="T8" fmla="*/ 65 w 65"/>
                <a:gd name="T9" fmla="*/ 5 h 51"/>
              </a:gdLst>
              <a:ahLst/>
              <a:cxnLst>
                <a:cxn ang="0">
                  <a:pos x="T0" y="T1"/>
                </a:cxn>
                <a:cxn ang="0">
                  <a:pos x="T2" y="T3"/>
                </a:cxn>
                <a:cxn ang="0">
                  <a:pos x="T4" y="T5"/>
                </a:cxn>
                <a:cxn ang="0">
                  <a:pos x="T6" y="T7"/>
                </a:cxn>
                <a:cxn ang="0">
                  <a:pos x="T8" y="T9"/>
                </a:cxn>
              </a:cxnLst>
              <a:rect l="0" t="0" r="r" b="b"/>
              <a:pathLst>
                <a:path w="65" h="51">
                  <a:moveTo>
                    <a:pt x="65" y="5"/>
                  </a:moveTo>
                  <a:cubicBezTo>
                    <a:pt x="63" y="4"/>
                    <a:pt x="62" y="1"/>
                    <a:pt x="61" y="0"/>
                  </a:cubicBezTo>
                  <a:cubicBezTo>
                    <a:pt x="0" y="48"/>
                    <a:pt x="0" y="48"/>
                    <a:pt x="0" y="48"/>
                  </a:cubicBezTo>
                  <a:cubicBezTo>
                    <a:pt x="7" y="51"/>
                    <a:pt x="7" y="51"/>
                    <a:pt x="7" y="51"/>
                  </a:cubicBezTo>
                  <a:lnTo>
                    <a:pt x="65" y="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6" name="Freeform 1495"/>
            <p:cNvSpPr/>
            <p:nvPr/>
          </p:nvSpPr>
          <p:spPr bwMode="auto">
            <a:xfrm>
              <a:off x="5006579" y="4418411"/>
              <a:ext cx="184547" cy="151210"/>
            </a:xfrm>
            <a:custGeom>
              <a:avLst/>
              <a:gdLst>
                <a:gd name="T0" fmla="*/ 110 w 116"/>
                <a:gd name="T1" fmla="*/ 0 h 95"/>
                <a:gd name="T2" fmla="*/ 0 w 116"/>
                <a:gd name="T3" fmla="*/ 89 h 95"/>
                <a:gd name="T4" fmla="*/ 4 w 116"/>
                <a:gd name="T5" fmla="*/ 95 h 95"/>
                <a:gd name="T6" fmla="*/ 116 w 116"/>
                <a:gd name="T7" fmla="*/ 5 h 95"/>
                <a:gd name="T8" fmla="*/ 110 w 116"/>
                <a:gd name="T9" fmla="*/ 0 h 95"/>
              </a:gdLst>
              <a:ahLst/>
              <a:cxnLst>
                <a:cxn ang="0">
                  <a:pos x="T0" y="T1"/>
                </a:cxn>
                <a:cxn ang="0">
                  <a:pos x="T2" y="T3"/>
                </a:cxn>
                <a:cxn ang="0">
                  <a:pos x="T4" y="T5"/>
                </a:cxn>
                <a:cxn ang="0">
                  <a:pos x="T6" y="T7"/>
                </a:cxn>
                <a:cxn ang="0">
                  <a:pos x="T8" y="T9"/>
                </a:cxn>
              </a:cxnLst>
              <a:rect l="0" t="0" r="r" b="b"/>
              <a:pathLst>
                <a:path w="116" h="95">
                  <a:moveTo>
                    <a:pt x="110" y="0"/>
                  </a:moveTo>
                  <a:cubicBezTo>
                    <a:pt x="0" y="89"/>
                    <a:pt x="0" y="89"/>
                    <a:pt x="0" y="89"/>
                  </a:cubicBezTo>
                  <a:cubicBezTo>
                    <a:pt x="4" y="95"/>
                    <a:pt x="4" y="95"/>
                    <a:pt x="4" y="95"/>
                  </a:cubicBezTo>
                  <a:cubicBezTo>
                    <a:pt x="116" y="5"/>
                    <a:pt x="116" y="5"/>
                    <a:pt x="116" y="5"/>
                  </a:cubicBezTo>
                  <a:cubicBezTo>
                    <a:pt x="113" y="4"/>
                    <a:pt x="112" y="3"/>
                    <a:pt x="11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7" name="Freeform 1496"/>
            <p:cNvSpPr/>
            <p:nvPr/>
          </p:nvSpPr>
          <p:spPr bwMode="auto">
            <a:xfrm>
              <a:off x="5207795" y="4380311"/>
              <a:ext cx="33337" cy="23813"/>
            </a:xfrm>
            <a:custGeom>
              <a:avLst/>
              <a:gdLst>
                <a:gd name="T0" fmla="*/ 0 w 21"/>
                <a:gd name="T1" fmla="*/ 11 h 15"/>
                <a:gd name="T2" fmla="*/ 1 w 21"/>
                <a:gd name="T3" fmla="*/ 13 h 15"/>
                <a:gd name="T4" fmla="*/ 7 w 21"/>
                <a:gd name="T5" fmla="*/ 15 h 15"/>
                <a:gd name="T6" fmla="*/ 21 w 21"/>
                <a:gd name="T7" fmla="*/ 4 h 15"/>
                <a:gd name="T8" fmla="*/ 14 w 21"/>
                <a:gd name="T9" fmla="*/ 0 h 15"/>
                <a:gd name="T10" fmla="*/ 0 w 21"/>
                <a:gd name="T11" fmla="*/ 11 h 15"/>
              </a:gdLst>
              <a:ahLst/>
              <a:cxnLst>
                <a:cxn ang="0">
                  <a:pos x="T0" y="T1"/>
                </a:cxn>
                <a:cxn ang="0">
                  <a:pos x="T2" y="T3"/>
                </a:cxn>
                <a:cxn ang="0">
                  <a:pos x="T4" y="T5"/>
                </a:cxn>
                <a:cxn ang="0">
                  <a:pos x="T6" y="T7"/>
                </a:cxn>
                <a:cxn ang="0">
                  <a:pos x="T8" y="T9"/>
                </a:cxn>
                <a:cxn ang="0">
                  <a:pos x="T10" y="T11"/>
                </a:cxn>
              </a:cxnLst>
              <a:rect l="0" t="0" r="r" b="b"/>
              <a:pathLst>
                <a:path w="21" h="15">
                  <a:moveTo>
                    <a:pt x="0" y="11"/>
                  </a:moveTo>
                  <a:cubicBezTo>
                    <a:pt x="1" y="13"/>
                    <a:pt x="1" y="13"/>
                    <a:pt x="1" y="13"/>
                  </a:cubicBezTo>
                  <a:cubicBezTo>
                    <a:pt x="7" y="15"/>
                    <a:pt x="7" y="15"/>
                    <a:pt x="7" y="15"/>
                  </a:cubicBezTo>
                  <a:cubicBezTo>
                    <a:pt x="21" y="4"/>
                    <a:pt x="21" y="4"/>
                    <a:pt x="21" y="4"/>
                  </a:cubicBezTo>
                  <a:cubicBezTo>
                    <a:pt x="14" y="0"/>
                    <a:pt x="14" y="0"/>
                    <a:pt x="14" y="0"/>
                  </a:cubicBez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grpSp>
      <p:sp>
        <p:nvSpPr>
          <p:cNvPr id="58"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
        <p:nvSpPr>
          <p:cNvPr id="3" name="矩形 2"/>
          <p:cNvSpPr/>
          <p:nvPr/>
        </p:nvSpPr>
        <p:spPr>
          <a:xfrm>
            <a:off x="467360" y="1419225"/>
            <a:ext cx="5040630" cy="144018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467360" y="3605530"/>
            <a:ext cx="5040630" cy="808990"/>
          </a:xfrm>
          <a:prstGeom prst="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1000"/>
                                        <p:tgtEl>
                                          <p:spTgt spid="4"/>
                                        </p:tgtEl>
                                      </p:cBhvr>
                                    </p:animEffect>
                                    <p:anim calcmode="lin" valueType="num">
                                      <p:cBhvr>
                                        <p:cTn id="35" dur="1000" fill="hold"/>
                                        <p:tgtEl>
                                          <p:spTgt spid="4"/>
                                        </p:tgtEl>
                                        <p:attrNameLst>
                                          <p:attrName>ppt_x</p:attrName>
                                        </p:attrNameLst>
                                      </p:cBhvr>
                                      <p:tavLst>
                                        <p:tav tm="0">
                                          <p:val>
                                            <p:strVal val="#ppt_x"/>
                                          </p:val>
                                        </p:tav>
                                        <p:tav tm="100000">
                                          <p:val>
                                            <p:strVal val="#ppt_x"/>
                                          </p:val>
                                        </p:tav>
                                      </p:tavLst>
                                    </p:anim>
                                    <p:anim calcmode="lin" valueType="num">
                                      <p:cBhvr>
                                        <p:cTn id="3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7" grpId="0" bldLvl="0" animBg="1"/>
      <p:bldP spid="8" grpId="0"/>
      <p:bldP spid="9" grpId="0" bldLvl="0" animBg="1"/>
      <p:bldP spid="10" grpId="0"/>
      <p:bldP spid="3"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9" name="文本框 10"/>
          <p:cNvSpPr txBox="1">
            <a:spLocks noChangeArrowheads="1"/>
          </p:cNvSpPr>
          <p:nvPr/>
        </p:nvSpPr>
        <p:spPr bwMode="auto">
          <a:xfrm>
            <a:off x="458955" y="150687"/>
            <a:ext cx="2789978"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zh-CN" sz="2000" b="1" dirty="0" smtClean="0">
                <a:solidFill>
                  <a:schemeClr val="bg1"/>
                </a:solidFill>
                <a:latin typeface="+mj-ea"/>
                <a:ea typeface="+mj-ea"/>
                <a:sym typeface="+mn-lt"/>
              </a:rPr>
              <a:t>二、核心概念的界定</a:t>
            </a:r>
            <a:endParaRPr lang="zh-CN" altLang="zh-CN" sz="2000" b="1" dirty="0" smtClean="0">
              <a:solidFill>
                <a:schemeClr val="bg1"/>
              </a:solidFill>
              <a:latin typeface="+mj-ea"/>
              <a:ea typeface="+mj-ea"/>
              <a:sym typeface="+mn-lt"/>
            </a:endParaRPr>
          </a:p>
        </p:txBody>
      </p:sp>
      <p:sp>
        <p:nvSpPr>
          <p:cNvPr id="30"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31"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32"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6" name="Shape 13495"/>
          <p:cNvSpPr/>
          <p:nvPr/>
        </p:nvSpPr>
        <p:spPr>
          <a:xfrm>
            <a:off x="1372633" y="2792223"/>
            <a:ext cx="1135739" cy="1958953"/>
          </a:xfrm>
          <a:custGeom>
            <a:avLst/>
            <a:gdLst/>
            <a:ahLst/>
            <a:cxnLst>
              <a:cxn ang="0">
                <a:pos x="wd2" y="hd2"/>
              </a:cxn>
              <a:cxn ang="5400000">
                <a:pos x="wd2" y="hd2"/>
              </a:cxn>
              <a:cxn ang="10800000">
                <a:pos x="wd2" y="hd2"/>
              </a:cxn>
              <a:cxn ang="16200000">
                <a:pos x="wd2" y="hd2"/>
              </a:cxn>
            </a:cxnLst>
            <a:rect l="0" t="0" r="r" b="b"/>
            <a:pathLst>
              <a:path w="21600" h="21600" extrusionOk="0">
                <a:moveTo>
                  <a:pt x="7703" y="21600"/>
                </a:moveTo>
                <a:cubicBezTo>
                  <a:pt x="7703" y="21600"/>
                  <a:pt x="9620" y="14257"/>
                  <a:pt x="8497" y="12086"/>
                </a:cubicBezTo>
                <a:lnTo>
                  <a:pt x="0" y="5437"/>
                </a:lnTo>
                <a:lnTo>
                  <a:pt x="1378" y="4710"/>
                </a:lnTo>
                <a:lnTo>
                  <a:pt x="9371" y="9988"/>
                </a:lnTo>
                <a:lnTo>
                  <a:pt x="10244" y="0"/>
                </a:lnTo>
                <a:lnTo>
                  <a:pt x="12276" y="0"/>
                </a:lnTo>
                <a:lnTo>
                  <a:pt x="13114" y="6514"/>
                </a:lnTo>
                <a:lnTo>
                  <a:pt x="20103" y="2173"/>
                </a:lnTo>
                <a:lnTo>
                  <a:pt x="21600" y="3331"/>
                </a:lnTo>
                <a:lnTo>
                  <a:pt x="14237" y="8468"/>
                </a:lnTo>
                <a:cubicBezTo>
                  <a:pt x="14237" y="8468"/>
                  <a:pt x="12990" y="8468"/>
                  <a:pt x="13738" y="13605"/>
                </a:cubicBezTo>
                <a:cubicBezTo>
                  <a:pt x="14487" y="18743"/>
                  <a:pt x="15111" y="21492"/>
                  <a:pt x="15111" y="21492"/>
                </a:cubicBezTo>
                <a:lnTo>
                  <a:pt x="7703" y="21600"/>
                </a:lnTo>
                <a:close/>
              </a:path>
            </a:pathLst>
          </a:custGeom>
          <a:solidFill>
            <a:schemeClr val="bg1">
              <a:lumMod val="50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21" name="Shape 13514"/>
          <p:cNvSpPr/>
          <p:nvPr/>
        </p:nvSpPr>
        <p:spPr>
          <a:xfrm>
            <a:off x="4082706" y="565486"/>
            <a:ext cx="713992" cy="713994"/>
          </a:xfrm>
          <a:custGeom>
            <a:avLst/>
            <a:gdLst/>
            <a:ahLst/>
            <a:cxnLst>
              <a:cxn ang="0">
                <a:pos x="wd2" y="hd2"/>
              </a:cxn>
              <a:cxn ang="5400000">
                <a:pos x="wd2" y="hd2"/>
              </a:cxn>
              <a:cxn ang="10800000">
                <a:pos x="wd2" y="hd2"/>
              </a:cxn>
              <a:cxn ang="16200000">
                <a:pos x="wd2" y="hd2"/>
              </a:cxn>
            </a:cxnLst>
            <a:rect l="0" t="0" r="r" b="b"/>
            <a:pathLst>
              <a:path w="21600" h="21600" extrusionOk="0">
                <a:moveTo>
                  <a:pt x="10799" y="0"/>
                </a:moveTo>
                <a:lnTo>
                  <a:pt x="10799" y="10800"/>
                </a:lnTo>
                <a:lnTo>
                  <a:pt x="1537" y="5245"/>
                </a:lnTo>
                <a:cubicBezTo>
                  <a:pt x="563" y="6868"/>
                  <a:pt x="0" y="8769"/>
                  <a:pt x="0" y="10800"/>
                </a:cubicBezTo>
                <a:cubicBezTo>
                  <a:pt x="0" y="16765"/>
                  <a:pt x="4836" y="21600"/>
                  <a:pt x="10799" y="21600"/>
                </a:cubicBezTo>
                <a:cubicBezTo>
                  <a:pt x="16764" y="21600"/>
                  <a:pt x="21600" y="16765"/>
                  <a:pt x="21600" y="10800"/>
                </a:cubicBezTo>
                <a:cubicBezTo>
                  <a:pt x="21600" y="4835"/>
                  <a:pt x="16764" y="0"/>
                  <a:pt x="10799" y="0"/>
                </a:cubicBezTo>
                <a:close/>
              </a:path>
            </a:pathLst>
          </a:custGeom>
          <a:solidFill>
            <a:schemeClr val="accent1">
              <a:lumMod val="75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22" name="Shape 13515"/>
          <p:cNvSpPr/>
          <p:nvPr/>
        </p:nvSpPr>
        <p:spPr>
          <a:xfrm>
            <a:off x="4156124" y="638904"/>
            <a:ext cx="564402" cy="564403"/>
          </a:xfrm>
          <a:prstGeom prst="star8">
            <a:avLst/>
          </a:prstGeom>
          <a:solidFill>
            <a:schemeClr val="accent1"/>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23" name="Shape 13517"/>
          <p:cNvSpPr/>
          <p:nvPr/>
        </p:nvSpPr>
        <p:spPr>
          <a:xfrm>
            <a:off x="4112802" y="735866"/>
            <a:ext cx="661445" cy="393952"/>
          </a:xfrm>
          <a:prstGeom prst="rect">
            <a:avLst/>
          </a:prstGeom>
          <a:noFill/>
          <a:ln w="12700" cap="flat">
            <a:noFill/>
            <a:miter lim="400000"/>
          </a:ln>
          <a:effectLst/>
        </p:spPr>
        <p:txBody>
          <a:bodyPr wrap="square" lIns="45719" tIns="45719" rIns="45719" bIns="45719" numCol="1" anchor="t">
            <a:spAutoFit/>
          </a:bodyPr>
          <a:lstStyle>
            <a:lvl1pPr algn="ctr">
              <a:lnSpc>
                <a:spcPct val="140000"/>
              </a:lnSpc>
              <a:defRPr>
                <a:solidFill>
                  <a:srgbClr val="FFFFFF"/>
                </a:solidFill>
                <a:uFill>
                  <a:solidFill>
                    <a:srgbClr val="FFFFFF"/>
                  </a:solidFill>
                </a:uFill>
                <a:latin typeface="Roboto condensed"/>
                <a:ea typeface="Roboto condensed"/>
                <a:cs typeface="Roboto condensed"/>
                <a:sym typeface="Roboto condensed"/>
              </a:defRPr>
            </a:lvl1pPr>
          </a:lstStyle>
          <a:p>
            <a:pPr lvl="0">
              <a:defRPr>
                <a:solidFill>
                  <a:srgbClr val="000000"/>
                </a:solidFill>
                <a:uFillTx/>
              </a:defRPr>
            </a:pPr>
            <a:r>
              <a:rPr b="1">
                <a:solidFill>
                  <a:srgbClr val="FFFFFF"/>
                </a:solidFill>
                <a:uFill>
                  <a:solidFill>
                    <a:srgbClr val="FFFFFF"/>
                  </a:solidFill>
                </a:uFill>
                <a:latin typeface="+mn-lt"/>
                <a:ea typeface="+mn-ea"/>
                <a:cs typeface="+mn-ea"/>
                <a:sym typeface="+mn-lt"/>
              </a:rPr>
              <a:t>01</a:t>
            </a:r>
            <a:endParaRPr b="1">
              <a:solidFill>
                <a:srgbClr val="FFFFFF"/>
              </a:solidFill>
              <a:uFill>
                <a:solidFill>
                  <a:srgbClr val="FFFFFF"/>
                </a:solidFill>
              </a:uFill>
              <a:latin typeface="+mn-lt"/>
              <a:ea typeface="+mn-ea"/>
              <a:cs typeface="+mn-ea"/>
              <a:sym typeface="+mn-lt"/>
            </a:endParaRPr>
          </a:p>
        </p:txBody>
      </p:sp>
      <p:sp>
        <p:nvSpPr>
          <p:cNvPr id="25" name="Shape 13519"/>
          <p:cNvSpPr/>
          <p:nvPr/>
        </p:nvSpPr>
        <p:spPr>
          <a:xfrm>
            <a:off x="5148064" y="195486"/>
            <a:ext cx="3312368" cy="1417320"/>
          </a:xfrm>
          <a:prstGeom prst="rect">
            <a:avLst/>
          </a:prstGeom>
          <a:noFill/>
          <a:ln w="12700" cap="flat">
            <a:solidFill>
              <a:schemeClr val="tx2"/>
            </a:solidFill>
            <a:miter lim="400000"/>
          </a:ln>
          <a:effectLst/>
        </p:spPr>
        <p:txBody>
          <a:bodyPr wrap="square" lIns="45719" tIns="45719" rIns="45719" bIns="45719" numCol="1" anchor="t">
            <a:spAutoFit/>
          </a:bodyPr>
          <a:lstStyle>
            <a:lvl1pP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pPr lvl="0">
              <a:defRPr sz="1800">
                <a:solidFill>
                  <a:srgbClr val="000000"/>
                </a:solidFill>
                <a:uFillTx/>
              </a:defRPr>
            </a:pPr>
            <a:r>
              <a:rPr lang="zh-CN" altLang="zh-CN" sz="1200" b="1" dirty="0" smtClean="0">
                <a:solidFill>
                  <a:srgbClr val="C00000"/>
                </a:solidFill>
                <a:latin typeface="+mn-ea"/>
                <a:ea typeface="+mn-ea"/>
              </a:rPr>
              <a:t>“数学语言”</a:t>
            </a:r>
            <a:r>
              <a:rPr lang="zh-CN" altLang="zh-CN" sz="1200" dirty="0" smtClean="0">
                <a:latin typeface="+mn-ea"/>
                <a:ea typeface="+mn-ea"/>
              </a:rPr>
              <a:t>是指描述数学事实和方法的所有符号，是一种由数学符号、数学术语和经过改造的自然语言组成的科学语言。它专门用于表达数学思想，具有简洁性、精确性、逻辑性和抽象性等特点。它大致可以分成三类，文字语言、符号语言和图形语言。</a:t>
            </a:r>
            <a:endParaRPr sz="1200" dirty="0">
              <a:solidFill>
                <a:schemeClr val="tx1">
                  <a:lumMod val="75000"/>
                  <a:lumOff val="25000"/>
                </a:schemeClr>
              </a:solidFill>
              <a:uFill>
                <a:solidFill>
                  <a:srgbClr val="808080"/>
                </a:solidFill>
              </a:uFill>
              <a:latin typeface="+mn-ea"/>
              <a:ea typeface="+mn-ea"/>
              <a:cs typeface="+mn-ea"/>
              <a:sym typeface="+mn-lt"/>
            </a:endParaRPr>
          </a:p>
        </p:txBody>
      </p:sp>
      <p:sp>
        <p:nvSpPr>
          <p:cNvPr id="26" name="Shape 13522"/>
          <p:cNvSpPr/>
          <p:nvPr/>
        </p:nvSpPr>
        <p:spPr>
          <a:xfrm>
            <a:off x="4086114" y="1970338"/>
            <a:ext cx="714014" cy="714006"/>
          </a:xfrm>
          <a:custGeom>
            <a:avLst/>
            <a:gdLst/>
            <a:ahLst/>
            <a:cxnLst>
              <a:cxn ang="0">
                <a:pos x="wd2" y="hd2"/>
              </a:cxn>
              <a:cxn ang="5400000">
                <a:pos x="wd2" y="hd2"/>
              </a:cxn>
              <a:cxn ang="10800000">
                <a:pos x="wd2" y="hd2"/>
              </a:cxn>
              <a:cxn ang="16200000">
                <a:pos x="wd2" y="hd2"/>
              </a:cxn>
            </a:cxnLst>
            <a:rect l="0" t="0" r="r" b="b"/>
            <a:pathLst>
              <a:path w="18964" h="20072" extrusionOk="0">
                <a:moveTo>
                  <a:pt x="18092" y="5838"/>
                </a:moveTo>
                <a:lnTo>
                  <a:pt x="9482" y="10036"/>
                </a:lnTo>
                <a:lnTo>
                  <a:pt x="10508" y="60"/>
                </a:lnTo>
                <a:cubicBezTo>
                  <a:pt x="8856" y="-131"/>
                  <a:pt x="7134" y="133"/>
                  <a:pt x="5515" y="922"/>
                </a:cubicBezTo>
                <a:cubicBezTo>
                  <a:pt x="760" y="3241"/>
                  <a:pt x="-1318" y="9202"/>
                  <a:pt x="872" y="14234"/>
                </a:cubicBezTo>
                <a:cubicBezTo>
                  <a:pt x="3063" y="19267"/>
                  <a:pt x="8693" y="21469"/>
                  <a:pt x="13449" y="19150"/>
                </a:cubicBezTo>
                <a:cubicBezTo>
                  <a:pt x="18204" y="16832"/>
                  <a:pt x="20282" y="10871"/>
                  <a:pt x="18092" y="5838"/>
                </a:cubicBezTo>
                <a:close/>
              </a:path>
            </a:pathLst>
          </a:custGeom>
          <a:solidFill>
            <a:schemeClr val="accent2">
              <a:lumMod val="60000"/>
              <a:lumOff val="40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27" name="Shape 13523"/>
          <p:cNvSpPr/>
          <p:nvPr/>
        </p:nvSpPr>
        <p:spPr>
          <a:xfrm>
            <a:off x="4159535" y="2043771"/>
            <a:ext cx="564398" cy="564393"/>
          </a:xfrm>
          <a:prstGeom prst="star8">
            <a:avLst/>
          </a:prstGeom>
          <a:solidFill>
            <a:schemeClr val="accent2"/>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28" name="Shape 13525"/>
          <p:cNvSpPr/>
          <p:nvPr/>
        </p:nvSpPr>
        <p:spPr>
          <a:xfrm>
            <a:off x="4116201" y="2142704"/>
            <a:ext cx="661445" cy="361251"/>
          </a:xfrm>
          <a:prstGeom prst="rect">
            <a:avLst/>
          </a:prstGeom>
          <a:noFill/>
          <a:ln w="12700" cap="flat">
            <a:noFill/>
            <a:miter lim="400000"/>
          </a:ln>
          <a:effectLst/>
        </p:spPr>
        <p:txBody>
          <a:bodyPr wrap="square" lIns="45719" tIns="45719" rIns="45719" bIns="45719" numCol="1" anchor="t">
            <a:spAutoFit/>
          </a:bodyPr>
          <a:lstStyle>
            <a:lvl1pPr algn="ctr">
              <a:lnSpc>
                <a:spcPct val="140000"/>
              </a:lnSpc>
              <a:defRPr>
                <a:solidFill>
                  <a:srgbClr val="FFFFFF"/>
                </a:solidFill>
                <a:uFill>
                  <a:solidFill>
                    <a:srgbClr val="FFFFFF"/>
                  </a:solidFill>
                </a:uFill>
                <a:latin typeface="Roboto condensed"/>
                <a:ea typeface="Roboto condensed"/>
                <a:cs typeface="Roboto condensed"/>
                <a:sym typeface="Roboto condensed"/>
              </a:defRPr>
            </a:lvl1pPr>
          </a:lstStyle>
          <a:p>
            <a:pPr lvl="0">
              <a:defRPr>
                <a:solidFill>
                  <a:srgbClr val="000000"/>
                </a:solidFill>
                <a:uFillTx/>
              </a:defRPr>
            </a:pPr>
            <a:r>
              <a:rPr b="1" dirty="0">
                <a:solidFill>
                  <a:srgbClr val="FFFFFF"/>
                </a:solidFill>
                <a:uFill>
                  <a:solidFill>
                    <a:srgbClr val="FFFFFF"/>
                  </a:solidFill>
                </a:uFill>
                <a:latin typeface="+mn-lt"/>
                <a:ea typeface="+mn-ea"/>
                <a:cs typeface="+mn-ea"/>
                <a:sym typeface="+mn-lt"/>
              </a:rPr>
              <a:t>02</a:t>
            </a:r>
            <a:endParaRPr b="1" dirty="0">
              <a:solidFill>
                <a:srgbClr val="FFFFFF"/>
              </a:solidFill>
              <a:uFill>
                <a:solidFill>
                  <a:srgbClr val="FFFFFF"/>
                </a:solidFill>
              </a:uFill>
              <a:latin typeface="+mn-lt"/>
              <a:ea typeface="+mn-ea"/>
              <a:cs typeface="+mn-ea"/>
              <a:sym typeface="+mn-lt"/>
            </a:endParaRPr>
          </a:p>
        </p:txBody>
      </p:sp>
      <p:sp>
        <p:nvSpPr>
          <p:cNvPr id="34" name="Shape 13527"/>
          <p:cNvSpPr/>
          <p:nvPr/>
        </p:nvSpPr>
        <p:spPr>
          <a:xfrm>
            <a:off x="5148064" y="1707654"/>
            <a:ext cx="3312368" cy="1195705"/>
          </a:xfrm>
          <a:prstGeom prst="rect">
            <a:avLst/>
          </a:prstGeom>
          <a:noFill/>
          <a:ln w="12700" cap="flat">
            <a:solidFill>
              <a:schemeClr val="accent2"/>
            </a:solidFill>
            <a:miter lim="400000"/>
          </a:ln>
          <a:effectLst/>
        </p:spPr>
        <p:txBody>
          <a:bodyPr wrap="square" lIns="45719" tIns="45719" rIns="45719" bIns="45719" numCol="1" anchor="t">
            <a:spAutoFit/>
          </a:bodyPr>
          <a:lstStyle>
            <a:lvl1pP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pPr lvl="0">
              <a:defRPr sz="1800">
                <a:solidFill>
                  <a:srgbClr val="000000"/>
                </a:solidFill>
                <a:uFillTx/>
              </a:defRPr>
            </a:pPr>
            <a:r>
              <a:rPr lang="zh-CN" altLang="zh-CN" sz="1200" b="1" dirty="0" smtClean="0">
                <a:solidFill>
                  <a:srgbClr val="C00000"/>
                </a:solidFill>
                <a:uFillTx/>
                <a:latin typeface="+mn-ea"/>
                <a:ea typeface="+mn-ea"/>
              </a:rPr>
              <a:t>“数学语言能力”</a:t>
            </a:r>
            <a:r>
              <a:rPr lang="zh-CN" altLang="zh-CN" sz="1200" dirty="0" smtClean="0">
                <a:solidFill>
                  <a:srgbClr val="000000"/>
                </a:solidFill>
                <a:uFillTx/>
                <a:latin typeface="+mn-ea"/>
                <a:ea typeface="+mn-ea"/>
              </a:rPr>
              <a:t>是指能够正确识别和理解表示数学知识和思维的数学语言的能力，并能对数学语言进行转化、构造、操作和组织表达。主要包括数学语言的记忆和识别能力、</a:t>
            </a:r>
            <a:r>
              <a:rPr lang="zh-CN" altLang="zh-CN" sz="1200" u="sng" dirty="0" smtClean="0">
                <a:solidFill>
                  <a:srgbClr val="000000"/>
                </a:solidFill>
                <a:uFillTx/>
                <a:latin typeface="+mn-ea"/>
                <a:ea typeface="+mn-ea"/>
              </a:rPr>
              <a:t>理解能力</a:t>
            </a:r>
            <a:r>
              <a:rPr lang="zh-CN" altLang="zh-CN" sz="1200" dirty="0" smtClean="0">
                <a:solidFill>
                  <a:srgbClr val="000000"/>
                </a:solidFill>
                <a:uFillTx/>
                <a:latin typeface="+mn-ea"/>
                <a:ea typeface="+mn-ea"/>
              </a:rPr>
              <a:t>、</a:t>
            </a:r>
            <a:r>
              <a:rPr lang="zh-CN" altLang="zh-CN" sz="1200" u="sng" dirty="0" smtClean="0">
                <a:solidFill>
                  <a:srgbClr val="000000"/>
                </a:solidFill>
                <a:uFillTx/>
                <a:latin typeface="+mn-ea"/>
                <a:ea typeface="+mn-ea"/>
              </a:rPr>
              <a:t>转换能力</a:t>
            </a:r>
            <a:r>
              <a:rPr lang="zh-CN" altLang="zh-CN" sz="1200" dirty="0" smtClean="0">
                <a:solidFill>
                  <a:srgbClr val="000000"/>
                </a:solidFill>
                <a:uFillTx/>
                <a:latin typeface="+mn-ea"/>
                <a:ea typeface="+mn-ea"/>
              </a:rPr>
              <a:t>、操作能力、构造能力和</a:t>
            </a:r>
            <a:r>
              <a:rPr lang="zh-CN" altLang="zh-CN" sz="1200" u="sng" dirty="0" smtClean="0">
                <a:solidFill>
                  <a:srgbClr val="000000"/>
                </a:solidFill>
                <a:uFillTx/>
                <a:latin typeface="+mn-ea"/>
                <a:ea typeface="+mn-ea"/>
              </a:rPr>
              <a:t>表达能力</a:t>
            </a:r>
            <a:r>
              <a:rPr lang="zh-CN" altLang="zh-CN" sz="1200" dirty="0" smtClean="0">
                <a:solidFill>
                  <a:srgbClr val="000000"/>
                </a:solidFill>
                <a:uFillTx/>
                <a:latin typeface="+mn-ea"/>
                <a:ea typeface="+mn-ea"/>
              </a:rPr>
              <a:t>等。</a:t>
            </a:r>
            <a:endParaRPr lang="zh-CN" altLang="zh-CN" sz="1200" dirty="0">
              <a:solidFill>
                <a:srgbClr val="000000"/>
              </a:solidFill>
              <a:uFillTx/>
              <a:latin typeface="+mn-ea"/>
              <a:ea typeface="+mn-ea"/>
              <a:sym typeface="+mn-lt"/>
            </a:endParaRPr>
          </a:p>
        </p:txBody>
      </p:sp>
      <p:sp>
        <p:nvSpPr>
          <p:cNvPr id="35" name="Shape 13530"/>
          <p:cNvSpPr/>
          <p:nvPr/>
        </p:nvSpPr>
        <p:spPr>
          <a:xfrm>
            <a:off x="4154731" y="3572579"/>
            <a:ext cx="706634" cy="713976"/>
          </a:xfrm>
          <a:custGeom>
            <a:avLst/>
            <a:gdLst/>
            <a:ahLst/>
            <a:cxnLst>
              <a:cxn ang="0">
                <a:pos x="wd2" y="hd2"/>
              </a:cxn>
              <a:cxn ang="5400000">
                <a:pos x="wd2" y="hd2"/>
              </a:cxn>
              <a:cxn ang="10800000">
                <a:pos x="wd2" y="hd2"/>
              </a:cxn>
              <a:cxn ang="16200000">
                <a:pos x="wd2" y="hd2"/>
              </a:cxn>
            </a:cxnLst>
            <a:rect l="0" t="0" r="r" b="b"/>
            <a:pathLst>
              <a:path w="20484" h="19501" extrusionOk="0">
                <a:moveTo>
                  <a:pt x="17428" y="16873"/>
                </a:moveTo>
                <a:lnTo>
                  <a:pt x="10357" y="9750"/>
                </a:lnTo>
                <a:lnTo>
                  <a:pt x="20484" y="7704"/>
                </a:lnTo>
                <a:cubicBezTo>
                  <a:pt x="20104" y="6033"/>
                  <a:pt x="19254" y="4432"/>
                  <a:pt x="17924" y="3092"/>
                </a:cubicBezTo>
                <a:cubicBezTo>
                  <a:pt x="14019" y="-842"/>
                  <a:pt x="7465" y="-1050"/>
                  <a:pt x="3287" y="2626"/>
                </a:cubicBezTo>
                <a:cubicBezTo>
                  <a:pt x="-892" y="6303"/>
                  <a:pt x="-1116" y="12473"/>
                  <a:pt x="2789" y="16408"/>
                </a:cubicBezTo>
                <a:cubicBezTo>
                  <a:pt x="6695" y="20342"/>
                  <a:pt x="13249" y="20550"/>
                  <a:pt x="17428" y="16873"/>
                </a:cubicBezTo>
                <a:close/>
              </a:path>
            </a:pathLst>
          </a:custGeom>
          <a:solidFill>
            <a:schemeClr val="bg1">
              <a:lumMod val="75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36" name="Shape 13531"/>
          <p:cNvSpPr/>
          <p:nvPr/>
        </p:nvSpPr>
        <p:spPr>
          <a:xfrm>
            <a:off x="4228127" y="3646003"/>
            <a:ext cx="564416" cy="564414"/>
          </a:xfrm>
          <a:prstGeom prst="star8">
            <a:avLst/>
          </a:prstGeom>
          <a:solidFill>
            <a:schemeClr val="bg1">
              <a:lumMod val="65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37" name="Shape 13533"/>
          <p:cNvSpPr/>
          <p:nvPr/>
        </p:nvSpPr>
        <p:spPr>
          <a:xfrm>
            <a:off x="4184810" y="3733715"/>
            <a:ext cx="661445" cy="361251"/>
          </a:xfrm>
          <a:prstGeom prst="rect">
            <a:avLst/>
          </a:prstGeom>
          <a:noFill/>
          <a:ln w="12700" cap="flat">
            <a:noFill/>
            <a:miter lim="400000"/>
          </a:ln>
          <a:effectLst/>
        </p:spPr>
        <p:txBody>
          <a:bodyPr wrap="square" lIns="45719" tIns="45719" rIns="45719" bIns="45719" numCol="1" anchor="t">
            <a:spAutoFit/>
          </a:bodyPr>
          <a:lstStyle>
            <a:lvl1pPr algn="ctr">
              <a:lnSpc>
                <a:spcPct val="140000"/>
              </a:lnSpc>
              <a:defRPr>
                <a:solidFill>
                  <a:srgbClr val="FFFFFF"/>
                </a:solidFill>
                <a:uFill>
                  <a:solidFill>
                    <a:srgbClr val="FFFFFF"/>
                  </a:solidFill>
                </a:uFill>
                <a:latin typeface="Roboto condensed"/>
                <a:ea typeface="Roboto condensed"/>
                <a:cs typeface="Roboto condensed"/>
                <a:sym typeface="Roboto condensed"/>
              </a:defRPr>
            </a:lvl1pPr>
          </a:lstStyle>
          <a:p>
            <a:pPr lvl="0">
              <a:defRPr>
                <a:solidFill>
                  <a:srgbClr val="000000"/>
                </a:solidFill>
                <a:uFillTx/>
              </a:defRPr>
            </a:pPr>
            <a:r>
              <a:rPr b="1">
                <a:solidFill>
                  <a:srgbClr val="FFFFFF"/>
                </a:solidFill>
                <a:uFill>
                  <a:solidFill>
                    <a:srgbClr val="FFFFFF"/>
                  </a:solidFill>
                </a:uFill>
                <a:latin typeface="+mn-lt"/>
                <a:ea typeface="+mn-ea"/>
                <a:cs typeface="+mn-ea"/>
                <a:sym typeface="+mn-lt"/>
              </a:rPr>
              <a:t>03</a:t>
            </a:r>
            <a:endParaRPr b="1">
              <a:solidFill>
                <a:srgbClr val="FFFFFF"/>
              </a:solidFill>
              <a:uFill>
                <a:solidFill>
                  <a:srgbClr val="FFFFFF"/>
                </a:solidFill>
              </a:uFill>
              <a:latin typeface="+mn-lt"/>
              <a:ea typeface="+mn-ea"/>
              <a:cs typeface="+mn-ea"/>
              <a:sym typeface="+mn-lt"/>
            </a:endParaRPr>
          </a:p>
        </p:txBody>
      </p:sp>
      <p:sp>
        <p:nvSpPr>
          <p:cNvPr id="39" name="Shape 13535"/>
          <p:cNvSpPr/>
          <p:nvPr/>
        </p:nvSpPr>
        <p:spPr>
          <a:xfrm>
            <a:off x="5148064" y="3003798"/>
            <a:ext cx="3312368" cy="1859915"/>
          </a:xfrm>
          <a:prstGeom prst="rect">
            <a:avLst/>
          </a:prstGeom>
          <a:noFill/>
          <a:ln w="12700" cap="flat">
            <a:solidFill>
              <a:schemeClr val="bg1">
                <a:lumMod val="50000"/>
              </a:schemeClr>
            </a:solidFill>
            <a:miter lim="400000"/>
          </a:ln>
          <a:effectLst/>
        </p:spPr>
        <p:txBody>
          <a:bodyPr wrap="square" lIns="45719" tIns="45719" rIns="45719" bIns="45719" numCol="1" anchor="t">
            <a:spAutoFit/>
          </a:bodyPr>
          <a:lstStyle>
            <a:lvl1pP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pPr lvl="0">
              <a:defRPr sz="1800">
                <a:solidFill>
                  <a:srgbClr val="000000"/>
                </a:solidFill>
                <a:uFillTx/>
              </a:defRPr>
            </a:pPr>
            <a:r>
              <a:rPr lang="zh-CN" altLang="zh-CN" sz="1200" b="1" dirty="0" smtClean="0">
                <a:solidFill>
                  <a:srgbClr val="C00000"/>
                </a:solidFill>
                <a:uFillTx/>
                <a:latin typeface="+mn-ea"/>
                <a:ea typeface="+mn-ea"/>
              </a:rPr>
              <a:t>“小学生数学语言能力”</a:t>
            </a:r>
            <a:r>
              <a:rPr lang="zh-CN" altLang="zh-CN" sz="1200" dirty="0" smtClean="0">
                <a:solidFill>
                  <a:srgbClr val="000000"/>
                </a:solidFill>
                <a:uFillTx/>
                <a:latin typeface="+mn-ea"/>
                <a:ea typeface="+mn-ea"/>
              </a:rPr>
              <a:t>就是指小学生在学习数学时能理解数学语言所表示含义的能力，通过对数学语言进行相同意义的等价转化、或者是在文字语言、符号语言和图形语言之间的转换，使原本的数学语言在小学生头脑内部进行重新构造、操作，最后使小学生通过自己组织数学语言的方式，正确的将数学语言的意义表达出来，这样的过程就是小学数学语言能力的体现。</a:t>
            </a:r>
            <a:endParaRPr lang="zh-CN" altLang="zh-CN" sz="1200" dirty="0">
              <a:solidFill>
                <a:srgbClr val="000000"/>
              </a:solidFill>
              <a:uFillTx/>
              <a:latin typeface="+mn-ea"/>
              <a:ea typeface="+mn-ea"/>
              <a:sym typeface="+mn-lt"/>
            </a:endParaRPr>
          </a:p>
        </p:txBody>
      </p:sp>
      <p:grpSp>
        <p:nvGrpSpPr>
          <p:cNvPr id="3" name="组合 2"/>
          <p:cNvGrpSpPr/>
          <p:nvPr/>
        </p:nvGrpSpPr>
        <p:grpSpPr>
          <a:xfrm>
            <a:off x="971600" y="987574"/>
            <a:ext cx="1925272" cy="1925273"/>
            <a:chOff x="1779126" y="1089233"/>
            <a:chExt cx="1925272" cy="1925273"/>
          </a:xfrm>
        </p:grpSpPr>
        <p:sp>
          <p:nvSpPr>
            <p:cNvPr id="7" name="Shape 13496"/>
            <p:cNvSpPr/>
            <p:nvPr/>
          </p:nvSpPr>
          <p:spPr>
            <a:xfrm>
              <a:off x="1779126" y="1089233"/>
              <a:ext cx="1925272" cy="1925273"/>
            </a:xfrm>
            <a:custGeom>
              <a:avLst/>
              <a:gdLst/>
              <a:ahLst/>
              <a:cxnLst>
                <a:cxn ang="0">
                  <a:pos x="wd2" y="hd2"/>
                </a:cxn>
                <a:cxn ang="5400000">
                  <a:pos x="wd2" y="hd2"/>
                </a:cxn>
                <a:cxn ang="10800000">
                  <a:pos x="wd2" y="hd2"/>
                </a:cxn>
                <a:cxn ang="16200000">
                  <a:pos x="wd2" y="hd2"/>
                </a:cxn>
              </a:cxnLst>
              <a:rect l="0" t="0" r="r" b="b"/>
              <a:pathLst>
                <a:path w="21598" h="21598" extrusionOk="0">
                  <a:moveTo>
                    <a:pt x="21598" y="10799"/>
                  </a:moveTo>
                  <a:cubicBezTo>
                    <a:pt x="21599" y="9385"/>
                    <a:pt x="21318" y="7972"/>
                    <a:pt x="20776" y="6666"/>
                  </a:cubicBezTo>
                  <a:cubicBezTo>
                    <a:pt x="20236" y="5360"/>
                    <a:pt x="19435" y="4162"/>
                    <a:pt x="18435" y="3163"/>
                  </a:cubicBezTo>
                  <a:cubicBezTo>
                    <a:pt x="17436" y="2163"/>
                    <a:pt x="16238" y="1362"/>
                    <a:pt x="14932" y="822"/>
                  </a:cubicBezTo>
                  <a:cubicBezTo>
                    <a:pt x="13626" y="280"/>
                    <a:pt x="12213" y="-1"/>
                    <a:pt x="10799" y="0"/>
                  </a:cubicBezTo>
                  <a:cubicBezTo>
                    <a:pt x="9385" y="-1"/>
                    <a:pt x="7972" y="280"/>
                    <a:pt x="6666" y="822"/>
                  </a:cubicBezTo>
                  <a:cubicBezTo>
                    <a:pt x="5360" y="1362"/>
                    <a:pt x="4162" y="2163"/>
                    <a:pt x="3163" y="3163"/>
                  </a:cubicBezTo>
                  <a:cubicBezTo>
                    <a:pt x="2163" y="4162"/>
                    <a:pt x="1362" y="5360"/>
                    <a:pt x="822" y="6666"/>
                  </a:cubicBezTo>
                  <a:cubicBezTo>
                    <a:pt x="280" y="7972"/>
                    <a:pt x="-1" y="9385"/>
                    <a:pt x="0" y="10799"/>
                  </a:cubicBezTo>
                  <a:cubicBezTo>
                    <a:pt x="-1" y="12213"/>
                    <a:pt x="280" y="13626"/>
                    <a:pt x="822" y="14932"/>
                  </a:cubicBezTo>
                  <a:cubicBezTo>
                    <a:pt x="1362" y="16238"/>
                    <a:pt x="2163" y="17436"/>
                    <a:pt x="3163" y="18435"/>
                  </a:cubicBezTo>
                  <a:cubicBezTo>
                    <a:pt x="4162" y="19435"/>
                    <a:pt x="5360" y="20236"/>
                    <a:pt x="6666" y="20776"/>
                  </a:cubicBezTo>
                  <a:cubicBezTo>
                    <a:pt x="7972" y="21318"/>
                    <a:pt x="9385" y="21599"/>
                    <a:pt x="10799" y="21598"/>
                  </a:cubicBezTo>
                  <a:cubicBezTo>
                    <a:pt x="12213" y="21599"/>
                    <a:pt x="13626" y="21318"/>
                    <a:pt x="14932" y="20776"/>
                  </a:cubicBezTo>
                  <a:cubicBezTo>
                    <a:pt x="16238" y="20236"/>
                    <a:pt x="17436" y="19435"/>
                    <a:pt x="18435" y="18435"/>
                  </a:cubicBezTo>
                  <a:cubicBezTo>
                    <a:pt x="19435" y="17436"/>
                    <a:pt x="20236" y="16238"/>
                    <a:pt x="20776" y="14932"/>
                  </a:cubicBezTo>
                  <a:cubicBezTo>
                    <a:pt x="21318" y="13626"/>
                    <a:pt x="21599" y="12213"/>
                    <a:pt x="21598" y="10799"/>
                  </a:cubicBezTo>
                  <a:close/>
                </a:path>
              </a:pathLst>
            </a:custGeom>
            <a:solidFill>
              <a:schemeClr val="accent1">
                <a:lumMod val="75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57" name="Freeform 76"/>
            <p:cNvSpPr>
              <a:spLocks noEditPoints="1"/>
            </p:cNvSpPr>
            <p:nvPr/>
          </p:nvSpPr>
          <p:spPr bwMode="auto">
            <a:xfrm>
              <a:off x="2024883" y="1334053"/>
              <a:ext cx="1417713" cy="1417713"/>
            </a:xfrm>
            <a:custGeom>
              <a:avLst/>
              <a:gdLst>
                <a:gd name="T0" fmla="*/ 109 w 169"/>
                <a:gd name="T1" fmla="*/ 85 h 169"/>
                <a:gd name="T2" fmla="*/ 67 w 169"/>
                <a:gd name="T3" fmla="*/ 102 h 169"/>
                <a:gd name="T4" fmla="*/ 84 w 169"/>
                <a:gd name="T5" fmla="*/ 60 h 169"/>
                <a:gd name="T6" fmla="*/ 125 w 169"/>
                <a:gd name="T7" fmla="*/ 85 h 169"/>
                <a:gd name="T8" fmla="*/ 56 w 169"/>
                <a:gd name="T9" fmla="*/ 113 h 169"/>
                <a:gd name="T10" fmla="*/ 84 w 169"/>
                <a:gd name="T11" fmla="*/ 44 h 169"/>
                <a:gd name="T12" fmla="*/ 61 w 169"/>
                <a:gd name="T13" fmla="*/ 61 h 169"/>
                <a:gd name="T14" fmla="*/ 84 w 169"/>
                <a:gd name="T15" fmla="*/ 119 h 169"/>
                <a:gd name="T16" fmla="*/ 108 w 169"/>
                <a:gd name="T17" fmla="*/ 61 h 169"/>
                <a:gd name="T18" fmla="*/ 110 w 169"/>
                <a:gd name="T19" fmla="*/ 8 h 169"/>
                <a:gd name="T20" fmla="*/ 137 w 169"/>
                <a:gd name="T21" fmla="*/ 24 h 169"/>
                <a:gd name="T22" fmla="*/ 156 w 169"/>
                <a:gd name="T23" fmla="*/ 48 h 169"/>
                <a:gd name="T24" fmla="*/ 165 w 169"/>
                <a:gd name="T25" fmla="*/ 78 h 169"/>
                <a:gd name="T26" fmla="*/ 161 w 169"/>
                <a:gd name="T27" fmla="*/ 110 h 169"/>
                <a:gd name="T28" fmla="*/ 146 w 169"/>
                <a:gd name="T29" fmla="*/ 137 h 169"/>
                <a:gd name="T30" fmla="*/ 121 w 169"/>
                <a:gd name="T31" fmla="*/ 156 h 169"/>
                <a:gd name="T32" fmla="*/ 91 w 169"/>
                <a:gd name="T33" fmla="*/ 165 h 169"/>
                <a:gd name="T34" fmla="*/ 59 w 169"/>
                <a:gd name="T35" fmla="*/ 161 h 169"/>
                <a:gd name="T36" fmla="*/ 32 w 169"/>
                <a:gd name="T37" fmla="*/ 146 h 169"/>
                <a:gd name="T38" fmla="*/ 13 w 169"/>
                <a:gd name="T39" fmla="*/ 122 h 169"/>
                <a:gd name="T40" fmla="*/ 4 w 169"/>
                <a:gd name="T41" fmla="*/ 92 h 169"/>
                <a:gd name="T42" fmla="*/ 8 w 169"/>
                <a:gd name="T43" fmla="*/ 59 h 169"/>
                <a:gd name="T44" fmla="*/ 23 w 169"/>
                <a:gd name="T45" fmla="*/ 32 h 169"/>
                <a:gd name="T46" fmla="*/ 47 w 169"/>
                <a:gd name="T47" fmla="*/ 13 h 169"/>
                <a:gd name="T48" fmla="*/ 78 w 169"/>
                <a:gd name="T49" fmla="*/ 4 h 169"/>
                <a:gd name="T50" fmla="*/ 72 w 169"/>
                <a:gd name="T51" fmla="*/ 12 h 169"/>
                <a:gd name="T52" fmla="*/ 45 w 169"/>
                <a:gd name="T53" fmla="*/ 23 h 169"/>
                <a:gd name="T54" fmla="*/ 24 w 169"/>
                <a:gd name="T55" fmla="*/ 42 h 169"/>
                <a:gd name="T56" fmla="*/ 13 w 169"/>
                <a:gd name="T57" fmla="*/ 68 h 169"/>
                <a:gd name="T58" fmla="*/ 12 w 169"/>
                <a:gd name="T59" fmla="*/ 97 h 169"/>
                <a:gd name="T60" fmla="*/ 22 w 169"/>
                <a:gd name="T61" fmla="*/ 124 h 169"/>
                <a:gd name="T62" fmla="*/ 42 w 169"/>
                <a:gd name="T63" fmla="*/ 145 h 169"/>
                <a:gd name="T64" fmla="*/ 67 w 169"/>
                <a:gd name="T65" fmla="*/ 156 h 169"/>
                <a:gd name="T66" fmla="*/ 97 w 169"/>
                <a:gd name="T67" fmla="*/ 157 h 169"/>
                <a:gd name="T68" fmla="*/ 124 w 169"/>
                <a:gd name="T69" fmla="*/ 147 h 169"/>
                <a:gd name="T70" fmla="*/ 144 w 169"/>
                <a:gd name="T71" fmla="*/ 127 h 169"/>
                <a:gd name="T72" fmla="*/ 156 w 169"/>
                <a:gd name="T73" fmla="*/ 102 h 169"/>
                <a:gd name="T74" fmla="*/ 157 w 169"/>
                <a:gd name="T75" fmla="*/ 72 h 169"/>
                <a:gd name="T76" fmla="*/ 146 w 169"/>
                <a:gd name="T77" fmla="*/ 45 h 169"/>
                <a:gd name="T78" fmla="*/ 127 w 169"/>
                <a:gd name="T79" fmla="*/ 25 h 169"/>
                <a:gd name="T80" fmla="*/ 101 w 169"/>
                <a:gd name="T81" fmla="*/ 13 h 169"/>
                <a:gd name="T82" fmla="*/ 95 w 169"/>
                <a:gd name="T83" fmla="*/ 74 h 169"/>
                <a:gd name="T84" fmla="*/ 69 w 169"/>
                <a:gd name="T85" fmla="*/ 85 h 169"/>
                <a:gd name="T86" fmla="*/ 95 w 169"/>
                <a:gd name="T87" fmla="*/ 9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9" h="169">
                  <a:moveTo>
                    <a:pt x="84" y="60"/>
                  </a:moveTo>
                  <a:cubicBezTo>
                    <a:pt x="91" y="60"/>
                    <a:pt x="97" y="63"/>
                    <a:pt x="102" y="67"/>
                  </a:cubicBezTo>
                  <a:cubicBezTo>
                    <a:pt x="107" y="72"/>
                    <a:pt x="109" y="78"/>
                    <a:pt x="109" y="85"/>
                  </a:cubicBezTo>
                  <a:cubicBezTo>
                    <a:pt x="109" y="92"/>
                    <a:pt x="107" y="98"/>
                    <a:pt x="102" y="102"/>
                  </a:cubicBezTo>
                  <a:cubicBezTo>
                    <a:pt x="97" y="107"/>
                    <a:pt x="91" y="110"/>
                    <a:pt x="84" y="110"/>
                  </a:cubicBezTo>
                  <a:cubicBezTo>
                    <a:pt x="77" y="110"/>
                    <a:pt x="71" y="107"/>
                    <a:pt x="67" y="102"/>
                  </a:cubicBezTo>
                  <a:cubicBezTo>
                    <a:pt x="62" y="98"/>
                    <a:pt x="59" y="92"/>
                    <a:pt x="59" y="85"/>
                  </a:cubicBezTo>
                  <a:cubicBezTo>
                    <a:pt x="59" y="78"/>
                    <a:pt x="62" y="72"/>
                    <a:pt x="67" y="67"/>
                  </a:cubicBezTo>
                  <a:cubicBezTo>
                    <a:pt x="71" y="63"/>
                    <a:pt x="77" y="60"/>
                    <a:pt x="84" y="60"/>
                  </a:cubicBezTo>
                  <a:close/>
                  <a:moveTo>
                    <a:pt x="84" y="44"/>
                  </a:moveTo>
                  <a:cubicBezTo>
                    <a:pt x="95" y="44"/>
                    <a:pt x="106" y="49"/>
                    <a:pt x="113" y="56"/>
                  </a:cubicBezTo>
                  <a:cubicBezTo>
                    <a:pt x="120" y="64"/>
                    <a:pt x="125" y="74"/>
                    <a:pt x="125" y="85"/>
                  </a:cubicBezTo>
                  <a:cubicBezTo>
                    <a:pt x="125" y="96"/>
                    <a:pt x="120" y="106"/>
                    <a:pt x="113" y="113"/>
                  </a:cubicBezTo>
                  <a:cubicBezTo>
                    <a:pt x="106" y="121"/>
                    <a:pt x="95" y="125"/>
                    <a:pt x="84" y="125"/>
                  </a:cubicBezTo>
                  <a:cubicBezTo>
                    <a:pt x="73" y="125"/>
                    <a:pt x="63" y="121"/>
                    <a:pt x="56" y="113"/>
                  </a:cubicBezTo>
                  <a:cubicBezTo>
                    <a:pt x="49" y="106"/>
                    <a:pt x="44" y="96"/>
                    <a:pt x="44" y="85"/>
                  </a:cubicBezTo>
                  <a:cubicBezTo>
                    <a:pt x="44" y="74"/>
                    <a:pt x="49" y="64"/>
                    <a:pt x="56" y="56"/>
                  </a:cubicBezTo>
                  <a:cubicBezTo>
                    <a:pt x="63" y="49"/>
                    <a:pt x="73" y="44"/>
                    <a:pt x="84" y="44"/>
                  </a:cubicBezTo>
                  <a:close/>
                  <a:moveTo>
                    <a:pt x="108" y="61"/>
                  </a:moveTo>
                  <a:cubicBezTo>
                    <a:pt x="102" y="55"/>
                    <a:pt x="94" y="51"/>
                    <a:pt x="84" y="51"/>
                  </a:cubicBezTo>
                  <a:cubicBezTo>
                    <a:pt x="75" y="51"/>
                    <a:pt x="67" y="55"/>
                    <a:pt x="61" y="61"/>
                  </a:cubicBezTo>
                  <a:cubicBezTo>
                    <a:pt x="54" y="67"/>
                    <a:pt x="51" y="75"/>
                    <a:pt x="51" y="85"/>
                  </a:cubicBezTo>
                  <a:cubicBezTo>
                    <a:pt x="51" y="94"/>
                    <a:pt x="54" y="103"/>
                    <a:pt x="61" y="109"/>
                  </a:cubicBezTo>
                  <a:cubicBezTo>
                    <a:pt x="67" y="115"/>
                    <a:pt x="75" y="119"/>
                    <a:pt x="84" y="119"/>
                  </a:cubicBezTo>
                  <a:cubicBezTo>
                    <a:pt x="94" y="119"/>
                    <a:pt x="102" y="115"/>
                    <a:pt x="108" y="109"/>
                  </a:cubicBezTo>
                  <a:cubicBezTo>
                    <a:pt x="114" y="103"/>
                    <a:pt x="118" y="94"/>
                    <a:pt x="118" y="85"/>
                  </a:cubicBezTo>
                  <a:cubicBezTo>
                    <a:pt x="118" y="75"/>
                    <a:pt x="114" y="67"/>
                    <a:pt x="108" y="61"/>
                  </a:cubicBezTo>
                  <a:close/>
                  <a:moveTo>
                    <a:pt x="91" y="4"/>
                  </a:moveTo>
                  <a:cubicBezTo>
                    <a:pt x="94" y="2"/>
                    <a:pt x="97" y="0"/>
                    <a:pt x="102" y="1"/>
                  </a:cubicBezTo>
                  <a:cubicBezTo>
                    <a:pt x="106" y="2"/>
                    <a:pt x="108" y="5"/>
                    <a:pt x="110" y="8"/>
                  </a:cubicBezTo>
                  <a:cubicBezTo>
                    <a:pt x="113" y="14"/>
                    <a:pt x="115" y="15"/>
                    <a:pt x="121" y="13"/>
                  </a:cubicBezTo>
                  <a:cubicBezTo>
                    <a:pt x="125" y="12"/>
                    <a:pt x="128" y="11"/>
                    <a:pt x="132" y="14"/>
                  </a:cubicBezTo>
                  <a:cubicBezTo>
                    <a:pt x="136" y="16"/>
                    <a:pt x="136" y="20"/>
                    <a:pt x="137" y="24"/>
                  </a:cubicBezTo>
                  <a:cubicBezTo>
                    <a:pt x="138" y="30"/>
                    <a:pt x="139" y="32"/>
                    <a:pt x="146" y="32"/>
                  </a:cubicBezTo>
                  <a:cubicBezTo>
                    <a:pt x="149" y="33"/>
                    <a:pt x="153" y="33"/>
                    <a:pt x="155" y="37"/>
                  </a:cubicBezTo>
                  <a:cubicBezTo>
                    <a:pt x="158" y="41"/>
                    <a:pt x="157" y="44"/>
                    <a:pt x="156" y="48"/>
                  </a:cubicBezTo>
                  <a:cubicBezTo>
                    <a:pt x="154" y="54"/>
                    <a:pt x="155" y="56"/>
                    <a:pt x="161" y="59"/>
                  </a:cubicBezTo>
                  <a:cubicBezTo>
                    <a:pt x="164" y="61"/>
                    <a:pt x="167" y="63"/>
                    <a:pt x="168" y="68"/>
                  </a:cubicBezTo>
                  <a:cubicBezTo>
                    <a:pt x="169" y="72"/>
                    <a:pt x="167" y="75"/>
                    <a:pt x="165" y="78"/>
                  </a:cubicBezTo>
                  <a:cubicBezTo>
                    <a:pt x="161" y="84"/>
                    <a:pt x="161" y="86"/>
                    <a:pt x="165" y="92"/>
                  </a:cubicBezTo>
                  <a:cubicBezTo>
                    <a:pt x="167" y="95"/>
                    <a:pt x="169" y="98"/>
                    <a:pt x="168" y="102"/>
                  </a:cubicBezTo>
                  <a:cubicBezTo>
                    <a:pt x="167" y="107"/>
                    <a:pt x="164" y="108"/>
                    <a:pt x="161" y="110"/>
                  </a:cubicBezTo>
                  <a:cubicBezTo>
                    <a:pt x="155" y="114"/>
                    <a:pt x="154" y="115"/>
                    <a:pt x="156" y="122"/>
                  </a:cubicBezTo>
                  <a:cubicBezTo>
                    <a:pt x="157" y="126"/>
                    <a:pt x="158" y="129"/>
                    <a:pt x="155" y="133"/>
                  </a:cubicBezTo>
                  <a:cubicBezTo>
                    <a:pt x="153" y="136"/>
                    <a:pt x="149" y="137"/>
                    <a:pt x="146" y="137"/>
                  </a:cubicBezTo>
                  <a:cubicBezTo>
                    <a:pt x="139" y="138"/>
                    <a:pt x="138" y="140"/>
                    <a:pt x="137" y="146"/>
                  </a:cubicBezTo>
                  <a:cubicBezTo>
                    <a:pt x="136" y="150"/>
                    <a:pt x="136" y="153"/>
                    <a:pt x="132" y="156"/>
                  </a:cubicBezTo>
                  <a:cubicBezTo>
                    <a:pt x="128" y="158"/>
                    <a:pt x="125" y="157"/>
                    <a:pt x="121" y="156"/>
                  </a:cubicBezTo>
                  <a:cubicBezTo>
                    <a:pt x="115" y="155"/>
                    <a:pt x="113" y="155"/>
                    <a:pt x="110" y="161"/>
                  </a:cubicBezTo>
                  <a:cubicBezTo>
                    <a:pt x="108" y="165"/>
                    <a:pt x="106" y="168"/>
                    <a:pt x="102" y="169"/>
                  </a:cubicBezTo>
                  <a:cubicBezTo>
                    <a:pt x="97" y="169"/>
                    <a:pt x="94" y="167"/>
                    <a:pt x="91" y="165"/>
                  </a:cubicBezTo>
                  <a:cubicBezTo>
                    <a:pt x="86" y="161"/>
                    <a:pt x="83" y="161"/>
                    <a:pt x="78" y="165"/>
                  </a:cubicBezTo>
                  <a:cubicBezTo>
                    <a:pt x="74" y="167"/>
                    <a:pt x="72" y="169"/>
                    <a:pt x="67" y="169"/>
                  </a:cubicBezTo>
                  <a:cubicBezTo>
                    <a:pt x="63" y="168"/>
                    <a:pt x="61" y="165"/>
                    <a:pt x="59" y="161"/>
                  </a:cubicBezTo>
                  <a:cubicBezTo>
                    <a:pt x="56" y="155"/>
                    <a:pt x="54" y="155"/>
                    <a:pt x="47" y="156"/>
                  </a:cubicBezTo>
                  <a:cubicBezTo>
                    <a:pt x="44" y="157"/>
                    <a:pt x="40" y="158"/>
                    <a:pt x="37" y="156"/>
                  </a:cubicBezTo>
                  <a:cubicBezTo>
                    <a:pt x="33" y="153"/>
                    <a:pt x="32" y="150"/>
                    <a:pt x="32" y="146"/>
                  </a:cubicBezTo>
                  <a:cubicBezTo>
                    <a:pt x="31" y="139"/>
                    <a:pt x="30" y="138"/>
                    <a:pt x="23" y="137"/>
                  </a:cubicBezTo>
                  <a:cubicBezTo>
                    <a:pt x="19" y="137"/>
                    <a:pt x="16" y="136"/>
                    <a:pt x="13" y="133"/>
                  </a:cubicBezTo>
                  <a:cubicBezTo>
                    <a:pt x="11" y="129"/>
                    <a:pt x="12" y="126"/>
                    <a:pt x="13" y="122"/>
                  </a:cubicBezTo>
                  <a:cubicBezTo>
                    <a:pt x="15" y="115"/>
                    <a:pt x="14" y="114"/>
                    <a:pt x="8" y="110"/>
                  </a:cubicBezTo>
                  <a:cubicBezTo>
                    <a:pt x="4" y="108"/>
                    <a:pt x="1" y="107"/>
                    <a:pt x="1" y="102"/>
                  </a:cubicBezTo>
                  <a:cubicBezTo>
                    <a:pt x="0" y="98"/>
                    <a:pt x="2" y="95"/>
                    <a:pt x="4" y="92"/>
                  </a:cubicBezTo>
                  <a:cubicBezTo>
                    <a:pt x="8" y="86"/>
                    <a:pt x="8" y="84"/>
                    <a:pt x="4" y="78"/>
                  </a:cubicBezTo>
                  <a:cubicBezTo>
                    <a:pt x="2" y="75"/>
                    <a:pt x="0" y="72"/>
                    <a:pt x="1" y="68"/>
                  </a:cubicBezTo>
                  <a:cubicBezTo>
                    <a:pt x="1" y="63"/>
                    <a:pt x="4" y="61"/>
                    <a:pt x="8" y="59"/>
                  </a:cubicBezTo>
                  <a:cubicBezTo>
                    <a:pt x="14" y="56"/>
                    <a:pt x="15" y="54"/>
                    <a:pt x="13" y="48"/>
                  </a:cubicBezTo>
                  <a:cubicBezTo>
                    <a:pt x="12" y="44"/>
                    <a:pt x="11" y="41"/>
                    <a:pt x="13" y="37"/>
                  </a:cubicBezTo>
                  <a:cubicBezTo>
                    <a:pt x="16" y="33"/>
                    <a:pt x="19" y="33"/>
                    <a:pt x="23" y="32"/>
                  </a:cubicBezTo>
                  <a:cubicBezTo>
                    <a:pt x="30" y="32"/>
                    <a:pt x="31" y="30"/>
                    <a:pt x="32" y="24"/>
                  </a:cubicBezTo>
                  <a:cubicBezTo>
                    <a:pt x="32" y="20"/>
                    <a:pt x="33" y="16"/>
                    <a:pt x="37" y="14"/>
                  </a:cubicBezTo>
                  <a:cubicBezTo>
                    <a:pt x="40" y="11"/>
                    <a:pt x="44" y="12"/>
                    <a:pt x="47" y="13"/>
                  </a:cubicBezTo>
                  <a:cubicBezTo>
                    <a:pt x="54" y="15"/>
                    <a:pt x="56" y="14"/>
                    <a:pt x="59" y="8"/>
                  </a:cubicBezTo>
                  <a:cubicBezTo>
                    <a:pt x="61" y="5"/>
                    <a:pt x="63" y="2"/>
                    <a:pt x="67" y="1"/>
                  </a:cubicBezTo>
                  <a:cubicBezTo>
                    <a:pt x="72" y="0"/>
                    <a:pt x="74" y="2"/>
                    <a:pt x="78" y="4"/>
                  </a:cubicBezTo>
                  <a:cubicBezTo>
                    <a:pt x="83" y="9"/>
                    <a:pt x="86" y="9"/>
                    <a:pt x="91" y="4"/>
                  </a:cubicBezTo>
                  <a:close/>
                  <a:moveTo>
                    <a:pt x="97" y="12"/>
                  </a:moveTo>
                  <a:cubicBezTo>
                    <a:pt x="88" y="19"/>
                    <a:pt x="81" y="19"/>
                    <a:pt x="72" y="12"/>
                  </a:cubicBezTo>
                  <a:cubicBezTo>
                    <a:pt x="70" y="11"/>
                    <a:pt x="69" y="11"/>
                    <a:pt x="69" y="11"/>
                  </a:cubicBezTo>
                  <a:cubicBezTo>
                    <a:pt x="69" y="11"/>
                    <a:pt x="68" y="12"/>
                    <a:pt x="67" y="13"/>
                  </a:cubicBezTo>
                  <a:cubicBezTo>
                    <a:pt x="62" y="23"/>
                    <a:pt x="56" y="26"/>
                    <a:pt x="45" y="23"/>
                  </a:cubicBezTo>
                  <a:cubicBezTo>
                    <a:pt x="43" y="22"/>
                    <a:pt x="42" y="22"/>
                    <a:pt x="42" y="22"/>
                  </a:cubicBezTo>
                  <a:cubicBezTo>
                    <a:pt x="42" y="22"/>
                    <a:pt x="42" y="23"/>
                    <a:pt x="42" y="25"/>
                  </a:cubicBezTo>
                  <a:cubicBezTo>
                    <a:pt x="40" y="36"/>
                    <a:pt x="35" y="41"/>
                    <a:pt x="24" y="42"/>
                  </a:cubicBezTo>
                  <a:cubicBezTo>
                    <a:pt x="23" y="42"/>
                    <a:pt x="22" y="42"/>
                    <a:pt x="22" y="42"/>
                  </a:cubicBezTo>
                  <a:cubicBezTo>
                    <a:pt x="22" y="43"/>
                    <a:pt x="22" y="44"/>
                    <a:pt x="22" y="45"/>
                  </a:cubicBezTo>
                  <a:cubicBezTo>
                    <a:pt x="25" y="56"/>
                    <a:pt x="23" y="62"/>
                    <a:pt x="13" y="68"/>
                  </a:cubicBezTo>
                  <a:cubicBezTo>
                    <a:pt x="11" y="69"/>
                    <a:pt x="10" y="69"/>
                    <a:pt x="10" y="70"/>
                  </a:cubicBezTo>
                  <a:cubicBezTo>
                    <a:pt x="10" y="70"/>
                    <a:pt x="11" y="71"/>
                    <a:pt x="12" y="72"/>
                  </a:cubicBezTo>
                  <a:cubicBezTo>
                    <a:pt x="19" y="81"/>
                    <a:pt x="19" y="88"/>
                    <a:pt x="12" y="97"/>
                  </a:cubicBezTo>
                  <a:cubicBezTo>
                    <a:pt x="11" y="99"/>
                    <a:pt x="10" y="100"/>
                    <a:pt x="10" y="100"/>
                  </a:cubicBezTo>
                  <a:cubicBezTo>
                    <a:pt x="10" y="100"/>
                    <a:pt x="11" y="101"/>
                    <a:pt x="13" y="102"/>
                  </a:cubicBezTo>
                  <a:cubicBezTo>
                    <a:pt x="23" y="107"/>
                    <a:pt x="25" y="113"/>
                    <a:pt x="22" y="124"/>
                  </a:cubicBezTo>
                  <a:cubicBezTo>
                    <a:pt x="22" y="126"/>
                    <a:pt x="22" y="127"/>
                    <a:pt x="22" y="127"/>
                  </a:cubicBezTo>
                  <a:cubicBezTo>
                    <a:pt x="22" y="127"/>
                    <a:pt x="23" y="127"/>
                    <a:pt x="24" y="127"/>
                  </a:cubicBezTo>
                  <a:cubicBezTo>
                    <a:pt x="35" y="129"/>
                    <a:pt x="40" y="134"/>
                    <a:pt x="42" y="145"/>
                  </a:cubicBezTo>
                  <a:cubicBezTo>
                    <a:pt x="42" y="146"/>
                    <a:pt x="42" y="148"/>
                    <a:pt x="42" y="148"/>
                  </a:cubicBezTo>
                  <a:cubicBezTo>
                    <a:pt x="42" y="148"/>
                    <a:pt x="43" y="147"/>
                    <a:pt x="45" y="147"/>
                  </a:cubicBezTo>
                  <a:cubicBezTo>
                    <a:pt x="56" y="144"/>
                    <a:pt x="62" y="147"/>
                    <a:pt x="67" y="156"/>
                  </a:cubicBezTo>
                  <a:cubicBezTo>
                    <a:pt x="68" y="158"/>
                    <a:pt x="69" y="159"/>
                    <a:pt x="69" y="159"/>
                  </a:cubicBezTo>
                  <a:cubicBezTo>
                    <a:pt x="69" y="159"/>
                    <a:pt x="70" y="158"/>
                    <a:pt x="72" y="157"/>
                  </a:cubicBezTo>
                  <a:cubicBezTo>
                    <a:pt x="81" y="151"/>
                    <a:pt x="88" y="151"/>
                    <a:pt x="97" y="157"/>
                  </a:cubicBezTo>
                  <a:cubicBezTo>
                    <a:pt x="98" y="158"/>
                    <a:pt x="99" y="159"/>
                    <a:pt x="100" y="159"/>
                  </a:cubicBezTo>
                  <a:cubicBezTo>
                    <a:pt x="100" y="159"/>
                    <a:pt x="100" y="158"/>
                    <a:pt x="101" y="156"/>
                  </a:cubicBezTo>
                  <a:cubicBezTo>
                    <a:pt x="107" y="147"/>
                    <a:pt x="113" y="144"/>
                    <a:pt x="124" y="147"/>
                  </a:cubicBezTo>
                  <a:cubicBezTo>
                    <a:pt x="125" y="147"/>
                    <a:pt x="127" y="148"/>
                    <a:pt x="127" y="148"/>
                  </a:cubicBezTo>
                  <a:cubicBezTo>
                    <a:pt x="127" y="148"/>
                    <a:pt x="127" y="146"/>
                    <a:pt x="127" y="145"/>
                  </a:cubicBezTo>
                  <a:cubicBezTo>
                    <a:pt x="128" y="134"/>
                    <a:pt x="133" y="129"/>
                    <a:pt x="144" y="127"/>
                  </a:cubicBezTo>
                  <a:cubicBezTo>
                    <a:pt x="146" y="127"/>
                    <a:pt x="147" y="127"/>
                    <a:pt x="147" y="127"/>
                  </a:cubicBezTo>
                  <a:cubicBezTo>
                    <a:pt x="147" y="127"/>
                    <a:pt x="147" y="126"/>
                    <a:pt x="146" y="124"/>
                  </a:cubicBezTo>
                  <a:cubicBezTo>
                    <a:pt x="144" y="113"/>
                    <a:pt x="146" y="107"/>
                    <a:pt x="156" y="102"/>
                  </a:cubicBezTo>
                  <a:cubicBezTo>
                    <a:pt x="157" y="101"/>
                    <a:pt x="159" y="100"/>
                    <a:pt x="159" y="100"/>
                  </a:cubicBezTo>
                  <a:cubicBezTo>
                    <a:pt x="159" y="100"/>
                    <a:pt x="158" y="99"/>
                    <a:pt x="157" y="97"/>
                  </a:cubicBezTo>
                  <a:cubicBezTo>
                    <a:pt x="150" y="88"/>
                    <a:pt x="150" y="81"/>
                    <a:pt x="157" y="72"/>
                  </a:cubicBezTo>
                  <a:cubicBezTo>
                    <a:pt x="158" y="71"/>
                    <a:pt x="159" y="70"/>
                    <a:pt x="159" y="70"/>
                  </a:cubicBezTo>
                  <a:cubicBezTo>
                    <a:pt x="159" y="69"/>
                    <a:pt x="157" y="69"/>
                    <a:pt x="156" y="68"/>
                  </a:cubicBezTo>
                  <a:cubicBezTo>
                    <a:pt x="146" y="62"/>
                    <a:pt x="144" y="56"/>
                    <a:pt x="146" y="45"/>
                  </a:cubicBezTo>
                  <a:cubicBezTo>
                    <a:pt x="147" y="44"/>
                    <a:pt x="147" y="43"/>
                    <a:pt x="147" y="42"/>
                  </a:cubicBezTo>
                  <a:cubicBezTo>
                    <a:pt x="147" y="42"/>
                    <a:pt x="146" y="42"/>
                    <a:pt x="144" y="42"/>
                  </a:cubicBezTo>
                  <a:cubicBezTo>
                    <a:pt x="133" y="41"/>
                    <a:pt x="128" y="36"/>
                    <a:pt x="127" y="25"/>
                  </a:cubicBezTo>
                  <a:cubicBezTo>
                    <a:pt x="127" y="23"/>
                    <a:pt x="127" y="22"/>
                    <a:pt x="127" y="22"/>
                  </a:cubicBezTo>
                  <a:cubicBezTo>
                    <a:pt x="127" y="22"/>
                    <a:pt x="125" y="22"/>
                    <a:pt x="124" y="23"/>
                  </a:cubicBezTo>
                  <a:cubicBezTo>
                    <a:pt x="113" y="26"/>
                    <a:pt x="107" y="23"/>
                    <a:pt x="101" y="13"/>
                  </a:cubicBezTo>
                  <a:cubicBezTo>
                    <a:pt x="100" y="12"/>
                    <a:pt x="100" y="11"/>
                    <a:pt x="100" y="11"/>
                  </a:cubicBezTo>
                  <a:cubicBezTo>
                    <a:pt x="99" y="11"/>
                    <a:pt x="98" y="11"/>
                    <a:pt x="97" y="12"/>
                  </a:cubicBezTo>
                  <a:close/>
                  <a:moveTo>
                    <a:pt x="95" y="74"/>
                  </a:moveTo>
                  <a:cubicBezTo>
                    <a:pt x="92" y="71"/>
                    <a:pt x="89" y="70"/>
                    <a:pt x="84" y="70"/>
                  </a:cubicBezTo>
                  <a:cubicBezTo>
                    <a:pt x="80" y="70"/>
                    <a:pt x="76" y="71"/>
                    <a:pt x="74" y="74"/>
                  </a:cubicBezTo>
                  <a:cubicBezTo>
                    <a:pt x="71" y="77"/>
                    <a:pt x="69" y="81"/>
                    <a:pt x="69" y="85"/>
                  </a:cubicBezTo>
                  <a:cubicBezTo>
                    <a:pt x="69" y="89"/>
                    <a:pt x="71" y="93"/>
                    <a:pt x="74" y="95"/>
                  </a:cubicBezTo>
                  <a:cubicBezTo>
                    <a:pt x="76" y="98"/>
                    <a:pt x="80" y="100"/>
                    <a:pt x="84" y="100"/>
                  </a:cubicBezTo>
                  <a:cubicBezTo>
                    <a:pt x="89" y="100"/>
                    <a:pt x="92" y="98"/>
                    <a:pt x="95" y="95"/>
                  </a:cubicBezTo>
                  <a:cubicBezTo>
                    <a:pt x="98" y="93"/>
                    <a:pt x="99" y="89"/>
                    <a:pt x="99" y="85"/>
                  </a:cubicBezTo>
                  <a:cubicBezTo>
                    <a:pt x="99" y="81"/>
                    <a:pt x="98" y="77"/>
                    <a:pt x="95" y="74"/>
                  </a:cubicBezTo>
                  <a:close/>
                </a:path>
              </a:pathLst>
            </a:custGeom>
            <a:solidFill>
              <a:schemeClr val="bg1"/>
            </a:solidFill>
            <a:ln>
              <a:noFill/>
            </a:ln>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59" name="Shape 13496"/>
            <p:cNvSpPr/>
            <p:nvPr/>
          </p:nvSpPr>
          <p:spPr>
            <a:xfrm>
              <a:off x="2293433" y="1604640"/>
              <a:ext cx="909189" cy="909190"/>
            </a:xfrm>
            <a:custGeom>
              <a:avLst/>
              <a:gdLst/>
              <a:ahLst/>
              <a:cxnLst>
                <a:cxn ang="0">
                  <a:pos x="wd2" y="hd2"/>
                </a:cxn>
                <a:cxn ang="5400000">
                  <a:pos x="wd2" y="hd2"/>
                </a:cxn>
                <a:cxn ang="10800000">
                  <a:pos x="wd2" y="hd2"/>
                </a:cxn>
                <a:cxn ang="16200000">
                  <a:pos x="wd2" y="hd2"/>
                </a:cxn>
              </a:cxnLst>
              <a:rect l="0" t="0" r="r" b="b"/>
              <a:pathLst>
                <a:path w="21598" h="21598" extrusionOk="0">
                  <a:moveTo>
                    <a:pt x="21598" y="10799"/>
                  </a:moveTo>
                  <a:cubicBezTo>
                    <a:pt x="21599" y="9385"/>
                    <a:pt x="21318" y="7972"/>
                    <a:pt x="20776" y="6666"/>
                  </a:cubicBezTo>
                  <a:cubicBezTo>
                    <a:pt x="20236" y="5360"/>
                    <a:pt x="19435" y="4162"/>
                    <a:pt x="18435" y="3163"/>
                  </a:cubicBezTo>
                  <a:cubicBezTo>
                    <a:pt x="17436" y="2163"/>
                    <a:pt x="16238" y="1362"/>
                    <a:pt x="14932" y="822"/>
                  </a:cubicBezTo>
                  <a:cubicBezTo>
                    <a:pt x="13626" y="280"/>
                    <a:pt x="12213" y="-1"/>
                    <a:pt x="10799" y="0"/>
                  </a:cubicBezTo>
                  <a:cubicBezTo>
                    <a:pt x="9385" y="-1"/>
                    <a:pt x="7972" y="280"/>
                    <a:pt x="6666" y="822"/>
                  </a:cubicBezTo>
                  <a:cubicBezTo>
                    <a:pt x="5360" y="1362"/>
                    <a:pt x="4162" y="2163"/>
                    <a:pt x="3163" y="3163"/>
                  </a:cubicBezTo>
                  <a:cubicBezTo>
                    <a:pt x="2163" y="4162"/>
                    <a:pt x="1362" y="5360"/>
                    <a:pt x="822" y="6666"/>
                  </a:cubicBezTo>
                  <a:cubicBezTo>
                    <a:pt x="280" y="7972"/>
                    <a:pt x="-1" y="9385"/>
                    <a:pt x="0" y="10799"/>
                  </a:cubicBezTo>
                  <a:cubicBezTo>
                    <a:pt x="-1" y="12213"/>
                    <a:pt x="280" y="13626"/>
                    <a:pt x="822" y="14932"/>
                  </a:cubicBezTo>
                  <a:cubicBezTo>
                    <a:pt x="1362" y="16238"/>
                    <a:pt x="2163" y="17436"/>
                    <a:pt x="3163" y="18435"/>
                  </a:cubicBezTo>
                  <a:cubicBezTo>
                    <a:pt x="4162" y="19435"/>
                    <a:pt x="5360" y="20236"/>
                    <a:pt x="6666" y="20776"/>
                  </a:cubicBezTo>
                  <a:cubicBezTo>
                    <a:pt x="7972" y="21318"/>
                    <a:pt x="9385" y="21599"/>
                    <a:pt x="10799" y="21598"/>
                  </a:cubicBezTo>
                  <a:cubicBezTo>
                    <a:pt x="12213" y="21599"/>
                    <a:pt x="13626" y="21318"/>
                    <a:pt x="14932" y="20776"/>
                  </a:cubicBezTo>
                  <a:cubicBezTo>
                    <a:pt x="16238" y="20236"/>
                    <a:pt x="17436" y="19435"/>
                    <a:pt x="18435" y="18435"/>
                  </a:cubicBezTo>
                  <a:cubicBezTo>
                    <a:pt x="19435" y="17436"/>
                    <a:pt x="20236" y="16238"/>
                    <a:pt x="20776" y="14932"/>
                  </a:cubicBezTo>
                  <a:cubicBezTo>
                    <a:pt x="21318" y="13626"/>
                    <a:pt x="21599" y="12213"/>
                    <a:pt x="21598" y="10799"/>
                  </a:cubicBezTo>
                  <a:close/>
                </a:path>
              </a:pathLst>
            </a:custGeom>
            <a:solidFill>
              <a:schemeClr val="accent1">
                <a:lumMod val="75000"/>
              </a:schemeClr>
            </a:solidFill>
            <a:ln w="12700" cap="flat">
              <a:noFill/>
              <a:miter lim="400000"/>
            </a:ln>
            <a:effectLst/>
          </p:spPr>
          <p:txBody>
            <a:bodyPr wrap="square" lIns="0" tIns="0" rIns="0" bIns="0" numCol="1" anchor="t">
              <a:noAutofit/>
            </a:bodyPr>
            <a:lstStyle/>
            <a:p>
              <a:pPr lvl="0"/>
              <a:endParaRPr>
                <a:cs typeface="+mn-ea"/>
                <a:sym typeface="+mn-lt"/>
              </a:endParaRPr>
            </a:p>
          </p:txBody>
        </p:sp>
        <p:grpSp>
          <p:nvGrpSpPr>
            <p:cNvPr id="60" name="组合 59"/>
            <p:cNvGrpSpPr/>
            <p:nvPr/>
          </p:nvGrpSpPr>
          <p:grpSpPr>
            <a:xfrm>
              <a:off x="2508712" y="1776702"/>
              <a:ext cx="478632" cy="481014"/>
              <a:chOff x="3389710" y="344091"/>
              <a:chExt cx="478632" cy="481014"/>
            </a:xfrm>
          </p:grpSpPr>
          <p:sp>
            <p:nvSpPr>
              <p:cNvPr id="61" name="Freeform 334"/>
              <p:cNvSpPr>
                <a:spLocks noEditPoints="1"/>
              </p:cNvSpPr>
              <p:nvPr/>
            </p:nvSpPr>
            <p:spPr bwMode="auto">
              <a:xfrm>
                <a:off x="3513535" y="344091"/>
                <a:ext cx="230981" cy="266700"/>
              </a:xfrm>
              <a:custGeom>
                <a:avLst/>
                <a:gdLst>
                  <a:gd name="T0" fmla="*/ 82 w 82"/>
                  <a:gd name="T1" fmla="*/ 54 h 95"/>
                  <a:gd name="T2" fmla="*/ 70 w 82"/>
                  <a:gd name="T3" fmla="*/ 83 h 95"/>
                  <a:gd name="T4" fmla="*/ 41 w 82"/>
                  <a:gd name="T5" fmla="*/ 95 h 95"/>
                  <a:gd name="T6" fmla="*/ 12 w 82"/>
                  <a:gd name="T7" fmla="*/ 83 h 95"/>
                  <a:gd name="T8" fmla="*/ 0 w 82"/>
                  <a:gd name="T9" fmla="*/ 54 h 95"/>
                  <a:gd name="T10" fmla="*/ 0 w 82"/>
                  <a:gd name="T11" fmla="*/ 15 h 95"/>
                  <a:gd name="T12" fmla="*/ 9 w 82"/>
                  <a:gd name="T13" fmla="*/ 12 h 95"/>
                  <a:gd name="T14" fmla="*/ 22 w 82"/>
                  <a:gd name="T15" fmla="*/ 23 h 95"/>
                  <a:gd name="T16" fmla="*/ 37 w 82"/>
                  <a:gd name="T17" fmla="*/ 3 h 95"/>
                  <a:gd name="T18" fmla="*/ 41 w 82"/>
                  <a:gd name="T19" fmla="*/ 0 h 95"/>
                  <a:gd name="T20" fmla="*/ 46 w 82"/>
                  <a:gd name="T21" fmla="*/ 3 h 95"/>
                  <a:gd name="T22" fmla="*/ 60 w 82"/>
                  <a:gd name="T23" fmla="*/ 23 h 95"/>
                  <a:gd name="T24" fmla="*/ 73 w 82"/>
                  <a:gd name="T25" fmla="*/ 12 h 95"/>
                  <a:gd name="T26" fmla="*/ 80 w 82"/>
                  <a:gd name="T27" fmla="*/ 11 h 95"/>
                  <a:gd name="T28" fmla="*/ 82 w 82"/>
                  <a:gd name="T29" fmla="*/ 17 h 95"/>
                  <a:gd name="T30" fmla="*/ 82 w 82"/>
                  <a:gd name="T31" fmla="*/ 54 h 95"/>
                  <a:gd name="T32" fmla="*/ 63 w 82"/>
                  <a:gd name="T33" fmla="*/ 76 h 95"/>
                  <a:gd name="T34" fmla="*/ 72 w 82"/>
                  <a:gd name="T35" fmla="*/ 54 h 95"/>
                  <a:gd name="T36" fmla="*/ 72 w 82"/>
                  <a:gd name="T37" fmla="*/ 26 h 95"/>
                  <a:gd name="T38" fmla="*/ 63 w 82"/>
                  <a:gd name="T39" fmla="*/ 33 h 95"/>
                  <a:gd name="T40" fmla="*/ 59 w 82"/>
                  <a:gd name="T41" fmla="*/ 35 h 95"/>
                  <a:gd name="T42" fmla="*/ 55 w 82"/>
                  <a:gd name="T43" fmla="*/ 32 h 95"/>
                  <a:gd name="T44" fmla="*/ 41 w 82"/>
                  <a:gd name="T45" fmla="*/ 13 h 95"/>
                  <a:gd name="T46" fmla="*/ 27 w 82"/>
                  <a:gd name="T47" fmla="*/ 32 h 95"/>
                  <a:gd name="T48" fmla="*/ 24 w 82"/>
                  <a:gd name="T49" fmla="*/ 34 h 95"/>
                  <a:gd name="T50" fmla="*/ 19 w 82"/>
                  <a:gd name="T51" fmla="*/ 33 h 95"/>
                  <a:gd name="T52" fmla="*/ 10 w 82"/>
                  <a:gd name="T53" fmla="*/ 26 h 95"/>
                  <a:gd name="T54" fmla="*/ 10 w 82"/>
                  <a:gd name="T55" fmla="*/ 54 h 95"/>
                  <a:gd name="T56" fmla="*/ 19 w 82"/>
                  <a:gd name="T57" fmla="*/ 76 h 95"/>
                  <a:gd name="T58" fmla="*/ 41 w 82"/>
                  <a:gd name="T59" fmla="*/ 85 h 95"/>
                  <a:gd name="T60" fmla="*/ 63 w 82"/>
                  <a:gd name="T61" fmla="*/ 76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82" h="95">
                    <a:moveTo>
                      <a:pt x="82" y="54"/>
                    </a:moveTo>
                    <a:cubicBezTo>
                      <a:pt x="82" y="65"/>
                      <a:pt x="78" y="76"/>
                      <a:pt x="70" y="83"/>
                    </a:cubicBezTo>
                    <a:cubicBezTo>
                      <a:pt x="63" y="90"/>
                      <a:pt x="53" y="95"/>
                      <a:pt x="41" y="95"/>
                    </a:cubicBezTo>
                    <a:cubicBezTo>
                      <a:pt x="30" y="95"/>
                      <a:pt x="20" y="90"/>
                      <a:pt x="12" y="83"/>
                    </a:cubicBezTo>
                    <a:cubicBezTo>
                      <a:pt x="5" y="76"/>
                      <a:pt x="0" y="65"/>
                      <a:pt x="0" y="54"/>
                    </a:cubicBezTo>
                    <a:cubicBezTo>
                      <a:pt x="0" y="15"/>
                      <a:pt x="0" y="15"/>
                      <a:pt x="0" y="15"/>
                    </a:cubicBezTo>
                    <a:cubicBezTo>
                      <a:pt x="0" y="11"/>
                      <a:pt x="6" y="9"/>
                      <a:pt x="9" y="12"/>
                    </a:cubicBezTo>
                    <a:cubicBezTo>
                      <a:pt x="22" y="23"/>
                      <a:pt x="22" y="23"/>
                      <a:pt x="22" y="23"/>
                    </a:cubicBezTo>
                    <a:cubicBezTo>
                      <a:pt x="37" y="3"/>
                      <a:pt x="37" y="3"/>
                      <a:pt x="37" y="3"/>
                    </a:cubicBezTo>
                    <a:cubicBezTo>
                      <a:pt x="38" y="1"/>
                      <a:pt x="39" y="0"/>
                      <a:pt x="41" y="0"/>
                    </a:cubicBezTo>
                    <a:cubicBezTo>
                      <a:pt x="44" y="0"/>
                      <a:pt x="45" y="2"/>
                      <a:pt x="46" y="3"/>
                    </a:cubicBezTo>
                    <a:cubicBezTo>
                      <a:pt x="60" y="23"/>
                      <a:pt x="60" y="23"/>
                      <a:pt x="60" y="23"/>
                    </a:cubicBezTo>
                    <a:cubicBezTo>
                      <a:pt x="73" y="12"/>
                      <a:pt x="73" y="12"/>
                      <a:pt x="73" y="12"/>
                    </a:cubicBezTo>
                    <a:cubicBezTo>
                      <a:pt x="75" y="11"/>
                      <a:pt x="77" y="9"/>
                      <a:pt x="80" y="11"/>
                    </a:cubicBezTo>
                    <a:cubicBezTo>
                      <a:pt x="82" y="12"/>
                      <a:pt x="82" y="15"/>
                      <a:pt x="82" y="17"/>
                    </a:cubicBezTo>
                    <a:cubicBezTo>
                      <a:pt x="82" y="54"/>
                      <a:pt x="82" y="54"/>
                      <a:pt x="82" y="54"/>
                    </a:cubicBezTo>
                    <a:close/>
                    <a:moveTo>
                      <a:pt x="63" y="76"/>
                    </a:moveTo>
                    <a:cubicBezTo>
                      <a:pt x="69" y="70"/>
                      <a:pt x="72" y="63"/>
                      <a:pt x="72" y="54"/>
                    </a:cubicBezTo>
                    <a:cubicBezTo>
                      <a:pt x="72" y="26"/>
                      <a:pt x="72" y="26"/>
                      <a:pt x="72" y="26"/>
                    </a:cubicBezTo>
                    <a:cubicBezTo>
                      <a:pt x="63" y="33"/>
                      <a:pt x="63" y="33"/>
                      <a:pt x="63" y="33"/>
                    </a:cubicBezTo>
                    <a:cubicBezTo>
                      <a:pt x="62" y="34"/>
                      <a:pt x="61" y="35"/>
                      <a:pt x="59" y="35"/>
                    </a:cubicBezTo>
                    <a:cubicBezTo>
                      <a:pt x="57" y="34"/>
                      <a:pt x="56" y="33"/>
                      <a:pt x="55" y="32"/>
                    </a:cubicBezTo>
                    <a:cubicBezTo>
                      <a:pt x="41" y="13"/>
                      <a:pt x="41" y="13"/>
                      <a:pt x="41" y="13"/>
                    </a:cubicBezTo>
                    <a:cubicBezTo>
                      <a:pt x="27" y="32"/>
                      <a:pt x="27" y="32"/>
                      <a:pt x="27" y="32"/>
                    </a:cubicBezTo>
                    <a:cubicBezTo>
                      <a:pt x="26" y="33"/>
                      <a:pt x="26" y="34"/>
                      <a:pt x="24" y="34"/>
                    </a:cubicBezTo>
                    <a:cubicBezTo>
                      <a:pt x="22" y="35"/>
                      <a:pt x="21" y="34"/>
                      <a:pt x="19" y="33"/>
                    </a:cubicBezTo>
                    <a:cubicBezTo>
                      <a:pt x="10" y="26"/>
                      <a:pt x="10" y="26"/>
                      <a:pt x="10" y="26"/>
                    </a:cubicBezTo>
                    <a:cubicBezTo>
                      <a:pt x="10" y="54"/>
                      <a:pt x="10" y="54"/>
                      <a:pt x="10" y="54"/>
                    </a:cubicBezTo>
                    <a:cubicBezTo>
                      <a:pt x="10" y="63"/>
                      <a:pt x="14" y="70"/>
                      <a:pt x="19" y="76"/>
                    </a:cubicBezTo>
                    <a:cubicBezTo>
                      <a:pt x="25" y="82"/>
                      <a:pt x="33" y="85"/>
                      <a:pt x="41" y="85"/>
                    </a:cubicBezTo>
                    <a:cubicBezTo>
                      <a:pt x="50" y="85"/>
                      <a:pt x="58" y="82"/>
                      <a:pt x="63" y="76"/>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62" name="Freeform 335"/>
              <p:cNvSpPr/>
              <p:nvPr/>
            </p:nvSpPr>
            <p:spPr bwMode="auto">
              <a:xfrm>
                <a:off x="3614738" y="588170"/>
                <a:ext cx="28575" cy="217885"/>
              </a:xfrm>
              <a:custGeom>
                <a:avLst/>
                <a:gdLst>
                  <a:gd name="T0" fmla="*/ 10 w 10"/>
                  <a:gd name="T1" fmla="*/ 5 h 77"/>
                  <a:gd name="T2" fmla="*/ 5 w 10"/>
                  <a:gd name="T3" fmla="*/ 0 h 77"/>
                  <a:gd name="T4" fmla="*/ 0 w 10"/>
                  <a:gd name="T5" fmla="*/ 5 h 77"/>
                  <a:gd name="T6" fmla="*/ 0 w 10"/>
                  <a:gd name="T7" fmla="*/ 72 h 77"/>
                  <a:gd name="T8" fmla="*/ 5 w 10"/>
                  <a:gd name="T9" fmla="*/ 77 h 77"/>
                  <a:gd name="T10" fmla="*/ 10 w 10"/>
                  <a:gd name="T11" fmla="*/ 72 h 77"/>
                  <a:gd name="T12" fmla="*/ 10 w 10"/>
                  <a:gd name="T13" fmla="*/ 5 h 77"/>
                </a:gdLst>
                <a:ahLst/>
                <a:cxnLst>
                  <a:cxn ang="0">
                    <a:pos x="T0" y="T1"/>
                  </a:cxn>
                  <a:cxn ang="0">
                    <a:pos x="T2" y="T3"/>
                  </a:cxn>
                  <a:cxn ang="0">
                    <a:pos x="T4" y="T5"/>
                  </a:cxn>
                  <a:cxn ang="0">
                    <a:pos x="T6" y="T7"/>
                  </a:cxn>
                  <a:cxn ang="0">
                    <a:pos x="T8" y="T9"/>
                  </a:cxn>
                  <a:cxn ang="0">
                    <a:pos x="T10" y="T11"/>
                  </a:cxn>
                  <a:cxn ang="0">
                    <a:pos x="T12" y="T13"/>
                  </a:cxn>
                </a:cxnLst>
                <a:rect l="0" t="0" r="r" b="b"/>
                <a:pathLst>
                  <a:path w="10" h="77">
                    <a:moveTo>
                      <a:pt x="10" y="5"/>
                    </a:moveTo>
                    <a:cubicBezTo>
                      <a:pt x="10" y="2"/>
                      <a:pt x="8" y="0"/>
                      <a:pt x="5" y="0"/>
                    </a:cubicBezTo>
                    <a:cubicBezTo>
                      <a:pt x="3" y="0"/>
                      <a:pt x="0" y="2"/>
                      <a:pt x="0" y="5"/>
                    </a:cubicBezTo>
                    <a:cubicBezTo>
                      <a:pt x="0" y="72"/>
                      <a:pt x="0" y="72"/>
                      <a:pt x="0" y="72"/>
                    </a:cubicBezTo>
                    <a:cubicBezTo>
                      <a:pt x="0" y="75"/>
                      <a:pt x="3" y="77"/>
                      <a:pt x="5" y="77"/>
                    </a:cubicBezTo>
                    <a:cubicBezTo>
                      <a:pt x="8" y="77"/>
                      <a:pt x="10" y="75"/>
                      <a:pt x="10" y="72"/>
                    </a:cubicBezTo>
                    <a:cubicBezTo>
                      <a:pt x="10" y="5"/>
                      <a:pt x="10" y="5"/>
                      <a:pt x="10" y="5"/>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63" name="Freeform 336"/>
              <p:cNvSpPr>
                <a:spLocks noEditPoints="1"/>
              </p:cNvSpPr>
              <p:nvPr/>
            </p:nvSpPr>
            <p:spPr bwMode="auto">
              <a:xfrm>
                <a:off x="3389710" y="619126"/>
                <a:ext cx="255985" cy="205979"/>
              </a:xfrm>
              <a:custGeom>
                <a:avLst/>
                <a:gdLst>
                  <a:gd name="T0" fmla="*/ 58 w 91"/>
                  <a:gd name="T1" fmla="*/ 73 h 73"/>
                  <a:gd name="T2" fmla="*/ 22 w 91"/>
                  <a:gd name="T3" fmla="*/ 50 h 73"/>
                  <a:gd name="T4" fmla="*/ 1 w 91"/>
                  <a:gd name="T5" fmla="*/ 8 h 73"/>
                  <a:gd name="T6" fmla="*/ 2 w 91"/>
                  <a:gd name="T7" fmla="*/ 2 h 73"/>
                  <a:gd name="T8" fmla="*/ 8 w 91"/>
                  <a:gd name="T9" fmla="*/ 1 h 73"/>
                  <a:gd name="T10" fmla="*/ 74 w 91"/>
                  <a:gd name="T11" fmla="*/ 19 h 73"/>
                  <a:gd name="T12" fmla="*/ 90 w 91"/>
                  <a:gd name="T13" fmla="*/ 65 h 73"/>
                  <a:gd name="T14" fmla="*/ 89 w 91"/>
                  <a:gd name="T15" fmla="*/ 71 h 73"/>
                  <a:gd name="T16" fmla="*/ 84 w 91"/>
                  <a:gd name="T17" fmla="*/ 73 h 73"/>
                  <a:gd name="T18" fmla="*/ 60 w 91"/>
                  <a:gd name="T19" fmla="*/ 73 h 73"/>
                  <a:gd name="T20" fmla="*/ 58 w 91"/>
                  <a:gd name="T21" fmla="*/ 73 h 73"/>
                  <a:gd name="T22" fmla="*/ 30 w 91"/>
                  <a:gd name="T23" fmla="*/ 44 h 73"/>
                  <a:gd name="T24" fmla="*/ 61 w 91"/>
                  <a:gd name="T25" fmla="*/ 63 h 73"/>
                  <a:gd name="T26" fmla="*/ 80 w 91"/>
                  <a:gd name="T27" fmla="*/ 63 h 73"/>
                  <a:gd name="T28" fmla="*/ 68 w 91"/>
                  <a:gd name="T29" fmla="*/ 27 h 73"/>
                  <a:gd name="T30" fmla="*/ 13 w 91"/>
                  <a:gd name="T31" fmla="*/ 11 h 73"/>
                  <a:gd name="T32" fmla="*/ 30 w 91"/>
                  <a:gd name="T33" fmla="*/ 4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1" h="73">
                    <a:moveTo>
                      <a:pt x="58" y="73"/>
                    </a:moveTo>
                    <a:cubicBezTo>
                      <a:pt x="42" y="68"/>
                      <a:pt x="31" y="61"/>
                      <a:pt x="22" y="50"/>
                    </a:cubicBezTo>
                    <a:cubicBezTo>
                      <a:pt x="14" y="40"/>
                      <a:pt x="8" y="26"/>
                      <a:pt x="1" y="8"/>
                    </a:cubicBezTo>
                    <a:cubicBezTo>
                      <a:pt x="1" y="6"/>
                      <a:pt x="0" y="4"/>
                      <a:pt x="2" y="2"/>
                    </a:cubicBezTo>
                    <a:cubicBezTo>
                      <a:pt x="3" y="0"/>
                      <a:pt x="5" y="0"/>
                      <a:pt x="8" y="1"/>
                    </a:cubicBezTo>
                    <a:cubicBezTo>
                      <a:pt x="42" y="3"/>
                      <a:pt x="62" y="9"/>
                      <a:pt x="74" y="19"/>
                    </a:cubicBezTo>
                    <a:cubicBezTo>
                      <a:pt x="86" y="30"/>
                      <a:pt x="90" y="44"/>
                      <a:pt x="90" y="65"/>
                    </a:cubicBezTo>
                    <a:cubicBezTo>
                      <a:pt x="90" y="67"/>
                      <a:pt x="91" y="69"/>
                      <a:pt x="89" y="71"/>
                    </a:cubicBezTo>
                    <a:cubicBezTo>
                      <a:pt x="88" y="73"/>
                      <a:pt x="86" y="73"/>
                      <a:pt x="84" y="73"/>
                    </a:cubicBezTo>
                    <a:cubicBezTo>
                      <a:pt x="60" y="73"/>
                      <a:pt x="60" y="73"/>
                      <a:pt x="60" y="73"/>
                    </a:cubicBezTo>
                    <a:cubicBezTo>
                      <a:pt x="60" y="73"/>
                      <a:pt x="59" y="73"/>
                      <a:pt x="58" y="73"/>
                    </a:cubicBezTo>
                    <a:close/>
                    <a:moveTo>
                      <a:pt x="30" y="44"/>
                    </a:moveTo>
                    <a:cubicBezTo>
                      <a:pt x="37" y="53"/>
                      <a:pt x="46" y="59"/>
                      <a:pt x="61" y="63"/>
                    </a:cubicBezTo>
                    <a:cubicBezTo>
                      <a:pt x="80" y="63"/>
                      <a:pt x="80" y="63"/>
                      <a:pt x="80" y="63"/>
                    </a:cubicBezTo>
                    <a:cubicBezTo>
                      <a:pt x="80" y="46"/>
                      <a:pt x="77" y="34"/>
                      <a:pt x="68" y="27"/>
                    </a:cubicBezTo>
                    <a:cubicBezTo>
                      <a:pt x="58" y="18"/>
                      <a:pt x="41" y="14"/>
                      <a:pt x="13" y="11"/>
                    </a:cubicBezTo>
                    <a:cubicBezTo>
                      <a:pt x="19" y="25"/>
                      <a:pt x="23" y="36"/>
                      <a:pt x="30" y="44"/>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64" name="Freeform 337"/>
              <p:cNvSpPr/>
              <p:nvPr/>
            </p:nvSpPr>
            <p:spPr bwMode="auto">
              <a:xfrm>
                <a:off x="3501629" y="729854"/>
                <a:ext cx="138113" cy="95250"/>
              </a:xfrm>
              <a:custGeom>
                <a:avLst/>
                <a:gdLst>
                  <a:gd name="T0" fmla="*/ 41 w 49"/>
                  <a:gd name="T1" fmla="*/ 32 h 34"/>
                  <a:gd name="T2" fmla="*/ 47 w 49"/>
                  <a:gd name="T3" fmla="*/ 30 h 34"/>
                  <a:gd name="T4" fmla="*/ 45 w 49"/>
                  <a:gd name="T5" fmla="*/ 24 h 34"/>
                  <a:gd name="T6" fmla="*/ 10 w 49"/>
                  <a:gd name="T7" fmla="*/ 4 h 34"/>
                  <a:gd name="T8" fmla="*/ 4 w 49"/>
                  <a:gd name="T9" fmla="*/ 12 h 34"/>
                  <a:gd name="T10" fmla="*/ 24 w 49"/>
                  <a:gd name="T11" fmla="*/ 31 h 34"/>
                  <a:gd name="T12" fmla="*/ 31 w 49"/>
                  <a:gd name="T13" fmla="*/ 31 h 34"/>
                  <a:gd name="T14" fmla="*/ 41 w 49"/>
                  <a:gd name="T15" fmla="*/ 32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4">
                    <a:moveTo>
                      <a:pt x="41" y="32"/>
                    </a:moveTo>
                    <a:cubicBezTo>
                      <a:pt x="43" y="34"/>
                      <a:pt x="46" y="33"/>
                      <a:pt x="47" y="30"/>
                    </a:cubicBezTo>
                    <a:cubicBezTo>
                      <a:pt x="49" y="28"/>
                      <a:pt x="48" y="25"/>
                      <a:pt x="45" y="24"/>
                    </a:cubicBezTo>
                    <a:cubicBezTo>
                      <a:pt x="10" y="4"/>
                      <a:pt x="10" y="4"/>
                      <a:pt x="10" y="4"/>
                    </a:cubicBezTo>
                    <a:cubicBezTo>
                      <a:pt x="3" y="0"/>
                      <a:pt x="0" y="9"/>
                      <a:pt x="4" y="12"/>
                    </a:cubicBezTo>
                    <a:cubicBezTo>
                      <a:pt x="24" y="31"/>
                      <a:pt x="24" y="31"/>
                      <a:pt x="24" y="31"/>
                    </a:cubicBezTo>
                    <a:cubicBezTo>
                      <a:pt x="26" y="33"/>
                      <a:pt x="29" y="33"/>
                      <a:pt x="31" y="31"/>
                    </a:cubicBezTo>
                    <a:cubicBezTo>
                      <a:pt x="41" y="32"/>
                      <a:pt x="41" y="32"/>
                      <a:pt x="41" y="3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65" name="Freeform 338"/>
              <p:cNvSpPr>
                <a:spLocks noEditPoints="1"/>
              </p:cNvSpPr>
              <p:nvPr/>
            </p:nvSpPr>
            <p:spPr bwMode="auto">
              <a:xfrm>
                <a:off x="3614738" y="619126"/>
                <a:ext cx="253604" cy="205979"/>
              </a:xfrm>
              <a:custGeom>
                <a:avLst/>
                <a:gdLst>
                  <a:gd name="T0" fmla="*/ 32 w 90"/>
                  <a:gd name="T1" fmla="*/ 73 h 73"/>
                  <a:gd name="T2" fmla="*/ 68 w 90"/>
                  <a:gd name="T3" fmla="*/ 50 h 73"/>
                  <a:gd name="T4" fmla="*/ 89 w 90"/>
                  <a:gd name="T5" fmla="*/ 8 h 73"/>
                  <a:gd name="T6" fmla="*/ 89 w 90"/>
                  <a:gd name="T7" fmla="*/ 2 h 73"/>
                  <a:gd name="T8" fmla="*/ 83 w 90"/>
                  <a:gd name="T9" fmla="*/ 1 h 73"/>
                  <a:gd name="T10" fmla="*/ 16 w 90"/>
                  <a:gd name="T11" fmla="*/ 19 h 73"/>
                  <a:gd name="T12" fmla="*/ 0 w 90"/>
                  <a:gd name="T13" fmla="*/ 65 h 73"/>
                  <a:gd name="T14" fmla="*/ 1 w 90"/>
                  <a:gd name="T15" fmla="*/ 71 h 73"/>
                  <a:gd name="T16" fmla="*/ 7 w 90"/>
                  <a:gd name="T17" fmla="*/ 73 h 73"/>
                  <a:gd name="T18" fmla="*/ 30 w 90"/>
                  <a:gd name="T19" fmla="*/ 73 h 73"/>
                  <a:gd name="T20" fmla="*/ 32 w 90"/>
                  <a:gd name="T21" fmla="*/ 73 h 73"/>
                  <a:gd name="T22" fmla="*/ 61 w 90"/>
                  <a:gd name="T23" fmla="*/ 44 h 73"/>
                  <a:gd name="T24" fmla="*/ 30 w 90"/>
                  <a:gd name="T25" fmla="*/ 63 h 73"/>
                  <a:gd name="T26" fmla="*/ 10 w 90"/>
                  <a:gd name="T27" fmla="*/ 63 h 73"/>
                  <a:gd name="T28" fmla="*/ 23 w 90"/>
                  <a:gd name="T29" fmla="*/ 27 h 73"/>
                  <a:gd name="T30" fmla="*/ 77 w 90"/>
                  <a:gd name="T31" fmla="*/ 11 h 73"/>
                  <a:gd name="T32" fmla="*/ 61 w 90"/>
                  <a:gd name="T33" fmla="*/ 4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73">
                    <a:moveTo>
                      <a:pt x="32" y="73"/>
                    </a:moveTo>
                    <a:cubicBezTo>
                      <a:pt x="49" y="68"/>
                      <a:pt x="60" y="61"/>
                      <a:pt x="68" y="50"/>
                    </a:cubicBezTo>
                    <a:cubicBezTo>
                      <a:pt x="77" y="40"/>
                      <a:pt x="82" y="26"/>
                      <a:pt x="89" y="8"/>
                    </a:cubicBezTo>
                    <a:cubicBezTo>
                      <a:pt x="90" y="6"/>
                      <a:pt x="90" y="4"/>
                      <a:pt x="89" y="2"/>
                    </a:cubicBezTo>
                    <a:cubicBezTo>
                      <a:pt x="87" y="0"/>
                      <a:pt x="85" y="0"/>
                      <a:pt x="83" y="1"/>
                    </a:cubicBezTo>
                    <a:cubicBezTo>
                      <a:pt x="49" y="3"/>
                      <a:pt x="28" y="9"/>
                      <a:pt x="16" y="19"/>
                    </a:cubicBezTo>
                    <a:cubicBezTo>
                      <a:pt x="4" y="30"/>
                      <a:pt x="1" y="44"/>
                      <a:pt x="0" y="65"/>
                    </a:cubicBezTo>
                    <a:cubicBezTo>
                      <a:pt x="0" y="67"/>
                      <a:pt x="0" y="69"/>
                      <a:pt x="1" y="71"/>
                    </a:cubicBezTo>
                    <a:cubicBezTo>
                      <a:pt x="3" y="73"/>
                      <a:pt x="4" y="73"/>
                      <a:pt x="7" y="73"/>
                    </a:cubicBezTo>
                    <a:cubicBezTo>
                      <a:pt x="30" y="73"/>
                      <a:pt x="30" y="73"/>
                      <a:pt x="30" y="73"/>
                    </a:cubicBezTo>
                    <a:cubicBezTo>
                      <a:pt x="31" y="73"/>
                      <a:pt x="32" y="73"/>
                      <a:pt x="32" y="73"/>
                    </a:cubicBezTo>
                    <a:close/>
                    <a:moveTo>
                      <a:pt x="61" y="44"/>
                    </a:moveTo>
                    <a:cubicBezTo>
                      <a:pt x="53" y="53"/>
                      <a:pt x="44" y="59"/>
                      <a:pt x="30" y="63"/>
                    </a:cubicBezTo>
                    <a:cubicBezTo>
                      <a:pt x="10" y="63"/>
                      <a:pt x="10" y="63"/>
                      <a:pt x="10" y="63"/>
                    </a:cubicBezTo>
                    <a:cubicBezTo>
                      <a:pt x="11" y="46"/>
                      <a:pt x="13" y="34"/>
                      <a:pt x="23" y="27"/>
                    </a:cubicBezTo>
                    <a:cubicBezTo>
                      <a:pt x="32" y="18"/>
                      <a:pt x="49" y="14"/>
                      <a:pt x="77" y="11"/>
                    </a:cubicBezTo>
                    <a:cubicBezTo>
                      <a:pt x="72" y="25"/>
                      <a:pt x="67" y="36"/>
                      <a:pt x="61" y="44"/>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66" name="Freeform 339"/>
              <p:cNvSpPr/>
              <p:nvPr/>
            </p:nvSpPr>
            <p:spPr bwMode="auto">
              <a:xfrm>
                <a:off x="3620692" y="729854"/>
                <a:ext cx="138113" cy="95250"/>
              </a:xfrm>
              <a:custGeom>
                <a:avLst/>
                <a:gdLst>
                  <a:gd name="T0" fmla="*/ 8 w 49"/>
                  <a:gd name="T1" fmla="*/ 32 h 34"/>
                  <a:gd name="T2" fmla="*/ 1 w 49"/>
                  <a:gd name="T3" fmla="*/ 30 h 34"/>
                  <a:gd name="T4" fmla="*/ 3 w 49"/>
                  <a:gd name="T5" fmla="*/ 24 h 34"/>
                  <a:gd name="T6" fmla="*/ 38 w 49"/>
                  <a:gd name="T7" fmla="*/ 4 h 34"/>
                  <a:gd name="T8" fmla="*/ 45 w 49"/>
                  <a:gd name="T9" fmla="*/ 12 h 34"/>
                  <a:gd name="T10" fmla="*/ 25 w 49"/>
                  <a:gd name="T11" fmla="*/ 31 h 34"/>
                  <a:gd name="T12" fmla="*/ 18 w 49"/>
                  <a:gd name="T13" fmla="*/ 31 h 34"/>
                  <a:gd name="T14" fmla="*/ 8 w 49"/>
                  <a:gd name="T15" fmla="*/ 32 h 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34">
                    <a:moveTo>
                      <a:pt x="8" y="32"/>
                    </a:moveTo>
                    <a:cubicBezTo>
                      <a:pt x="5" y="34"/>
                      <a:pt x="2" y="33"/>
                      <a:pt x="1" y="30"/>
                    </a:cubicBezTo>
                    <a:cubicBezTo>
                      <a:pt x="0" y="28"/>
                      <a:pt x="1" y="25"/>
                      <a:pt x="3" y="24"/>
                    </a:cubicBezTo>
                    <a:cubicBezTo>
                      <a:pt x="38" y="4"/>
                      <a:pt x="38" y="4"/>
                      <a:pt x="38" y="4"/>
                    </a:cubicBezTo>
                    <a:cubicBezTo>
                      <a:pt x="46" y="0"/>
                      <a:pt x="49" y="9"/>
                      <a:pt x="45" y="12"/>
                    </a:cubicBezTo>
                    <a:cubicBezTo>
                      <a:pt x="25" y="31"/>
                      <a:pt x="25" y="31"/>
                      <a:pt x="25" y="31"/>
                    </a:cubicBezTo>
                    <a:cubicBezTo>
                      <a:pt x="23" y="33"/>
                      <a:pt x="20" y="33"/>
                      <a:pt x="18" y="31"/>
                    </a:cubicBezTo>
                    <a:cubicBezTo>
                      <a:pt x="8" y="32"/>
                      <a:pt x="8" y="32"/>
                      <a:pt x="8" y="3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grpSp>
      </p:grpSp>
      <p:grpSp>
        <p:nvGrpSpPr>
          <p:cNvPr id="4" name="组合 3"/>
          <p:cNvGrpSpPr/>
          <p:nvPr/>
        </p:nvGrpSpPr>
        <p:grpSpPr>
          <a:xfrm>
            <a:off x="2231094" y="2278399"/>
            <a:ext cx="1118507" cy="1118508"/>
            <a:chOff x="3038620" y="2380058"/>
            <a:chExt cx="1118507" cy="1118508"/>
          </a:xfrm>
        </p:grpSpPr>
        <p:sp>
          <p:nvSpPr>
            <p:cNvPr id="9" name="Shape 13498"/>
            <p:cNvSpPr/>
            <p:nvPr/>
          </p:nvSpPr>
          <p:spPr>
            <a:xfrm>
              <a:off x="3038620" y="2380058"/>
              <a:ext cx="1118507" cy="1118508"/>
            </a:xfrm>
            <a:custGeom>
              <a:avLst/>
              <a:gdLst/>
              <a:ahLst/>
              <a:cxnLst>
                <a:cxn ang="0">
                  <a:pos x="wd2" y="hd2"/>
                </a:cxn>
                <a:cxn ang="5400000">
                  <a:pos x="wd2" y="hd2"/>
                </a:cxn>
                <a:cxn ang="10800000">
                  <a:pos x="wd2" y="hd2"/>
                </a:cxn>
                <a:cxn ang="16200000">
                  <a:pos x="wd2" y="hd2"/>
                </a:cxn>
              </a:cxnLst>
              <a:rect l="0" t="0" r="r" b="b"/>
              <a:pathLst>
                <a:path w="21598" h="21598" extrusionOk="0">
                  <a:moveTo>
                    <a:pt x="21598" y="10799"/>
                  </a:moveTo>
                  <a:cubicBezTo>
                    <a:pt x="21599" y="9385"/>
                    <a:pt x="21318" y="7972"/>
                    <a:pt x="20776" y="6666"/>
                  </a:cubicBezTo>
                  <a:cubicBezTo>
                    <a:pt x="20236" y="5360"/>
                    <a:pt x="19435" y="4162"/>
                    <a:pt x="18435" y="3163"/>
                  </a:cubicBezTo>
                  <a:cubicBezTo>
                    <a:pt x="17436" y="2163"/>
                    <a:pt x="16238" y="1362"/>
                    <a:pt x="14932" y="822"/>
                  </a:cubicBezTo>
                  <a:cubicBezTo>
                    <a:pt x="13626" y="280"/>
                    <a:pt x="12213" y="-1"/>
                    <a:pt x="10799" y="0"/>
                  </a:cubicBezTo>
                  <a:cubicBezTo>
                    <a:pt x="9385" y="-1"/>
                    <a:pt x="7972" y="280"/>
                    <a:pt x="6666" y="822"/>
                  </a:cubicBezTo>
                  <a:cubicBezTo>
                    <a:pt x="5360" y="1362"/>
                    <a:pt x="4162" y="2163"/>
                    <a:pt x="3163" y="3163"/>
                  </a:cubicBezTo>
                  <a:cubicBezTo>
                    <a:pt x="2163" y="4162"/>
                    <a:pt x="1362" y="5360"/>
                    <a:pt x="822" y="6666"/>
                  </a:cubicBezTo>
                  <a:cubicBezTo>
                    <a:pt x="280" y="7972"/>
                    <a:pt x="-1" y="9385"/>
                    <a:pt x="0" y="10799"/>
                  </a:cubicBezTo>
                  <a:cubicBezTo>
                    <a:pt x="-1" y="12213"/>
                    <a:pt x="280" y="13626"/>
                    <a:pt x="822" y="14932"/>
                  </a:cubicBezTo>
                  <a:cubicBezTo>
                    <a:pt x="1362" y="16238"/>
                    <a:pt x="2163" y="17436"/>
                    <a:pt x="3163" y="18435"/>
                  </a:cubicBezTo>
                  <a:cubicBezTo>
                    <a:pt x="4162" y="19435"/>
                    <a:pt x="5360" y="20236"/>
                    <a:pt x="6666" y="20776"/>
                  </a:cubicBezTo>
                  <a:cubicBezTo>
                    <a:pt x="7972" y="21318"/>
                    <a:pt x="9385" y="21599"/>
                    <a:pt x="10799" y="21598"/>
                  </a:cubicBezTo>
                  <a:cubicBezTo>
                    <a:pt x="12213" y="21599"/>
                    <a:pt x="13626" y="21318"/>
                    <a:pt x="14932" y="20776"/>
                  </a:cubicBezTo>
                  <a:cubicBezTo>
                    <a:pt x="16238" y="20236"/>
                    <a:pt x="17436" y="19435"/>
                    <a:pt x="18435" y="18435"/>
                  </a:cubicBezTo>
                  <a:cubicBezTo>
                    <a:pt x="19435" y="17436"/>
                    <a:pt x="20236" y="16238"/>
                    <a:pt x="20776" y="14932"/>
                  </a:cubicBezTo>
                  <a:cubicBezTo>
                    <a:pt x="21318" y="13626"/>
                    <a:pt x="21599" y="12213"/>
                    <a:pt x="21598" y="10799"/>
                  </a:cubicBezTo>
                  <a:close/>
                </a:path>
              </a:pathLst>
            </a:custGeom>
            <a:solidFill>
              <a:schemeClr val="accent2">
                <a:lumMod val="60000"/>
                <a:lumOff val="40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68" name="Freeform 76"/>
            <p:cNvSpPr>
              <a:spLocks noEditPoints="1"/>
            </p:cNvSpPr>
            <p:nvPr/>
          </p:nvSpPr>
          <p:spPr bwMode="auto">
            <a:xfrm>
              <a:off x="3223865" y="2545707"/>
              <a:ext cx="801592" cy="801592"/>
            </a:xfrm>
            <a:custGeom>
              <a:avLst/>
              <a:gdLst>
                <a:gd name="T0" fmla="*/ 109 w 169"/>
                <a:gd name="T1" fmla="*/ 85 h 169"/>
                <a:gd name="T2" fmla="*/ 67 w 169"/>
                <a:gd name="T3" fmla="*/ 102 h 169"/>
                <a:gd name="T4" fmla="*/ 84 w 169"/>
                <a:gd name="T5" fmla="*/ 60 h 169"/>
                <a:gd name="T6" fmla="*/ 125 w 169"/>
                <a:gd name="T7" fmla="*/ 85 h 169"/>
                <a:gd name="T8" fmla="*/ 56 w 169"/>
                <a:gd name="T9" fmla="*/ 113 h 169"/>
                <a:gd name="T10" fmla="*/ 84 w 169"/>
                <a:gd name="T11" fmla="*/ 44 h 169"/>
                <a:gd name="T12" fmla="*/ 61 w 169"/>
                <a:gd name="T13" fmla="*/ 61 h 169"/>
                <a:gd name="T14" fmla="*/ 84 w 169"/>
                <a:gd name="T15" fmla="*/ 119 h 169"/>
                <a:gd name="T16" fmla="*/ 108 w 169"/>
                <a:gd name="T17" fmla="*/ 61 h 169"/>
                <a:gd name="T18" fmla="*/ 110 w 169"/>
                <a:gd name="T19" fmla="*/ 8 h 169"/>
                <a:gd name="T20" fmla="*/ 137 w 169"/>
                <a:gd name="T21" fmla="*/ 24 h 169"/>
                <a:gd name="T22" fmla="*/ 156 w 169"/>
                <a:gd name="T23" fmla="*/ 48 h 169"/>
                <a:gd name="T24" fmla="*/ 165 w 169"/>
                <a:gd name="T25" fmla="*/ 78 h 169"/>
                <a:gd name="T26" fmla="*/ 161 w 169"/>
                <a:gd name="T27" fmla="*/ 110 h 169"/>
                <a:gd name="T28" fmla="*/ 146 w 169"/>
                <a:gd name="T29" fmla="*/ 137 h 169"/>
                <a:gd name="T30" fmla="*/ 121 w 169"/>
                <a:gd name="T31" fmla="*/ 156 h 169"/>
                <a:gd name="T32" fmla="*/ 91 w 169"/>
                <a:gd name="T33" fmla="*/ 165 h 169"/>
                <a:gd name="T34" fmla="*/ 59 w 169"/>
                <a:gd name="T35" fmla="*/ 161 h 169"/>
                <a:gd name="T36" fmla="*/ 32 w 169"/>
                <a:gd name="T37" fmla="*/ 146 h 169"/>
                <a:gd name="T38" fmla="*/ 13 w 169"/>
                <a:gd name="T39" fmla="*/ 122 h 169"/>
                <a:gd name="T40" fmla="*/ 4 w 169"/>
                <a:gd name="T41" fmla="*/ 92 h 169"/>
                <a:gd name="T42" fmla="*/ 8 w 169"/>
                <a:gd name="T43" fmla="*/ 59 h 169"/>
                <a:gd name="T44" fmla="*/ 23 w 169"/>
                <a:gd name="T45" fmla="*/ 32 h 169"/>
                <a:gd name="T46" fmla="*/ 47 w 169"/>
                <a:gd name="T47" fmla="*/ 13 h 169"/>
                <a:gd name="T48" fmla="*/ 78 w 169"/>
                <a:gd name="T49" fmla="*/ 4 h 169"/>
                <a:gd name="T50" fmla="*/ 72 w 169"/>
                <a:gd name="T51" fmla="*/ 12 h 169"/>
                <a:gd name="T52" fmla="*/ 45 w 169"/>
                <a:gd name="T53" fmla="*/ 23 h 169"/>
                <a:gd name="T54" fmla="*/ 24 w 169"/>
                <a:gd name="T55" fmla="*/ 42 h 169"/>
                <a:gd name="T56" fmla="*/ 13 w 169"/>
                <a:gd name="T57" fmla="*/ 68 h 169"/>
                <a:gd name="T58" fmla="*/ 12 w 169"/>
                <a:gd name="T59" fmla="*/ 97 h 169"/>
                <a:gd name="T60" fmla="*/ 22 w 169"/>
                <a:gd name="T61" fmla="*/ 124 h 169"/>
                <a:gd name="T62" fmla="*/ 42 w 169"/>
                <a:gd name="T63" fmla="*/ 145 h 169"/>
                <a:gd name="T64" fmla="*/ 67 w 169"/>
                <a:gd name="T65" fmla="*/ 156 h 169"/>
                <a:gd name="T66" fmla="*/ 97 w 169"/>
                <a:gd name="T67" fmla="*/ 157 h 169"/>
                <a:gd name="T68" fmla="*/ 124 w 169"/>
                <a:gd name="T69" fmla="*/ 147 h 169"/>
                <a:gd name="T70" fmla="*/ 144 w 169"/>
                <a:gd name="T71" fmla="*/ 127 h 169"/>
                <a:gd name="T72" fmla="*/ 156 w 169"/>
                <a:gd name="T73" fmla="*/ 102 h 169"/>
                <a:gd name="T74" fmla="*/ 157 w 169"/>
                <a:gd name="T75" fmla="*/ 72 h 169"/>
                <a:gd name="T76" fmla="*/ 146 w 169"/>
                <a:gd name="T77" fmla="*/ 45 h 169"/>
                <a:gd name="T78" fmla="*/ 127 w 169"/>
                <a:gd name="T79" fmla="*/ 25 h 169"/>
                <a:gd name="T80" fmla="*/ 101 w 169"/>
                <a:gd name="T81" fmla="*/ 13 h 169"/>
                <a:gd name="T82" fmla="*/ 95 w 169"/>
                <a:gd name="T83" fmla="*/ 74 h 169"/>
                <a:gd name="T84" fmla="*/ 69 w 169"/>
                <a:gd name="T85" fmla="*/ 85 h 169"/>
                <a:gd name="T86" fmla="*/ 95 w 169"/>
                <a:gd name="T87" fmla="*/ 9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9" h="169">
                  <a:moveTo>
                    <a:pt x="84" y="60"/>
                  </a:moveTo>
                  <a:cubicBezTo>
                    <a:pt x="91" y="60"/>
                    <a:pt x="97" y="63"/>
                    <a:pt x="102" y="67"/>
                  </a:cubicBezTo>
                  <a:cubicBezTo>
                    <a:pt x="107" y="72"/>
                    <a:pt x="109" y="78"/>
                    <a:pt x="109" y="85"/>
                  </a:cubicBezTo>
                  <a:cubicBezTo>
                    <a:pt x="109" y="92"/>
                    <a:pt x="107" y="98"/>
                    <a:pt x="102" y="102"/>
                  </a:cubicBezTo>
                  <a:cubicBezTo>
                    <a:pt x="97" y="107"/>
                    <a:pt x="91" y="110"/>
                    <a:pt x="84" y="110"/>
                  </a:cubicBezTo>
                  <a:cubicBezTo>
                    <a:pt x="77" y="110"/>
                    <a:pt x="71" y="107"/>
                    <a:pt x="67" y="102"/>
                  </a:cubicBezTo>
                  <a:cubicBezTo>
                    <a:pt x="62" y="98"/>
                    <a:pt x="59" y="92"/>
                    <a:pt x="59" y="85"/>
                  </a:cubicBezTo>
                  <a:cubicBezTo>
                    <a:pt x="59" y="78"/>
                    <a:pt x="62" y="72"/>
                    <a:pt x="67" y="67"/>
                  </a:cubicBezTo>
                  <a:cubicBezTo>
                    <a:pt x="71" y="63"/>
                    <a:pt x="77" y="60"/>
                    <a:pt x="84" y="60"/>
                  </a:cubicBezTo>
                  <a:close/>
                  <a:moveTo>
                    <a:pt x="84" y="44"/>
                  </a:moveTo>
                  <a:cubicBezTo>
                    <a:pt x="95" y="44"/>
                    <a:pt x="106" y="49"/>
                    <a:pt x="113" y="56"/>
                  </a:cubicBezTo>
                  <a:cubicBezTo>
                    <a:pt x="120" y="64"/>
                    <a:pt x="125" y="74"/>
                    <a:pt x="125" y="85"/>
                  </a:cubicBezTo>
                  <a:cubicBezTo>
                    <a:pt x="125" y="96"/>
                    <a:pt x="120" y="106"/>
                    <a:pt x="113" y="113"/>
                  </a:cubicBezTo>
                  <a:cubicBezTo>
                    <a:pt x="106" y="121"/>
                    <a:pt x="95" y="125"/>
                    <a:pt x="84" y="125"/>
                  </a:cubicBezTo>
                  <a:cubicBezTo>
                    <a:pt x="73" y="125"/>
                    <a:pt x="63" y="121"/>
                    <a:pt x="56" y="113"/>
                  </a:cubicBezTo>
                  <a:cubicBezTo>
                    <a:pt x="49" y="106"/>
                    <a:pt x="44" y="96"/>
                    <a:pt x="44" y="85"/>
                  </a:cubicBezTo>
                  <a:cubicBezTo>
                    <a:pt x="44" y="74"/>
                    <a:pt x="49" y="64"/>
                    <a:pt x="56" y="56"/>
                  </a:cubicBezTo>
                  <a:cubicBezTo>
                    <a:pt x="63" y="49"/>
                    <a:pt x="73" y="44"/>
                    <a:pt x="84" y="44"/>
                  </a:cubicBezTo>
                  <a:close/>
                  <a:moveTo>
                    <a:pt x="108" y="61"/>
                  </a:moveTo>
                  <a:cubicBezTo>
                    <a:pt x="102" y="55"/>
                    <a:pt x="94" y="51"/>
                    <a:pt x="84" y="51"/>
                  </a:cubicBezTo>
                  <a:cubicBezTo>
                    <a:pt x="75" y="51"/>
                    <a:pt x="67" y="55"/>
                    <a:pt x="61" y="61"/>
                  </a:cubicBezTo>
                  <a:cubicBezTo>
                    <a:pt x="54" y="67"/>
                    <a:pt x="51" y="75"/>
                    <a:pt x="51" y="85"/>
                  </a:cubicBezTo>
                  <a:cubicBezTo>
                    <a:pt x="51" y="94"/>
                    <a:pt x="54" y="103"/>
                    <a:pt x="61" y="109"/>
                  </a:cubicBezTo>
                  <a:cubicBezTo>
                    <a:pt x="67" y="115"/>
                    <a:pt x="75" y="119"/>
                    <a:pt x="84" y="119"/>
                  </a:cubicBezTo>
                  <a:cubicBezTo>
                    <a:pt x="94" y="119"/>
                    <a:pt x="102" y="115"/>
                    <a:pt x="108" y="109"/>
                  </a:cubicBezTo>
                  <a:cubicBezTo>
                    <a:pt x="114" y="103"/>
                    <a:pt x="118" y="94"/>
                    <a:pt x="118" y="85"/>
                  </a:cubicBezTo>
                  <a:cubicBezTo>
                    <a:pt x="118" y="75"/>
                    <a:pt x="114" y="67"/>
                    <a:pt x="108" y="61"/>
                  </a:cubicBezTo>
                  <a:close/>
                  <a:moveTo>
                    <a:pt x="91" y="4"/>
                  </a:moveTo>
                  <a:cubicBezTo>
                    <a:pt x="94" y="2"/>
                    <a:pt x="97" y="0"/>
                    <a:pt x="102" y="1"/>
                  </a:cubicBezTo>
                  <a:cubicBezTo>
                    <a:pt x="106" y="2"/>
                    <a:pt x="108" y="5"/>
                    <a:pt x="110" y="8"/>
                  </a:cubicBezTo>
                  <a:cubicBezTo>
                    <a:pt x="113" y="14"/>
                    <a:pt x="115" y="15"/>
                    <a:pt x="121" y="13"/>
                  </a:cubicBezTo>
                  <a:cubicBezTo>
                    <a:pt x="125" y="12"/>
                    <a:pt x="128" y="11"/>
                    <a:pt x="132" y="14"/>
                  </a:cubicBezTo>
                  <a:cubicBezTo>
                    <a:pt x="136" y="16"/>
                    <a:pt x="136" y="20"/>
                    <a:pt x="137" y="24"/>
                  </a:cubicBezTo>
                  <a:cubicBezTo>
                    <a:pt x="138" y="30"/>
                    <a:pt x="139" y="32"/>
                    <a:pt x="146" y="32"/>
                  </a:cubicBezTo>
                  <a:cubicBezTo>
                    <a:pt x="149" y="33"/>
                    <a:pt x="153" y="33"/>
                    <a:pt x="155" y="37"/>
                  </a:cubicBezTo>
                  <a:cubicBezTo>
                    <a:pt x="158" y="41"/>
                    <a:pt x="157" y="44"/>
                    <a:pt x="156" y="48"/>
                  </a:cubicBezTo>
                  <a:cubicBezTo>
                    <a:pt x="154" y="54"/>
                    <a:pt x="155" y="56"/>
                    <a:pt x="161" y="59"/>
                  </a:cubicBezTo>
                  <a:cubicBezTo>
                    <a:pt x="164" y="61"/>
                    <a:pt x="167" y="63"/>
                    <a:pt x="168" y="68"/>
                  </a:cubicBezTo>
                  <a:cubicBezTo>
                    <a:pt x="169" y="72"/>
                    <a:pt x="167" y="75"/>
                    <a:pt x="165" y="78"/>
                  </a:cubicBezTo>
                  <a:cubicBezTo>
                    <a:pt x="161" y="84"/>
                    <a:pt x="161" y="86"/>
                    <a:pt x="165" y="92"/>
                  </a:cubicBezTo>
                  <a:cubicBezTo>
                    <a:pt x="167" y="95"/>
                    <a:pt x="169" y="98"/>
                    <a:pt x="168" y="102"/>
                  </a:cubicBezTo>
                  <a:cubicBezTo>
                    <a:pt x="167" y="107"/>
                    <a:pt x="164" y="108"/>
                    <a:pt x="161" y="110"/>
                  </a:cubicBezTo>
                  <a:cubicBezTo>
                    <a:pt x="155" y="114"/>
                    <a:pt x="154" y="115"/>
                    <a:pt x="156" y="122"/>
                  </a:cubicBezTo>
                  <a:cubicBezTo>
                    <a:pt x="157" y="126"/>
                    <a:pt x="158" y="129"/>
                    <a:pt x="155" y="133"/>
                  </a:cubicBezTo>
                  <a:cubicBezTo>
                    <a:pt x="153" y="136"/>
                    <a:pt x="149" y="137"/>
                    <a:pt x="146" y="137"/>
                  </a:cubicBezTo>
                  <a:cubicBezTo>
                    <a:pt x="139" y="138"/>
                    <a:pt x="138" y="140"/>
                    <a:pt x="137" y="146"/>
                  </a:cubicBezTo>
                  <a:cubicBezTo>
                    <a:pt x="136" y="150"/>
                    <a:pt x="136" y="153"/>
                    <a:pt x="132" y="156"/>
                  </a:cubicBezTo>
                  <a:cubicBezTo>
                    <a:pt x="128" y="158"/>
                    <a:pt x="125" y="157"/>
                    <a:pt x="121" y="156"/>
                  </a:cubicBezTo>
                  <a:cubicBezTo>
                    <a:pt x="115" y="155"/>
                    <a:pt x="113" y="155"/>
                    <a:pt x="110" y="161"/>
                  </a:cubicBezTo>
                  <a:cubicBezTo>
                    <a:pt x="108" y="165"/>
                    <a:pt x="106" y="168"/>
                    <a:pt x="102" y="169"/>
                  </a:cubicBezTo>
                  <a:cubicBezTo>
                    <a:pt x="97" y="169"/>
                    <a:pt x="94" y="167"/>
                    <a:pt x="91" y="165"/>
                  </a:cubicBezTo>
                  <a:cubicBezTo>
                    <a:pt x="86" y="161"/>
                    <a:pt x="83" y="161"/>
                    <a:pt x="78" y="165"/>
                  </a:cubicBezTo>
                  <a:cubicBezTo>
                    <a:pt x="74" y="167"/>
                    <a:pt x="72" y="169"/>
                    <a:pt x="67" y="169"/>
                  </a:cubicBezTo>
                  <a:cubicBezTo>
                    <a:pt x="63" y="168"/>
                    <a:pt x="61" y="165"/>
                    <a:pt x="59" y="161"/>
                  </a:cubicBezTo>
                  <a:cubicBezTo>
                    <a:pt x="56" y="155"/>
                    <a:pt x="54" y="155"/>
                    <a:pt x="47" y="156"/>
                  </a:cubicBezTo>
                  <a:cubicBezTo>
                    <a:pt x="44" y="157"/>
                    <a:pt x="40" y="158"/>
                    <a:pt x="37" y="156"/>
                  </a:cubicBezTo>
                  <a:cubicBezTo>
                    <a:pt x="33" y="153"/>
                    <a:pt x="32" y="150"/>
                    <a:pt x="32" y="146"/>
                  </a:cubicBezTo>
                  <a:cubicBezTo>
                    <a:pt x="31" y="139"/>
                    <a:pt x="30" y="138"/>
                    <a:pt x="23" y="137"/>
                  </a:cubicBezTo>
                  <a:cubicBezTo>
                    <a:pt x="19" y="137"/>
                    <a:pt x="16" y="136"/>
                    <a:pt x="13" y="133"/>
                  </a:cubicBezTo>
                  <a:cubicBezTo>
                    <a:pt x="11" y="129"/>
                    <a:pt x="12" y="126"/>
                    <a:pt x="13" y="122"/>
                  </a:cubicBezTo>
                  <a:cubicBezTo>
                    <a:pt x="15" y="115"/>
                    <a:pt x="14" y="114"/>
                    <a:pt x="8" y="110"/>
                  </a:cubicBezTo>
                  <a:cubicBezTo>
                    <a:pt x="4" y="108"/>
                    <a:pt x="1" y="107"/>
                    <a:pt x="1" y="102"/>
                  </a:cubicBezTo>
                  <a:cubicBezTo>
                    <a:pt x="0" y="98"/>
                    <a:pt x="2" y="95"/>
                    <a:pt x="4" y="92"/>
                  </a:cubicBezTo>
                  <a:cubicBezTo>
                    <a:pt x="8" y="86"/>
                    <a:pt x="8" y="84"/>
                    <a:pt x="4" y="78"/>
                  </a:cubicBezTo>
                  <a:cubicBezTo>
                    <a:pt x="2" y="75"/>
                    <a:pt x="0" y="72"/>
                    <a:pt x="1" y="68"/>
                  </a:cubicBezTo>
                  <a:cubicBezTo>
                    <a:pt x="1" y="63"/>
                    <a:pt x="4" y="61"/>
                    <a:pt x="8" y="59"/>
                  </a:cubicBezTo>
                  <a:cubicBezTo>
                    <a:pt x="14" y="56"/>
                    <a:pt x="15" y="54"/>
                    <a:pt x="13" y="48"/>
                  </a:cubicBezTo>
                  <a:cubicBezTo>
                    <a:pt x="12" y="44"/>
                    <a:pt x="11" y="41"/>
                    <a:pt x="13" y="37"/>
                  </a:cubicBezTo>
                  <a:cubicBezTo>
                    <a:pt x="16" y="33"/>
                    <a:pt x="19" y="33"/>
                    <a:pt x="23" y="32"/>
                  </a:cubicBezTo>
                  <a:cubicBezTo>
                    <a:pt x="30" y="32"/>
                    <a:pt x="31" y="30"/>
                    <a:pt x="32" y="24"/>
                  </a:cubicBezTo>
                  <a:cubicBezTo>
                    <a:pt x="32" y="20"/>
                    <a:pt x="33" y="16"/>
                    <a:pt x="37" y="14"/>
                  </a:cubicBezTo>
                  <a:cubicBezTo>
                    <a:pt x="40" y="11"/>
                    <a:pt x="44" y="12"/>
                    <a:pt x="47" y="13"/>
                  </a:cubicBezTo>
                  <a:cubicBezTo>
                    <a:pt x="54" y="15"/>
                    <a:pt x="56" y="14"/>
                    <a:pt x="59" y="8"/>
                  </a:cubicBezTo>
                  <a:cubicBezTo>
                    <a:pt x="61" y="5"/>
                    <a:pt x="63" y="2"/>
                    <a:pt x="67" y="1"/>
                  </a:cubicBezTo>
                  <a:cubicBezTo>
                    <a:pt x="72" y="0"/>
                    <a:pt x="74" y="2"/>
                    <a:pt x="78" y="4"/>
                  </a:cubicBezTo>
                  <a:cubicBezTo>
                    <a:pt x="83" y="9"/>
                    <a:pt x="86" y="9"/>
                    <a:pt x="91" y="4"/>
                  </a:cubicBezTo>
                  <a:close/>
                  <a:moveTo>
                    <a:pt x="97" y="12"/>
                  </a:moveTo>
                  <a:cubicBezTo>
                    <a:pt x="88" y="19"/>
                    <a:pt x="81" y="19"/>
                    <a:pt x="72" y="12"/>
                  </a:cubicBezTo>
                  <a:cubicBezTo>
                    <a:pt x="70" y="11"/>
                    <a:pt x="69" y="11"/>
                    <a:pt x="69" y="11"/>
                  </a:cubicBezTo>
                  <a:cubicBezTo>
                    <a:pt x="69" y="11"/>
                    <a:pt x="68" y="12"/>
                    <a:pt x="67" y="13"/>
                  </a:cubicBezTo>
                  <a:cubicBezTo>
                    <a:pt x="62" y="23"/>
                    <a:pt x="56" y="26"/>
                    <a:pt x="45" y="23"/>
                  </a:cubicBezTo>
                  <a:cubicBezTo>
                    <a:pt x="43" y="22"/>
                    <a:pt x="42" y="22"/>
                    <a:pt x="42" y="22"/>
                  </a:cubicBezTo>
                  <a:cubicBezTo>
                    <a:pt x="42" y="22"/>
                    <a:pt x="42" y="23"/>
                    <a:pt x="42" y="25"/>
                  </a:cubicBezTo>
                  <a:cubicBezTo>
                    <a:pt x="40" y="36"/>
                    <a:pt x="35" y="41"/>
                    <a:pt x="24" y="42"/>
                  </a:cubicBezTo>
                  <a:cubicBezTo>
                    <a:pt x="23" y="42"/>
                    <a:pt x="22" y="42"/>
                    <a:pt x="22" y="42"/>
                  </a:cubicBezTo>
                  <a:cubicBezTo>
                    <a:pt x="22" y="43"/>
                    <a:pt x="22" y="44"/>
                    <a:pt x="22" y="45"/>
                  </a:cubicBezTo>
                  <a:cubicBezTo>
                    <a:pt x="25" y="56"/>
                    <a:pt x="23" y="62"/>
                    <a:pt x="13" y="68"/>
                  </a:cubicBezTo>
                  <a:cubicBezTo>
                    <a:pt x="11" y="69"/>
                    <a:pt x="10" y="69"/>
                    <a:pt x="10" y="70"/>
                  </a:cubicBezTo>
                  <a:cubicBezTo>
                    <a:pt x="10" y="70"/>
                    <a:pt x="11" y="71"/>
                    <a:pt x="12" y="72"/>
                  </a:cubicBezTo>
                  <a:cubicBezTo>
                    <a:pt x="19" y="81"/>
                    <a:pt x="19" y="88"/>
                    <a:pt x="12" y="97"/>
                  </a:cubicBezTo>
                  <a:cubicBezTo>
                    <a:pt x="11" y="99"/>
                    <a:pt x="10" y="100"/>
                    <a:pt x="10" y="100"/>
                  </a:cubicBezTo>
                  <a:cubicBezTo>
                    <a:pt x="10" y="100"/>
                    <a:pt x="11" y="101"/>
                    <a:pt x="13" y="102"/>
                  </a:cubicBezTo>
                  <a:cubicBezTo>
                    <a:pt x="23" y="107"/>
                    <a:pt x="25" y="113"/>
                    <a:pt x="22" y="124"/>
                  </a:cubicBezTo>
                  <a:cubicBezTo>
                    <a:pt x="22" y="126"/>
                    <a:pt x="22" y="127"/>
                    <a:pt x="22" y="127"/>
                  </a:cubicBezTo>
                  <a:cubicBezTo>
                    <a:pt x="22" y="127"/>
                    <a:pt x="23" y="127"/>
                    <a:pt x="24" y="127"/>
                  </a:cubicBezTo>
                  <a:cubicBezTo>
                    <a:pt x="35" y="129"/>
                    <a:pt x="40" y="134"/>
                    <a:pt x="42" y="145"/>
                  </a:cubicBezTo>
                  <a:cubicBezTo>
                    <a:pt x="42" y="146"/>
                    <a:pt x="42" y="148"/>
                    <a:pt x="42" y="148"/>
                  </a:cubicBezTo>
                  <a:cubicBezTo>
                    <a:pt x="42" y="148"/>
                    <a:pt x="43" y="147"/>
                    <a:pt x="45" y="147"/>
                  </a:cubicBezTo>
                  <a:cubicBezTo>
                    <a:pt x="56" y="144"/>
                    <a:pt x="62" y="147"/>
                    <a:pt x="67" y="156"/>
                  </a:cubicBezTo>
                  <a:cubicBezTo>
                    <a:pt x="68" y="158"/>
                    <a:pt x="69" y="159"/>
                    <a:pt x="69" y="159"/>
                  </a:cubicBezTo>
                  <a:cubicBezTo>
                    <a:pt x="69" y="159"/>
                    <a:pt x="70" y="158"/>
                    <a:pt x="72" y="157"/>
                  </a:cubicBezTo>
                  <a:cubicBezTo>
                    <a:pt x="81" y="151"/>
                    <a:pt x="88" y="151"/>
                    <a:pt x="97" y="157"/>
                  </a:cubicBezTo>
                  <a:cubicBezTo>
                    <a:pt x="98" y="158"/>
                    <a:pt x="99" y="159"/>
                    <a:pt x="100" y="159"/>
                  </a:cubicBezTo>
                  <a:cubicBezTo>
                    <a:pt x="100" y="159"/>
                    <a:pt x="100" y="158"/>
                    <a:pt x="101" y="156"/>
                  </a:cubicBezTo>
                  <a:cubicBezTo>
                    <a:pt x="107" y="147"/>
                    <a:pt x="113" y="144"/>
                    <a:pt x="124" y="147"/>
                  </a:cubicBezTo>
                  <a:cubicBezTo>
                    <a:pt x="125" y="147"/>
                    <a:pt x="127" y="148"/>
                    <a:pt x="127" y="148"/>
                  </a:cubicBezTo>
                  <a:cubicBezTo>
                    <a:pt x="127" y="148"/>
                    <a:pt x="127" y="146"/>
                    <a:pt x="127" y="145"/>
                  </a:cubicBezTo>
                  <a:cubicBezTo>
                    <a:pt x="128" y="134"/>
                    <a:pt x="133" y="129"/>
                    <a:pt x="144" y="127"/>
                  </a:cubicBezTo>
                  <a:cubicBezTo>
                    <a:pt x="146" y="127"/>
                    <a:pt x="147" y="127"/>
                    <a:pt x="147" y="127"/>
                  </a:cubicBezTo>
                  <a:cubicBezTo>
                    <a:pt x="147" y="127"/>
                    <a:pt x="147" y="126"/>
                    <a:pt x="146" y="124"/>
                  </a:cubicBezTo>
                  <a:cubicBezTo>
                    <a:pt x="144" y="113"/>
                    <a:pt x="146" y="107"/>
                    <a:pt x="156" y="102"/>
                  </a:cubicBezTo>
                  <a:cubicBezTo>
                    <a:pt x="157" y="101"/>
                    <a:pt x="159" y="100"/>
                    <a:pt x="159" y="100"/>
                  </a:cubicBezTo>
                  <a:cubicBezTo>
                    <a:pt x="159" y="100"/>
                    <a:pt x="158" y="99"/>
                    <a:pt x="157" y="97"/>
                  </a:cubicBezTo>
                  <a:cubicBezTo>
                    <a:pt x="150" y="88"/>
                    <a:pt x="150" y="81"/>
                    <a:pt x="157" y="72"/>
                  </a:cubicBezTo>
                  <a:cubicBezTo>
                    <a:pt x="158" y="71"/>
                    <a:pt x="159" y="70"/>
                    <a:pt x="159" y="70"/>
                  </a:cubicBezTo>
                  <a:cubicBezTo>
                    <a:pt x="159" y="69"/>
                    <a:pt x="157" y="69"/>
                    <a:pt x="156" y="68"/>
                  </a:cubicBezTo>
                  <a:cubicBezTo>
                    <a:pt x="146" y="62"/>
                    <a:pt x="144" y="56"/>
                    <a:pt x="146" y="45"/>
                  </a:cubicBezTo>
                  <a:cubicBezTo>
                    <a:pt x="147" y="44"/>
                    <a:pt x="147" y="43"/>
                    <a:pt x="147" y="42"/>
                  </a:cubicBezTo>
                  <a:cubicBezTo>
                    <a:pt x="147" y="42"/>
                    <a:pt x="146" y="42"/>
                    <a:pt x="144" y="42"/>
                  </a:cubicBezTo>
                  <a:cubicBezTo>
                    <a:pt x="133" y="41"/>
                    <a:pt x="128" y="36"/>
                    <a:pt x="127" y="25"/>
                  </a:cubicBezTo>
                  <a:cubicBezTo>
                    <a:pt x="127" y="23"/>
                    <a:pt x="127" y="22"/>
                    <a:pt x="127" y="22"/>
                  </a:cubicBezTo>
                  <a:cubicBezTo>
                    <a:pt x="127" y="22"/>
                    <a:pt x="125" y="22"/>
                    <a:pt x="124" y="23"/>
                  </a:cubicBezTo>
                  <a:cubicBezTo>
                    <a:pt x="113" y="26"/>
                    <a:pt x="107" y="23"/>
                    <a:pt x="101" y="13"/>
                  </a:cubicBezTo>
                  <a:cubicBezTo>
                    <a:pt x="100" y="12"/>
                    <a:pt x="100" y="11"/>
                    <a:pt x="100" y="11"/>
                  </a:cubicBezTo>
                  <a:cubicBezTo>
                    <a:pt x="99" y="11"/>
                    <a:pt x="98" y="11"/>
                    <a:pt x="97" y="12"/>
                  </a:cubicBezTo>
                  <a:close/>
                  <a:moveTo>
                    <a:pt x="95" y="74"/>
                  </a:moveTo>
                  <a:cubicBezTo>
                    <a:pt x="92" y="71"/>
                    <a:pt x="89" y="70"/>
                    <a:pt x="84" y="70"/>
                  </a:cubicBezTo>
                  <a:cubicBezTo>
                    <a:pt x="80" y="70"/>
                    <a:pt x="76" y="71"/>
                    <a:pt x="74" y="74"/>
                  </a:cubicBezTo>
                  <a:cubicBezTo>
                    <a:pt x="71" y="77"/>
                    <a:pt x="69" y="81"/>
                    <a:pt x="69" y="85"/>
                  </a:cubicBezTo>
                  <a:cubicBezTo>
                    <a:pt x="69" y="89"/>
                    <a:pt x="71" y="93"/>
                    <a:pt x="74" y="95"/>
                  </a:cubicBezTo>
                  <a:cubicBezTo>
                    <a:pt x="76" y="98"/>
                    <a:pt x="80" y="100"/>
                    <a:pt x="84" y="100"/>
                  </a:cubicBezTo>
                  <a:cubicBezTo>
                    <a:pt x="89" y="100"/>
                    <a:pt x="92" y="98"/>
                    <a:pt x="95" y="95"/>
                  </a:cubicBezTo>
                  <a:cubicBezTo>
                    <a:pt x="98" y="93"/>
                    <a:pt x="99" y="89"/>
                    <a:pt x="99" y="85"/>
                  </a:cubicBezTo>
                  <a:cubicBezTo>
                    <a:pt x="99" y="81"/>
                    <a:pt x="98" y="77"/>
                    <a:pt x="95" y="74"/>
                  </a:cubicBezTo>
                  <a:close/>
                </a:path>
              </a:pathLst>
            </a:custGeom>
            <a:solidFill>
              <a:schemeClr val="bg1"/>
            </a:solidFill>
            <a:ln>
              <a:noFill/>
            </a:ln>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70" name="Shape 13498"/>
            <p:cNvSpPr/>
            <p:nvPr/>
          </p:nvSpPr>
          <p:spPr>
            <a:xfrm>
              <a:off x="3404916" y="2685177"/>
              <a:ext cx="475782" cy="475783"/>
            </a:xfrm>
            <a:custGeom>
              <a:avLst/>
              <a:gdLst/>
              <a:ahLst/>
              <a:cxnLst>
                <a:cxn ang="0">
                  <a:pos x="wd2" y="hd2"/>
                </a:cxn>
                <a:cxn ang="5400000">
                  <a:pos x="wd2" y="hd2"/>
                </a:cxn>
                <a:cxn ang="10800000">
                  <a:pos x="wd2" y="hd2"/>
                </a:cxn>
                <a:cxn ang="16200000">
                  <a:pos x="wd2" y="hd2"/>
                </a:cxn>
              </a:cxnLst>
              <a:rect l="0" t="0" r="r" b="b"/>
              <a:pathLst>
                <a:path w="21598" h="21598" extrusionOk="0">
                  <a:moveTo>
                    <a:pt x="21598" y="10799"/>
                  </a:moveTo>
                  <a:cubicBezTo>
                    <a:pt x="21599" y="9385"/>
                    <a:pt x="21318" y="7972"/>
                    <a:pt x="20776" y="6666"/>
                  </a:cubicBezTo>
                  <a:cubicBezTo>
                    <a:pt x="20236" y="5360"/>
                    <a:pt x="19435" y="4162"/>
                    <a:pt x="18435" y="3163"/>
                  </a:cubicBezTo>
                  <a:cubicBezTo>
                    <a:pt x="17436" y="2163"/>
                    <a:pt x="16238" y="1362"/>
                    <a:pt x="14932" y="822"/>
                  </a:cubicBezTo>
                  <a:cubicBezTo>
                    <a:pt x="13626" y="280"/>
                    <a:pt x="12213" y="-1"/>
                    <a:pt x="10799" y="0"/>
                  </a:cubicBezTo>
                  <a:cubicBezTo>
                    <a:pt x="9385" y="-1"/>
                    <a:pt x="7972" y="280"/>
                    <a:pt x="6666" y="822"/>
                  </a:cubicBezTo>
                  <a:cubicBezTo>
                    <a:pt x="5360" y="1362"/>
                    <a:pt x="4162" y="2163"/>
                    <a:pt x="3163" y="3163"/>
                  </a:cubicBezTo>
                  <a:cubicBezTo>
                    <a:pt x="2163" y="4162"/>
                    <a:pt x="1362" y="5360"/>
                    <a:pt x="822" y="6666"/>
                  </a:cubicBezTo>
                  <a:cubicBezTo>
                    <a:pt x="280" y="7972"/>
                    <a:pt x="-1" y="9385"/>
                    <a:pt x="0" y="10799"/>
                  </a:cubicBezTo>
                  <a:cubicBezTo>
                    <a:pt x="-1" y="12213"/>
                    <a:pt x="280" y="13626"/>
                    <a:pt x="822" y="14932"/>
                  </a:cubicBezTo>
                  <a:cubicBezTo>
                    <a:pt x="1362" y="16238"/>
                    <a:pt x="2163" y="17436"/>
                    <a:pt x="3163" y="18435"/>
                  </a:cubicBezTo>
                  <a:cubicBezTo>
                    <a:pt x="4162" y="19435"/>
                    <a:pt x="5360" y="20236"/>
                    <a:pt x="6666" y="20776"/>
                  </a:cubicBezTo>
                  <a:cubicBezTo>
                    <a:pt x="7972" y="21318"/>
                    <a:pt x="9385" y="21599"/>
                    <a:pt x="10799" y="21598"/>
                  </a:cubicBezTo>
                  <a:cubicBezTo>
                    <a:pt x="12213" y="21599"/>
                    <a:pt x="13626" y="21318"/>
                    <a:pt x="14932" y="20776"/>
                  </a:cubicBezTo>
                  <a:cubicBezTo>
                    <a:pt x="16238" y="20236"/>
                    <a:pt x="17436" y="19435"/>
                    <a:pt x="18435" y="18435"/>
                  </a:cubicBezTo>
                  <a:cubicBezTo>
                    <a:pt x="19435" y="17436"/>
                    <a:pt x="20236" y="16238"/>
                    <a:pt x="20776" y="14932"/>
                  </a:cubicBezTo>
                  <a:cubicBezTo>
                    <a:pt x="21318" y="13626"/>
                    <a:pt x="21599" y="12213"/>
                    <a:pt x="21598" y="10799"/>
                  </a:cubicBezTo>
                  <a:close/>
                </a:path>
              </a:pathLst>
            </a:custGeom>
            <a:solidFill>
              <a:schemeClr val="accent2">
                <a:lumMod val="60000"/>
                <a:lumOff val="40000"/>
              </a:schemeClr>
            </a:solidFill>
            <a:ln w="12700" cap="flat">
              <a:noFill/>
              <a:miter lim="400000"/>
            </a:ln>
            <a:effectLst/>
          </p:spPr>
          <p:txBody>
            <a:bodyPr wrap="square" lIns="0" tIns="0" rIns="0" bIns="0" numCol="1" anchor="t">
              <a:noAutofit/>
            </a:bodyPr>
            <a:lstStyle/>
            <a:p>
              <a:pPr lvl="0"/>
              <a:endParaRPr>
                <a:cs typeface="+mn-ea"/>
                <a:sym typeface="+mn-lt"/>
              </a:endParaRPr>
            </a:p>
          </p:txBody>
        </p:sp>
        <p:grpSp>
          <p:nvGrpSpPr>
            <p:cNvPr id="71" name="组合 70"/>
            <p:cNvGrpSpPr/>
            <p:nvPr/>
          </p:nvGrpSpPr>
          <p:grpSpPr>
            <a:xfrm>
              <a:off x="3382369" y="2744096"/>
              <a:ext cx="484584" cy="404813"/>
              <a:chOff x="8181976" y="1981201"/>
              <a:chExt cx="484584" cy="404813"/>
            </a:xfrm>
          </p:grpSpPr>
          <p:sp>
            <p:nvSpPr>
              <p:cNvPr id="72" name="Freeform 242"/>
              <p:cNvSpPr/>
              <p:nvPr/>
            </p:nvSpPr>
            <p:spPr bwMode="auto">
              <a:xfrm>
                <a:off x="8303419" y="1981201"/>
                <a:ext cx="295275" cy="101204"/>
              </a:xfrm>
              <a:custGeom>
                <a:avLst/>
                <a:gdLst>
                  <a:gd name="T0" fmla="*/ 2 w 105"/>
                  <a:gd name="T1" fmla="*/ 32 h 36"/>
                  <a:gd name="T2" fmla="*/ 6 w 105"/>
                  <a:gd name="T3" fmla="*/ 36 h 36"/>
                  <a:gd name="T4" fmla="*/ 11 w 105"/>
                  <a:gd name="T5" fmla="*/ 32 h 36"/>
                  <a:gd name="T6" fmla="*/ 11 w 105"/>
                  <a:gd name="T7" fmla="*/ 17 h 36"/>
                  <a:gd name="T8" fmla="*/ 8 w 105"/>
                  <a:gd name="T9" fmla="*/ 14 h 36"/>
                  <a:gd name="T10" fmla="*/ 8 w 105"/>
                  <a:gd name="T11" fmla="*/ 9 h 36"/>
                  <a:gd name="T12" fmla="*/ 80 w 105"/>
                  <a:gd name="T13" fmla="*/ 9 h 36"/>
                  <a:gd name="T14" fmla="*/ 81 w 105"/>
                  <a:gd name="T15" fmla="*/ 9 h 36"/>
                  <a:gd name="T16" fmla="*/ 83 w 105"/>
                  <a:gd name="T17" fmla="*/ 9 h 36"/>
                  <a:gd name="T18" fmla="*/ 89 w 105"/>
                  <a:gd name="T19" fmla="*/ 10 h 36"/>
                  <a:gd name="T20" fmla="*/ 93 w 105"/>
                  <a:gd name="T21" fmla="*/ 13 h 36"/>
                  <a:gd name="T22" fmla="*/ 95 w 105"/>
                  <a:gd name="T23" fmla="*/ 16 h 36"/>
                  <a:gd name="T24" fmla="*/ 95 w 105"/>
                  <a:gd name="T25" fmla="*/ 16 h 36"/>
                  <a:gd name="T26" fmla="*/ 92 w 105"/>
                  <a:gd name="T27" fmla="*/ 18 h 36"/>
                  <a:gd name="T28" fmla="*/ 89 w 105"/>
                  <a:gd name="T29" fmla="*/ 24 h 36"/>
                  <a:gd name="T30" fmla="*/ 92 w 105"/>
                  <a:gd name="T31" fmla="*/ 29 h 36"/>
                  <a:gd name="T32" fmla="*/ 97 w 105"/>
                  <a:gd name="T33" fmla="*/ 26 h 36"/>
                  <a:gd name="T34" fmla="*/ 98 w 105"/>
                  <a:gd name="T35" fmla="*/ 24 h 36"/>
                  <a:gd name="T36" fmla="*/ 99 w 105"/>
                  <a:gd name="T37" fmla="*/ 23 h 36"/>
                  <a:gd name="T38" fmla="*/ 100 w 105"/>
                  <a:gd name="T39" fmla="*/ 23 h 36"/>
                  <a:gd name="T40" fmla="*/ 103 w 105"/>
                  <a:gd name="T41" fmla="*/ 12 h 36"/>
                  <a:gd name="T42" fmla="*/ 99 w 105"/>
                  <a:gd name="T43" fmla="*/ 7 h 36"/>
                  <a:gd name="T44" fmla="*/ 92 w 105"/>
                  <a:gd name="T45" fmla="*/ 3 h 36"/>
                  <a:gd name="T46" fmla="*/ 84 w 105"/>
                  <a:gd name="T47" fmla="*/ 1 h 36"/>
                  <a:gd name="T48" fmla="*/ 82 w 105"/>
                  <a:gd name="T49" fmla="*/ 0 h 36"/>
                  <a:gd name="T50" fmla="*/ 80 w 105"/>
                  <a:gd name="T51" fmla="*/ 0 h 36"/>
                  <a:gd name="T52" fmla="*/ 8 w 105"/>
                  <a:gd name="T53" fmla="*/ 0 h 36"/>
                  <a:gd name="T54" fmla="*/ 0 w 105"/>
                  <a:gd name="T55" fmla="*/ 9 h 36"/>
                  <a:gd name="T56" fmla="*/ 0 w 105"/>
                  <a:gd name="T57" fmla="*/ 14 h 36"/>
                  <a:gd name="T58" fmla="*/ 2 w 105"/>
                  <a:gd name="T59" fmla="*/ 19 h 36"/>
                  <a:gd name="T60" fmla="*/ 2 w 105"/>
                  <a:gd name="T61" fmla="*/ 32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5" h="36">
                    <a:moveTo>
                      <a:pt x="2" y="32"/>
                    </a:moveTo>
                    <a:cubicBezTo>
                      <a:pt x="2" y="34"/>
                      <a:pt x="4" y="36"/>
                      <a:pt x="6" y="36"/>
                    </a:cubicBezTo>
                    <a:cubicBezTo>
                      <a:pt x="9" y="36"/>
                      <a:pt x="11" y="34"/>
                      <a:pt x="11" y="32"/>
                    </a:cubicBezTo>
                    <a:cubicBezTo>
                      <a:pt x="11" y="17"/>
                      <a:pt x="11" y="17"/>
                      <a:pt x="11" y="17"/>
                    </a:cubicBezTo>
                    <a:cubicBezTo>
                      <a:pt x="11" y="16"/>
                      <a:pt x="10" y="14"/>
                      <a:pt x="8" y="14"/>
                    </a:cubicBezTo>
                    <a:cubicBezTo>
                      <a:pt x="8" y="9"/>
                      <a:pt x="8" y="9"/>
                      <a:pt x="8" y="9"/>
                    </a:cubicBezTo>
                    <a:cubicBezTo>
                      <a:pt x="80" y="9"/>
                      <a:pt x="80" y="9"/>
                      <a:pt x="80" y="9"/>
                    </a:cubicBezTo>
                    <a:cubicBezTo>
                      <a:pt x="80" y="9"/>
                      <a:pt x="81" y="9"/>
                      <a:pt x="81" y="9"/>
                    </a:cubicBezTo>
                    <a:cubicBezTo>
                      <a:pt x="82" y="9"/>
                      <a:pt x="83" y="9"/>
                      <a:pt x="83" y="9"/>
                    </a:cubicBezTo>
                    <a:cubicBezTo>
                      <a:pt x="85" y="9"/>
                      <a:pt x="87" y="10"/>
                      <a:pt x="89" y="10"/>
                    </a:cubicBezTo>
                    <a:cubicBezTo>
                      <a:pt x="91" y="11"/>
                      <a:pt x="92" y="12"/>
                      <a:pt x="93" y="13"/>
                    </a:cubicBezTo>
                    <a:cubicBezTo>
                      <a:pt x="94" y="14"/>
                      <a:pt x="95" y="15"/>
                      <a:pt x="95" y="16"/>
                    </a:cubicBezTo>
                    <a:cubicBezTo>
                      <a:pt x="95" y="16"/>
                      <a:pt x="95" y="16"/>
                      <a:pt x="95" y="16"/>
                    </a:cubicBezTo>
                    <a:cubicBezTo>
                      <a:pt x="94" y="16"/>
                      <a:pt x="93" y="17"/>
                      <a:pt x="92" y="18"/>
                    </a:cubicBezTo>
                    <a:cubicBezTo>
                      <a:pt x="91" y="19"/>
                      <a:pt x="90" y="21"/>
                      <a:pt x="89" y="24"/>
                    </a:cubicBezTo>
                    <a:cubicBezTo>
                      <a:pt x="88" y="26"/>
                      <a:pt x="89" y="28"/>
                      <a:pt x="92" y="29"/>
                    </a:cubicBezTo>
                    <a:cubicBezTo>
                      <a:pt x="94" y="30"/>
                      <a:pt x="96" y="29"/>
                      <a:pt x="97" y="26"/>
                    </a:cubicBezTo>
                    <a:cubicBezTo>
                      <a:pt x="97" y="25"/>
                      <a:pt x="98" y="24"/>
                      <a:pt x="98" y="24"/>
                    </a:cubicBezTo>
                    <a:cubicBezTo>
                      <a:pt x="99" y="23"/>
                      <a:pt x="99" y="23"/>
                      <a:pt x="99" y="23"/>
                    </a:cubicBezTo>
                    <a:cubicBezTo>
                      <a:pt x="100" y="23"/>
                      <a:pt x="100" y="23"/>
                      <a:pt x="100" y="23"/>
                    </a:cubicBezTo>
                    <a:cubicBezTo>
                      <a:pt x="105" y="23"/>
                      <a:pt x="104" y="15"/>
                      <a:pt x="103" y="12"/>
                    </a:cubicBezTo>
                    <a:cubicBezTo>
                      <a:pt x="102" y="10"/>
                      <a:pt x="101" y="8"/>
                      <a:pt x="99" y="7"/>
                    </a:cubicBezTo>
                    <a:cubicBezTo>
                      <a:pt x="97" y="5"/>
                      <a:pt x="95" y="4"/>
                      <a:pt x="92" y="3"/>
                    </a:cubicBezTo>
                    <a:cubicBezTo>
                      <a:pt x="90" y="2"/>
                      <a:pt x="87" y="1"/>
                      <a:pt x="84" y="1"/>
                    </a:cubicBezTo>
                    <a:cubicBezTo>
                      <a:pt x="84" y="1"/>
                      <a:pt x="83" y="1"/>
                      <a:pt x="82" y="0"/>
                    </a:cubicBezTo>
                    <a:cubicBezTo>
                      <a:pt x="81" y="0"/>
                      <a:pt x="80" y="0"/>
                      <a:pt x="80" y="0"/>
                    </a:cubicBezTo>
                    <a:cubicBezTo>
                      <a:pt x="8" y="0"/>
                      <a:pt x="8" y="0"/>
                      <a:pt x="8" y="0"/>
                    </a:cubicBezTo>
                    <a:cubicBezTo>
                      <a:pt x="4" y="0"/>
                      <a:pt x="0" y="4"/>
                      <a:pt x="0" y="9"/>
                    </a:cubicBezTo>
                    <a:cubicBezTo>
                      <a:pt x="0" y="14"/>
                      <a:pt x="0" y="14"/>
                      <a:pt x="0" y="14"/>
                    </a:cubicBezTo>
                    <a:cubicBezTo>
                      <a:pt x="0" y="16"/>
                      <a:pt x="1" y="18"/>
                      <a:pt x="2" y="19"/>
                    </a:cubicBezTo>
                    <a:cubicBezTo>
                      <a:pt x="2" y="32"/>
                      <a:pt x="2" y="32"/>
                      <a:pt x="2" y="32"/>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73" name="Freeform 243"/>
              <p:cNvSpPr>
                <a:spLocks noEditPoints="1"/>
              </p:cNvSpPr>
              <p:nvPr/>
            </p:nvSpPr>
            <p:spPr bwMode="auto">
              <a:xfrm>
                <a:off x="8342710" y="2047876"/>
                <a:ext cx="323850" cy="338138"/>
              </a:xfrm>
              <a:custGeom>
                <a:avLst/>
                <a:gdLst>
                  <a:gd name="T0" fmla="*/ 70 w 115"/>
                  <a:gd name="T1" fmla="*/ 30 h 120"/>
                  <a:gd name="T2" fmla="*/ 67 w 115"/>
                  <a:gd name="T3" fmla="*/ 26 h 120"/>
                  <a:gd name="T4" fmla="*/ 70 w 115"/>
                  <a:gd name="T5" fmla="*/ 22 h 120"/>
                  <a:gd name="T6" fmla="*/ 72 w 115"/>
                  <a:gd name="T7" fmla="*/ 22 h 120"/>
                  <a:gd name="T8" fmla="*/ 87 w 115"/>
                  <a:gd name="T9" fmla="*/ 24 h 120"/>
                  <a:gd name="T10" fmla="*/ 99 w 115"/>
                  <a:gd name="T11" fmla="*/ 29 h 120"/>
                  <a:gd name="T12" fmla="*/ 105 w 115"/>
                  <a:gd name="T13" fmla="*/ 24 h 120"/>
                  <a:gd name="T14" fmla="*/ 66 w 115"/>
                  <a:gd name="T15" fmla="*/ 8 h 120"/>
                  <a:gd name="T16" fmla="*/ 28 w 115"/>
                  <a:gd name="T17" fmla="*/ 23 h 120"/>
                  <a:gd name="T18" fmla="*/ 9 w 115"/>
                  <a:gd name="T19" fmla="*/ 66 h 120"/>
                  <a:gd name="T20" fmla="*/ 23 w 115"/>
                  <a:gd name="T21" fmla="*/ 102 h 120"/>
                  <a:gd name="T22" fmla="*/ 40 w 115"/>
                  <a:gd name="T23" fmla="*/ 110 h 120"/>
                  <a:gd name="T24" fmla="*/ 68 w 115"/>
                  <a:gd name="T25" fmla="*/ 111 h 120"/>
                  <a:gd name="T26" fmla="*/ 86 w 115"/>
                  <a:gd name="T27" fmla="*/ 106 h 120"/>
                  <a:gd name="T28" fmla="*/ 103 w 115"/>
                  <a:gd name="T29" fmla="*/ 74 h 120"/>
                  <a:gd name="T30" fmla="*/ 90 w 115"/>
                  <a:gd name="T31" fmla="*/ 41 h 120"/>
                  <a:gd name="T32" fmla="*/ 70 w 115"/>
                  <a:gd name="T33" fmla="*/ 30 h 120"/>
                  <a:gd name="T34" fmla="*/ 99 w 115"/>
                  <a:gd name="T35" fmla="*/ 39 h 120"/>
                  <a:gd name="T36" fmla="*/ 101 w 115"/>
                  <a:gd name="T37" fmla="*/ 41 h 120"/>
                  <a:gd name="T38" fmla="*/ 111 w 115"/>
                  <a:gd name="T39" fmla="*/ 75 h 120"/>
                  <a:gd name="T40" fmla="*/ 91 w 115"/>
                  <a:gd name="T41" fmla="*/ 112 h 120"/>
                  <a:gd name="T42" fmla="*/ 69 w 115"/>
                  <a:gd name="T43" fmla="*/ 119 h 120"/>
                  <a:gd name="T44" fmla="*/ 38 w 115"/>
                  <a:gd name="T45" fmla="*/ 118 h 120"/>
                  <a:gd name="T46" fmla="*/ 18 w 115"/>
                  <a:gd name="T47" fmla="*/ 108 h 120"/>
                  <a:gd name="T48" fmla="*/ 1 w 115"/>
                  <a:gd name="T49" fmla="*/ 65 h 120"/>
                  <a:gd name="T50" fmla="*/ 22 w 115"/>
                  <a:gd name="T51" fmla="*/ 17 h 120"/>
                  <a:gd name="T52" fmla="*/ 66 w 115"/>
                  <a:gd name="T53" fmla="*/ 0 h 120"/>
                  <a:gd name="T54" fmla="*/ 110 w 115"/>
                  <a:gd name="T55" fmla="*/ 18 h 120"/>
                  <a:gd name="T56" fmla="*/ 114 w 115"/>
                  <a:gd name="T57" fmla="*/ 21 h 120"/>
                  <a:gd name="T58" fmla="*/ 113 w 115"/>
                  <a:gd name="T59" fmla="*/ 27 h 120"/>
                  <a:gd name="T60" fmla="*/ 104 w 115"/>
                  <a:gd name="T61" fmla="*/ 37 h 120"/>
                  <a:gd name="T62" fmla="*/ 103 w 115"/>
                  <a:gd name="T63" fmla="*/ 38 h 120"/>
                  <a:gd name="T64" fmla="*/ 99 w 115"/>
                  <a:gd name="T65" fmla="*/ 39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5" h="120">
                    <a:moveTo>
                      <a:pt x="70" y="30"/>
                    </a:moveTo>
                    <a:cubicBezTo>
                      <a:pt x="68" y="30"/>
                      <a:pt x="67" y="28"/>
                      <a:pt x="67" y="26"/>
                    </a:cubicBezTo>
                    <a:cubicBezTo>
                      <a:pt x="67" y="24"/>
                      <a:pt x="68" y="22"/>
                      <a:pt x="70" y="22"/>
                    </a:cubicBezTo>
                    <a:cubicBezTo>
                      <a:pt x="71" y="22"/>
                      <a:pt x="72" y="22"/>
                      <a:pt x="72" y="22"/>
                    </a:cubicBezTo>
                    <a:cubicBezTo>
                      <a:pt x="78" y="22"/>
                      <a:pt x="83" y="23"/>
                      <a:pt x="87" y="24"/>
                    </a:cubicBezTo>
                    <a:cubicBezTo>
                      <a:pt x="92" y="25"/>
                      <a:pt x="96" y="27"/>
                      <a:pt x="99" y="29"/>
                    </a:cubicBezTo>
                    <a:cubicBezTo>
                      <a:pt x="105" y="24"/>
                      <a:pt x="105" y="24"/>
                      <a:pt x="105" y="24"/>
                    </a:cubicBezTo>
                    <a:cubicBezTo>
                      <a:pt x="94" y="14"/>
                      <a:pt x="80" y="9"/>
                      <a:pt x="66" y="8"/>
                    </a:cubicBezTo>
                    <a:cubicBezTo>
                      <a:pt x="52" y="8"/>
                      <a:pt x="39" y="13"/>
                      <a:pt x="28" y="23"/>
                    </a:cubicBezTo>
                    <a:cubicBezTo>
                      <a:pt x="16" y="34"/>
                      <a:pt x="9" y="50"/>
                      <a:pt x="9" y="66"/>
                    </a:cubicBezTo>
                    <a:cubicBezTo>
                      <a:pt x="9" y="79"/>
                      <a:pt x="13" y="92"/>
                      <a:pt x="23" y="102"/>
                    </a:cubicBezTo>
                    <a:cubicBezTo>
                      <a:pt x="28" y="106"/>
                      <a:pt x="34" y="109"/>
                      <a:pt x="40" y="110"/>
                    </a:cubicBezTo>
                    <a:cubicBezTo>
                      <a:pt x="47" y="111"/>
                      <a:pt x="58" y="112"/>
                      <a:pt x="68" y="111"/>
                    </a:cubicBezTo>
                    <a:cubicBezTo>
                      <a:pt x="75" y="110"/>
                      <a:pt x="82" y="108"/>
                      <a:pt x="86" y="106"/>
                    </a:cubicBezTo>
                    <a:cubicBezTo>
                      <a:pt x="96" y="98"/>
                      <a:pt x="102" y="87"/>
                      <a:pt x="103" y="74"/>
                    </a:cubicBezTo>
                    <a:cubicBezTo>
                      <a:pt x="103" y="62"/>
                      <a:pt x="99" y="50"/>
                      <a:pt x="90" y="41"/>
                    </a:cubicBezTo>
                    <a:cubicBezTo>
                      <a:pt x="85" y="36"/>
                      <a:pt x="78" y="32"/>
                      <a:pt x="70" y="30"/>
                    </a:cubicBezTo>
                    <a:close/>
                    <a:moveTo>
                      <a:pt x="99" y="39"/>
                    </a:moveTo>
                    <a:cubicBezTo>
                      <a:pt x="100" y="40"/>
                      <a:pt x="100" y="40"/>
                      <a:pt x="101" y="41"/>
                    </a:cubicBezTo>
                    <a:cubicBezTo>
                      <a:pt x="108" y="51"/>
                      <a:pt x="112" y="63"/>
                      <a:pt x="111" y="75"/>
                    </a:cubicBezTo>
                    <a:cubicBezTo>
                      <a:pt x="110" y="90"/>
                      <a:pt x="102" y="103"/>
                      <a:pt x="91" y="112"/>
                    </a:cubicBezTo>
                    <a:cubicBezTo>
                      <a:pt x="85" y="116"/>
                      <a:pt x="77" y="118"/>
                      <a:pt x="69" y="119"/>
                    </a:cubicBezTo>
                    <a:cubicBezTo>
                      <a:pt x="58" y="120"/>
                      <a:pt x="46" y="119"/>
                      <a:pt x="38" y="118"/>
                    </a:cubicBezTo>
                    <a:cubicBezTo>
                      <a:pt x="30" y="116"/>
                      <a:pt x="23" y="113"/>
                      <a:pt x="18" y="108"/>
                    </a:cubicBezTo>
                    <a:cubicBezTo>
                      <a:pt x="6" y="96"/>
                      <a:pt x="0" y="81"/>
                      <a:pt x="1" y="65"/>
                    </a:cubicBezTo>
                    <a:cubicBezTo>
                      <a:pt x="1" y="47"/>
                      <a:pt x="9" y="29"/>
                      <a:pt x="22" y="17"/>
                    </a:cubicBezTo>
                    <a:cubicBezTo>
                      <a:pt x="35" y="5"/>
                      <a:pt x="51" y="0"/>
                      <a:pt x="66" y="0"/>
                    </a:cubicBezTo>
                    <a:cubicBezTo>
                      <a:pt x="82" y="0"/>
                      <a:pt x="98" y="6"/>
                      <a:pt x="110" y="18"/>
                    </a:cubicBezTo>
                    <a:cubicBezTo>
                      <a:pt x="111" y="19"/>
                      <a:pt x="113" y="20"/>
                      <a:pt x="114" y="21"/>
                    </a:cubicBezTo>
                    <a:cubicBezTo>
                      <a:pt x="115" y="23"/>
                      <a:pt x="115" y="25"/>
                      <a:pt x="113" y="27"/>
                    </a:cubicBezTo>
                    <a:cubicBezTo>
                      <a:pt x="104" y="37"/>
                      <a:pt x="104" y="37"/>
                      <a:pt x="104" y="37"/>
                    </a:cubicBezTo>
                    <a:cubicBezTo>
                      <a:pt x="104" y="37"/>
                      <a:pt x="103" y="38"/>
                      <a:pt x="103" y="38"/>
                    </a:cubicBezTo>
                    <a:cubicBezTo>
                      <a:pt x="102" y="39"/>
                      <a:pt x="101" y="39"/>
                      <a:pt x="99" y="39"/>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74" name="Freeform 244"/>
              <p:cNvSpPr/>
              <p:nvPr/>
            </p:nvSpPr>
            <p:spPr bwMode="auto">
              <a:xfrm>
                <a:off x="8221267" y="2256235"/>
                <a:ext cx="144066" cy="34529"/>
              </a:xfrm>
              <a:custGeom>
                <a:avLst/>
                <a:gdLst>
                  <a:gd name="T0" fmla="*/ 5 w 51"/>
                  <a:gd name="T1" fmla="*/ 0 h 12"/>
                  <a:gd name="T2" fmla="*/ 0 w 51"/>
                  <a:gd name="T3" fmla="*/ 3 h 12"/>
                  <a:gd name="T4" fmla="*/ 3 w 51"/>
                  <a:gd name="T5" fmla="*/ 8 h 12"/>
                  <a:gd name="T6" fmla="*/ 25 w 51"/>
                  <a:gd name="T7" fmla="*/ 12 h 12"/>
                  <a:gd name="T8" fmla="*/ 47 w 51"/>
                  <a:gd name="T9" fmla="*/ 12 h 12"/>
                  <a:gd name="T10" fmla="*/ 51 w 51"/>
                  <a:gd name="T11" fmla="*/ 7 h 12"/>
                  <a:gd name="T12" fmla="*/ 47 w 51"/>
                  <a:gd name="T13" fmla="*/ 3 h 12"/>
                  <a:gd name="T14" fmla="*/ 26 w 51"/>
                  <a:gd name="T15" fmla="*/ 3 h 12"/>
                  <a:gd name="T16" fmla="*/ 5 w 51"/>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 h="12">
                    <a:moveTo>
                      <a:pt x="5" y="0"/>
                    </a:moveTo>
                    <a:cubicBezTo>
                      <a:pt x="3" y="0"/>
                      <a:pt x="1" y="1"/>
                      <a:pt x="0" y="3"/>
                    </a:cubicBezTo>
                    <a:cubicBezTo>
                      <a:pt x="0" y="6"/>
                      <a:pt x="1" y="8"/>
                      <a:pt x="3" y="8"/>
                    </a:cubicBezTo>
                    <a:cubicBezTo>
                      <a:pt x="10" y="10"/>
                      <a:pt x="18" y="11"/>
                      <a:pt x="25" y="12"/>
                    </a:cubicBezTo>
                    <a:cubicBezTo>
                      <a:pt x="33" y="12"/>
                      <a:pt x="40" y="12"/>
                      <a:pt x="47" y="12"/>
                    </a:cubicBezTo>
                    <a:cubicBezTo>
                      <a:pt x="49" y="11"/>
                      <a:pt x="51" y="9"/>
                      <a:pt x="51" y="7"/>
                    </a:cubicBezTo>
                    <a:cubicBezTo>
                      <a:pt x="51" y="5"/>
                      <a:pt x="49" y="3"/>
                      <a:pt x="47" y="3"/>
                    </a:cubicBezTo>
                    <a:cubicBezTo>
                      <a:pt x="40" y="4"/>
                      <a:pt x="33" y="4"/>
                      <a:pt x="26" y="3"/>
                    </a:cubicBezTo>
                    <a:cubicBezTo>
                      <a:pt x="19" y="3"/>
                      <a:pt x="12" y="2"/>
                      <a:pt x="5" y="0"/>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75" name="Freeform 245"/>
              <p:cNvSpPr/>
              <p:nvPr/>
            </p:nvSpPr>
            <p:spPr bwMode="auto">
              <a:xfrm>
                <a:off x="8181976" y="2065735"/>
                <a:ext cx="247650" cy="309563"/>
              </a:xfrm>
              <a:custGeom>
                <a:avLst/>
                <a:gdLst>
                  <a:gd name="T0" fmla="*/ 85 w 88"/>
                  <a:gd name="T1" fmla="*/ 109 h 110"/>
                  <a:gd name="T2" fmla="*/ 88 w 88"/>
                  <a:gd name="T3" fmla="*/ 104 h 110"/>
                  <a:gd name="T4" fmla="*/ 82 w 88"/>
                  <a:gd name="T5" fmla="*/ 101 h 110"/>
                  <a:gd name="T6" fmla="*/ 78 w 88"/>
                  <a:gd name="T7" fmla="*/ 101 h 110"/>
                  <a:gd name="T8" fmla="*/ 46 w 88"/>
                  <a:gd name="T9" fmla="*/ 101 h 110"/>
                  <a:gd name="T10" fmla="*/ 15 w 88"/>
                  <a:gd name="T11" fmla="*/ 101 h 110"/>
                  <a:gd name="T12" fmla="*/ 11 w 88"/>
                  <a:gd name="T13" fmla="*/ 101 h 110"/>
                  <a:gd name="T14" fmla="*/ 9 w 88"/>
                  <a:gd name="T15" fmla="*/ 99 h 110"/>
                  <a:gd name="T16" fmla="*/ 9 w 88"/>
                  <a:gd name="T17" fmla="*/ 97 h 110"/>
                  <a:gd name="T18" fmla="*/ 38 w 88"/>
                  <a:gd name="T19" fmla="*/ 33 h 110"/>
                  <a:gd name="T20" fmla="*/ 38 w 88"/>
                  <a:gd name="T21" fmla="*/ 31 h 110"/>
                  <a:gd name="T22" fmla="*/ 38 w 88"/>
                  <a:gd name="T23" fmla="*/ 28 h 110"/>
                  <a:gd name="T24" fmla="*/ 38 w 88"/>
                  <a:gd name="T25" fmla="*/ 15 h 110"/>
                  <a:gd name="T26" fmla="*/ 38 w 88"/>
                  <a:gd name="T27" fmla="*/ 12 h 110"/>
                  <a:gd name="T28" fmla="*/ 38 w 88"/>
                  <a:gd name="T29" fmla="*/ 8 h 110"/>
                  <a:gd name="T30" fmla="*/ 54 w 88"/>
                  <a:gd name="T31" fmla="*/ 8 h 110"/>
                  <a:gd name="T32" fmla="*/ 54 w 88"/>
                  <a:gd name="T33" fmla="*/ 12 h 110"/>
                  <a:gd name="T34" fmla="*/ 54 w 88"/>
                  <a:gd name="T35" fmla="*/ 15 h 110"/>
                  <a:gd name="T36" fmla="*/ 54 w 88"/>
                  <a:gd name="T37" fmla="*/ 27 h 110"/>
                  <a:gd name="T38" fmla="*/ 54 w 88"/>
                  <a:gd name="T39" fmla="*/ 29 h 110"/>
                  <a:gd name="T40" fmla="*/ 54 w 88"/>
                  <a:gd name="T41" fmla="*/ 32 h 110"/>
                  <a:gd name="T42" fmla="*/ 60 w 88"/>
                  <a:gd name="T43" fmla="*/ 46 h 110"/>
                  <a:gd name="T44" fmla="*/ 66 w 88"/>
                  <a:gd name="T45" fmla="*/ 48 h 110"/>
                  <a:gd name="T46" fmla="*/ 68 w 88"/>
                  <a:gd name="T47" fmla="*/ 42 h 110"/>
                  <a:gd name="T48" fmla="*/ 62 w 88"/>
                  <a:gd name="T49" fmla="*/ 29 h 110"/>
                  <a:gd name="T50" fmla="*/ 62 w 88"/>
                  <a:gd name="T51" fmla="*/ 27 h 110"/>
                  <a:gd name="T52" fmla="*/ 62 w 88"/>
                  <a:gd name="T53" fmla="*/ 16 h 110"/>
                  <a:gd name="T54" fmla="*/ 63 w 88"/>
                  <a:gd name="T55" fmla="*/ 13 h 110"/>
                  <a:gd name="T56" fmla="*/ 63 w 88"/>
                  <a:gd name="T57" fmla="*/ 7 h 110"/>
                  <a:gd name="T58" fmla="*/ 61 w 88"/>
                  <a:gd name="T59" fmla="*/ 2 h 110"/>
                  <a:gd name="T60" fmla="*/ 55 w 88"/>
                  <a:gd name="T61" fmla="*/ 0 h 110"/>
                  <a:gd name="T62" fmla="*/ 37 w 88"/>
                  <a:gd name="T63" fmla="*/ 0 h 110"/>
                  <a:gd name="T64" fmla="*/ 31 w 88"/>
                  <a:gd name="T65" fmla="*/ 2 h 110"/>
                  <a:gd name="T66" fmla="*/ 29 w 88"/>
                  <a:gd name="T67" fmla="*/ 7 h 110"/>
                  <a:gd name="T68" fmla="*/ 29 w 88"/>
                  <a:gd name="T69" fmla="*/ 13 h 110"/>
                  <a:gd name="T70" fmla="*/ 30 w 88"/>
                  <a:gd name="T71" fmla="*/ 16 h 110"/>
                  <a:gd name="T72" fmla="*/ 30 w 88"/>
                  <a:gd name="T73" fmla="*/ 19 h 110"/>
                  <a:gd name="T74" fmla="*/ 30 w 88"/>
                  <a:gd name="T75" fmla="*/ 24 h 110"/>
                  <a:gd name="T76" fmla="*/ 30 w 88"/>
                  <a:gd name="T77" fmla="*/ 28 h 110"/>
                  <a:gd name="T78" fmla="*/ 30 w 88"/>
                  <a:gd name="T79" fmla="*/ 29 h 110"/>
                  <a:gd name="T80" fmla="*/ 1 w 88"/>
                  <a:gd name="T81" fmla="*/ 95 h 110"/>
                  <a:gd name="T82" fmla="*/ 1 w 88"/>
                  <a:gd name="T83" fmla="*/ 100 h 110"/>
                  <a:gd name="T84" fmla="*/ 2 w 88"/>
                  <a:gd name="T85" fmla="*/ 103 h 110"/>
                  <a:gd name="T86" fmla="*/ 11 w 88"/>
                  <a:gd name="T87" fmla="*/ 110 h 110"/>
                  <a:gd name="T88" fmla="*/ 15 w 88"/>
                  <a:gd name="T89" fmla="*/ 110 h 110"/>
                  <a:gd name="T90" fmla="*/ 46 w 88"/>
                  <a:gd name="T91" fmla="*/ 109 h 110"/>
                  <a:gd name="T92" fmla="*/ 77 w 88"/>
                  <a:gd name="T93" fmla="*/ 110 h 110"/>
                  <a:gd name="T94" fmla="*/ 81 w 88"/>
                  <a:gd name="T95" fmla="*/ 110 h 110"/>
                  <a:gd name="T96" fmla="*/ 85 w 88"/>
                  <a:gd name="T97" fmla="*/ 109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8" h="110">
                    <a:moveTo>
                      <a:pt x="85" y="109"/>
                    </a:moveTo>
                    <a:cubicBezTo>
                      <a:pt x="87" y="108"/>
                      <a:pt x="88" y="106"/>
                      <a:pt x="88" y="104"/>
                    </a:cubicBezTo>
                    <a:cubicBezTo>
                      <a:pt x="87" y="101"/>
                      <a:pt x="84" y="100"/>
                      <a:pt x="82" y="101"/>
                    </a:cubicBezTo>
                    <a:cubicBezTo>
                      <a:pt x="81" y="102"/>
                      <a:pt x="79" y="101"/>
                      <a:pt x="78" y="101"/>
                    </a:cubicBezTo>
                    <a:cubicBezTo>
                      <a:pt x="67" y="101"/>
                      <a:pt x="56" y="101"/>
                      <a:pt x="46" y="101"/>
                    </a:cubicBezTo>
                    <a:cubicBezTo>
                      <a:pt x="36" y="101"/>
                      <a:pt x="25" y="101"/>
                      <a:pt x="15" y="101"/>
                    </a:cubicBezTo>
                    <a:cubicBezTo>
                      <a:pt x="13" y="101"/>
                      <a:pt x="12" y="101"/>
                      <a:pt x="11" y="101"/>
                    </a:cubicBezTo>
                    <a:cubicBezTo>
                      <a:pt x="10" y="101"/>
                      <a:pt x="9" y="101"/>
                      <a:pt x="9" y="99"/>
                    </a:cubicBezTo>
                    <a:cubicBezTo>
                      <a:pt x="9" y="99"/>
                      <a:pt x="9" y="98"/>
                      <a:pt x="9" y="97"/>
                    </a:cubicBezTo>
                    <a:cubicBezTo>
                      <a:pt x="38" y="33"/>
                      <a:pt x="38" y="33"/>
                      <a:pt x="38" y="33"/>
                    </a:cubicBezTo>
                    <a:cubicBezTo>
                      <a:pt x="38" y="32"/>
                      <a:pt x="38" y="32"/>
                      <a:pt x="38" y="31"/>
                    </a:cubicBezTo>
                    <a:cubicBezTo>
                      <a:pt x="38" y="30"/>
                      <a:pt x="38" y="29"/>
                      <a:pt x="38" y="28"/>
                    </a:cubicBezTo>
                    <a:cubicBezTo>
                      <a:pt x="38" y="24"/>
                      <a:pt x="39" y="18"/>
                      <a:pt x="38" y="15"/>
                    </a:cubicBezTo>
                    <a:cubicBezTo>
                      <a:pt x="38" y="14"/>
                      <a:pt x="38" y="13"/>
                      <a:pt x="38" y="12"/>
                    </a:cubicBezTo>
                    <a:cubicBezTo>
                      <a:pt x="38" y="8"/>
                      <a:pt x="38" y="8"/>
                      <a:pt x="38" y="8"/>
                    </a:cubicBezTo>
                    <a:cubicBezTo>
                      <a:pt x="54" y="8"/>
                      <a:pt x="54" y="8"/>
                      <a:pt x="54" y="8"/>
                    </a:cubicBezTo>
                    <a:cubicBezTo>
                      <a:pt x="54" y="12"/>
                      <a:pt x="54" y="12"/>
                      <a:pt x="54" y="12"/>
                    </a:cubicBezTo>
                    <a:cubicBezTo>
                      <a:pt x="54" y="13"/>
                      <a:pt x="54" y="14"/>
                      <a:pt x="54" y="15"/>
                    </a:cubicBezTo>
                    <a:cubicBezTo>
                      <a:pt x="54" y="19"/>
                      <a:pt x="54" y="23"/>
                      <a:pt x="54" y="27"/>
                    </a:cubicBezTo>
                    <a:cubicBezTo>
                      <a:pt x="54" y="28"/>
                      <a:pt x="54" y="28"/>
                      <a:pt x="54" y="29"/>
                    </a:cubicBezTo>
                    <a:cubicBezTo>
                      <a:pt x="54" y="30"/>
                      <a:pt x="54" y="31"/>
                      <a:pt x="54" y="32"/>
                    </a:cubicBezTo>
                    <a:cubicBezTo>
                      <a:pt x="60" y="46"/>
                      <a:pt x="60" y="46"/>
                      <a:pt x="60" y="46"/>
                    </a:cubicBezTo>
                    <a:cubicBezTo>
                      <a:pt x="61" y="48"/>
                      <a:pt x="64" y="49"/>
                      <a:pt x="66" y="48"/>
                    </a:cubicBezTo>
                    <a:cubicBezTo>
                      <a:pt x="68" y="47"/>
                      <a:pt x="69" y="44"/>
                      <a:pt x="68" y="42"/>
                    </a:cubicBezTo>
                    <a:cubicBezTo>
                      <a:pt x="62" y="29"/>
                      <a:pt x="62" y="29"/>
                      <a:pt x="62" y="29"/>
                    </a:cubicBezTo>
                    <a:cubicBezTo>
                      <a:pt x="62" y="29"/>
                      <a:pt x="62" y="28"/>
                      <a:pt x="62" y="27"/>
                    </a:cubicBezTo>
                    <a:cubicBezTo>
                      <a:pt x="62" y="24"/>
                      <a:pt x="62" y="20"/>
                      <a:pt x="62" y="16"/>
                    </a:cubicBezTo>
                    <a:cubicBezTo>
                      <a:pt x="62" y="15"/>
                      <a:pt x="63" y="14"/>
                      <a:pt x="63" y="13"/>
                    </a:cubicBezTo>
                    <a:cubicBezTo>
                      <a:pt x="63" y="7"/>
                      <a:pt x="63" y="7"/>
                      <a:pt x="63" y="7"/>
                    </a:cubicBezTo>
                    <a:cubicBezTo>
                      <a:pt x="63" y="5"/>
                      <a:pt x="62" y="3"/>
                      <a:pt x="61" y="2"/>
                    </a:cubicBezTo>
                    <a:cubicBezTo>
                      <a:pt x="59" y="0"/>
                      <a:pt x="57" y="0"/>
                      <a:pt x="55" y="0"/>
                    </a:cubicBezTo>
                    <a:cubicBezTo>
                      <a:pt x="37" y="0"/>
                      <a:pt x="37" y="0"/>
                      <a:pt x="37" y="0"/>
                    </a:cubicBezTo>
                    <a:cubicBezTo>
                      <a:pt x="35" y="0"/>
                      <a:pt x="33" y="0"/>
                      <a:pt x="31" y="2"/>
                    </a:cubicBezTo>
                    <a:cubicBezTo>
                      <a:pt x="30" y="3"/>
                      <a:pt x="29" y="5"/>
                      <a:pt x="29" y="7"/>
                    </a:cubicBezTo>
                    <a:cubicBezTo>
                      <a:pt x="29" y="13"/>
                      <a:pt x="29" y="13"/>
                      <a:pt x="29" y="13"/>
                    </a:cubicBezTo>
                    <a:cubicBezTo>
                      <a:pt x="29" y="14"/>
                      <a:pt x="30" y="15"/>
                      <a:pt x="30" y="16"/>
                    </a:cubicBezTo>
                    <a:cubicBezTo>
                      <a:pt x="30" y="19"/>
                      <a:pt x="30" y="19"/>
                      <a:pt x="30" y="19"/>
                    </a:cubicBezTo>
                    <a:cubicBezTo>
                      <a:pt x="30" y="21"/>
                      <a:pt x="30" y="22"/>
                      <a:pt x="30" y="24"/>
                    </a:cubicBezTo>
                    <a:cubicBezTo>
                      <a:pt x="30" y="25"/>
                      <a:pt x="30" y="27"/>
                      <a:pt x="30" y="28"/>
                    </a:cubicBezTo>
                    <a:cubicBezTo>
                      <a:pt x="30" y="29"/>
                      <a:pt x="30" y="29"/>
                      <a:pt x="30" y="29"/>
                    </a:cubicBezTo>
                    <a:cubicBezTo>
                      <a:pt x="1" y="95"/>
                      <a:pt x="1" y="95"/>
                      <a:pt x="1" y="95"/>
                    </a:cubicBezTo>
                    <a:cubicBezTo>
                      <a:pt x="0" y="96"/>
                      <a:pt x="1" y="99"/>
                      <a:pt x="1" y="100"/>
                    </a:cubicBezTo>
                    <a:cubicBezTo>
                      <a:pt x="1" y="101"/>
                      <a:pt x="1" y="102"/>
                      <a:pt x="2" y="103"/>
                    </a:cubicBezTo>
                    <a:cubicBezTo>
                      <a:pt x="3" y="108"/>
                      <a:pt x="7" y="109"/>
                      <a:pt x="11" y="110"/>
                    </a:cubicBezTo>
                    <a:cubicBezTo>
                      <a:pt x="12" y="110"/>
                      <a:pt x="13" y="110"/>
                      <a:pt x="15" y="110"/>
                    </a:cubicBezTo>
                    <a:cubicBezTo>
                      <a:pt x="24" y="109"/>
                      <a:pt x="35" y="109"/>
                      <a:pt x="46" y="109"/>
                    </a:cubicBezTo>
                    <a:cubicBezTo>
                      <a:pt x="57" y="109"/>
                      <a:pt x="68" y="109"/>
                      <a:pt x="77" y="110"/>
                    </a:cubicBezTo>
                    <a:cubicBezTo>
                      <a:pt x="79" y="110"/>
                      <a:pt x="80" y="110"/>
                      <a:pt x="81" y="110"/>
                    </a:cubicBezTo>
                    <a:cubicBezTo>
                      <a:pt x="83" y="110"/>
                      <a:pt x="84" y="109"/>
                      <a:pt x="85" y="109"/>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76" name="Freeform 246"/>
              <p:cNvSpPr/>
              <p:nvPr/>
            </p:nvSpPr>
            <p:spPr bwMode="auto">
              <a:xfrm>
                <a:off x="8373667" y="2305051"/>
                <a:ext cx="255985" cy="25004"/>
              </a:xfrm>
              <a:custGeom>
                <a:avLst/>
                <a:gdLst>
                  <a:gd name="T0" fmla="*/ 87 w 91"/>
                  <a:gd name="T1" fmla="*/ 9 h 9"/>
                  <a:gd name="T2" fmla="*/ 91 w 91"/>
                  <a:gd name="T3" fmla="*/ 4 h 9"/>
                  <a:gd name="T4" fmla="*/ 87 w 91"/>
                  <a:gd name="T5" fmla="*/ 0 h 9"/>
                  <a:gd name="T6" fmla="*/ 4 w 91"/>
                  <a:gd name="T7" fmla="*/ 0 h 9"/>
                  <a:gd name="T8" fmla="*/ 0 w 91"/>
                  <a:gd name="T9" fmla="*/ 4 h 9"/>
                  <a:gd name="T10" fmla="*/ 4 w 91"/>
                  <a:gd name="T11" fmla="*/ 8 h 9"/>
                  <a:gd name="T12" fmla="*/ 87 w 91"/>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91" h="9">
                    <a:moveTo>
                      <a:pt x="87" y="9"/>
                    </a:moveTo>
                    <a:cubicBezTo>
                      <a:pt x="89" y="9"/>
                      <a:pt x="91" y="7"/>
                      <a:pt x="91" y="4"/>
                    </a:cubicBezTo>
                    <a:cubicBezTo>
                      <a:pt x="91" y="2"/>
                      <a:pt x="89" y="0"/>
                      <a:pt x="87" y="0"/>
                    </a:cubicBezTo>
                    <a:cubicBezTo>
                      <a:pt x="4" y="0"/>
                      <a:pt x="4" y="0"/>
                      <a:pt x="4" y="0"/>
                    </a:cubicBezTo>
                    <a:cubicBezTo>
                      <a:pt x="2" y="0"/>
                      <a:pt x="0" y="2"/>
                      <a:pt x="0" y="4"/>
                    </a:cubicBezTo>
                    <a:cubicBezTo>
                      <a:pt x="0" y="6"/>
                      <a:pt x="2" y="8"/>
                      <a:pt x="4" y="8"/>
                    </a:cubicBezTo>
                    <a:cubicBezTo>
                      <a:pt x="87" y="9"/>
                      <a:pt x="87" y="9"/>
                      <a:pt x="87" y="9"/>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grpSp>
      </p:grpSp>
      <p:grpSp>
        <p:nvGrpSpPr>
          <p:cNvPr id="2" name="组合 1"/>
          <p:cNvGrpSpPr/>
          <p:nvPr/>
        </p:nvGrpSpPr>
        <p:grpSpPr>
          <a:xfrm>
            <a:off x="395115" y="2341061"/>
            <a:ext cx="1424765" cy="1424765"/>
            <a:chOff x="1202641" y="2442720"/>
            <a:chExt cx="1424765" cy="1424765"/>
          </a:xfrm>
        </p:grpSpPr>
        <p:sp>
          <p:nvSpPr>
            <p:cNvPr id="11" name="Shape 13500"/>
            <p:cNvSpPr/>
            <p:nvPr/>
          </p:nvSpPr>
          <p:spPr>
            <a:xfrm>
              <a:off x="1202641" y="2442720"/>
              <a:ext cx="1424765" cy="1424765"/>
            </a:xfrm>
            <a:custGeom>
              <a:avLst/>
              <a:gdLst/>
              <a:ahLst/>
              <a:cxnLst>
                <a:cxn ang="0">
                  <a:pos x="wd2" y="hd2"/>
                </a:cxn>
                <a:cxn ang="5400000">
                  <a:pos x="wd2" y="hd2"/>
                </a:cxn>
                <a:cxn ang="10800000">
                  <a:pos x="wd2" y="hd2"/>
                </a:cxn>
                <a:cxn ang="16200000">
                  <a:pos x="wd2" y="hd2"/>
                </a:cxn>
              </a:cxnLst>
              <a:rect l="0" t="0" r="r" b="b"/>
              <a:pathLst>
                <a:path w="21598" h="21598" extrusionOk="0">
                  <a:moveTo>
                    <a:pt x="21598" y="10799"/>
                  </a:moveTo>
                  <a:cubicBezTo>
                    <a:pt x="21599" y="9385"/>
                    <a:pt x="21318" y="7972"/>
                    <a:pt x="20776" y="6666"/>
                  </a:cubicBezTo>
                  <a:cubicBezTo>
                    <a:pt x="20236" y="5360"/>
                    <a:pt x="19435" y="4162"/>
                    <a:pt x="18435" y="3163"/>
                  </a:cubicBezTo>
                  <a:cubicBezTo>
                    <a:pt x="17436" y="2163"/>
                    <a:pt x="16238" y="1362"/>
                    <a:pt x="14932" y="822"/>
                  </a:cubicBezTo>
                  <a:cubicBezTo>
                    <a:pt x="13626" y="280"/>
                    <a:pt x="12213" y="-1"/>
                    <a:pt x="10799" y="0"/>
                  </a:cubicBezTo>
                  <a:cubicBezTo>
                    <a:pt x="9385" y="-1"/>
                    <a:pt x="7972" y="280"/>
                    <a:pt x="6666" y="822"/>
                  </a:cubicBezTo>
                  <a:cubicBezTo>
                    <a:pt x="5360" y="1362"/>
                    <a:pt x="4162" y="2163"/>
                    <a:pt x="3163" y="3163"/>
                  </a:cubicBezTo>
                  <a:cubicBezTo>
                    <a:pt x="2163" y="4162"/>
                    <a:pt x="1362" y="5360"/>
                    <a:pt x="822" y="6666"/>
                  </a:cubicBezTo>
                  <a:cubicBezTo>
                    <a:pt x="280" y="7972"/>
                    <a:pt x="-1" y="9385"/>
                    <a:pt x="0" y="10799"/>
                  </a:cubicBezTo>
                  <a:cubicBezTo>
                    <a:pt x="-1" y="12213"/>
                    <a:pt x="280" y="13626"/>
                    <a:pt x="822" y="14932"/>
                  </a:cubicBezTo>
                  <a:cubicBezTo>
                    <a:pt x="1362" y="16238"/>
                    <a:pt x="2163" y="17436"/>
                    <a:pt x="3163" y="18435"/>
                  </a:cubicBezTo>
                  <a:cubicBezTo>
                    <a:pt x="4162" y="19435"/>
                    <a:pt x="5360" y="20236"/>
                    <a:pt x="6666" y="20776"/>
                  </a:cubicBezTo>
                  <a:cubicBezTo>
                    <a:pt x="7972" y="21318"/>
                    <a:pt x="9385" y="21599"/>
                    <a:pt x="10799" y="21598"/>
                  </a:cubicBezTo>
                  <a:cubicBezTo>
                    <a:pt x="12213" y="21599"/>
                    <a:pt x="13626" y="21318"/>
                    <a:pt x="14932" y="20776"/>
                  </a:cubicBezTo>
                  <a:cubicBezTo>
                    <a:pt x="16238" y="20236"/>
                    <a:pt x="17436" y="19435"/>
                    <a:pt x="18435" y="18435"/>
                  </a:cubicBezTo>
                  <a:cubicBezTo>
                    <a:pt x="19435" y="17436"/>
                    <a:pt x="20236" y="16238"/>
                    <a:pt x="20776" y="14932"/>
                  </a:cubicBezTo>
                  <a:cubicBezTo>
                    <a:pt x="21318" y="13626"/>
                    <a:pt x="21599" y="12213"/>
                    <a:pt x="21598" y="10799"/>
                  </a:cubicBezTo>
                  <a:close/>
                </a:path>
              </a:pathLst>
            </a:custGeom>
            <a:solidFill>
              <a:schemeClr val="bg1">
                <a:lumMod val="75000"/>
              </a:schemeClr>
            </a:solidFill>
            <a:ln w="12700" cap="flat">
              <a:noFill/>
              <a:miter lim="400000"/>
            </a:ln>
            <a:effectLst/>
          </p:spPr>
          <p:txBody>
            <a:bodyPr wrap="square" lIns="0" tIns="0" rIns="0" bIns="0" numCol="1" anchor="t">
              <a:noAutofit/>
            </a:bodyPr>
            <a:lstStyle/>
            <a:p>
              <a:pPr lvl="0"/>
              <a:endParaRPr>
                <a:cs typeface="+mn-ea"/>
                <a:sym typeface="+mn-lt"/>
              </a:endParaRPr>
            </a:p>
          </p:txBody>
        </p:sp>
        <p:sp>
          <p:nvSpPr>
            <p:cNvPr id="67" name="Freeform 76"/>
            <p:cNvSpPr>
              <a:spLocks noEditPoints="1"/>
            </p:cNvSpPr>
            <p:nvPr/>
          </p:nvSpPr>
          <p:spPr bwMode="auto">
            <a:xfrm>
              <a:off x="1404600" y="2642364"/>
              <a:ext cx="1027362" cy="1027362"/>
            </a:xfrm>
            <a:custGeom>
              <a:avLst/>
              <a:gdLst>
                <a:gd name="T0" fmla="*/ 109 w 169"/>
                <a:gd name="T1" fmla="*/ 85 h 169"/>
                <a:gd name="T2" fmla="*/ 67 w 169"/>
                <a:gd name="T3" fmla="*/ 102 h 169"/>
                <a:gd name="T4" fmla="*/ 84 w 169"/>
                <a:gd name="T5" fmla="*/ 60 h 169"/>
                <a:gd name="T6" fmla="*/ 125 w 169"/>
                <a:gd name="T7" fmla="*/ 85 h 169"/>
                <a:gd name="T8" fmla="*/ 56 w 169"/>
                <a:gd name="T9" fmla="*/ 113 h 169"/>
                <a:gd name="T10" fmla="*/ 84 w 169"/>
                <a:gd name="T11" fmla="*/ 44 h 169"/>
                <a:gd name="T12" fmla="*/ 61 w 169"/>
                <a:gd name="T13" fmla="*/ 61 h 169"/>
                <a:gd name="T14" fmla="*/ 84 w 169"/>
                <a:gd name="T15" fmla="*/ 119 h 169"/>
                <a:gd name="T16" fmla="*/ 108 w 169"/>
                <a:gd name="T17" fmla="*/ 61 h 169"/>
                <a:gd name="T18" fmla="*/ 110 w 169"/>
                <a:gd name="T19" fmla="*/ 8 h 169"/>
                <a:gd name="T20" fmla="*/ 137 w 169"/>
                <a:gd name="T21" fmla="*/ 24 h 169"/>
                <a:gd name="T22" fmla="*/ 156 w 169"/>
                <a:gd name="T23" fmla="*/ 48 h 169"/>
                <a:gd name="T24" fmla="*/ 165 w 169"/>
                <a:gd name="T25" fmla="*/ 78 h 169"/>
                <a:gd name="T26" fmla="*/ 161 w 169"/>
                <a:gd name="T27" fmla="*/ 110 h 169"/>
                <a:gd name="T28" fmla="*/ 146 w 169"/>
                <a:gd name="T29" fmla="*/ 137 h 169"/>
                <a:gd name="T30" fmla="*/ 121 w 169"/>
                <a:gd name="T31" fmla="*/ 156 h 169"/>
                <a:gd name="T32" fmla="*/ 91 w 169"/>
                <a:gd name="T33" fmla="*/ 165 h 169"/>
                <a:gd name="T34" fmla="*/ 59 w 169"/>
                <a:gd name="T35" fmla="*/ 161 h 169"/>
                <a:gd name="T36" fmla="*/ 32 w 169"/>
                <a:gd name="T37" fmla="*/ 146 h 169"/>
                <a:gd name="T38" fmla="*/ 13 w 169"/>
                <a:gd name="T39" fmla="*/ 122 h 169"/>
                <a:gd name="T40" fmla="*/ 4 w 169"/>
                <a:gd name="T41" fmla="*/ 92 h 169"/>
                <a:gd name="T42" fmla="*/ 8 w 169"/>
                <a:gd name="T43" fmla="*/ 59 h 169"/>
                <a:gd name="T44" fmla="*/ 23 w 169"/>
                <a:gd name="T45" fmla="*/ 32 h 169"/>
                <a:gd name="T46" fmla="*/ 47 w 169"/>
                <a:gd name="T47" fmla="*/ 13 h 169"/>
                <a:gd name="T48" fmla="*/ 78 w 169"/>
                <a:gd name="T49" fmla="*/ 4 h 169"/>
                <a:gd name="T50" fmla="*/ 72 w 169"/>
                <a:gd name="T51" fmla="*/ 12 h 169"/>
                <a:gd name="T52" fmla="*/ 45 w 169"/>
                <a:gd name="T53" fmla="*/ 23 h 169"/>
                <a:gd name="T54" fmla="*/ 24 w 169"/>
                <a:gd name="T55" fmla="*/ 42 h 169"/>
                <a:gd name="T56" fmla="*/ 13 w 169"/>
                <a:gd name="T57" fmla="*/ 68 h 169"/>
                <a:gd name="T58" fmla="*/ 12 w 169"/>
                <a:gd name="T59" fmla="*/ 97 h 169"/>
                <a:gd name="T60" fmla="*/ 22 w 169"/>
                <a:gd name="T61" fmla="*/ 124 h 169"/>
                <a:gd name="T62" fmla="*/ 42 w 169"/>
                <a:gd name="T63" fmla="*/ 145 h 169"/>
                <a:gd name="T64" fmla="*/ 67 w 169"/>
                <a:gd name="T65" fmla="*/ 156 h 169"/>
                <a:gd name="T66" fmla="*/ 97 w 169"/>
                <a:gd name="T67" fmla="*/ 157 h 169"/>
                <a:gd name="T68" fmla="*/ 124 w 169"/>
                <a:gd name="T69" fmla="*/ 147 h 169"/>
                <a:gd name="T70" fmla="*/ 144 w 169"/>
                <a:gd name="T71" fmla="*/ 127 h 169"/>
                <a:gd name="T72" fmla="*/ 156 w 169"/>
                <a:gd name="T73" fmla="*/ 102 h 169"/>
                <a:gd name="T74" fmla="*/ 157 w 169"/>
                <a:gd name="T75" fmla="*/ 72 h 169"/>
                <a:gd name="T76" fmla="*/ 146 w 169"/>
                <a:gd name="T77" fmla="*/ 45 h 169"/>
                <a:gd name="T78" fmla="*/ 127 w 169"/>
                <a:gd name="T79" fmla="*/ 25 h 169"/>
                <a:gd name="T80" fmla="*/ 101 w 169"/>
                <a:gd name="T81" fmla="*/ 13 h 169"/>
                <a:gd name="T82" fmla="*/ 95 w 169"/>
                <a:gd name="T83" fmla="*/ 74 h 169"/>
                <a:gd name="T84" fmla="*/ 69 w 169"/>
                <a:gd name="T85" fmla="*/ 85 h 169"/>
                <a:gd name="T86" fmla="*/ 95 w 169"/>
                <a:gd name="T87" fmla="*/ 95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9" h="169">
                  <a:moveTo>
                    <a:pt x="84" y="60"/>
                  </a:moveTo>
                  <a:cubicBezTo>
                    <a:pt x="91" y="60"/>
                    <a:pt x="97" y="63"/>
                    <a:pt x="102" y="67"/>
                  </a:cubicBezTo>
                  <a:cubicBezTo>
                    <a:pt x="107" y="72"/>
                    <a:pt x="109" y="78"/>
                    <a:pt x="109" y="85"/>
                  </a:cubicBezTo>
                  <a:cubicBezTo>
                    <a:pt x="109" y="92"/>
                    <a:pt x="107" y="98"/>
                    <a:pt x="102" y="102"/>
                  </a:cubicBezTo>
                  <a:cubicBezTo>
                    <a:pt x="97" y="107"/>
                    <a:pt x="91" y="110"/>
                    <a:pt x="84" y="110"/>
                  </a:cubicBezTo>
                  <a:cubicBezTo>
                    <a:pt x="77" y="110"/>
                    <a:pt x="71" y="107"/>
                    <a:pt x="67" y="102"/>
                  </a:cubicBezTo>
                  <a:cubicBezTo>
                    <a:pt x="62" y="98"/>
                    <a:pt x="59" y="92"/>
                    <a:pt x="59" y="85"/>
                  </a:cubicBezTo>
                  <a:cubicBezTo>
                    <a:pt x="59" y="78"/>
                    <a:pt x="62" y="72"/>
                    <a:pt x="67" y="67"/>
                  </a:cubicBezTo>
                  <a:cubicBezTo>
                    <a:pt x="71" y="63"/>
                    <a:pt x="77" y="60"/>
                    <a:pt x="84" y="60"/>
                  </a:cubicBezTo>
                  <a:close/>
                  <a:moveTo>
                    <a:pt x="84" y="44"/>
                  </a:moveTo>
                  <a:cubicBezTo>
                    <a:pt x="95" y="44"/>
                    <a:pt x="106" y="49"/>
                    <a:pt x="113" y="56"/>
                  </a:cubicBezTo>
                  <a:cubicBezTo>
                    <a:pt x="120" y="64"/>
                    <a:pt x="125" y="74"/>
                    <a:pt x="125" y="85"/>
                  </a:cubicBezTo>
                  <a:cubicBezTo>
                    <a:pt x="125" y="96"/>
                    <a:pt x="120" y="106"/>
                    <a:pt x="113" y="113"/>
                  </a:cubicBezTo>
                  <a:cubicBezTo>
                    <a:pt x="106" y="121"/>
                    <a:pt x="95" y="125"/>
                    <a:pt x="84" y="125"/>
                  </a:cubicBezTo>
                  <a:cubicBezTo>
                    <a:pt x="73" y="125"/>
                    <a:pt x="63" y="121"/>
                    <a:pt x="56" y="113"/>
                  </a:cubicBezTo>
                  <a:cubicBezTo>
                    <a:pt x="49" y="106"/>
                    <a:pt x="44" y="96"/>
                    <a:pt x="44" y="85"/>
                  </a:cubicBezTo>
                  <a:cubicBezTo>
                    <a:pt x="44" y="74"/>
                    <a:pt x="49" y="64"/>
                    <a:pt x="56" y="56"/>
                  </a:cubicBezTo>
                  <a:cubicBezTo>
                    <a:pt x="63" y="49"/>
                    <a:pt x="73" y="44"/>
                    <a:pt x="84" y="44"/>
                  </a:cubicBezTo>
                  <a:close/>
                  <a:moveTo>
                    <a:pt x="108" y="61"/>
                  </a:moveTo>
                  <a:cubicBezTo>
                    <a:pt x="102" y="55"/>
                    <a:pt x="94" y="51"/>
                    <a:pt x="84" y="51"/>
                  </a:cubicBezTo>
                  <a:cubicBezTo>
                    <a:pt x="75" y="51"/>
                    <a:pt x="67" y="55"/>
                    <a:pt x="61" y="61"/>
                  </a:cubicBezTo>
                  <a:cubicBezTo>
                    <a:pt x="54" y="67"/>
                    <a:pt x="51" y="75"/>
                    <a:pt x="51" y="85"/>
                  </a:cubicBezTo>
                  <a:cubicBezTo>
                    <a:pt x="51" y="94"/>
                    <a:pt x="54" y="103"/>
                    <a:pt x="61" y="109"/>
                  </a:cubicBezTo>
                  <a:cubicBezTo>
                    <a:pt x="67" y="115"/>
                    <a:pt x="75" y="119"/>
                    <a:pt x="84" y="119"/>
                  </a:cubicBezTo>
                  <a:cubicBezTo>
                    <a:pt x="94" y="119"/>
                    <a:pt x="102" y="115"/>
                    <a:pt x="108" y="109"/>
                  </a:cubicBezTo>
                  <a:cubicBezTo>
                    <a:pt x="114" y="103"/>
                    <a:pt x="118" y="94"/>
                    <a:pt x="118" y="85"/>
                  </a:cubicBezTo>
                  <a:cubicBezTo>
                    <a:pt x="118" y="75"/>
                    <a:pt x="114" y="67"/>
                    <a:pt x="108" y="61"/>
                  </a:cubicBezTo>
                  <a:close/>
                  <a:moveTo>
                    <a:pt x="91" y="4"/>
                  </a:moveTo>
                  <a:cubicBezTo>
                    <a:pt x="94" y="2"/>
                    <a:pt x="97" y="0"/>
                    <a:pt x="102" y="1"/>
                  </a:cubicBezTo>
                  <a:cubicBezTo>
                    <a:pt x="106" y="2"/>
                    <a:pt x="108" y="5"/>
                    <a:pt x="110" y="8"/>
                  </a:cubicBezTo>
                  <a:cubicBezTo>
                    <a:pt x="113" y="14"/>
                    <a:pt x="115" y="15"/>
                    <a:pt x="121" y="13"/>
                  </a:cubicBezTo>
                  <a:cubicBezTo>
                    <a:pt x="125" y="12"/>
                    <a:pt x="128" y="11"/>
                    <a:pt x="132" y="14"/>
                  </a:cubicBezTo>
                  <a:cubicBezTo>
                    <a:pt x="136" y="16"/>
                    <a:pt x="136" y="20"/>
                    <a:pt x="137" y="24"/>
                  </a:cubicBezTo>
                  <a:cubicBezTo>
                    <a:pt x="138" y="30"/>
                    <a:pt x="139" y="32"/>
                    <a:pt x="146" y="32"/>
                  </a:cubicBezTo>
                  <a:cubicBezTo>
                    <a:pt x="149" y="33"/>
                    <a:pt x="153" y="33"/>
                    <a:pt x="155" y="37"/>
                  </a:cubicBezTo>
                  <a:cubicBezTo>
                    <a:pt x="158" y="41"/>
                    <a:pt x="157" y="44"/>
                    <a:pt x="156" y="48"/>
                  </a:cubicBezTo>
                  <a:cubicBezTo>
                    <a:pt x="154" y="54"/>
                    <a:pt x="155" y="56"/>
                    <a:pt x="161" y="59"/>
                  </a:cubicBezTo>
                  <a:cubicBezTo>
                    <a:pt x="164" y="61"/>
                    <a:pt x="167" y="63"/>
                    <a:pt x="168" y="68"/>
                  </a:cubicBezTo>
                  <a:cubicBezTo>
                    <a:pt x="169" y="72"/>
                    <a:pt x="167" y="75"/>
                    <a:pt x="165" y="78"/>
                  </a:cubicBezTo>
                  <a:cubicBezTo>
                    <a:pt x="161" y="84"/>
                    <a:pt x="161" y="86"/>
                    <a:pt x="165" y="92"/>
                  </a:cubicBezTo>
                  <a:cubicBezTo>
                    <a:pt x="167" y="95"/>
                    <a:pt x="169" y="98"/>
                    <a:pt x="168" y="102"/>
                  </a:cubicBezTo>
                  <a:cubicBezTo>
                    <a:pt x="167" y="107"/>
                    <a:pt x="164" y="108"/>
                    <a:pt x="161" y="110"/>
                  </a:cubicBezTo>
                  <a:cubicBezTo>
                    <a:pt x="155" y="114"/>
                    <a:pt x="154" y="115"/>
                    <a:pt x="156" y="122"/>
                  </a:cubicBezTo>
                  <a:cubicBezTo>
                    <a:pt x="157" y="126"/>
                    <a:pt x="158" y="129"/>
                    <a:pt x="155" y="133"/>
                  </a:cubicBezTo>
                  <a:cubicBezTo>
                    <a:pt x="153" y="136"/>
                    <a:pt x="149" y="137"/>
                    <a:pt x="146" y="137"/>
                  </a:cubicBezTo>
                  <a:cubicBezTo>
                    <a:pt x="139" y="138"/>
                    <a:pt x="138" y="140"/>
                    <a:pt x="137" y="146"/>
                  </a:cubicBezTo>
                  <a:cubicBezTo>
                    <a:pt x="136" y="150"/>
                    <a:pt x="136" y="153"/>
                    <a:pt x="132" y="156"/>
                  </a:cubicBezTo>
                  <a:cubicBezTo>
                    <a:pt x="128" y="158"/>
                    <a:pt x="125" y="157"/>
                    <a:pt x="121" y="156"/>
                  </a:cubicBezTo>
                  <a:cubicBezTo>
                    <a:pt x="115" y="155"/>
                    <a:pt x="113" y="155"/>
                    <a:pt x="110" y="161"/>
                  </a:cubicBezTo>
                  <a:cubicBezTo>
                    <a:pt x="108" y="165"/>
                    <a:pt x="106" y="168"/>
                    <a:pt x="102" y="169"/>
                  </a:cubicBezTo>
                  <a:cubicBezTo>
                    <a:pt x="97" y="169"/>
                    <a:pt x="94" y="167"/>
                    <a:pt x="91" y="165"/>
                  </a:cubicBezTo>
                  <a:cubicBezTo>
                    <a:pt x="86" y="161"/>
                    <a:pt x="83" y="161"/>
                    <a:pt x="78" y="165"/>
                  </a:cubicBezTo>
                  <a:cubicBezTo>
                    <a:pt x="74" y="167"/>
                    <a:pt x="72" y="169"/>
                    <a:pt x="67" y="169"/>
                  </a:cubicBezTo>
                  <a:cubicBezTo>
                    <a:pt x="63" y="168"/>
                    <a:pt x="61" y="165"/>
                    <a:pt x="59" y="161"/>
                  </a:cubicBezTo>
                  <a:cubicBezTo>
                    <a:pt x="56" y="155"/>
                    <a:pt x="54" y="155"/>
                    <a:pt x="47" y="156"/>
                  </a:cubicBezTo>
                  <a:cubicBezTo>
                    <a:pt x="44" y="157"/>
                    <a:pt x="40" y="158"/>
                    <a:pt x="37" y="156"/>
                  </a:cubicBezTo>
                  <a:cubicBezTo>
                    <a:pt x="33" y="153"/>
                    <a:pt x="32" y="150"/>
                    <a:pt x="32" y="146"/>
                  </a:cubicBezTo>
                  <a:cubicBezTo>
                    <a:pt x="31" y="139"/>
                    <a:pt x="30" y="138"/>
                    <a:pt x="23" y="137"/>
                  </a:cubicBezTo>
                  <a:cubicBezTo>
                    <a:pt x="19" y="137"/>
                    <a:pt x="16" y="136"/>
                    <a:pt x="13" y="133"/>
                  </a:cubicBezTo>
                  <a:cubicBezTo>
                    <a:pt x="11" y="129"/>
                    <a:pt x="12" y="126"/>
                    <a:pt x="13" y="122"/>
                  </a:cubicBezTo>
                  <a:cubicBezTo>
                    <a:pt x="15" y="115"/>
                    <a:pt x="14" y="114"/>
                    <a:pt x="8" y="110"/>
                  </a:cubicBezTo>
                  <a:cubicBezTo>
                    <a:pt x="4" y="108"/>
                    <a:pt x="1" y="107"/>
                    <a:pt x="1" y="102"/>
                  </a:cubicBezTo>
                  <a:cubicBezTo>
                    <a:pt x="0" y="98"/>
                    <a:pt x="2" y="95"/>
                    <a:pt x="4" y="92"/>
                  </a:cubicBezTo>
                  <a:cubicBezTo>
                    <a:pt x="8" y="86"/>
                    <a:pt x="8" y="84"/>
                    <a:pt x="4" y="78"/>
                  </a:cubicBezTo>
                  <a:cubicBezTo>
                    <a:pt x="2" y="75"/>
                    <a:pt x="0" y="72"/>
                    <a:pt x="1" y="68"/>
                  </a:cubicBezTo>
                  <a:cubicBezTo>
                    <a:pt x="1" y="63"/>
                    <a:pt x="4" y="61"/>
                    <a:pt x="8" y="59"/>
                  </a:cubicBezTo>
                  <a:cubicBezTo>
                    <a:pt x="14" y="56"/>
                    <a:pt x="15" y="54"/>
                    <a:pt x="13" y="48"/>
                  </a:cubicBezTo>
                  <a:cubicBezTo>
                    <a:pt x="12" y="44"/>
                    <a:pt x="11" y="41"/>
                    <a:pt x="13" y="37"/>
                  </a:cubicBezTo>
                  <a:cubicBezTo>
                    <a:pt x="16" y="33"/>
                    <a:pt x="19" y="33"/>
                    <a:pt x="23" y="32"/>
                  </a:cubicBezTo>
                  <a:cubicBezTo>
                    <a:pt x="30" y="32"/>
                    <a:pt x="31" y="30"/>
                    <a:pt x="32" y="24"/>
                  </a:cubicBezTo>
                  <a:cubicBezTo>
                    <a:pt x="32" y="20"/>
                    <a:pt x="33" y="16"/>
                    <a:pt x="37" y="14"/>
                  </a:cubicBezTo>
                  <a:cubicBezTo>
                    <a:pt x="40" y="11"/>
                    <a:pt x="44" y="12"/>
                    <a:pt x="47" y="13"/>
                  </a:cubicBezTo>
                  <a:cubicBezTo>
                    <a:pt x="54" y="15"/>
                    <a:pt x="56" y="14"/>
                    <a:pt x="59" y="8"/>
                  </a:cubicBezTo>
                  <a:cubicBezTo>
                    <a:pt x="61" y="5"/>
                    <a:pt x="63" y="2"/>
                    <a:pt x="67" y="1"/>
                  </a:cubicBezTo>
                  <a:cubicBezTo>
                    <a:pt x="72" y="0"/>
                    <a:pt x="74" y="2"/>
                    <a:pt x="78" y="4"/>
                  </a:cubicBezTo>
                  <a:cubicBezTo>
                    <a:pt x="83" y="9"/>
                    <a:pt x="86" y="9"/>
                    <a:pt x="91" y="4"/>
                  </a:cubicBezTo>
                  <a:close/>
                  <a:moveTo>
                    <a:pt x="97" y="12"/>
                  </a:moveTo>
                  <a:cubicBezTo>
                    <a:pt x="88" y="19"/>
                    <a:pt x="81" y="19"/>
                    <a:pt x="72" y="12"/>
                  </a:cubicBezTo>
                  <a:cubicBezTo>
                    <a:pt x="70" y="11"/>
                    <a:pt x="69" y="11"/>
                    <a:pt x="69" y="11"/>
                  </a:cubicBezTo>
                  <a:cubicBezTo>
                    <a:pt x="69" y="11"/>
                    <a:pt x="68" y="12"/>
                    <a:pt x="67" y="13"/>
                  </a:cubicBezTo>
                  <a:cubicBezTo>
                    <a:pt x="62" y="23"/>
                    <a:pt x="56" y="26"/>
                    <a:pt x="45" y="23"/>
                  </a:cubicBezTo>
                  <a:cubicBezTo>
                    <a:pt x="43" y="22"/>
                    <a:pt x="42" y="22"/>
                    <a:pt x="42" y="22"/>
                  </a:cubicBezTo>
                  <a:cubicBezTo>
                    <a:pt x="42" y="22"/>
                    <a:pt x="42" y="23"/>
                    <a:pt x="42" y="25"/>
                  </a:cubicBezTo>
                  <a:cubicBezTo>
                    <a:pt x="40" y="36"/>
                    <a:pt x="35" y="41"/>
                    <a:pt x="24" y="42"/>
                  </a:cubicBezTo>
                  <a:cubicBezTo>
                    <a:pt x="23" y="42"/>
                    <a:pt x="22" y="42"/>
                    <a:pt x="22" y="42"/>
                  </a:cubicBezTo>
                  <a:cubicBezTo>
                    <a:pt x="22" y="43"/>
                    <a:pt x="22" y="44"/>
                    <a:pt x="22" y="45"/>
                  </a:cubicBezTo>
                  <a:cubicBezTo>
                    <a:pt x="25" y="56"/>
                    <a:pt x="23" y="62"/>
                    <a:pt x="13" y="68"/>
                  </a:cubicBezTo>
                  <a:cubicBezTo>
                    <a:pt x="11" y="69"/>
                    <a:pt x="10" y="69"/>
                    <a:pt x="10" y="70"/>
                  </a:cubicBezTo>
                  <a:cubicBezTo>
                    <a:pt x="10" y="70"/>
                    <a:pt x="11" y="71"/>
                    <a:pt x="12" y="72"/>
                  </a:cubicBezTo>
                  <a:cubicBezTo>
                    <a:pt x="19" y="81"/>
                    <a:pt x="19" y="88"/>
                    <a:pt x="12" y="97"/>
                  </a:cubicBezTo>
                  <a:cubicBezTo>
                    <a:pt x="11" y="99"/>
                    <a:pt x="10" y="100"/>
                    <a:pt x="10" y="100"/>
                  </a:cubicBezTo>
                  <a:cubicBezTo>
                    <a:pt x="10" y="100"/>
                    <a:pt x="11" y="101"/>
                    <a:pt x="13" y="102"/>
                  </a:cubicBezTo>
                  <a:cubicBezTo>
                    <a:pt x="23" y="107"/>
                    <a:pt x="25" y="113"/>
                    <a:pt x="22" y="124"/>
                  </a:cubicBezTo>
                  <a:cubicBezTo>
                    <a:pt x="22" y="126"/>
                    <a:pt x="22" y="127"/>
                    <a:pt x="22" y="127"/>
                  </a:cubicBezTo>
                  <a:cubicBezTo>
                    <a:pt x="22" y="127"/>
                    <a:pt x="23" y="127"/>
                    <a:pt x="24" y="127"/>
                  </a:cubicBezTo>
                  <a:cubicBezTo>
                    <a:pt x="35" y="129"/>
                    <a:pt x="40" y="134"/>
                    <a:pt x="42" y="145"/>
                  </a:cubicBezTo>
                  <a:cubicBezTo>
                    <a:pt x="42" y="146"/>
                    <a:pt x="42" y="148"/>
                    <a:pt x="42" y="148"/>
                  </a:cubicBezTo>
                  <a:cubicBezTo>
                    <a:pt x="42" y="148"/>
                    <a:pt x="43" y="147"/>
                    <a:pt x="45" y="147"/>
                  </a:cubicBezTo>
                  <a:cubicBezTo>
                    <a:pt x="56" y="144"/>
                    <a:pt x="62" y="147"/>
                    <a:pt x="67" y="156"/>
                  </a:cubicBezTo>
                  <a:cubicBezTo>
                    <a:pt x="68" y="158"/>
                    <a:pt x="69" y="159"/>
                    <a:pt x="69" y="159"/>
                  </a:cubicBezTo>
                  <a:cubicBezTo>
                    <a:pt x="69" y="159"/>
                    <a:pt x="70" y="158"/>
                    <a:pt x="72" y="157"/>
                  </a:cubicBezTo>
                  <a:cubicBezTo>
                    <a:pt x="81" y="151"/>
                    <a:pt x="88" y="151"/>
                    <a:pt x="97" y="157"/>
                  </a:cubicBezTo>
                  <a:cubicBezTo>
                    <a:pt x="98" y="158"/>
                    <a:pt x="99" y="159"/>
                    <a:pt x="100" y="159"/>
                  </a:cubicBezTo>
                  <a:cubicBezTo>
                    <a:pt x="100" y="159"/>
                    <a:pt x="100" y="158"/>
                    <a:pt x="101" y="156"/>
                  </a:cubicBezTo>
                  <a:cubicBezTo>
                    <a:pt x="107" y="147"/>
                    <a:pt x="113" y="144"/>
                    <a:pt x="124" y="147"/>
                  </a:cubicBezTo>
                  <a:cubicBezTo>
                    <a:pt x="125" y="147"/>
                    <a:pt x="127" y="148"/>
                    <a:pt x="127" y="148"/>
                  </a:cubicBezTo>
                  <a:cubicBezTo>
                    <a:pt x="127" y="148"/>
                    <a:pt x="127" y="146"/>
                    <a:pt x="127" y="145"/>
                  </a:cubicBezTo>
                  <a:cubicBezTo>
                    <a:pt x="128" y="134"/>
                    <a:pt x="133" y="129"/>
                    <a:pt x="144" y="127"/>
                  </a:cubicBezTo>
                  <a:cubicBezTo>
                    <a:pt x="146" y="127"/>
                    <a:pt x="147" y="127"/>
                    <a:pt x="147" y="127"/>
                  </a:cubicBezTo>
                  <a:cubicBezTo>
                    <a:pt x="147" y="127"/>
                    <a:pt x="147" y="126"/>
                    <a:pt x="146" y="124"/>
                  </a:cubicBezTo>
                  <a:cubicBezTo>
                    <a:pt x="144" y="113"/>
                    <a:pt x="146" y="107"/>
                    <a:pt x="156" y="102"/>
                  </a:cubicBezTo>
                  <a:cubicBezTo>
                    <a:pt x="157" y="101"/>
                    <a:pt x="159" y="100"/>
                    <a:pt x="159" y="100"/>
                  </a:cubicBezTo>
                  <a:cubicBezTo>
                    <a:pt x="159" y="100"/>
                    <a:pt x="158" y="99"/>
                    <a:pt x="157" y="97"/>
                  </a:cubicBezTo>
                  <a:cubicBezTo>
                    <a:pt x="150" y="88"/>
                    <a:pt x="150" y="81"/>
                    <a:pt x="157" y="72"/>
                  </a:cubicBezTo>
                  <a:cubicBezTo>
                    <a:pt x="158" y="71"/>
                    <a:pt x="159" y="70"/>
                    <a:pt x="159" y="70"/>
                  </a:cubicBezTo>
                  <a:cubicBezTo>
                    <a:pt x="159" y="69"/>
                    <a:pt x="157" y="69"/>
                    <a:pt x="156" y="68"/>
                  </a:cubicBezTo>
                  <a:cubicBezTo>
                    <a:pt x="146" y="62"/>
                    <a:pt x="144" y="56"/>
                    <a:pt x="146" y="45"/>
                  </a:cubicBezTo>
                  <a:cubicBezTo>
                    <a:pt x="147" y="44"/>
                    <a:pt x="147" y="43"/>
                    <a:pt x="147" y="42"/>
                  </a:cubicBezTo>
                  <a:cubicBezTo>
                    <a:pt x="147" y="42"/>
                    <a:pt x="146" y="42"/>
                    <a:pt x="144" y="42"/>
                  </a:cubicBezTo>
                  <a:cubicBezTo>
                    <a:pt x="133" y="41"/>
                    <a:pt x="128" y="36"/>
                    <a:pt x="127" y="25"/>
                  </a:cubicBezTo>
                  <a:cubicBezTo>
                    <a:pt x="127" y="23"/>
                    <a:pt x="127" y="22"/>
                    <a:pt x="127" y="22"/>
                  </a:cubicBezTo>
                  <a:cubicBezTo>
                    <a:pt x="127" y="22"/>
                    <a:pt x="125" y="22"/>
                    <a:pt x="124" y="23"/>
                  </a:cubicBezTo>
                  <a:cubicBezTo>
                    <a:pt x="113" y="26"/>
                    <a:pt x="107" y="23"/>
                    <a:pt x="101" y="13"/>
                  </a:cubicBezTo>
                  <a:cubicBezTo>
                    <a:pt x="100" y="12"/>
                    <a:pt x="100" y="11"/>
                    <a:pt x="100" y="11"/>
                  </a:cubicBezTo>
                  <a:cubicBezTo>
                    <a:pt x="99" y="11"/>
                    <a:pt x="98" y="11"/>
                    <a:pt x="97" y="12"/>
                  </a:cubicBezTo>
                  <a:close/>
                  <a:moveTo>
                    <a:pt x="95" y="74"/>
                  </a:moveTo>
                  <a:cubicBezTo>
                    <a:pt x="92" y="71"/>
                    <a:pt x="89" y="70"/>
                    <a:pt x="84" y="70"/>
                  </a:cubicBezTo>
                  <a:cubicBezTo>
                    <a:pt x="80" y="70"/>
                    <a:pt x="76" y="71"/>
                    <a:pt x="74" y="74"/>
                  </a:cubicBezTo>
                  <a:cubicBezTo>
                    <a:pt x="71" y="77"/>
                    <a:pt x="69" y="81"/>
                    <a:pt x="69" y="85"/>
                  </a:cubicBezTo>
                  <a:cubicBezTo>
                    <a:pt x="69" y="89"/>
                    <a:pt x="71" y="93"/>
                    <a:pt x="74" y="95"/>
                  </a:cubicBezTo>
                  <a:cubicBezTo>
                    <a:pt x="76" y="98"/>
                    <a:pt x="80" y="100"/>
                    <a:pt x="84" y="100"/>
                  </a:cubicBezTo>
                  <a:cubicBezTo>
                    <a:pt x="89" y="100"/>
                    <a:pt x="92" y="98"/>
                    <a:pt x="95" y="95"/>
                  </a:cubicBezTo>
                  <a:cubicBezTo>
                    <a:pt x="98" y="93"/>
                    <a:pt x="99" y="89"/>
                    <a:pt x="99" y="85"/>
                  </a:cubicBezTo>
                  <a:cubicBezTo>
                    <a:pt x="99" y="81"/>
                    <a:pt x="98" y="77"/>
                    <a:pt x="95" y="74"/>
                  </a:cubicBezTo>
                  <a:close/>
                </a:path>
              </a:pathLst>
            </a:custGeom>
            <a:solidFill>
              <a:schemeClr val="bg1"/>
            </a:solidFill>
            <a:ln>
              <a:noFill/>
            </a:ln>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77" name="Shape 13500"/>
            <p:cNvSpPr/>
            <p:nvPr/>
          </p:nvSpPr>
          <p:spPr>
            <a:xfrm>
              <a:off x="1527292" y="2788897"/>
              <a:ext cx="771135" cy="771135"/>
            </a:xfrm>
            <a:custGeom>
              <a:avLst/>
              <a:gdLst/>
              <a:ahLst/>
              <a:cxnLst>
                <a:cxn ang="0">
                  <a:pos x="wd2" y="hd2"/>
                </a:cxn>
                <a:cxn ang="5400000">
                  <a:pos x="wd2" y="hd2"/>
                </a:cxn>
                <a:cxn ang="10800000">
                  <a:pos x="wd2" y="hd2"/>
                </a:cxn>
                <a:cxn ang="16200000">
                  <a:pos x="wd2" y="hd2"/>
                </a:cxn>
              </a:cxnLst>
              <a:rect l="0" t="0" r="r" b="b"/>
              <a:pathLst>
                <a:path w="21598" h="21598" extrusionOk="0">
                  <a:moveTo>
                    <a:pt x="21598" y="10799"/>
                  </a:moveTo>
                  <a:cubicBezTo>
                    <a:pt x="21599" y="9385"/>
                    <a:pt x="21318" y="7972"/>
                    <a:pt x="20776" y="6666"/>
                  </a:cubicBezTo>
                  <a:cubicBezTo>
                    <a:pt x="20236" y="5360"/>
                    <a:pt x="19435" y="4162"/>
                    <a:pt x="18435" y="3163"/>
                  </a:cubicBezTo>
                  <a:cubicBezTo>
                    <a:pt x="17436" y="2163"/>
                    <a:pt x="16238" y="1362"/>
                    <a:pt x="14932" y="822"/>
                  </a:cubicBezTo>
                  <a:cubicBezTo>
                    <a:pt x="13626" y="280"/>
                    <a:pt x="12213" y="-1"/>
                    <a:pt x="10799" y="0"/>
                  </a:cubicBezTo>
                  <a:cubicBezTo>
                    <a:pt x="9385" y="-1"/>
                    <a:pt x="7972" y="280"/>
                    <a:pt x="6666" y="822"/>
                  </a:cubicBezTo>
                  <a:cubicBezTo>
                    <a:pt x="5360" y="1362"/>
                    <a:pt x="4162" y="2163"/>
                    <a:pt x="3163" y="3163"/>
                  </a:cubicBezTo>
                  <a:cubicBezTo>
                    <a:pt x="2163" y="4162"/>
                    <a:pt x="1362" y="5360"/>
                    <a:pt x="822" y="6666"/>
                  </a:cubicBezTo>
                  <a:cubicBezTo>
                    <a:pt x="280" y="7972"/>
                    <a:pt x="-1" y="9385"/>
                    <a:pt x="0" y="10799"/>
                  </a:cubicBezTo>
                  <a:cubicBezTo>
                    <a:pt x="-1" y="12213"/>
                    <a:pt x="280" y="13626"/>
                    <a:pt x="822" y="14932"/>
                  </a:cubicBezTo>
                  <a:cubicBezTo>
                    <a:pt x="1362" y="16238"/>
                    <a:pt x="2163" y="17436"/>
                    <a:pt x="3163" y="18435"/>
                  </a:cubicBezTo>
                  <a:cubicBezTo>
                    <a:pt x="4162" y="19435"/>
                    <a:pt x="5360" y="20236"/>
                    <a:pt x="6666" y="20776"/>
                  </a:cubicBezTo>
                  <a:cubicBezTo>
                    <a:pt x="7972" y="21318"/>
                    <a:pt x="9385" y="21599"/>
                    <a:pt x="10799" y="21598"/>
                  </a:cubicBezTo>
                  <a:cubicBezTo>
                    <a:pt x="12213" y="21599"/>
                    <a:pt x="13626" y="21318"/>
                    <a:pt x="14932" y="20776"/>
                  </a:cubicBezTo>
                  <a:cubicBezTo>
                    <a:pt x="16238" y="20236"/>
                    <a:pt x="17436" y="19435"/>
                    <a:pt x="18435" y="18435"/>
                  </a:cubicBezTo>
                  <a:cubicBezTo>
                    <a:pt x="19435" y="17436"/>
                    <a:pt x="20236" y="16238"/>
                    <a:pt x="20776" y="14932"/>
                  </a:cubicBezTo>
                  <a:cubicBezTo>
                    <a:pt x="21318" y="13626"/>
                    <a:pt x="21599" y="12213"/>
                    <a:pt x="21598" y="10799"/>
                  </a:cubicBezTo>
                  <a:close/>
                </a:path>
              </a:pathLst>
            </a:custGeom>
            <a:solidFill>
              <a:schemeClr val="bg1">
                <a:lumMod val="75000"/>
              </a:schemeClr>
            </a:solidFill>
            <a:ln w="12700" cap="flat">
              <a:noFill/>
              <a:miter lim="400000"/>
            </a:ln>
            <a:effectLst/>
          </p:spPr>
          <p:txBody>
            <a:bodyPr wrap="square" lIns="0" tIns="0" rIns="0" bIns="0" numCol="1" anchor="t">
              <a:noAutofit/>
            </a:bodyPr>
            <a:lstStyle/>
            <a:p>
              <a:pPr lvl="0"/>
              <a:endParaRPr>
                <a:cs typeface="+mn-ea"/>
                <a:sym typeface="+mn-lt"/>
              </a:endParaRPr>
            </a:p>
          </p:txBody>
        </p:sp>
        <p:grpSp>
          <p:nvGrpSpPr>
            <p:cNvPr id="78" name="组合 77"/>
            <p:cNvGrpSpPr/>
            <p:nvPr/>
          </p:nvGrpSpPr>
          <p:grpSpPr>
            <a:xfrm>
              <a:off x="1592904" y="2937966"/>
              <a:ext cx="544115" cy="473869"/>
              <a:chOff x="6555583" y="4344591"/>
              <a:chExt cx="544115" cy="473869"/>
            </a:xfrm>
          </p:grpSpPr>
          <p:sp>
            <p:nvSpPr>
              <p:cNvPr id="79" name="Freeform 166"/>
              <p:cNvSpPr/>
              <p:nvPr/>
            </p:nvSpPr>
            <p:spPr bwMode="auto">
              <a:xfrm>
                <a:off x="6666310" y="4420791"/>
                <a:ext cx="340519" cy="397669"/>
              </a:xfrm>
              <a:custGeom>
                <a:avLst/>
                <a:gdLst>
                  <a:gd name="T0" fmla="*/ 5 w 121"/>
                  <a:gd name="T1" fmla="*/ 54 h 141"/>
                  <a:gd name="T2" fmla="*/ 1 w 121"/>
                  <a:gd name="T3" fmla="*/ 57 h 141"/>
                  <a:gd name="T4" fmla="*/ 4 w 121"/>
                  <a:gd name="T5" fmla="*/ 62 h 141"/>
                  <a:gd name="T6" fmla="*/ 36 w 121"/>
                  <a:gd name="T7" fmla="*/ 77 h 141"/>
                  <a:gd name="T8" fmla="*/ 51 w 121"/>
                  <a:gd name="T9" fmla="*/ 102 h 141"/>
                  <a:gd name="T10" fmla="*/ 51 w 121"/>
                  <a:gd name="T11" fmla="*/ 102 h 141"/>
                  <a:gd name="T12" fmla="*/ 54 w 121"/>
                  <a:gd name="T13" fmla="*/ 104 h 141"/>
                  <a:gd name="T14" fmla="*/ 65 w 121"/>
                  <a:gd name="T15" fmla="*/ 116 h 141"/>
                  <a:gd name="T16" fmla="*/ 75 w 121"/>
                  <a:gd name="T17" fmla="*/ 138 h 141"/>
                  <a:gd name="T18" fmla="*/ 79 w 121"/>
                  <a:gd name="T19" fmla="*/ 136 h 141"/>
                  <a:gd name="T20" fmla="*/ 75 w 121"/>
                  <a:gd name="T21" fmla="*/ 138 h 141"/>
                  <a:gd name="T22" fmla="*/ 80 w 121"/>
                  <a:gd name="T23" fmla="*/ 140 h 141"/>
                  <a:gd name="T24" fmla="*/ 82 w 121"/>
                  <a:gd name="T25" fmla="*/ 136 h 141"/>
                  <a:gd name="T26" fmla="*/ 88 w 121"/>
                  <a:gd name="T27" fmla="*/ 56 h 141"/>
                  <a:gd name="T28" fmla="*/ 120 w 121"/>
                  <a:gd name="T29" fmla="*/ 7 h 141"/>
                  <a:gd name="T30" fmla="*/ 120 w 121"/>
                  <a:gd name="T31" fmla="*/ 1 h 141"/>
                  <a:gd name="T32" fmla="*/ 114 w 121"/>
                  <a:gd name="T33" fmla="*/ 2 h 141"/>
                  <a:gd name="T34" fmla="*/ 80 w 121"/>
                  <a:gd name="T35" fmla="*/ 54 h 141"/>
                  <a:gd name="T36" fmla="*/ 73 w 121"/>
                  <a:gd name="T37" fmla="*/ 114 h 141"/>
                  <a:gd name="T38" fmla="*/ 71 w 121"/>
                  <a:gd name="T39" fmla="*/ 112 h 141"/>
                  <a:gd name="T40" fmla="*/ 59 w 121"/>
                  <a:gd name="T41" fmla="*/ 99 h 141"/>
                  <a:gd name="T42" fmla="*/ 41 w 121"/>
                  <a:gd name="T43" fmla="*/ 72 h 141"/>
                  <a:gd name="T44" fmla="*/ 5 w 121"/>
                  <a:gd name="T45" fmla="*/ 54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1" h="141">
                    <a:moveTo>
                      <a:pt x="5" y="54"/>
                    </a:moveTo>
                    <a:cubicBezTo>
                      <a:pt x="3" y="54"/>
                      <a:pt x="1" y="55"/>
                      <a:pt x="1" y="57"/>
                    </a:cubicBezTo>
                    <a:cubicBezTo>
                      <a:pt x="0" y="60"/>
                      <a:pt x="2" y="61"/>
                      <a:pt x="4" y="62"/>
                    </a:cubicBezTo>
                    <a:cubicBezTo>
                      <a:pt x="15" y="64"/>
                      <a:pt x="27" y="70"/>
                      <a:pt x="36" y="77"/>
                    </a:cubicBezTo>
                    <a:cubicBezTo>
                      <a:pt x="44" y="85"/>
                      <a:pt x="50" y="93"/>
                      <a:pt x="51" y="102"/>
                    </a:cubicBezTo>
                    <a:cubicBezTo>
                      <a:pt x="51" y="102"/>
                      <a:pt x="51" y="102"/>
                      <a:pt x="51" y="102"/>
                    </a:cubicBezTo>
                    <a:cubicBezTo>
                      <a:pt x="52" y="103"/>
                      <a:pt x="52" y="104"/>
                      <a:pt x="54" y="104"/>
                    </a:cubicBezTo>
                    <a:cubicBezTo>
                      <a:pt x="57" y="107"/>
                      <a:pt x="61" y="111"/>
                      <a:pt x="65" y="116"/>
                    </a:cubicBezTo>
                    <a:cubicBezTo>
                      <a:pt x="69" y="122"/>
                      <a:pt x="72" y="130"/>
                      <a:pt x="75" y="138"/>
                    </a:cubicBezTo>
                    <a:cubicBezTo>
                      <a:pt x="79" y="136"/>
                      <a:pt x="79" y="136"/>
                      <a:pt x="79" y="136"/>
                    </a:cubicBezTo>
                    <a:cubicBezTo>
                      <a:pt x="75" y="138"/>
                      <a:pt x="75" y="138"/>
                      <a:pt x="75" y="138"/>
                    </a:cubicBezTo>
                    <a:cubicBezTo>
                      <a:pt x="76" y="140"/>
                      <a:pt x="78" y="141"/>
                      <a:pt x="80" y="140"/>
                    </a:cubicBezTo>
                    <a:cubicBezTo>
                      <a:pt x="82" y="139"/>
                      <a:pt x="83" y="138"/>
                      <a:pt x="82" y="136"/>
                    </a:cubicBezTo>
                    <a:cubicBezTo>
                      <a:pt x="78" y="102"/>
                      <a:pt x="80" y="77"/>
                      <a:pt x="88" y="56"/>
                    </a:cubicBezTo>
                    <a:cubicBezTo>
                      <a:pt x="95" y="36"/>
                      <a:pt x="107" y="20"/>
                      <a:pt x="120" y="7"/>
                    </a:cubicBezTo>
                    <a:cubicBezTo>
                      <a:pt x="121" y="5"/>
                      <a:pt x="121" y="3"/>
                      <a:pt x="120" y="1"/>
                    </a:cubicBezTo>
                    <a:cubicBezTo>
                      <a:pt x="118" y="0"/>
                      <a:pt x="116" y="0"/>
                      <a:pt x="114" y="2"/>
                    </a:cubicBezTo>
                    <a:cubicBezTo>
                      <a:pt x="100" y="16"/>
                      <a:pt x="88" y="32"/>
                      <a:pt x="80" y="54"/>
                    </a:cubicBezTo>
                    <a:cubicBezTo>
                      <a:pt x="74" y="70"/>
                      <a:pt x="71" y="90"/>
                      <a:pt x="73" y="114"/>
                    </a:cubicBezTo>
                    <a:cubicBezTo>
                      <a:pt x="72" y="114"/>
                      <a:pt x="72" y="113"/>
                      <a:pt x="71" y="112"/>
                    </a:cubicBezTo>
                    <a:cubicBezTo>
                      <a:pt x="67" y="106"/>
                      <a:pt x="63" y="102"/>
                      <a:pt x="59" y="99"/>
                    </a:cubicBezTo>
                    <a:cubicBezTo>
                      <a:pt x="57" y="89"/>
                      <a:pt x="50" y="79"/>
                      <a:pt x="41" y="72"/>
                    </a:cubicBezTo>
                    <a:cubicBezTo>
                      <a:pt x="31" y="63"/>
                      <a:pt x="18" y="57"/>
                      <a:pt x="5" y="54"/>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80" name="Freeform 167"/>
              <p:cNvSpPr>
                <a:spLocks noEditPoints="1"/>
              </p:cNvSpPr>
              <p:nvPr/>
            </p:nvSpPr>
            <p:spPr bwMode="auto">
              <a:xfrm>
                <a:off x="6555583" y="4516041"/>
                <a:ext cx="284560" cy="240506"/>
              </a:xfrm>
              <a:custGeom>
                <a:avLst/>
                <a:gdLst>
                  <a:gd name="T0" fmla="*/ 10 w 101"/>
                  <a:gd name="T1" fmla="*/ 13 h 85"/>
                  <a:gd name="T2" fmla="*/ 42 w 101"/>
                  <a:gd name="T3" fmla="*/ 59 h 85"/>
                  <a:gd name="T4" fmla="*/ 91 w 101"/>
                  <a:gd name="T5" fmla="*/ 67 h 85"/>
                  <a:gd name="T6" fmla="*/ 89 w 101"/>
                  <a:gd name="T7" fmla="*/ 39 h 85"/>
                  <a:gd name="T8" fmla="*/ 76 w 101"/>
                  <a:gd name="T9" fmla="*/ 20 h 85"/>
                  <a:gd name="T10" fmla="*/ 53 w 101"/>
                  <a:gd name="T11" fmla="*/ 10 h 85"/>
                  <a:gd name="T12" fmla="*/ 10 w 101"/>
                  <a:gd name="T13" fmla="*/ 13 h 85"/>
                  <a:gd name="T14" fmla="*/ 37 w 101"/>
                  <a:gd name="T15" fmla="*/ 65 h 85"/>
                  <a:gd name="T16" fmla="*/ 1 w 101"/>
                  <a:gd name="T17" fmla="*/ 13 h 85"/>
                  <a:gd name="T18" fmla="*/ 1 w 101"/>
                  <a:gd name="T19" fmla="*/ 13 h 85"/>
                  <a:gd name="T20" fmla="*/ 3 w 101"/>
                  <a:gd name="T21" fmla="*/ 8 h 85"/>
                  <a:gd name="T22" fmla="*/ 3 w 101"/>
                  <a:gd name="T23" fmla="*/ 8 h 85"/>
                  <a:gd name="T24" fmla="*/ 54 w 101"/>
                  <a:gd name="T25" fmla="*/ 3 h 85"/>
                  <a:gd name="T26" fmla="*/ 80 w 101"/>
                  <a:gd name="T27" fmla="*/ 14 h 85"/>
                  <a:gd name="T28" fmla="*/ 97 w 101"/>
                  <a:gd name="T29" fmla="*/ 36 h 85"/>
                  <a:gd name="T30" fmla="*/ 98 w 101"/>
                  <a:gd name="T31" fmla="*/ 70 h 85"/>
                  <a:gd name="T32" fmla="*/ 96 w 101"/>
                  <a:gd name="T33" fmla="*/ 73 h 85"/>
                  <a:gd name="T34" fmla="*/ 96 w 101"/>
                  <a:gd name="T35" fmla="*/ 73 h 85"/>
                  <a:gd name="T36" fmla="*/ 37 w 101"/>
                  <a:gd name="T37" fmla="*/ 6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1" h="85">
                    <a:moveTo>
                      <a:pt x="10" y="13"/>
                    </a:moveTo>
                    <a:cubicBezTo>
                      <a:pt x="19" y="29"/>
                      <a:pt x="29" y="47"/>
                      <a:pt x="42" y="59"/>
                    </a:cubicBezTo>
                    <a:cubicBezTo>
                      <a:pt x="55" y="71"/>
                      <a:pt x="71" y="77"/>
                      <a:pt x="91" y="67"/>
                    </a:cubicBezTo>
                    <a:cubicBezTo>
                      <a:pt x="93" y="56"/>
                      <a:pt x="92" y="47"/>
                      <a:pt x="89" y="39"/>
                    </a:cubicBezTo>
                    <a:cubicBezTo>
                      <a:pt x="87" y="31"/>
                      <a:pt x="82" y="25"/>
                      <a:pt x="76" y="20"/>
                    </a:cubicBezTo>
                    <a:cubicBezTo>
                      <a:pt x="69" y="15"/>
                      <a:pt x="61" y="12"/>
                      <a:pt x="53" y="10"/>
                    </a:cubicBezTo>
                    <a:cubicBezTo>
                      <a:pt x="40" y="8"/>
                      <a:pt x="25" y="9"/>
                      <a:pt x="10" y="13"/>
                    </a:cubicBezTo>
                    <a:close/>
                    <a:moveTo>
                      <a:pt x="37" y="65"/>
                    </a:moveTo>
                    <a:cubicBezTo>
                      <a:pt x="22" y="51"/>
                      <a:pt x="11" y="31"/>
                      <a:pt x="1" y="13"/>
                    </a:cubicBezTo>
                    <a:cubicBezTo>
                      <a:pt x="1" y="13"/>
                      <a:pt x="1" y="13"/>
                      <a:pt x="1" y="13"/>
                    </a:cubicBezTo>
                    <a:cubicBezTo>
                      <a:pt x="0" y="11"/>
                      <a:pt x="1" y="8"/>
                      <a:pt x="3" y="8"/>
                    </a:cubicBezTo>
                    <a:cubicBezTo>
                      <a:pt x="3" y="8"/>
                      <a:pt x="3" y="8"/>
                      <a:pt x="3" y="8"/>
                    </a:cubicBezTo>
                    <a:cubicBezTo>
                      <a:pt x="21" y="1"/>
                      <a:pt x="39" y="0"/>
                      <a:pt x="54" y="3"/>
                    </a:cubicBezTo>
                    <a:cubicBezTo>
                      <a:pt x="64" y="5"/>
                      <a:pt x="73" y="9"/>
                      <a:pt x="80" y="14"/>
                    </a:cubicBezTo>
                    <a:cubicBezTo>
                      <a:pt x="88" y="20"/>
                      <a:pt x="93" y="27"/>
                      <a:pt x="97" y="36"/>
                    </a:cubicBezTo>
                    <a:cubicBezTo>
                      <a:pt x="100" y="46"/>
                      <a:pt x="101" y="57"/>
                      <a:pt x="98" y="70"/>
                    </a:cubicBezTo>
                    <a:cubicBezTo>
                      <a:pt x="98" y="71"/>
                      <a:pt x="97" y="72"/>
                      <a:pt x="96" y="73"/>
                    </a:cubicBezTo>
                    <a:cubicBezTo>
                      <a:pt x="96" y="73"/>
                      <a:pt x="96" y="73"/>
                      <a:pt x="96" y="73"/>
                    </a:cubicBezTo>
                    <a:cubicBezTo>
                      <a:pt x="72" y="85"/>
                      <a:pt x="53" y="79"/>
                      <a:pt x="37" y="65"/>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sp>
            <p:nvSpPr>
              <p:cNvPr id="81" name="Freeform 168"/>
              <p:cNvSpPr>
                <a:spLocks noEditPoints="1"/>
              </p:cNvSpPr>
              <p:nvPr/>
            </p:nvSpPr>
            <p:spPr bwMode="auto">
              <a:xfrm>
                <a:off x="6849667" y="4344591"/>
                <a:ext cx="250031" cy="307181"/>
              </a:xfrm>
              <a:custGeom>
                <a:avLst/>
                <a:gdLst>
                  <a:gd name="T0" fmla="*/ 17 w 89"/>
                  <a:gd name="T1" fmla="*/ 94 h 109"/>
                  <a:gd name="T2" fmla="*/ 74 w 89"/>
                  <a:gd name="T3" fmla="*/ 73 h 109"/>
                  <a:gd name="T4" fmla="*/ 77 w 89"/>
                  <a:gd name="T5" fmla="*/ 8 h 109"/>
                  <a:gd name="T6" fmla="*/ 15 w 89"/>
                  <a:gd name="T7" fmla="*/ 42 h 109"/>
                  <a:gd name="T8" fmla="*/ 8 w 89"/>
                  <a:gd name="T9" fmla="*/ 69 h 109"/>
                  <a:gd name="T10" fmla="*/ 17 w 89"/>
                  <a:gd name="T11" fmla="*/ 94 h 109"/>
                  <a:gd name="T12" fmla="*/ 81 w 89"/>
                  <a:gd name="T13" fmla="*/ 76 h 109"/>
                  <a:gd name="T14" fmla="*/ 14 w 89"/>
                  <a:gd name="T15" fmla="*/ 102 h 109"/>
                  <a:gd name="T16" fmla="*/ 11 w 89"/>
                  <a:gd name="T17" fmla="*/ 100 h 109"/>
                  <a:gd name="T18" fmla="*/ 11 w 89"/>
                  <a:gd name="T19" fmla="*/ 100 h 109"/>
                  <a:gd name="T20" fmla="*/ 1 w 89"/>
                  <a:gd name="T21" fmla="*/ 70 h 109"/>
                  <a:gd name="T22" fmla="*/ 9 w 89"/>
                  <a:gd name="T23" fmla="*/ 38 h 109"/>
                  <a:gd name="T24" fmla="*/ 80 w 89"/>
                  <a:gd name="T25" fmla="*/ 0 h 109"/>
                  <a:gd name="T26" fmla="*/ 84 w 89"/>
                  <a:gd name="T27" fmla="*/ 4 h 109"/>
                  <a:gd name="T28" fmla="*/ 84 w 89"/>
                  <a:gd name="T29" fmla="*/ 4 h 109"/>
                  <a:gd name="T30" fmla="*/ 81 w 89"/>
                  <a:gd name="T31" fmla="*/ 76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9" h="109">
                    <a:moveTo>
                      <a:pt x="17" y="94"/>
                    </a:moveTo>
                    <a:cubicBezTo>
                      <a:pt x="49" y="101"/>
                      <a:pt x="66" y="91"/>
                      <a:pt x="74" y="73"/>
                    </a:cubicBezTo>
                    <a:cubicBezTo>
                      <a:pt x="81" y="56"/>
                      <a:pt x="80" y="31"/>
                      <a:pt x="77" y="8"/>
                    </a:cubicBezTo>
                    <a:cubicBezTo>
                      <a:pt x="55" y="11"/>
                      <a:pt x="28" y="24"/>
                      <a:pt x="15" y="42"/>
                    </a:cubicBezTo>
                    <a:cubicBezTo>
                      <a:pt x="10" y="50"/>
                      <a:pt x="7" y="59"/>
                      <a:pt x="8" y="69"/>
                    </a:cubicBezTo>
                    <a:cubicBezTo>
                      <a:pt x="9" y="77"/>
                      <a:pt x="12" y="85"/>
                      <a:pt x="17" y="94"/>
                    </a:cubicBezTo>
                    <a:close/>
                    <a:moveTo>
                      <a:pt x="81" y="76"/>
                    </a:moveTo>
                    <a:cubicBezTo>
                      <a:pt x="71" y="97"/>
                      <a:pt x="52" y="109"/>
                      <a:pt x="14" y="102"/>
                    </a:cubicBezTo>
                    <a:cubicBezTo>
                      <a:pt x="13" y="102"/>
                      <a:pt x="12" y="101"/>
                      <a:pt x="11" y="100"/>
                    </a:cubicBezTo>
                    <a:cubicBezTo>
                      <a:pt x="11" y="100"/>
                      <a:pt x="11" y="100"/>
                      <a:pt x="11" y="100"/>
                    </a:cubicBezTo>
                    <a:cubicBezTo>
                      <a:pt x="5" y="89"/>
                      <a:pt x="1" y="79"/>
                      <a:pt x="1" y="70"/>
                    </a:cubicBezTo>
                    <a:cubicBezTo>
                      <a:pt x="0" y="58"/>
                      <a:pt x="3" y="47"/>
                      <a:pt x="9" y="38"/>
                    </a:cubicBezTo>
                    <a:cubicBezTo>
                      <a:pt x="23" y="17"/>
                      <a:pt x="55" y="3"/>
                      <a:pt x="80" y="0"/>
                    </a:cubicBezTo>
                    <a:cubicBezTo>
                      <a:pt x="82" y="0"/>
                      <a:pt x="84" y="2"/>
                      <a:pt x="84" y="4"/>
                    </a:cubicBezTo>
                    <a:cubicBezTo>
                      <a:pt x="84" y="4"/>
                      <a:pt x="84" y="4"/>
                      <a:pt x="84" y="4"/>
                    </a:cubicBezTo>
                    <a:cubicBezTo>
                      <a:pt x="88" y="28"/>
                      <a:pt x="89" y="56"/>
                      <a:pt x="81" y="76"/>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defTabSz="685165"/>
                <a:endParaRPr lang="zh-CN" altLang="en-US" sz="1400">
                  <a:solidFill>
                    <a:srgbClr val="000000"/>
                  </a:solidFill>
                </a:endParaRPr>
              </a:p>
            </p:txBody>
          </p:sp>
        </p:grpSp>
      </p:grpSp>
      <p:sp>
        <p:nvSpPr>
          <p:cNvPr id="48"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fade">
                                      <p:cBhvr>
                                        <p:cTn id="18" dur="500"/>
                                        <p:tgtEl>
                                          <p:spTgt spid="2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fade">
                                      <p:cBhvr>
                                        <p:cTn id="24" dur="5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500"/>
                                        <p:tgtEl>
                                          <p:spTgt spid="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fade">
                                      <p:cBhvr>
                                        <p:cTn id="32" dur="500"/>
                                        <p:tgtEl>
                                          <p:spTgt spid="2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fade">
                                      <p:cBhvr>
                                        <p:cTn id="35" dur="500"/>
                                        <p:tgtEl>
                                          <p:spTgt spid="2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500"/>
                                        <p:tgtEl>
                                          <p:spTgt spid="28"/>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fade">
                                      <p:cBhvr>
                                        <p:cTn id="41" dur="500"/>
                                        <p:tgtEl>
                                          <p:spTgt spid="34"/>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fade">
                                      <p:cBhvr>
                                        <p:cTn id="46" dur="500"/>
                                        <p:tgtEl>
                                          <p:spTgt spid="2"/>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fade">
                                      <p:cBhvr>
                                        <p:cTn id="49" dur="500"/>
                                        <p:tgtEl>
                                          <p:spTgt spid="35"/>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fade">
                                      <p:cBhvr>
                                        <p:cTn id="52" dur="500"/>
                                        <p:tgtEl>
                                          <p:spTgt spid="36"/>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7"/>
                                        </p:tgtEl>
                                        <p:attrNameLst>
                                          <p:attrName>style.visibility</p:attrName>
                                        </p:attrNameLst>
                                      </p:cBhvr>
                                      <p:to>
                                        <p:strVal val="visible"/>
                                      </p:to>
                                    </p:set>
                                    <p:animEffect transition="in" filter="fade">
                                      <p:cBhvr>
                                        <p:cTn id="55" dur="500"/>
                                        <p:tgtEl>
                                          <p:spTgt spid="37"/>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9"/>
                                        </p:tgtEl>
                                        <p:attrNameLst>
                                          <p:attrName>style.visibility</p:attrName>
                                        </p:attrNameLst>
                                      </p:cBhvr>
                                      <p:to>
                                        <p:strVal val="visible"/>
                                      </p:to>
                                    </p:set>
                                    <p:animEffect transition="in" filter="fade">
                                      <p:cBhvr>
                                        <p:cTn id="58"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1" grpId="0" animBg="1"/>
      <p:bldP spid="22" grpId="0" animBg="1"/>
      <p:bldP spid="23" grpId="0"/>
      <p:bldP spid="25" grpId="0" bldLvl="0" animBg="1"/>
      <p:bldP spid="26" grpId="0" animBg="1"/>
      <p:bldP spid="27" grpId="0" animBg="1"/>
      <p:bldP spid="28" grpId="0"/>
      <p:bldP spid="34" grpId="0" bldLvl="0" animBg="1"/>
      <p:bldP spid="35" grpId="0" animBg="1"/>
      <p:bldP spid="36" grpId="0" animBg="1"/>
      <p:bldP spid="37" grpId="0"/>
      <p:bldP spid="3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5" name="文本框 10"/>
          <p:cNvSpPr txBox="1">
            <a:spLocks noChangeArrowheads="1"/>
          </p:cNvSpPr>
          <p:nvPr/>
        </p:nvSpPr>
        <p:spPr bwMode="auto">
          <a:xfrm>
            <a:off x="485625" y="151957"/>
            <a:ext cx="2501946"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zh-CN" sz="2000" b="1" dirty="0" smtClean="0">
                <a:solidFill>
                  <a:schemeClr val="bg1"/>
                </a:solidFill>
                <a:latin typeface="+mj-ea"/>
                <a:ea typeface="+mj-ea"/>
                <a:sym typeface="+mn-lt"/>
              </a:rPr>
              <a:t>三、国内外研究现状</a:t>
            </a:r>
            <a:endParaRPr lang="zh-CN" altLang="zh-CN" sz="2000" b="1" dirty="0" smtClean="0">
              <a:solidFill>
                <a:schemeClr val="bg1"/>
              </a:solidFill>
              <a:latin typeface="+mj-ea"/>
              <a:ea typeface="+mj-ea"/>
              <a:sym typeface="+mn-lt"/>
            </a:endParaRPr>
          </a:p>
        </p:txBody>
      </p:sp>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
        <p:nvSpPr>
          <p:cNvPr id="10" name="圆角矩形 9"/>
          <p:cNvSpPr/>
          <p:nvPr/>
        </p:nvSpPr>
        <p:spPr>
          <a:xfrm>
            <a:off x="2411730" y="627380"/>
            <a:ext cx="6480810" cy="863600"/>
          </a:xfrm>
          <a:prstGeom prst="roundRect">
            <a:avLst/>
          </a:prstGeom>
          <a:no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2520598" y="732691"/>
            <a:ext cx="6408712" cy="687705"/>
          </a:xfrm>
          <a:prstGeom prst="rect">
            <a:avLst/>
          </a:prstGeom>
        </p:spPr>
        <p:txBody>
          <a:bodyPr wrap="square">
            <a:spAutoFit/>
          </a:bodyPr>
          <a:lstStyle/>
          <a:p>
            <a:pPr>
              <a:lnSpc>
                <a:spcPts val="1550"/>
              </a:lnSpc>
            </a:pPr>
            <a:r>
              <a:rPr lang="zh-CN" altLang="zh-CN" dirty="0" smtClean="0">
                <a:latin typeface="+mn-ea"/>
              </a:rPr>
              <a:t>西南大学教育学院李雅云、李宝庆两位老师</a:t>
            </a:r>
            <a:r>
              <a:rPr lang="zh-CN" altLang="zh-CN" dirty="0" smtClean="0">
                <a:latin typeface="+mn-ea"/>
                <a:sym typeface="+mn-ea"/>
              </a:rPr>
              <a:t>为了了解小学生数学语言的学习情况，</a:t>
            </a:r>
            <a:r>
              <a:rPr lang="zh-CN" altLang="zh-CN" dirty="0" smtClean="0">
                <a:latin typeface="+mn-ea"/>
              </a:rPr>
              <a:t>曾对</a:t>
            </a:r>
            <a:r>
              <a:rPr lang="en-US" altLang="zh-CN" dirty="0" smtClean="0">
                <a:latin typeface="+mn-ea"/>
              </a:rPr>
              <a:t> 280 </a:t>
            </a:r>
            <a:r>
              <a:rPr lang="zh-CN" altLang="zh-CN" dirty="0" smtClean="0">
                <a:latin typeface="+mn-ea"/>
              </a:rPr>
              <a:t>名小学生进行了调查测试，根据测试结果发现小学生数学语言学习中存在问题，分析了问题产生的原因，并提出了</a:t>
            </a:r>
            <a:r>
              <a:rPr lang="en-US" altLang="zh-CN" dirty="0" smtClean="0">
                <a:latin typeface="+mn-ea"/>
              </a:rPr>
              <a:t>3</a:t>
            </a:r>
            <a:r>
              <a:rPr lang="zh-CN" altLang="zh-CN" dirty="0" smtClean="0">
                <a:latin typeface="+mn-ea"/>
              </a:rPr>
              <a:t>点教学建议。</a:t>
            </a:r>
            <a:endParaRPr lang="zh-CN" altLang="en-US" dirty="0">
              <a:latin typeface="+mn-ea"/>
            </a:endParaRPr>
          </a:p>
        </p:txBody>
      </p:sp>
      <p:sp>
        <p:nvSpPr>
          <p:cNvPr id="13" name="圆角矩形 12"/>
          <p:cNvSpPr/>
          <p:nvPr/>
        </p:nvSpPr>
        <p:spPr>
          <a:xfrm>
            <a:off x="2415540" y="1628140"/>
            <a:ext cx="6480810" cy="640080"/>
          </a:xfrm>
          <a:prstGeom prst="round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圆角矩形 13"/>
          <p:cNvSpPr/>
          <p:nvPr/>
        </p:nvSpPr>
        <p:spPr>
          <a:xfrm>
            <a:off x="2411730" y="2438400"/>
            <a:ext cx="6480810" cy="680085"/>
          </a:xfrm>
          <a:prstGeom prst="round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2590954" y="1703839"/>
            <a:ext cx="6120680" cy="488950"/>
          </a:xfrm>
          <a:prstGeom prst="rect">
            <a:avLst/>
          </a:prstGeom>
        </p:spPr>
        <p:txBody>
          <a:bodyPr wrap="square">
            <a:spAutoFit/>
          </a:bodyPr>
          <a:lstStyle/>
          <a:p>
            <a:pPr>
              <a:lnSpc>
                <a:spcPts val="1550"/>
              </a:lnSpc>
            </a:pPr>
            <a:r>
              <a:rPr lang="zh-CN" altLang="zh-CN" dirty="0" smtClean="0">
                <a:latin typeface="+mn-ea"/>
              </a:rPr>
              <a:t>华南师范大学数学系吴有昌老师在《数学语言障碍初探》文中，将学生数学语言障碍分为</a:t>
            </a:r>
            <a:r>
              <a:rPr lang="en-US" altLang="zh-CN" dirty="0" smtClean="0">
                <a:latin typeface="+mn-ea"/>
              </a:rPr>
              <a:t>7</a:t>
            </a:r>
            <a:r>
              <a:rPr lang="zh-CN" altLang="zh-CN" dirty="0" smtClean="0">
                <a:latin typeface="+mn-ea"/>
              </a:rPr>
              <a:t>类，为克服数学语言障碍，提出了</a:t>
            </a:r>
            <a:r>
              <a:rPr lang="en-US" altLang="zh-CN" dirty="0" smtClean="0">
                <a:latin typeface="+mn-ea"/>
              </a:rPr>
              <a:t>3</a:t>
            </a:r>
            <a:r>
              <a:rPr lang="zh-CN" altLang="zh-CN" dirty="0" smtClean="0">
                <a:latin typeface="+mn-ea"/>
              </a:rPr>
              <a:t>点对策。</a:t>
            </a:r>
            <a:endParaRPr lang="zh-CN" altLang="en-US" dirty="0" smtClean="0">
              <a:latin typeface="+mn-ea"/>
            </a:endParaRPr>
          </a:p>
        </p:txBody>
      </p:sp>
      <p:sp>
        <p:nvSpPr>
          <p:cNvPr id="21" name="TextBox 20"/>
          <p:cNvSpPr txBox="1"/>
          <p:nvPr/>
        </p:nvSpPr>
        <p:spPr>
          <a:xfrm>
            <a:off x="2573556" y="2544941"/>
            <a:ext cx="6336704" cy="704215"/>
          </a:xfrm>
          <a:prstGeom prst="rect">
            <a:avLst/>
          </a:prstGeom>
          <a:noFill/>
        </p:spPr>
        <p:txBody>
          <a:bodyPr wrap="square" rtlCol="0">
            <a:spAutoFit/>
          </a:bodyPr>
          <a:lstStyle/>
          <a:p>
            <a:pPr>
              <a:lnSpc>
                <a:spcPts val="1550"/>
              </a:lnSpc>
            </a:pPr>
            <a:r>
              <a:rPr lang="en-US" altLang="zh-CN" sz="1200" dirty="0" smtClean="0">
                <a:latin typeface="+mn-ea"/>
              </a:rPr>
              <a:t> </a:t>
            </a:r>
            <a:r>
              <a:rPr lang="zh-CN" altLang="zh-CN" dirty="0" smtClean="0">
                <a:latin typeface="+mn-ea"/>
              </a:rPr>
              <a:t>华东师范大学马婷撰写的硕士论文《五年级学生数学语言能力的现状调查研究》，通过问卷调查研究等方式，提出了</a:t>
            </a:r>
            <a:r>
              <a:rPr lang="en-US" altLang="zh-CN" dirty="0" smtClean="0">
                <a:latin typeface="+mn-ea"/>
              </a:rPr>
              <a:t>5</a:t>
            </a:r>
            <a:r>
              <a:rPr lang="zh-CN" altLang="zh-CN" dirty="0" smtClean="0">
                <a:latin typeface="+mn-ea"/>
              </a:rPr>
              <a:t>点教学思考。</a:t>
            </a:r>
            <a:r>
              <a:rPr lang="en-US" altLang="zh-CN" dirty="0" smtClean="0">
                <a:latin typeface="+mn-ea"/>
              </a:rPr>
              <a:t>       </a:t>
            </a:r>
            <a:endParaRPr lang="zh-CN" altLang="zh-CN" dirty="0" smtClean="0">
              <a:latin typeface="+mn-ea"/>
            </a:endParaRPr>
          </a:p>
          <a:p>
            <a:endParaRPr lang="zh-CN" altLang="en-US" dirty="0" smtClean="0"/>
          </a:p>
        </p:txBody>
      </p:sp>
      <p:sp>
        <p:nvSpPr>
          <p:cNvPr id="22" name="右箭头 21"/>
          <p:cNvSpPr/>
          <p:nvPr/>
        </p:nvSpPr>
        <p:spPr>
          <a:xfrm>
            <a:off x="1331640" y="2067694"/>
            <a:ext cx="1008112" cy="72008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圆角矩形 22"/>
          <p:cNvSpPr/>
          <p:nvPr/>
        </p:nvSpPr>
        <p:spPr>
          <a:xfrm>
            <a:off x="179512" y="1707654"/>
            <a:ext cx="1008112" cy="1584176"/>
          </a:xfrm>
          <a:prstGeom prst="roundRect">
            <a:avLst/>
          </a:prstGeom>
          <a:solidFill>
            <a:schemeClr val="accent2">
              <a:lumMod val="75000"/>
            </a:schemeClr>
          </a:solidFill>
          <a:ln w="38100">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000" b="1" dirty="0" smtClean="0">
                <a:latin typeface="+mn-ea"/>
              </a:rPr>
              <a:t>国内</a:t>
            </a:r>
            <a:endParaRPr lang="en-US" altLang="zh-CN" sz="2000" b="1" dirty="0" smtClean="0">
              <a:latin typeface="+mn-ea"/>
            </a:endParaRPr>
          </a:p>
          <a:p>
            <a:pPr algn="ctr"/>
            <a:r>
              <a:rPr lang="zh-CN" altLang="en-US" sz="2000" b="1" dirty="0" smtClean="0">
                <a:latin typeface="+mn-ea"/>
              </a:rPr>
              <a:t>研究</a:t>
            </a:r>
            <a:endParaRPr lang="en-US" altLang="zh-CN" sz="2000" b="1" dirty="0" smtClean="0">
              <a:latin typeface="+mn-ea"/>
            </a:endParaRPr>
          </a:p>
          <a:p>
            <a:pPr algn="ctr"/>
            <a:r>
              <a:rPr lang="zh-CN" altLang="en-US" sz="2000" b="1" dirty="0" smtClean="0">
                <a:latin typeface="+mn-ea"/>
              </a:rPr>
              <a:t>相关</a:t>
            </a:r>
            <a:endParaRPr lang="en-US" altLang="zh-CN" sz="2000" b="1" dirty="0" smtClean="0">
              <a:latin typeface="+mn-ea"/>
            </a:endParaRPr>
          </a:p>
          <a:p>
            <a:pPr algn="ctr"/>
            <a:r>
              <a:rPr lang="zh-CN" altLang="en-US" sz="2000" b="1" dirty="0" smtClean="0">
                <a:latin typeface="+mn-ea"/>
              </a:rPr>
              <a:t>现状</a:t>
            </a:r>
            <a:endParaRPr lang="zh-CN" altLang="en-US" sz="2000" b="1" dirty="0">
              <a:latin typeface="+mn-ea"/>
            </a:endParaRPr>
          </a:p>
        </p:txBody>
      </p:sp>
      <p:grpSp>
        <p:nvGrpSpPr>
          <p:cNvPr id="5" name="组合 4"/>
          <p:cNvGrpSpPr/>
          <p:nvPr/>
        </p:nvGrpSpPr>
        <p:grpSpPr>
          <a:xfrm>
            <a:off x="2465705" y="3284855"/>
            <a:ext cx="6462395" cy="679450"/>
            <a:chOff x="3853" y="5004"/>
            <a:chExt cx="10177" cy="1070"/>
          </a:xfrm>
        </p:grpSpPr>
        <p:sp>
          <p:nvSpPr>
            <p:cNvPr id="2" name="圆角矩形 1"/>
            <p:cNvSpPr/>
            <p:nvPr/>
          </p:nvSpPr>
          <p:spPr>
            <a:xfrm>
              <a:off x="3853" y="5004"/>
              <a:ext cx="10092" cy="1071"/>
            </a:xfrm>
            <a:prstGeom prst="round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0" name="文本框 99"/>
            <p:cNvSpPr txBox="1"/>
            <p:nvPr/>
          </p:nvSpPr>
          <p:spPr>
            <a:xfrm>
              <a:off x="4222" y="5128"/>
              <a:ext cx="9809" cy="822"/>
            </a:xfrm>
            <a:prstGeom prst="rect">
              <a:avLst/>
            </a:prstGeom>
            <a:noFill/>
            <a:ln w="9525">
              <a:noFill/>
            </a:ln>
          </p:spPr>
          <p:txBody>
            <a:bodyPr wrap="square">
              <a:spAutoFit/>
            </a:bodyPr>
            <a:p>
              <a:pPr indent="0"/>
              <a:r>
                <a:rPr lang="zh-CN" altLang="en-US" b="0">
                  <a:latin typeface="微软雅黑" panose="020B0503020204020204" charset="-122"/>
                  <a:ea typeface="微软雅黑" panose="020B0503020204020204" charset="-122"/>
                  <a:cs typeface="宋体" panose="02010600030101010101" pitchFamily="2" charset="-122"/>
                </a:rPr>
                <a:t>南京晓庄学院教育科学学院的刘娟娟老师撰写了</a:t>
              </a:r>
              <a:r>
                <a:rPr lang="en-US" altLang="zh-CN" b="0">
                  <a:latin typeface="微软雅黑" panose="020B0503020204020204" charset="-122"/>
                  <a:ea typeface="微软雅黑" panose="020B0503020204020204" charset="-122"/>
                  <a:cs typeface="宋体" panose="02010600030101010101" pitchFamily="2" charset="-122"/>
                </a:rPr>
                <a:t>《</a:t>
              </a:r>
              <a:r>
                <a:rPr lang="zh-CN" altLang="en-US" b="0">
                  <a:latin typeface="微软雅黑" panose="020B0503020204020204" charset="-122"/>
                  <a:ea typeface="微软雅黑" panose="020B0503020204020204" charset="-122"/>
                  <a:cs typeface="宋体" panose="02010600030101010101" pitchFamily="2" charset="-122"/>
                </a:rPr>
                <a:t>数学语言与小学数学教学</a:t>
              </a:r>
              <a:r>
                <a:rPr lang="en-US" altLang="zh-CN" b="0">
                  <a:latin typeface="微软雅黑" panose="020B0503020204020204" charset="-122"/>
                  <a:ea typeface="微软雅黑" panose="020B0503020204020204" charset="-122"/>
                  <a:cs typeface="宋体" panose="02010600030101010101" pitchFamily="2" charset="-122"/>
                </a:rPr>
                <a:t>》</a:t>
              </a:r>
              <a:r>
                <a:rPr lang="zh-CN" altLang="en-US" b="0">
                  <a:latin typeface="微软雅黑" panose="020B0503020204020204" charset="-122"/>
                  <a:ea typeface="微软雅黑" panose="020B0503020204020204" charset="-122"/>
                  <a:cs typeface="宋体" panose="02010600030101010101" pitchFamily="2" charset="-122"/>
                </a:rPr>
                <a:t>一文，在文中指出了数学语言的</a:t>
              </a:r>
              <a:r>
                <a:rPr lang="en-US" altLang="zh-CN" b="0">
                  <a:latin typeface="微软雅黑" panose="020B0503020204020204" charset="-122"/>
                  <a:ea typeface="微软雅黑" panose="020B0503020204020204" charset="-122"/>
                  <a:cs typeface="宋体" panose="02010600030101010101" pitchFamily="2" charset="-122"/>
                </a:rPr>
                <a:t>4</a:t>
              </a:r>
              <a:r>
                <a:rPr lang="zh-CN" altLang="en-US" b="0">
                  <a:latin typeface="微软雅黑" panose="020B0503020204020204" charset="-122"/>
                  <a:ea typeface="微软雅黑" panose="020B0503020204020204" charset="-122"/>
                  <a:cs typeface="宋体" panose="02010600030101010101" pitchFamily="2" charset="-122"/>
                </a:rPr>
                <a:t>点教学策略。</a:t>
              </a:r>
              <a:endParaRPr lang="zh-CN" altLang="en-US">
                <a:latin typeface="微软雅黑" panose="020B0503020204020204" charset="-122"/>
                <a:ea typeface="微软雅黑" panose="020B0503020204020204" charset="-122"/>
              </a:endParaRPr>
            </a:p>
          </p:txBody>
        </p:sp>
      </p:grpSp>
      <p:grpSp>
        <p:nvGrpSpPr>
          <p:cNvPr id="6" name="组合 5"/>
          <p:cNvGrpSpPr/>
          <p:nvPr/>
        </p:nvGrpSpPr>
        <p:grpSpPr>
          <a:xfrm>
            <a:off x="2465705" y="4076700"/>
            <a:ext cx="6408420" cy="680085"/>
            <a:chOff x="3883" y="6307"/>
            <a:chExt cx="10092" cy="1071"/>
          </a:xfrm>
        </p:grpSpPr>
        <p:sp>
          <p:nvSpPr>
            <p:cNvPr id="3" name="圆角矩形 2"/>
            <p:cNvSpPr/>
            <p:nvPr/>
          </p:nvSpPr>
          <p:spPr>
            <a:xfrm>
              <a:off x="3883" y="6307"/>
              <a:ext cx="10092" cy="107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4080" y="6432"/>
              <a:ext cx="9707" cy="822"/>
            </a:xfrm>
            <a:prstGeom prst="rect">
              <a:avLst/>
            </a:prstGeom>
            <a:noFill/>
            <a:ln w="9525">
              <a:noFill/>
            </a:ln>
          </p:spPr>
          <p:txBody>
            <a:bodyPr wrap="square">
              <a:spAutoFit/>
            </a:bodyPr>
            <a:p>
              <a:pPr indent="0"/>
              <a:r>
                <a:rPr lang="zh-CN" altLang="en-US" b="0">
                  <a:latin typeface="微软雅黑" panose="020B0503020204020204" charset="-122"/>
                  <a:ea typeface="微软雅黑" panose="020B0503020204020204" charset="-122"/>
                  <a:cs typeface="宋体" panose="02010600030101010101" pitchFamily="2" charset="-122"/>
                </a:rPr>
                <a:t>衢州师范学校王工一老师利用对比实验方法，对强化数学语言训练，提高中师数学课堂教学质量的有效性进行了探讨。</a:t>
              </a:r>
              <a:endParaRPr lang="zh-CN" altLang="en-US">
                <a:latin typeface="微软雅黑" panose="020B0503020204020204" charset="-122"/>
                <a:ea typeface="微软雅黑" panose="020B0503020204020204" charset="-122"/>
              </a:endParaRPr>
            </a:p>
          </p:txBody>
        </p:sp>
      </p:gr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108520" y="4969709"/>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
        <p:nvSpPr>
          <p:cNvPr id="10" name="圆角矩形 9"/>
          <p:cNvSpPr/>
          <p:nvPr/>
        </p:nvSpPr>
        <p:spPr>
          <a:xfrm>
            <a:off x="2555875" y="1013460"/>
            <a:ext cx="6294755" cy="742950"/>
          </a:xfrm>
          <a:prstGeom prst="roundRect">
            <a:avLst>
              <a:gd name="adj" fmla="val 25897"/>
            </a:avLst>
          </a:prstGeom>
          <a:no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圆角矩形 12"/>
          <p:cNvSpPr/>
          <p:nvPr/>
        </p:nvSpPr>
        <p:spPr>
          <a:xfrm>
            <a:off x="2592070" y="1971675"/>
            <a:ext cx="6264910" cy="791210"/>
          </a:xfrm>
          <a:prstGeom prst="roundRect">
            <a:avLst/>
          </a:prstGeom>
          <a:no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右箭头 21"/>
          <p:cNvSpPr/>
          <p:nvPr/>
        </p:nvSpPr>
        <p:spPr>
          <a:xfrm>
            <a:off x="1331640" y="2067694"/>
            <a:ext cx="1008112" cy="72008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3969" name="Rectangle 1"/>
          <p:cNvSpPr>
            <a:spLocks noChangeArrowheads="1"/>
          </p:cNvSpPr>
          <p:nvPr/>
        </p:nvSpPr>
        <p:spPr bwMode="auto">
          <a:xfrm>
            <a:off x="2592224" y="1062241"/>
            <a:ext cx="6192688" cy="64516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304800" algn="l" defTabSz="914400" rtl="0" fontAlgn="base">
              <a:lnSpc>
                <a:spcPct val="100000"/>
              </a:lnSpc>
              <a:spcBef>
                <a:spcPct val="0"/>
              </a:spcBef>
              <a:spcAft>
                <a:spcPct val="0"/>
              </a:spcAft>
              <a:buClrTx/>
              <a:buSzTx/>
              <a:buFontTx/>
              <a:buNone/>
            </a:pPr>
            <a:r>
              <a:rPr lang="zh-CN" altLang="zh-CN" sz="1800" dirty="0" smtClean="0">
                <a:latin typeface="+mn-ea"/>
              </a:rPr>
              <a:t>维科斯基的</a:t>
            </a:r>
            <a:r>
              <a:rPr lang="zh-CN" altLang="zh-CN" sz="1800" dirty="0" smtClean="0">
                <a:latin typeface="+mn-ea"/>
                <a:sym typeface="+mn-ea"/>
              </a:rPr>
              <a:t>专著《思维与语言》</a:t>
            </a:r>
            <a:r>
              <a:rPr lang="zh-CN" altLang="zh-CN" sz="1800" dirty="0" smtClean="0">
                <a:latin typeface="+mn-ea"/>
              </a:rPr>
              <a:t>从思维与语言的角度阐述数学语言的问题。</a:t>
            </a:r>
            <a:endParaRPr lang="zh-CN" altLang="zh-CN" sz="1800" dirty="0" smtClean="0">
              <a:latin typeface="+mn-ea"/>
            </a:endParaRPr>
          </a:p>
        </p:txBody>
      </p:sp>
      <p:sp>
        <p:nvSpPr>
          <p:cNvPr id="16" name="矩形 15"/>
          <p:cNvSpPr/>
          <p:nvPr/>
        </p:nvSpPr>
        <p:spPr>
          <a:xfrm>
            <a:off x="2701062" y="3363838"/>
            <a:ext cx="6048672" cy="368300"/>
          </a:xfrm>
          <a:prstGeom prst="rect">
            <a:avLst/>
          </a:prstGeom>
        </p:spPr>
        <p:txBody>
          <a:bodyPr wrap="square">
            <a:spAutoFit/>
          </a:bodyPr>
          <a:lstStyle/>
          <a:p>
            <a:pPr>
              <a:lnSpc>
                <a:spcPct val="150000"/>
              </a:lnSpc>
            </a:pPr>
            <a:r>
              <a:rPr lang="en-US" altLang="zh-CN" sz="1200" dirty="0" smtClean="0">
                <a:latin typeface="+mn-ea"/>
              </a:rPr>
              <a:t>       </a:t>
            </a:r>
            <a:endParaRPr lang="zh-CN" altLang="en-US" sz="1200" dirty="0" smtClean="0">
              <a:latin typeface="+mn-ea"/>
            </a:endParaRPr>
          </a:p>
        </p:txBody>
      </p:sp>
      <p:sp>
        <p:nvSpPr>
          <p:cNvPr id="100" name="文本框 99"/>
          <p:cNvSpPr txBox="1"/>
          <p:nvPr/>
        </p:nvSpPr>
        <p:spPr>
          <a:xfrm>
            <a:off x="2557145" y="2067560"/>
            <a:ext cx="6250940" cy="645160"/>
          </a:xfrm>
          <a:prstGeom prst="rect">
            <a:avLst/>
          </a:prstGeom>
          <a:noFill/>
          <a:ln w="9525">
            <a:noFill/>
          </a:ln>
        </p:spPr>
        <p:txBody>
          <a:bodyPr wrap="square">
            <a:spAutoFit/>
          </a:bodyPr>
          <a:p>
            <a:pPr indent="0"/>
            <a:r>
              <a:rPr lang="en-US" altLang="zh-CN" sz="1800" b="0">
                <a:latin typeface="微软雅黑" panose="020B0503020204020204" charset="-122"/>
                <a:ea typeface="微软雅黑" panose="020B0503020204020204" charset="-122"/>
                <a:cs typeface="宋体" panose="02010600030101010101" pitchFamily="2" charset="-122"/>
              </a:rPr>
              <a:t>    </a:t>
            </a:r>
            <a:r>
              <a:rPr lang="zh-CN" altLang="en-US" sz="1800" b="0">
                <a:latin typeface="微软雅黑" panose="020B0503020204020204" charset="-122"/>
                <a:ea typeface="微软雅黑" panose="020B0503020204020204" charset="-122"/>
                <a:cs typeface="宋体" panose="02010600030101010101" pitchFamily="2" charset="-122"/>
              </a:rPr>
              <a:t>美国数学家 </a:t>
            </a:r>
            <a:r>
              <a:rPr lang="en-US" altLang="zh-CN" sz="1800" b="0">
                <a:latin typeface="微软雅黑" panose="020B0503020204020204" charset="-122"/>
                <a:ea typeface="微软雅黑" panose="020B0503020204020204" charset="-122"/>
                <a:cs typeface="宋体" panose="02010600030101010101" pitchFamily="2" charset="-122"/>
              </a:rPr>
              <a:t>T·</a:t>
            </a:r>
            <a:r>
              <a:rPr lang="zh-CN" altLang="en-US" sz="1800" b="0">
                <a:latin typeface="微软雅黑" panose="020B0503020204020204" charset="-122"/>
                <a:ea typeface="微软雅黑" panose="020B0503020204020204" charset="-122"/>
                <a:cs typeface="宋体" panose="02010600030101010101" pitchFamily="2" charset="-122"/>
              </a:rPr>
              <a:t>丹齐克从文化和哲学的角度，在</a:t>
            </a:r>
            <a:r>
              <a:rPr lang="en-US" altLang="zh-CN" sz="1800" b="0">
                <a:latin typeface="微软雅黑" panose="020B0503020204020204" charset="-122"/>
                <a:ea typeface="微软雅黑" panose="020B0503020204020204" charset="-122"/>
                <a:cs typeface="宋体" panose="02010600030101010101" pitchFamily="2" charset="-122"/>
              </a:rPr>
              <a:t>《</a:t>
            </a:r>
            <a:r>
              <a:rPr lang="zh-CN" altLang="en-US" sz="1800" b="0">
                <a:latin typeface="微软雅黑" panose="020B0503020204020204" charset="-122"/>
                <a:ea typeface="微软雅黑" panose="020B0503020204020204" charset="-122"/>
                <a:cs typeface="宋体" panose="02010600030101010101" pitchFamily="2" charset="-122"/>
              </a:rPr>
              <a:t>数：科学的语言</a:t>
            </a:r>
            <a:r>
              <a:rPr lang="en-US" altLang="zh-CN" sz="1800" b="0">
                <a:latin typeface="微软雅黑" panose="020B0503020204020204" charset="-122"/>
                <a:ea typeface="微软雅黑" panose="020B0503020204020204" charset="-122"/>
                <a:cs typeface="宋体" panose="02010600030101010101" pitchFamily="2" charset="-122"/>
              </a:rPr>
              <a:t>》</a:t>
            </a:r>
            <a:r>
              <a:rPr lang="zh-CN" altLang="en-US" sz="1800" b="0">
                <a:latin typeface="微软雅黑" panose="020B0503020204020204" charset="-122"/>
                <a:ea typeface="微软雅黑" panose="020B0503020204020204" charset="-122"/>
                <a:cs typeface="宋体" panose="02010600030101010101" pitchFamily="2" charset="-122"/>
              </a:rPr>
              <a:t>中论述了数的语言的历史起源以及符号的产生。</a:t>
            </a:r>
            <a:endParaRPr lang="zh-CN" altLang="en-US" sz="1800">
              <a:latin typeface="微软雅黑" panose="020B0503020204020204" charset="-122"/>
              <a:ea typeface="微软雅黑" panose="020B0503020204020204" charset="-122"/>
            </a:endParaRPr>
          </a:p>
        </p:txBody>
      </p:sp>
      <p:sp>
        <p:nvSpPr>
          <p:cNvPr id="2" name="圆角矩形 1"/>
          <p:cNvSpPr/>
          <p:nvPr/>
        </p:nvSpPr>
        <p:spPr>
          <a:xfrm>
            <a:off x="2592070" y="3004185"/>
            <a:ext cx="6265545" cy="833120"/>
          </a:xfrm>
          <a:prstGeom prst="roundRect">
            <a:avLst/>
          </a:prstGeom>
          <a:no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2592070" y="3086735"/>
            <a:ext cx="6258560" cy="645160"/>
          </a:xfrm>
          <a:prstGeom prst="rect">
            <a:avLst/>
          </a:prstGeom>
          <a:noFill/>
          <a:ln w="9525">
            <a:noFill/>
          </a:ln>
        </p:spPr>
        <p:txBody>
          <a:bodyPr wrap="square">
            <a:spAutoFit/>
          </a:bodyPr>
          <a:p>
            <a:pPr indent="0"/>
            <a:r>
              <a:rPr lang="en-US" sz="1800" b="0">
                <a:latin typeface="微软雅黑" panose="020B0503020204020204" charset="-122"/>
                <a:ea typeface="微软雅黑" panose="020B0503020204020204" charset="-122"/>
                <a:cs typeface="宋体" panose="02010600030101010101" pitchFamily="2" charset="-122"/>
              </a:rPr>
              <a:t>   </a:t>
            </a:r>
            <a:r>
              <a:rPr sz="1800" b="0">
                <a:latin typeface="微软雅黑" panose="020B0503020204020204" charset="-122"/>
                <a:ea typeface="微软雅黑" panose="020B0503020204020204" charset="-122"/>
                <a:cs typeface="宋体" panose="02010600030101010101" pitchFamily="2" charset="-122"/>
              </a:rPr>
              <a:t>皮姆的专著《数学地谈论：数学课堂中的交流》中也指明了数学教学在语言学教育层面的特殊性</a:t>
            </a:r>
            <a:r>
              <a:rPr lang="zh-CN" sz="1800" b="0">
                <a:latin typeface="微软雅黑" panose="020B0503020204020204" charset="-122"/>
                <a:ea typeface="微软雅黑" panose="020B0503020204020204" charset="-122"/>
                <a:cs typeface="宋体" panose="02010600030101010101" pitchFamily="2" charset="-122"/>
              </a:rPr>
              <a:t>。</a:t>
            </a:r>
            <a:endParaRPr lang="zh-CN" sz="1800" b="0">
              <a:latin typeface="微软雅黑" panose="020B0503020204020204" charset="-122"/>
              <a:ea typeface="微软雅黑" panose="020B0503020204020204" charset="-122"/>
              <a:cs typeface="宋体" panose="02010600030101010101" pitchFamily="2" charset="-122"/>
            </a:endParaRPr>
          </a:p>
        </p:txBody>
      </p:sp>
      <p:sp>
        <p:nvSpPr>
          <p:cNvPr id="3" name="圆角矩形 2"/>
          <p:cNvSpPr/>
          <p:nvPr/>
        </p:nvSpPr>
        <p:spPr>
          <a:xfrm>
            <a:off x="179512" y="1707654"/>
            <a:ext cx="1008112" cy="1584176"/>
          </a:xfrm>
          <a:prstGeom prst="roundRect">
            <a:avLst/>
          </a:prstGeom>
          <a:solidFill>
            <a:schemeClr val="accent2">
              <a:lumMod val="75000"/>
            </a:schemeClr>
          </a:solidFill>
          <a:ln w="38100">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2000" b="1" dirty="0" smtClean="0">
                <a:latin typeface="+mn-ea"/>
              </a:rPr>
              <a:t>国内</a:t>
            </a:r>
            <a:endParaRPr lang="en-US" altLang="zh-CN" sz="2000" b="1" dirty="0" smtClean="0">
              <a:latin typeface="+mn-ea"/>
            </a:endParaRPr>
          </a:p>
          <a:p>
            <a:pPr algn="ctr"/>
            <a:r>
              <a:rPr lang="zh-CN" altLang="en-US" sz="2000" b="1" dirty="0" smtClean="0">
                <a:latin typeface="+mn-ea"/>
              </a:rPr>
              <a:t>研究</a:t>
            </a:r>
            <a:endParaRPr lang="en-US" altLang="zh-CN" sz="2000" b="1" dirty="0" smtClean="0">
              <a:latin typeface="+mn-ea"/>
            </a:endParaRPr>
          </a:p>
          <a:p>
            <a:pPr algn="ctr"/>
            <a:r>
              <a:rPr lang="zh-CN" altLang="en-US" sz="2000" b="1" dirty="0" smtClean="0">
                <a:latin typeface="+mn-ea"/>
              </a:rPr>
              <a:t>相关</a:t>
            </a:r>
            <a:endParaRPr lang="en-US" altLang="zh-CN" sz="2000" b="1" dirty="0" smtClean="0">
              <a:latin typeface="+mn-ea"/>
            </a:endParaRPr>
          </a:p>
          <a:p>
            <a:pPr algn="ctr"/>
            <a:r>
              <a:rPr lang="zh-CN" altLang="en-US" sz="2000" b="1" dirty="0" smtClean="0">
                <a:latin typeface="+mn-ea"/>
              </a:rPr>
              <a:t>现状</a:t>
            </a:r>
            <a:endParaRPr lang="zh-CN" altLang="en-US" sz="2000" b="1" dirty="0">
              <a:latin typeface="+mn-ea"/>
            </a:endParaRPr>
          </a:p>
        </p:txBody>
      </p:sp>
      <p:sp>
        <p:nvSpPr>
          <p:cNvPr id="7" name="矩形 6"/>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5" name="文本框 10"/>
          <p:cNvSpPr txBox="1">
            <a:spLocks noChangeArrowheads="1"/>
          </p:cNvSpPr>
          <p:nvPr/>
        </p:nvSpPr>
        <p:spPr bwMode="auto">
          <a:xfrm>
            <a:off x="485625" y="151957"/>
            <a:ext cx="2501946"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r>
              <a:rPr lang="zh-CN" altLang="zh-CN" sz="2000" b="1" dirty="0" smtClean="0">
                <a:solidFill>
                  <a:schemeClr val="bg1"/>
                </a:solidFill>
                <a:latin typeface="+mj-ea"/>
                <a:ea typeface="+mj-ea"/>
                <a:sym typeface="+mn-lt"/>
              </a:rPr>
              <a:t>三、国内外研究现状</a:t>
            </a:r>
            <a:endParaRPr lang="zh-CN" altLang="zh-CN" sz="2000" b="1" dirty="0" smtClean="0">
              <a:solidFill>
                <a:schemeClr val="bg1"/>
              </a:solidFill>
              <a:latin typeface="+mj-ea"/>
              <a:ea typeface="+mj-ea"/>
              <a:sym typeface="+mn-lt"/>
            </a:endParaRPr>
          </a:p>
        </p:txBody>
      </p:sp>
    </p:spTree>
  </p:cSld>
  <p:clrMapOvr>
    <a:masterClrMapping/>
  </p:clrMapOvr>
  <p:transition>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5775" y="18161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17" name="文本框 10"/>
          <p:cNvSpPr txBox="1">
            <a:spLocks noChangeArrowheads="1"/>
          </p:cNvSpPr>
          <p:nvPr/>
        </p:nvSpPr>
        <p:spPr bwMode="auto">
          <a:xfrm>
            <a:off x="485626" y="151957"/>
            <a:ext cx="1981458"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lvl="0"/>
            <a:r>
              <a:rPr lang="zh-CN" altLang="en-US" sz="2000" b="1" dirty="0" smtClean="0">
                <a:solidFill>
                  <a:schemeClr val="bg1"/>
                </a:solidFill>
                <a:latin typeface="+mj-ea"/>
                <a:ea typeface="+mj-ea"/>
                <a:sym typeface="+mn-lt"/>
              </a:rPr>
              <a:t>四、</a:t>
            </a:r>
            <a:r>
              <a:rPr lang="zh-CN" altLang="zh-CN" sz="2000" b="1" dirty="0" smtClean="0">
                <a:solidFill>
                  <a:schemeClr val="bg1"/>
                </a:solidFill>
                <a:latin typeface="+mj-ea"/>
                <a:ea typeface="+mj-ea"/>
                <a:sym typeface="+mn-lt"/>
              </a:rPr>
              <a:t>研究目标</a:t>
            </a:r>
            <a:endParaRPr lang="zh-CN" altLang="zh-CN" sz="2000" b="1" dirty="0" smtClean="0">
              <a:solidFill>
                <a:schemeClr val="bg1"/>
              </a:solidFill>
              <a:latin typeface="+mj-ea"/>
              <a:ea typeface="+mj-ea"/>
              <a:sym typeface="+mn-lt"/>
            </a:endParaRPr>
          </a:p>
        </p:txBody>
      </p:sp>
      <p:sp>
        <p:nvSpPr>
          <p:cNvPr id="18"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19"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0"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6" name="Shape 13688"/>
          <p:cNvSpPr/>
          <p:nvPr/>
        </p:nvSpPr>
        <p:spPr>
          <a:xfrm>
            <a:off x="3827620" y="3043285"/>
            <a:ext cx="1103255" cy="2054223"/>
          </a:xfrm>
          <a:custGeom>
            <a:avLst/>
            <a:gdLst/>
            <a:ahLst/>
            <a:cxnLst>
              <a:cxn ang="0">
                <a:pos x="wd2" y="hd2"/>
              </a:cxn>
              <a:cxn ang="5400000">
                <a:pos x="wd2" y="hd2"/>
              </a:cxn>
              <a:cxn ang="10800000">
                <a:pos x="wd2" y="hd2"/>
              </a:cxn>
              <a:cxn ang="16200000">
                <a:pos x="wd2" y="hd2"/>
              </a:cxn>
            </a:cxnLst>
            <a:rect l="0" t="0" r="r" b="b"/>
            <a:pathLst>
              <a:path w="20749" h="21227" extrusionOk="0">
                <a:moveTo>
                  <a:pt x="17185" y="21227"/>
                </a:moveTo>
                <a:cubicBezTo>
                  <a:pt x="17185" y="21227"/>
                  <a:pt x="13893" y="13718"/>
                  <a:pt x="15887" y="9168"/>
                </a:cubicBezTo>
                <a:cubicBezTo>
                  <a:pt x="17882" y="4617"/>
                  <a:pt x="21038" y="3662"/>
                  <a:pt x="20727" y="2968"/>
                </a:cubicBezTo>
                <a:cubicBezTo>
                  <a:pt x="20416" y="2274"/>
                  <a:pt x="18820" y="2600"/>
                  <a:pt x="18310" y="3242"/>
                </a:cubicBezTo>
                <a:cubicBezTo>
                  <a:pt x="17799" y="3884"/>
                  <a:pt x="15711" y="5268"/>
                  <a:pt x="13791" y="5044"/>
                </a:cubicBezTo>
                <a:cubicBezTo>
                  <a:pt x="11872" y="4821"/>
                  <a:pt x="11356" y="492"/>
                  <a:pt x="9952" y="60"/>
                </a:cubicBezTo>
                <a:cubicBezTo>
                  <a:pt x="8548" y="-373"/>
                  <a:pt x="9036" y="1628"/>
                  <a:pt x="9581" y="3362"/>
                </a:cubicBezTo>
                <a:cubicBezTo>
                  <a:pt x="10125" y="5097"/>
                  <a:pt x="7438" y="4131"/>
                  <a:pt x="5761" y="2051"/>
                </a:cubicBezTo>
                <a:cubicBezTo>
                  <a:pt x="4084" y="-29"/>
                  <a:pt x="3104" y="580"/>
                  <a:pt x="2919" y="875"/>
                </a:cubicBezTo>
                <a:cubicBezTo>
                  <a:pt x="2733" y="1169"/>
                  <a:pt x="6604" y="4880"/>
                  <a:pt x="6318" y="5058"/>
                </a:cubicBezTo>
                <a:cubicBezTo>
                  <a:pt x="6032" y="5236"/>
                  <a:pt x="1183" y="2158"/>
                  <a:pt x="712" y="2247"/>
                </a:cubicBezTo>
                <a:cubicBezTo>
                  <a:pt x="241" y="2335"/>
                  <a:pt x="-562" y="2578"/>
                  <a:pt x="596" y="3547"/>
                </a:cubicBezTo>
                <a:cubicBezTo>
                  <a:pt x="1755" y="4516"/>
                  <a:pt x="5391" y="6146"/>
                  <a:pt x="5160" y="6418"/>
                </a:cubicBezTo>
                <a:cubicBezTo>
                  <a:pt x="4928" y="6690"/>
                  <a:pt x="1920" y="5207"/>
                  <a:pt x="823" y="5173"/>
                </a:cubicBezTo>
                <a:cubicBezTo>
                  <a:pt x="-274" y="5138"/>
                  <a:pt x="171" y="5987"/>
                  <a:pt x="2138" y="6761"/>
                </a:cubicBezTo>
                <a:cubicBezTo>
                  <a:pt x="4105" y="7535"/>
                  <a:pt x="8921" y="8380"/>
                  <a:pt x="9075" y="11304"/>
                </a:cubicBezTo>
                <a:cubicBezTo>
                  <a:pt x="9229" y="14229"/>
                  <a:pt x="8166" y="19548"/>
                  <a:pt x="8166" y="19548"/>
                </a:cubicBezTo>
              </a:path>
            </a:pathLst>
          </a:custGeom>
          <a:solidFill>
            <a:schemeClr val="bg1">
              <a:lumMod val="50000"/>
            </a:schemeClr>
          </a:solidFill>
          <a:ln w="12700" cap="flat">
            <a:noFill/>
            <a:miter lim="400000"/>
          </a:ln>
          <a:effectLst/>
        </p:spPr>
        <p:txBody>
          <a:bodyPr wrap="square" lIns="0" tIns="0" rIns="0" bIns="0" numCol="1" anchor="t">
            <a:noAutofit/>
          </a:bodyPr>
          <a:lstStyle/>
          <a:p>
            <a:pPr lvl="0"/>
            <a:endParaRPr>
              <a:solidFill>
                <a:schemeClr val="tx1">
                  <a:lumMod val="75000"/>
                  <a:lumOff val="25000"/>
                </a:schemeClr>
              </a:solidFill>
              <a:cs typeface="+mn-ea"/>
              <a:sym typeface="+mn-lt"/>
            </a:endParaRPr>
          </a:p>
        </p:txBody>
      </p:sp>
      <p:sp>
        <p:nvSpPr>
          <p:cNvPr id="7" name="Shape 13689"/>
          <p:cNvSpPr/>
          <p:nvPr/>
        </p:nvSpPr>
        <p:spPr>
          <a:xfrm>
            <a:off x="4382663" y="1188700"/>
            <a:ext cx="1028799" cy="2016167"/>
          </a:xfrm>
          <a:custGeom>
            <a:avLst/>
            <a:gdLst/>
            <a:ahLst/>
            <a:cxnLst>
              <a:cxn ang="0">
                <a:pos x="wd2" y="hd2"/>
              </a:cxn>
              <a:cxn ang="5400000">
                <a:pos x="wd2" y="hd2"/>
              </a:cxn>
              <a:cxn ang="10800000">
                <a:pos x="wd2" y="hd2"/>
              </a:cxn>
              <a:cxn ang="16200000">
                <a:pos x="wd2" y="hd2"/>
              </a:cxn>
            </a:cxnLst>
            <a:rect l="0" t="0" r="r" b="b"/>
            <a:pathLst>
              <a:path w="10417" h="21600" extrusionOk="0">
                <a:moveTo>
                  <a:pt x="1943" y="21482"/>
                </a:moveTo>
                <a:cubicBezTo>
                  <a:pt x="1943" y="21482"/>
                  <a:pt x="-4699" y="11144"/>
                  <a:pt x="6578" y="0"/>
                </a:cubicBezTo>
                <a:cubicBezTo>
                  <a:pt x="6578" y="0"/>
                  <a:pt x="16901" y="12862"/>
                  <a:pt x="3691" y="21600"/>
                </a:cubicBezTo>
                <a:cubicBezTo>
                  <a:pt x="3691" y="21600"/>
                  <a:pt x="4004" y="13307"/>
                  <a:pt x="5486" y="9928"/>
                </a:cubicBezTo>
                <a:cubicBezTo>
                  <a:pt x="5486" y="9928"/>
                  <a:pt x="1515" y="17278"/>
                  <a:pt x="1943" y="21482"/>
                </a:cubicBezTo>
                <a:close/>
              </a:path>
            </a:pathLst>
          </a:custGeom>
          <a:solidFill>
            <a:schemeClr val="accent3"/>
          </a:solidFill>
          <a:ln w="12700" cap="flat">
            <a:noFill/>
            <a:miter lim="400000"/>
          </a:ln>
          <a:effectLst/>
        </p:spPr>
        <p:txBody>
          <a:bodyPr wrap="square" lIns="0" tIns="0" rIns="0" bIns="0" numCol="1" anchor="t">
            <a:noAutofit/>
          </a:bodyPr>
          <a:lstStyle/>
          <a:p>
            <a:pPr lvl="0"/>
            <a:endParaRPr>
              <a:solidFill>
                <a:schemeClr val="tx1">
                  <a:lumMod val="75000"/>
                  <a:lumOff val="25000"/>
                </a:schemeClr>
              </a:solidFill>
              <a:cs typeface="+mn-ea"/>
              <a:sym typeface="+mn-lt"/>
            </a:endParaRPr>
          </a:p>
        </p:txBody>
      </p:sp>
      <p:sp>
        <p:nvSpPr>
          <p:cNvPr id="8" name="Shape 13690"/>
          <p:cNvSpPr/>
          <p:nvPr/>
        </p:nvSpPr>
        <p:spPr>
          <a:xfrm>
            <a:off x="5018898" y="2703975"/>
            <a:ext cx="1578753" cy="863869"/>
          </a:xfrm>
          <a:custGeom>
            <a:avLst/>
            <a:gdLst/>
            <a:ahLst/>
            <a:cxnLst>
              <a:cxn ang="0">
                <a:pos x="wd2" y="hd2"/>
              </a:cxn>
              <a:cxn ang="5400000">
                <a:pos x="wd2" y="hd2"/>
              </a:cxn>
              <a:cxn ang="10800000">
                <a:pos x="wd2" y="hd2"/>
              </a:cxn>
              <a:cxn ang="16200000">
                <a:pos x="wd2" y="hd2"/>
              </a:cxn>
            </a:cxnLst>
            <a:rect l="0" t="0" r="r" b="b"/>
            <a:pathLst>
              <a:path w="21600" h="12056" extrusionOk="0">
                <a:moveTo>
                  <a:pt x="0" y="8145"/>
                </a:moveTo>
                <a:cubicBezTo>
                  <a:pt x="0" y="8145"/>
                  <a:pt x="5511" y="-3705"/>
                  <a:pt x="21600" y="1181"/>
                </a:cubicBezTo>
                <a:cubicBezTo>
                  <a:pt x="21600" y="1181"/>
                  <a:pt x="15876" y="17895"/>
                  <a:pt x="857" y="9880"/>
                </a:cubicBezTo>
                <a:cubicBezTo>
                  <a:pt x="857" y="9880"/>
                  <a:pt x="8385" y="5781"/>
                  <a:pt x="12196" y="5406"/>
                </a:cubicBezTo>
                <a:cubicBezTo>
                  <a:pt x="12196" y="5406"/>
                  <a:pt x="3489" y="5505"/>
                  <a:pt x="0" y="8145"/>
                </a:cubicBezTo>
                <a:close/>
              </a:path>
            </a:pathLst>
          </a:custGeom>
          <a:solidFill>
            <a:schemeClr val="accent4"/>
          </a:solidFill>
          <a:ln w="12700" cap="flat">
            <a:noFill/>
            <a:miter lim="400000"/>
          </a:ln>
          <a:effectLst/>
        </p:spPr>
        <p:txBody>
          <a:bodyPr wrap="square" lIns="0" tIns="0" rIns="0" bIns="0" numCol="1" anchor="t">
            <a:noAutofit/>
          </a:bodyPr>
          <a:lstStyle/>
          <a:p>
            <a:pPr lvl="0"/>
            <a:endParaRPr>
              <a:solidFill>
                <a:schemeClr val="tx1">
                  <a:lumMod val="75000"/>
                  <a:lumOff val="25000"/>
                </a:schemeClr>
              </a:solidFill>
              <a:cs typeface="+mn-ea"/>
              <a:sym typeface="+mn-lt"/>
            </a:endParaRPr>
          </a:p>
        </p:txBody>
      </p:sp>
      <p:sp>
        <p:nvSpPr>
          <p:cNvPr id="9" name="Shape 13691"/>
          <p:cNvSpPr/>
          <p:nvPr/>
        </p:nvSpPr>
        <p:spPr>
          <a:xfrm>
            <a:off x="2155824" y="2637183"/>
            <a:ext cx="1640516" cy="830841"/>
          </a:xfrm>
          <a:custGeom>
            <a:avLst/>
            <a:gdLst/>
            <a:ahLst/>
            <a:cxnLst>
              <a:cxn ang="0">
                <a:pos x="wd2" y="hd2"/>
              </a:cxn>
              <a:cxn ang="5400000">
                <a:pos x="wd2" y="hd2"/>
              </a:cxn>
              <a:cxn ang="10800000">
                <a:pos x="wd2" y="hd2"/>
              </a:cxn>
              <a:cxn ang="16200000">
                <a:pos x="wd2" y="hd2"/>
              </a:cxn>
            </a:cxnLst>
            <a:rect l="0" t="0" r="r" b="b"/>
            <a:pathLst>
              <a:path w="21600" h="10357" extrusionOk="0">
                <a:moveTo>
                  <a:pt x="21511" y="8303"/>
                </a:moveTo>
                <a:cubicBezTo>
                  <a:pt x="21511" y="8303"/>
                  <a:pt x="11306" y="15090"/>
                  <a:pt x="0" y="3992"/>
                </a:cubicBezTo>
                <a:cubicBezTo>
                  <a:pt x="0" y="3992"/>
                  <a:pt x="12663" y="-6510"/>
                  <a:pt x="21600" y="6555"/>
                </a:cubicBezTo>
                <a:cubicBezTo>
                  <a:pt x="21600" y="6555"/>
                  <a:pt x="13320" y="6366"/>
                  <a:pt x="9924" y="4935"/>
                </a:cubicBezTo>
                <a:cubicBezTo>
                  <a:pt x="9924" y="4935"/>
                  <a:pt x="17324" y="8793"/>
                  <a:pt x="21511" y="8303"/>
                </a:cubicBezTo>
                <a:close/>
              </a:path>
            </a:pathLst>
          </a:custGeom>
          <a:solidFill>
            <a:schemeClr val="accent1"/>
          </a:solidFill>
          <a:ln w="12700" cap="flat">
            <a:noFill/>
            <a:miter lim="400000"/>
          </a:ln>
          <a:effectLst/>
        </p:spPr>
        <p:txBody>
          <a:bodyPr wrap="square" lIns="0" tIns="0" rIns="0" bIns="0" numCol="1" anchor="t">
            <a:noAutofit/>
          </a:bodyPr>
          <a:lstStyle/>
          <a:p>
            <a:pPr lvl="0"/>
            <a:endParaRPr>
              <a:solidFill>
                <a:schemeClr val="tx1">
                  <a:lumMod val="75000"/>
                  <a:lumOff val="25000"/>
                </a:schemeClr>
              </a:solidFill>
              <a:cs typeface="+mn-ea"/>
              <a:sym typeface="+mn-lt"/>
            </a:endParaRPr>
          </a:p>
        </p:txBody>
      </p:sp>
      <p:sp>
        <p:nvSpPr>
          <p:cNvPr id="10" name="Shape 13692"/>
          <p:cNvSpPr/>
          <p:nvPr/>
        </p:nvSpPr>
        <p:spPr>
          <a:xfrm>
            <a:off x="3184614" y="1343530"/>
            <a:ext cx="1040676" cy="1707354"/>
          </a:xfrm>
          <a:custGeom>
            <a:avLst/>
            <a:gdLst/>
            <a:ahLst/>
            <a:cxnLst>
              <a:cxn ang="0">
                <a:pos x="wd2" y="hd2"/>
              </a:cxn>
              <a:cxn ang="5400000">
                <a:pos x="wd2" y="hd2"/>
              </a:cxn>
              <a:cxn ang="10800000">
                <a:pos x="wd2" y="hd2"/>
              </a:cxn>
              <a:cxn ang="16200000">
                <a:pos x="wd2" y="hd2"/>
              </a:cxn>
            </a:cxnLst>
            <a:rect l="0" t="0" r="r" b="b"/>
            <a:pathLst>
              <a:path w="13730" h="21600" extrusionOk="0">
                <a:moveTo>
                  <a:pt x="10561" y="21600"/>
                </a:moveTo>
                <a:cubicBezTo>
                  <a:pt x="10561" y="21600"/>
                  <a:pt x="-2683" y="17268"/>
                  <a:pt x="491" y="0"/>
                </a:cubicBezTo>
                <a:cubicBezTo>
                  <a:pt x="491" y="0"/>
                  <a:pt x="18917" y="3983"/>
                  <a:pt x="12293" y="20507"/>
                </a:cubicBezTo>
                <a:cubicBezTo>
                  <a:pt x="12293" y="20507"/>
                  <a:pt x="7012" y="13175"/>
                  <a:pt x="6139" y="9264"/>
                </a:cubicBezTo>
                <a:cubicBezTo>
                  <a:pt x="6139" y="9265"/>
                  <a:pt x="7330" y="18288"/>
                  <a:pt x="10561" y="21600"/>
                </a:cubicBezTo>
                <a:close/>
              </a:path>
            </a:pathLst>
          </a:custGeom>
          <a:solidFill>
            <a:schemeClr val="accent2"/>
          </a:solidFill>
          <a:ln w="12700" cap="flat">
            <a:noFill/>
            <a:miter lim="400000"/>
          </a:ln>
          <a:effectLst/>
        </p:spPr>
        <p:txBody>
          <a:bodyPr wrap="square" lIns="0" tIns="0" rIns="0" bIns="0" numCol="1" anchor="t">
            <a:noAutofit/>
          </a:bodyPr>
          <a:lstStyle/>
          <a:p>
            <a:pPr lvl="0"/>
            <a:endParaRPr>
              <a:solidFill>
                <a:schemeClr val="tx1">
                  <a:lumMod val="75000"/>
                  <a:lumOff val="25000"/>
                </a:schemeClr>
              </a:solidFill>
              <a:cs typeface="+mn-ea"/>
              <a:sym typeface="+mn-lt"/>
            </a:endParaRPr>
          </a:p>
        </p:txBody>
      </p:sp>
      <p:grpSp>
        <p:nvGrpSpPr>
          <p:cNvPr id="5" name="组合 4"/>
          <p:cNvGrpSpPr/>
          <p:nvPr/>
        </p:nvGrpSpPr>
        <p:grpSpPr>
          <a:xfrm>
            <a:off x="246440" y="3308349"/>
            <a:ext cx="2984312" cy="1318888"/>
            <a:chOff x="246440" y="3308349"/>
            <a:chExt cx="2984312" cy="1318888"/>
          </a:xfrm>
        </p:grpSpPr>
        <p:sp>
          <p:nvSpPr>
            <p:cNvPr id="21" name="Shape 13703"/>
            <p:cNvSpPr/>
            <p:nvPr/>
          </p:nvSpPr>
          <p:spPr>
            <a:xfrm>
              <a:off x="292815" y="3586013"/>
              <a:ext cx="2566020" cy="281940"/>
            </a:xfrm>
            <a:prstGeom prst="rect">
              <a:avLst/>
            </a:prstGeom>
            <a:noFill/>
            <a:ln w="12700" cap="flat">
              <a:noFill/>
              <a:miter lim="400000"/>
            </a:ln>
            <a:effectLst/>
          </p:spPr>
          <p:txBody>
            <a:bodyPr wrap="square" lIns="45719" tIns="45719" rIns="45719" bIns="45719" numCol="1" anchor="t">
              <a:spAutoFit/>
            </a:bodyPr>
            <a:lstStyle>
              <a:lvl1pPr algn="r">
                <a:spcBef>
                  <a:spcPts val="200"/>
                </a:spcBef>
                <a:defRPr sz="1200">
                  <a:solidFill>
                    <a:srgbClr val="3A5063"/>
                  </a:solidFill>
                  <a:uFill>
                    <a:solidFill>
                      <a:srgbClr val="3A5063"/>
                    </a:solidFill>
                  </a:uFill>
                  <a:latin typeface="Roboto condensed"/>
                  <a:ea typeface="Roboto condensed"/>
                  <a:cs typeface="Roboto condensed"/>
                  <a:sym typeface="Roboto condensed"/>
                </a:defRPr>
              </a:lvl1pPr>
            </a:lstStyle>
            <a:p>
              <a:pPr lvl="0">
                <a:defRPr sz="1800">
                  <a:solidFill>
                    <a:srgbClr val="000000"/>
                  </a:solidFill>
                  <a:uFillTx/>
                </a:defRPr>
              </a:pPr>
              <a:endParaRPr sz="1200" dirty="0">
                <a:solidFill>
                  <a:schemeClr val="tx1">
                    <a:lumMod val="75000"/>
                    <a:lumOff val="25000"/>
                  </a:schemeClr>
                </a:solidFill>
                <a:uFill>
                  <a:solidFill>
                    <a:srgbClr val="3A5063"/>
                  </a:solidFill>
                </a:uFill>
                <a:latin typeface="+mn-lt"/>
                <a:ea typeface="+mn-ea"/>
                <a:cs typeface="+mn-ea"/>
                <a:sym typeface="+mn-lt"/>
              </a:endParaRPr>
            </a:p>
          </p:txBody>
        </p:sp>
        <p:sp>
          <p:nvSpPr>
            <p:cNvPr id="22" name="Shape 13704"/>
            <p:cNvSpPr/>
            <p:nvPr/>
          </p:nvSpPr>
          <p:spPr>
            <a:xfrm>
              <a:off x="246440" y="3759309"/>
              <a:ext cx="2984312" cy="867928"/>
            </a:xfrm>
            <a:prstGeom prst="rect">
              <a:avLst/>
            </a:prstGeom>
            <a:noFill/>
            <a:ln w="12700" cap="flat">
              <a:noFill/>
              <a:miter lim="400000"/>
            </a:ln>
            <a:effectLst/>
          </p:spPr>
          <p:txBody>
            <a:bodyPr wrap="square" lIns="45719" tIns="45719" rIns="45719" bIns="45719" numCol="1" anchor="t">
              <a:spAutoFit/>
            </a:bodyPr>
            <a:lstStyle>
              <a:lvl1pPr algn="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pPr lvl="0" algn="l"/>
              <a:r>
                <a:rPr lang="zh-CN" altLang="en-US" sz="1600" b="1" dirty="0" smtClean="0">
                  <a:solidFill>
                    <a:srgbClr val="FF0000"/>
                  </a:solidFill>
                  <a:latin typeface="+mn-ea"/>
                  <a:ea typeface="+mn-ea"/>
                </a:rPr>
                <a:t>①</a:t>
              </a:r>
              <a:r>
                <a:rPr lang="zh-CN" altLang="zh-CN" sz="1200" dirty="0" smtClean="0">
                  <a:solidFill>
                    <a:schemeClr val="tx1"/>
                  </a:solidFill>
                  <a:latin typeface="+mn-ea"/>
                  <a:ea typeface="+mn-ea"/>
                </a:rPr>
                <a:t>调查了解本校小学生数学语言能力的水平和发展现状，进行归类分析，发现小学生数学语言学习中存在的问题及原因</a:t>
              </a:r>
              <a:r>
                <a:rPr lang="zh-CN" altLang="zh-CN" sz="1400" b="1" dirty="0" smtClean="0">
                  <a:solidFill>
                    <a:schemeClr val="tx1"/>
                  </a:solidFill>
                  <a:latin typeface="+mn-ea"/>
                  <a:ea typeface="+mn-ea"/>
                </a:rPr>
                <a:t>。</a:t>
              </a:r>
              <a:endParaRPr lang="zh-CN" altLang="zh-CN" sz="1400" b="1" dirty="0">
                <a:solidFill>
                  <a:schemeClr val="tx1"/>
                </a:solidFill>
                <a:latin typeface="+mn-ea"/>
                <a:ea typeface="+mn-ea"/>
              </a:endParaRPr>
            </a:p>
          </p:txBody>
        </p:sp>
        <p:sp>
          <p:nvSpPr>
            <p:cNvPr id="23" name="Shape 13706"/>
            <p:cNvSpPr/>
            <p:nvPr/>
          </p:nvSpPr>
          <p:spPr>
            <a:xfrm flipV="1">
              <a:off x="2267020" y="3308349"/>
              <a:ext cx="438080" cy="475339"/>
            </a:xfrm>
            <a:prstGeom prst="line">
              <a:avLst/>
            </a:prstGeom>
            <a:ln w="6350">
              <a:solidFill>
                <a:schemeClr val="bg1">
                  <a:lumMod val="50000"/>
                </a:schemeClr>
              </a:solidFill>
              <a:prstDash val="dash"/>
              <a:round/>
              <a:headEnd type="oval"/>
            </a:ln>
          </p:spPr>
          <p:txBody>
            <a:bodyPr lIns="0" tIns="0" rIns="0" bIns="0"/>
            <a:lstStyle/>
            <a:p>
              <a:pPr lvl="0">
                <a:defRPr sz="1200">
                  <a:uFillTx/>
                  <a:latin typeface="+mj-lt"/>
                  <a:ea typeface="+mj-ea"/>
                  <a:cs typeface="+mj-cs"/>
                  <a:sym typeface="Helvetica"/>
                </a:defRPr>
              </a:pPr>
              <a:endParaRPr>
                <a:solidFill>
                  <a:schemeClr val="tx1">
                    <a:lumMod val="75000"/>
                    <a:lumOff val="25000"/>
                  </a:schemeClr>
                </a:solidFill>
                <a:cs typeface="+mn-ea"/>
                <a:sym typeface="+mn-lt"/>
              </a:endParaRPr>
            </a:p>
          </p:txBody>
        </p:sp>
      </p:grpSp>
      <p:grpSp>
        <p:nvGrpSpPr>
          <p:cNvPr id="4" name="组合 3"/>
          <p:cNvGrpSpPr/>
          <p:nvPr/>
        </p:nvGrpSpPr>
        <p:grpSpPr>
          <a:xfrm>
            <a:off x="5771529" y="3308349"/>
            <a:ext cx="2902487" cy="1306467"/>
            <a:chOff x="5771529" y="3308349"/>
            <a:chExt cx="2902487" cy="1306467"/>
          </a:xfrm>
        </p:grpSpPr>
        <p:sp>
          <p:nvSpPr>
            <p:cNvPr id="13" name="Shape 13697"/>
            <p:cNvSpPr/>
            <p:nvPr/>
          </p:nvSpPr>
          <p:spPr>
            <a:xfrm>
              <a:off x="5771529" y="3821598"/>
              <a:ext cx="2566021" cy="281940"/>
            </a:xfrm>
            <a:prstGeom prst="rect">
              <a:avLst/>
            </a:prstGeom>
            <a:noFill/>
            <a:ln w="12700" cap="flat">
              <a:noFill/>
              <a:miter lim="400000"/>
            </a:ln>
            <a:effectLst/>
          </p:spPr>
          <p:txBody>
            <a:bodyPr wrap="square" lIns="45719" tIns="45719" rIns="45719" bIns="45719" numCol="1" anchor="t">
              <a:spAutoFit/>
            </a:bodyPr>
            <a:lstStyle>
              <a:lvl1pPr>
                <a:spcBef>
                  <a:spcPts val="200"/>
                </a:spcBef>
                <a:defRPr sz="1200">
                  <a:solidFill>
                    <a:srgbClr val="3A5063"/>
                  </a:solidFill>
                  <a:uFill>
                    <a:solidFill>
                      <a:srgbClr val="3A5063"/>
                    </a:solidFill>
                  </a:uFill>
                  <a:latin typeface="Roboto condensed"/>
                  <a:ea typeface="Roboto condensed"/>
                  <a:cs typeface="Roboto condensed"/>
                  <a:sym typeface="Roboto condensed"/>
                </a:defRPr>
              </a:lvl1pPr>
            </a:lstStyle>
            <a:p>
              <a:pPr lvl="0">
                <a:defRPr sz="1800">
                  <a:solidFill>
                    <a:srgbClr val="000000"/>
                  </a:solidFill>
                  <a:uFillTx/>
                </a:defRPr>
              </a:pPr>
              <a:endParaRPr sz="1200" dirty="0">
                <a:solidFill>
                  <a:schemeClr val="tx1">
                    <a:lumMod val="75000"/>
                    <a:lumOff val="25000"/>
                  </a:schemeClr>
                </a:solidFill>
                <a:uFill>
                  <a:solidFill>
                    <a:srgbClr val="3A5063"/>
                  </a:solidFill>
                </a:uFill>
                <a:latin typeface="+mn-lt"/>
                <a:ea typeface="+mn-ea"/>
                <a:cs typeface="+mn-ea"/>
                <a:sym typeface="+mn-lt"/>
              </a:endParaRPr>
            </a:p>
          </p:txBody>
        </p:sp>
        <p:sp>
          <p:nvSpPr>
            <p:cNvPr id="14" name="Shape 13698"/>
            <p:cNvSpPr/>
            <p:nvPr/>
          </p:nvSpPr>
          <p:spPr>
            <a:xfrm>
              <a:off x="5985113" y="3783821"/>
              <a:ext cx="2688903" cy="830995"/>
            </a:xfrm>
            <a:prstGeom prst="rect">
              <a:avLst/>
            </a:prstGeom>
            <a:noFill/>
            <a:ln w="12700" cap="flat">
              <a:noFill/>
              <a:miter lim="400000"/>
            </a:ln>
            <a:effectLst/>
          </p:spPr>
          <p:txBody>
            <a:bodyPr wrap="square" lIns="45719" tIns="45719" rIns="45719" bIns="45719" numCol="1" anchor="t">
              <a:spAutoFit/>
            </a:bodyPr>
            <a:lstStyle>
              <a:lvl1pP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pPr>
                <a:defRPr sz="1800">
                  <a:solidFill>
                    <a:srgbClr val="000000"/>
                  </a:solidFill>
                  <a:uFillTx/>
                </a:defRPr>
              </a:pPr>
              <a:r>
                <a:rPr lang="zh-CN" altLang="en-US" sz="1600" b="1" dirty="0" smtClean="0">
                  <a:solidFill>
                    <a:srgbClr val="FF0000"/>
                  </a:solidFill>
                  <a:latin typeface="+mn-ea"/>
                  <a:ea typeface="+mn-ea"/>
                </a:rPr>
                <a:t>④</a:t>
              </a:r>
              <a:r>
                <a:rPr lang="zh-CN" altLang="zh-CN" sz="1200" dirty="0" smtClean="0">
                  <a:solidFill>
                    <a:schemeClr val="tx1"/>
                  </a:solidFill>
                  <a:latin typeface="+mn-ea"/>
                  <a:ea typeface="+mn-ea"/>
                </a:rPr>
                <a:t>通过本课题的研究，促使课题组教师注重数学语言的规范、准确、科学，更新教育教学理念，提升教师素养。</a:t>
              </a:r>
              <a:endParaRPr lang="zh-CN" altLang="en-US" sz="1200" dirty="0">
                <a:solidFill>
                  <a:schemeClr val="tx1"/>
                </a:solidFill>
                <a:latin typeface="+mn-ea"/>
                <a:ea typeface="+mn-ea"/>
                <a:sym typeface="+mn-lt"/>
              </a:endParaRPr>
            </a:p>
          </p:txBody>
        </p:sp>
        <p:sp>
          <p:nvSpPr>
            <p:cNvPr id="24" name="Shape 13707"/>
            <p:cNvSpPr/>
            <p:nvPr/>
          </p:nvSpPr>
          <p:spPr>
            <a:xfrm flipH="1" flipV="1">
              <a:off x="5842962" y="3308349"/>
              <a:ext cx="438081" cy="475339"/>
            </a:xfrm>
            <a:prstGeom prst="line">
              <a:avLst/>
            </a:prstGeom>
            <a:ln w="6350">
              <a:solidFill>
                <a:schemeClr val="bg1">
                  <a:lumMod val="50000"/>
                </a:schemeClr>
              </a:solidFill>
              <a:prstDash val="dash"/>
              <a:round/>
              <a:headEnd type="oval"/>
            </a:ln>
          </p:spPr>
          <p:txBody>
            <a:bodyPr lIns="0" tIns="0" rIns="0" bIns="0"/>
            <a:lstStyle/>
            <a:p>
              <a:pPr lvl="0">
                <a:defRPr sz="1200">
                  <a:uFillTx/>
                  <a:latin typeface="+mj-lt"/>
                  <a:ea typeface="+mj-ea"/>
                  <a:cs typeface="+mj-cs"/>
                  <a:sym typeface="Helvetica"/>
                </a:defRPr>
              </a:pPr>
              <a:endParaRPr>
                <a:solidFill>
                  <a:schemeClr val="tx1">
                    <a:lumMod val="75000"/>
                    <a:lumOff val="25000"/>
                  </a:schemeClr>
                </a:solidFill>
                <a:cs typeface="+mn-ea"/>
                <a:sym typeface="+mn-lt"/>
              </a:endParaRPr>
            </a:p>
          </p:txBody>
        </p:sp>
      </p:grpSp>
      <p:grpSp>
        <p:nvGrpSpPr>
          <p:cNvPr id="2" name="组合 1"/>
          <p:cNvGrpSpPr/>
          <p:nvPr/>
        </p:nvGrpSpPr>
        <p:grpSpPr>
          <a:xfrm>
            <a:off x="354390" y="1237067"/>
            <a:ext cx="3025080" cy="1107003"/>
            <a:chOff x="251520" y="1581237"/>
            <a:chExt cx="3025080" cy="1107003"/>
          </a:xfrm>
        </p:grpSpPr>
        <p:sp>
          <p:nvSpPr>
            <p:cNvPr id="15" name="Shape 13700"/>
            <p:cNvSpPr/>
            <p:nvPr/>
          </p:nvSpPr>
          <p:spPr>
            <a:xfrm>
              <a:off x="291545" y="1649385"/>
              <a:ext cx="2566020" cy="281940"/>
            </a:xfrm>
            <a:prstGeom prst="rect">
              <a:avLst/>
            </a:prstGeom>
            <a:noFill/>
            <a:ln w="12700" cap="flat">
              <a:noFill/>
              <a:miter lim="400000"/>
            </a:ln>
            <a:effectLst/>
          </p:spPr>
          <p:txBody>
            <a:bodyPr wrap="square" lIns="45719" tIns="45719" rIns="45719" bIns="45719" numCol="1" anchor="t">
              <a:spAutoFit/>
            </a:bodyPr>
            <a:lstStyle>
              <a:lvl1pPr algn="r">
                <a:spcBef>
                  <a:spcPts val="200"/>
                </a:spcBef>
                <a:defRPr sz="1200">
                  <a:solidFill>
                    <a:srgbClr val="3A5063"/>
                  </a:solidFill>
                  <a:uFill>
                    <a:solidFill>
                      <a:srgbClr val="3A5063"/>
                    </a:solidFill>
                  </a:uFill>
                  <a:latin typeface="Roboto condensed"/>
                  <a:ea typeface="Roboto condensed"/>
                  <a:cs typeface="Roboto condensed"/>
                  <a:sym typeface="Roboto condensed"/>
                </a:defRPr>
              </a:lvl1pPr>
            </a:lstStyle>
            <a:p>
              <a:pPr lvl="0">
                <a:defRPr sz="1800">
                  <a:solidFill>
                    <a:srgbClr val="000000"/>
                  </a:solidFill>
                  <a:uFillTx/>
                </a:defRPr>
              </a:pPr>
              <a:endParaRPr sz="1200" dirty="0">
                <a:solidFill>
                  <a:schemeClr val="tx1">
                    <a:lumMod val="75000"/>
                    <a:lumOff val="25000"/>
                  </a:schemeClr>
                </a:solidFill>
                <a:uFill>
                  <a:solidFill>
                    <a:srgbClr val="3A5063"/>
                  </a:solidFill>
                </a:uFill>
                <a:latin typeface="+mn-lt"/>
                <a:ea typeface="+mn-ea"/>
                <a:cs typeface="+mn-ea"/>
                <a:sym typeface="+mn-lt"/>
              </a:endParaRPr>
            </a:p>
          </p:txBody>
        </p:sp>
        <p:sp>
          <p:nvSpPr>
            <p:cNvPr id="16" name="Shape 13701"/>
            <p:cNvSpPr/>
            <p:nvPr/>
          </p:nvSpPr>
          <p:spPr>
            <a:xfrm>
              <a:off x="251520" y="1635646"/>
              <a:ext cx="2768287" cy="1052594"/>
            </a:xfrm>
            <a:prstGeom prst="rect">
              <a:avLst/>
            </a:prstGeom>
            <a:noFill/>
            <a:ln w="12700" cap="flat">
              <a:noFill/>
              <a:miter lim="400000"/>
            </a:ln>
            <a:effectLst/>
          </p:spPr>
          <p:txBody>
            <a:bodyPr wrap="square" lIns="45719" tIns="45719" rIns="45719" bIns="45719" numCol="1" anchor="t">
              <a:spAutoFit/>
            </a:bodyPr>
            <a:lstStyle>
              <a:lvl1pPr algn="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pPr lvl="0" algn="l"/>
              <a:r>
                <a:rPr lang="zh-CN" altLang="en-US" sz="1600" b="1" dirty="0" smtClean="0">
                  <a:solidFill>
                    <a:srgbClr val="FF0000"/>
                  </a:solidFill>
                  <a:latin typeface="+mn-ea"/>
                  <a:ea typeface="+mn-ea"/>
                </a:rPr>
                <a:t>②</a:t>
              </a:r>
              <a:r>
                <a:rPr lang="zh-CN" altLang="zh-CN" sz="1200" dirty="0" smtClean="0">
                  <a:solidFill>
                    <a:schemeClr val="tx1"/>
                  </a:solidFill>
                  <a:latin typeface="+mn-ea"/>
                  <a:ea typeface="+mn-ea"/>
                </a:rPr>
                <a:t>通过实践研究，形成我校小学各年段、针对各教学内容的学生数学语言能力培养的策略，拟定小学各年段数学语言能力评价标准。</a:t>
              </a:r>
              <a:endParaRPr lang="zh-CN" altLang="zh-CN" sz="1200" dirty="0" smtClean="0">
                <a:solidFill>
                  <a:schemeClr val="tx1"/>
                </a:solidFill>
                <a:latin typeface="+mn-ea"/>
                <a:ea typeface="+mn-ea"/>
              </a:endParaRPr>
            </a:p>
          </p:txBody>
        </p:sp>
        <p:sp>
          <p:nvSpPr>
            <p:cNvPr id="25" name="Shape 13708"/>
            <p:cNvSpPr/>
            <p:nvPr/>
          </p:nvSpPr>
          <p:spPr>
            <a:xfrm>
              <a:off x="2267016" y="1581237"/>
              <a:ext cx="1009584" cy="1"/>
            </a:xfrm>
            <a:prstGeom prst="line">
              <a:avLst/>
            </a:prstGeom>
            <a:ln w="6350">
              <a:solidFill>
                <a:schemeClr val="bg1">
                  <a:lumMod val="50000"/>
                </a:schemeClr>
              </a:solidFill>
              <a:prstDash val="dash"/>
              <a:round/>
              <a:headEnd type="oval"/>
            </a:ln>
          </p:spPr>
          <p:txBody>
            <a:bodyPr lIns="0" tIns="0" rIns="0" bIns="0"/>
            <a:lstStyle/>
            <a:p>
              <a:pPr lvl="0">
                <a:defRPr sz="1200">
                  <a:uFillTx/>
                  <a:latin typeface="+mj-lt"/>
                  <a:ea typeface="+mj-ea"/>
                  <a:cs typeface="+mj-cs"/>
                  <a:sym typeface="Helvetica"/>
                </a:defRPr>
              </a:pPr>
              <a:endParaRPr>
                <a:solidFill>
                  <a:schemeClr val="tx1">
                    <a:lumMod val="75000"/>
                    <a:lumOff val="25000"/>
                  </a:schemeClr>
                </a:solidFill>
                <a:cs typeface="+mn-ea"/>
                <a:sym typeface="+mn-lt"/>
              </a:endParaRPr>
            </a:p>
          </p:txBody>
        </p:sp>
      </p:grpSp>
      <p:grpSp>
        <p:nvGrpSpPr>
          <p:cNvPr id="3" name="组合 2"/>
          <p:cNvGrpSpPr/>
          <p:nvPr/>
        </p:nvGrpSpPr>
        <p:grpSpPr>
          <a:xfrm>
            <a:off x="5612458" y="1563457"/>
            <a:ext cx="2944589" cy="1048566"/>
            <a:chOff x="5612458" y="1563457"/>
            <a:chExt cx="2944589" cy="1048566"/>
          </a:xfrm>
        </p:grpSpPr>
        <p:sp>
          <p:nvSpPr>
            <p:cNvPr id="11" name="Shape 13694"/>
            <p:cNvSpPr/>
            <p:nvPr/>
          </p:nvSpPr>
          <p:spPr>
            <a:xfrm>
              <a:off x="5771529" y="1649385"/>
              <a:ext cx="2566021" cy="281940"/>
            </a:xfrm>
            <a:prstGeom prst="rect">
              <a:avLst/>
            </a:prstGeom>
            <a:noFill/>
            <a:ln w="12700" cap="flat">
              <a:noFill/>
              <a:miter lim="400000"/>
            </a:ln>
            <a:effectLst/>
          </p:spPr>
          <p:txBody>
            <a:bodyPr wrap="square" lIns="45719" tIns="45719" rIns="45719" bIns="45719" numCol="1" anchor="t">
              <a:spAutoFit/>
            </a:bodyPr>
            <a:lstStyle>
              <a:lvl1pPr>
                <a:spcBef>
                  <a:spcPts val="200"/>
                </a:spcBef>
                <a:defRPr sz="1200">
                  <a:solidFill>
                    <a:srgbClr val="3A5063"/>
                  </a:solidFill>
                  <a:uFill>
                    <a:solidFill>
                      <a:srgbClr val="3A5063"/>
                    </a:solidFill>
                  </a:uFill>
                  <a:latin typeface="Roboto condensed"/>
                  <a:ea typeface="Roboto condensed"/>
                  <a:cs typeface="Roboto condensed"/>
                  <a:sym typeface="Roboto condensed"/>
                </a:defRPr>
              </a:lvl1pPr>
            </a:lstStyle>
            <a:p>
              <a:pPr lvl="0">
                <a:defRPr sz="1800">
                  <a:solidFill>
                    <a:srgbClr val="000000"/>
                  </a:solidFill>
                  <a:uFillTx/>
                </a:defRPr>
              </a:pPr>
              <a:endParaRPr sz="1200" dirty="0">
                <a:solidFill>
                  <a:schemeClr val="tx1">
                    <a:lumMod val="75000"/>
                    <a:lumOff val="25000"/>
                  </a:schemeClr>
                </a:solidFill>
                <a:uFill>
                  <a:solidFill>
                    <a:srgbClr val="3A5063"/>
                  </a:solidFill>
                </a:uFill>
                <a:latin typeface="+mn-lt"/>
                <a:ea typeface="+mn-ea"/>
                <a:cs typeface="+mn-ea"/>
                <a:sym typeface="+mn-lt"/>
              </a:endParaRPr>
            </a:p>
          </p:txBody>
        </p:sp>
        <p:sp>
          <p:nvSpPr>
            <p:cNvPr id="12" name="Shape 13695"/>
            <p:cNvSpPr/>
            <p:nvPr/>
          </p:nvSpPr>
          <p:spPr>
            <a:xfrm>
              <a:off x="5796136" y="1563638"/>
              <a:ext cx="2760911" cy="1048385"/>
            </a:xfrm>
            <a:prstGeom prst="rect">
              <a:avLst/>
            </a:prstGeom>
            <a:noFill/>
            <a:ln w="12700" cap="flat">
              <a:noFill/>
              <a:miter lim="400000"/>
            </a:ln>
            <a:effectLst/>
          </p:spPr>
          <p:txBody>
            <a:bodyPr wrap="square" lIns="45719" tIns="45719" rIns="45719" bIns="45719" numCol="1" anchor="t">
              <a:spAutoFit/>
            </a:bodyPr>
            <a:lstStyle>
              <a:lvl1pPr>
                <a:lnSpc>
                  <a:spcPct val="120000"/>
                </a:lnSpc>
                <a:spcBef>
                  <a:spcPts val="100"/>
                </a:spcBef>
                <a:defRPr sz="700">
                  <a:solidFill>
                    <a:srgbClr val="808080"/>
                  </a:solidFill>
                  <a:uFill>
                    <a:solidFill>
                      <a:srgbClr val="808080"/>
                    </a:solidFill>
                  </a:uFill>
                  <a:latin typeface="Roboto condensed"/>
                  <a:ea typeface="Roboto condensed"/>
                  <a:cs typeface="Roboto condensed"/>
                  <a:sym typeface="Roboto condensed"/>
                </a:defRPr>
              </a:lvl1pPr>
            </a:lstStyle>
            <a:p>
              <a:r>
                <a:rPr lang="zh-CN" altLang="en-US" sz="1600" b="1" dirty="0" smtClean="0">
                  <a:solidFill>
                    <a:srgbClr val="FF0000"/>
                  </a:solidFill>
                  <a:latin typeface="+mn-ea"/>
                  <a:ea typeface="+mn-ea"/>
                </a:rPr>
                <a:t>③</a:t>
              </a:r>
              <a:r>
                <a:rPr lang="zh-CN" altLang="zh-CN" sz="1200" dirty="0" smtClean="0">
                  <a:solidFill>
                    <a:schemeClr val="tx1"/>
                  </a:solidFill>
                  <a:latin typeface="+mn-ea"/>
                  <a:ea typeface="+mn-ea"/>
                </a:rPr>
                <a:t>通过培养学生数学语言能力，使学生会读数学、说数学、写数学、画数学，进一步增强学生的参与、交流、合作意识，从而提高学生的数学素养。</a:t>
              </a:r>
              <a:endParaRPr lang="zh-CN" altLang="zh-CN" sz="1200" dirty="0" smtClean="0">
                <a:solidFill>
                  <a:schemeClr val="tx1"/>
                </a:solidFill>
                <a:latin typeface="+mn-ea"/>
                <a:ea typeface="+mn-ea"/>
              </a:endParaRPr>
            </a:p>
          </p:txBody>
        </p:sp>
        <p:sp>
          <p:nvSpPr>
            <p:cNvPr id="26" name="Shape 13709"/>
            <p:cNvSpPr/>
            <p:nvPr/>
          </p:nvSpPr>
          <p:spPr>
            <a:xfrm flipH="1" flipV="1">
              <a:off x="5612458" y="1563457"/>
              <a:ext cx="1085789" cy="1"/>
            </a:xfrm>
            <a:prstGeom prst="line">
              <a:avLst/>
            </a:prstGeom>
            <a:ln w="6350">
              <a:solidFill>
                <a:schemeClr val="bg1">
                  <a:lumMod val="50000"/>
                </a:schemeClr>
              </a:solidFill>
              <a:prstDash val="dash"/>
              <a:round/>
              <a:headEnd type="oval"/>
            </a:ln>
          </p:spPr>
          <p:txBody>
            <a:bodyPr lIns="0" tIns="0" rIns="0" bIns="0"/>
            <a:lstStyle/>
            <a:p>
              <a:pPr lvl="0">
                <a:defRPr sz="1200">
                  <a:uFillTx/>
                  <a:latin typeface="+mj-lt"/>
                  <a:ea typeface="+mj-ea"/>
                  <a:cs typeface="+mj-cs"/>
                  <a:sym typeface="Helvetica"/>
                </a:defRPr>
              </a:pPr>
              <a:endParaRPr>
                <a:solidFill>
                  <a:schemeClr val="tx1">
                    <a:lumMod val="75000"/>
                    <a:lumOff val="25000"/>
                  </a:schemeClr>
                </a:solidFill>
                <a:cs typeface="+mn-ea"/>
                <a:sym typeface="+mn-lt"/>
              </a:endParaRPr>
            </a:p>
          </p:txBody>
        </p:sp>
      </p:grpSp>
      <p:sp>
        <p:nvSpPr>
          <p:cNvPr id="27"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p:tgtEl>
                                          <p:spTgt spid="9"/>
                                        </p:tgtEl>
                                        <p:attrNameLst>
                                          <p:attrName>ppt_x</p:attrName>
                                        </p:attrNameLst>
                                      </p:cBhvr>
                                      <p:tavLst>
                                        <p:tav tm="0">
                                          <p:val>
                                            <p:strVal val="#ppt_x+#ppt_w*1.125000"/>
                                          </p:val>
                                        </p:tav>
                                        <p:tav tm="100000">
                                          <p:val>
                                            <p:strVal val="#ppt_x"/>
                                          </p:val>
                                        </p:tav>
                                      </p:tavLst>
                                    </p:anim>
                                    <p:animEffect transition="in" filter="wipe(left)">
                                      <p:cBhvr>
                                        <p:cTn id="13" dur="500"/>
                                        <p:tgtEl>
                                          <p:spTgt spid="9"/>
                                        </p:tgtEl>
                                      </p:cBhvr>
                                    </p:animEffect>
                                  </p:childTnLst>
                                </p:cTn>
                              </p:par>
                              <p:par>
                                <p:cTn id="14" presetID="12" presetClass="entr" presetSubtype="4" fill="hold" grpId="0" nodeType="with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500"/>
                                        <p:tgtEl>
                                          <p:spTgt spid="10"/>
                                        </p:tgtEl>
                                        <p:attrNameLst>
                                          <p:attrName>ppt_y</p:attrName>
                                        </p:attrNameLst>
                                      </p:cBhvr>
                                      <p:tavLst>
                                        <p:tav tm="0">
                                          <p:val>
                                            <p:strVal val="#ppt_y+#ppt_h*1.125000"/>
                                          </p:val>
                                        </p:tav>
                                        <p:tav tm="100000">
                                          <p:val>
                                            <p:strVal val="#ppt_y"/>
                                          </p:val>
                                        </p:tav>
                                      </p:tavLst>
                                    </p:anim>
                                    <p:animEffect transition="in" filter="wipe(up)">
                                      <p:cBhvr>
                                        <p:cTn id="17" dur="500"/>
                                        <p:tgtEl>
                                          <p:spTgt spid="10"/>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p:tgtEl>
                                          <p:spTgt spid="7"/>
                                        </p:tgtEl>
                                        <p:attrNameLst>
                                          <p:attrName>ppt_y</p:attrName>
                                        </p:attrNameLst>
                                      </p:cBhvr>
                                      <p:tavLst>
                                        <p:tav tm="0">
                                          <p:val>
                                            <p:strVal val="#ppt_y+#ppt_h*1.125000"/>
                                          </p:val>
                                        </p:tav>
                                        <p:tav tm="100000">
                                          <p:val>
                                            <p:strVal val="#ppt_y"/>
                                          </p:val>
                                        </p:tav>
                                      </p:tavLst>
                                    </p:anim>
                                    <p:animEffect transition="in" filter="wipe(up)">
                                      <p:cBhvr>
                                        <p:cTn id="21" dur="500"/>
                                        <p:tgtEl>
                                          <p:spTgt spid="7"/>
                                        </p:tgtEl>
                                      </p:cBhvr>
                                    </p:animEffect>
                                  </p:childTnLst>
                                </p:cTn>
                              </p:par>
                              <p:par>
                                <p:cTn id="22" presetID="12" presetClass="entr" presetSubtype="8"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p:tgtEl>
                                          <p:spTgt spid="8"/>
                                        </p:tgtEl>
                                        <p:attrNameLst>
                                          <p:attrName>ppt_x</p:attrName>
                                        </p:attrNameLst>
                                      </p:cBhvr>
                                      <p:tavLst>
                                        <p:tav tm="0">
                                          <p:val>
                                            <p:strVal val="#ppt_x-#ppt_w*1.125000"/>
                                          </p:val>
                                        </p:tav>
                                        <p:tav tm="100000">
                                          <p:val>
                                            <p:strVal val="#ppt_x"/>
                                          </p:val>
                                        </p:tav>
                                      </p:tavLst>
                                    </p:anim>
                                    <p:animEffect transition="in" filter="wipe(right)">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right)">
                                      <p:cBhvr>
                                        <p:cTn id="30" dur="500"/>
                                        <p:tgtEl>
                                          <p:spTgt spid="5"/>
                                        </p:tgtEl>
                                      </p:cBhvr>
                                    </p:animEffect>
                                  </p:childTnLst>
                                </p:cTn>
                              </p:par>
                              <p:par>
                                <p:cTn id="31" presetID="22" presetClass="entr" presetSubtype="2" fill="hold" nodeType="with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right)">
                                      <p:cBhvr>
                                        <p:cTn id="33" dur="500"/>
                                        <p:tgtEl>
                                          <p:spTgt spid="2"/>
                                        </p:tgtEl>
                                      </p:cBhvr>
                                    </p:animEffect>
                                  </p:childTnLst>
                                </p:cTn>
                              </p:par>
                              <p:par>
                                <p:cTn id="34" presetID="22" presetClass="entr" presetSubtype="8" fill="hold" nodeType="with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500"/>
                                        <p:tgtEl>
                                          <p:spTgt spid="3"/>
                                        </p:tgtEl>
                                      </p:cBhvr>
                                    </p:animEffect>
                                  </p:childTnLst>
                                </p:cTn>
                              </p:par>
                              <p:par>
                                <p:cTn id="37" presetID="22" presetClass="entr" presetSubtype="8" fill="hold"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wipe(left)">
                                      <p:cBhvr>
                                        <p:cTn id="3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5" name="文本框 10"/>
          <p:cNvSpPr txBox="1">
            <a:spLocks noChangeArrowheads="1"/>
          </p:cNvSpPr>
          <p:nvPr/>
        </p:nvSpPr>
        <p:spPr bwMode="auto">
          <a:xfrm>
            <a:off x="557380" y="151957"/>
            <a:ext cx="2501946"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五、</a:t>
            </a:r>
            <a:r>
              <a:rPr lang="zh-CN" altLang="zh-CN" sz="2000" b="1" dirty="0" smtClean="0">
                <a:solidFill>
                  <a:schemeClr val="bg1"/>
                </a:solidFill>
                <a:latin typeface="+mj-ea"/>
                <a:ea typeface="+mj-ea"/>
              </a:rPr>
              <a:t>研究</a:t>
            </a:r>
            <a:r>
              <a:rPr lang="zh-CN" altLang="en-US" sz="2000" b="1" dirty="0" smtClean="0">
                <a:solidFill>
                  <a:schemeClr val="bg1"/>
                </a:solidFill>
                <a:latin typeface="+mj-ea"/>
                <a:ea typeface="+mj-ea"/>
              </a:rPr>
              <a:t>内容</a:t>
            </a:r>
            <a:endParaRPr lang="zh-CN" altLang="en-US" sz="2000" b="1" dirty="0" smtClean="0">
              <a:solidFill>
                <a:schemeClr val="bg1"/>
              </a:solidFill>
              <a:latin typeface="+mj-ea"/>
              <a:ea typeface="+mj-ea"/>
              <a:sym typeface="+mn-lt"/>
            </a:endParaRPr>
          </a:p>
        </p:txBody>
      </p:sp>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grpSp>
        <p:nvGrpSpPr>
          <p:cNvPr id="19" name="组合 18"/>
          <p:cNvGrpSpPr/>
          <p:nvPr>
            <p:custDataLst>
              <p:tags r:id="rId1"/>
            </p:custDataLst>
          </p:nvPr>
        </p:nvGrpSpPr>
        <p:grpSpPr>
          <a:xfrm>
            <a:off x="197963" y="664446"/>
            <a:ext cx="3840223" cy="1809709"/>
            <a:chOff x="1539750" y="1809885"/>
            <a:chExt cx="4225324" cy="1991188"/>
          </a:xfrm>
        </p:grpSpPr>
        <p:sp>
          <p:nvSpPr>
            <p:cNvPr id="4" name="矩形 3"/>
            <p:cNvSpPr/>
            <p:nvPr>
              <p:custDataLst>
                <p:tags r:id="rId2"/>
              </p:custDataLst>
            </p:nvPr>
          </p:nvSpPr>
          <p:spPr>
            <a:xfrm>
              <a:off x="2912309" y="2007816"/>
              <a:ext cx="2852765" cy="835243"/>
            </a:xfrm>
            <a:prstGeom prst="rect">
              <a:avLst/>
            </a:prstGeom>
            <a:solidFill>
              <a:srgbClr val="018BE9"/>
            </a:solidFill>
            <a:ln w="12700" cap="flat" cmpd="sng" algn="ctr">
              <a:noFill/>
              <a:prstDash val="solid"/>
              <a:miter lim="800000"/>
            </a:ln>
            <a:effectLst/>
          </p:spPr>
          <p:txBody>
            <a:bodyPr rtlCol="0" anchor="ctr">
              <a:noAutofit/>
            </a:bodyPr>
            <a:p>
              <a:pPr algn="ctr">
                <a:lnSpc>
                  <a:spcPct val="150000"/>
                </a:lnSpc>
              </a:pPr>
              <a:r>
                <a:rPr lang="zh-CN" altLang="zh-CN" sz="1600" b="1" dirty="0" smtClean="0">
                  <a:solidFill>
                    <a:schemeClr val="bg1"/>
                  </a:solidFill>
                  <a:latin typeface="+mj-ea"/>
                  <a:ea typeface="+mj-ea"/>
                  <a:sym typeface="+mn-ea"/>
                </a:rPr>
                <a:t>关于小学生数学语言能力</a:t>
              </a:r>
              <a:endParaRPr lang="zh-CN" altLang="zh-CN" sz="1600" b="1" dirty="0" smtClean="0">
                <a:solidFill>
                  <a:schemeClr val="bg1"/>
                </a:solidFill>
                <a:latin typeface="+mj-ea"/>
                <a:ea typeface="+mj-ea"/>
                <a:sym typeface="+mn-ea"/>
              </a:endParaRPr>
            </a:p>
            <a:p>
              <a:pPr algn="ctr">
                <a:lnSpc>
                  <a:spcPct val="150000"/>
                </a:lnSpc>
              </a:pPr>
              <a:r>
                <a:rPr lang="zh-CN" altLang="zh-CN" sz="1600" b="1" dirty="0" smtClean="0">
                  <a:solidFill>
                    <a:schemeClr val="bg1"/>
                  </a:solidFill>
                  <a:latin typeface="+mj-ea"/>
                  <a:ea typeface="+mj-ea"/>
                  <a:sym typeface="+mn-ea"/>
                </a:rPr>
                <a:t>培养的文献研究</a:t>
              </a:r>
              <a:endParaRPr lang="zh-CN" altLang="zh-CN" sz="1600" b="1" dirty="0" smtClean="0">
                <a:solidFill>
                  <a:schemeClr val="bg1"/>
                </a:solidFill>
                <a:latin typeface="+mj-ea"/>
                <a:ea typeface="+mj-ea"/>
                <a:cs typeface="+mn-ea"/>
                <a:sym typeface="+mn-ea"/>
              </a:endParaRPr>
            </a:p>
          </p:txBody>
        </p:sp>
        <p:sp>
          <p:nvSpPr>
            <p:cNvPr id="5" name="文本框 4"/>
            <p:cNvSpPr txBox="1"/>
            <p:nvPr>
              <p:custDataLst>
                <p:tags r:id="rId3"/>
              </p:custDataLst>
            </p:nvPr>
          </p:nvSpPr>
          <p:spPr>
            <a:xfrm>
              <a:off x="1539750" y="1809885"/>
              <a:ext cx="1322798" cy="1231106"/>
            </a:xfrm>
            <a:prstGeom prst="rect">
              <a:avLst/>
            </a:prstGeom>
            <a:noFill/>
          </p:spPr>
          <p:txBody>
            <a:bodyPr wrap="square" lIns="0" tIns="0" rIns="0" bIns="0" rtlCol="0" anchor="ctr" anchorCtr="1">
              <a:normAutofit/>
            </a:bodyPr>
            <a:p>
              <a:pPr algn="ctr"/>
              <a:r>
                <a:rPr lang="en-US" altLang="zh-CN" sz="6000" b="1" dirty="0" smtClean="0">
                  <a:solidFill>
                    <a:srgbClr val="018BE9"/>
                  </a:solidFill>
                </a:rPr>
                <a:t>01</a:t>
              </a:r>
              <a:endParaRPr lang="zh-CN" altLang="en-US" sz="6000" b="1" dirty="0">
                <a:solidFill>
                  <a:srgbClr val="018BE9"/>
                </a:solidFill>
              </a:endParaRPr>
            </a:p>
          </p:txBody>
        </p:sp>
        <p:sp>
          <p:nvSpPr>
            <p:cNvPr id="6" name="矩形 5"/>
            <p:cNvSpPr/>
            <p:nvPr>
              <p:custDataLst>
                <p:tags r:id="rId4"/>
              </p:custDataLst>
            </p:nvPr>
          </p:nvSpPr>
          <p:spPr>
            <a:xfrm>
              <a:off x="1539750" y="2822344"/>
              <a:ext cx="4225324" cy="978729"/>
            </a:xfrm>
            <a:prstGeom prst="rect">
              <a:avLst/>
            </a:prstGeom>
          </p:spPr>
          <p:txBody>
            <a:bodyPr wrap="square">
              <a:noAutofit/>
            </a:bodyPr>
            <a:p>
              <a:pPr>
                <a:lnSpc>
                  <a:spcPct val="150000"/>
                </a:lnSpc>
              </a:pPr>
              <a:r>
                <a:rPr lang="zh-CN" altLang="zh-CN" sz="900" dirty="0" smtClean="0">
                  <a:solidFill>
                    <a:schemeClr val="tx1"/>
                  </a:solidFill>
                  <a:latin typeface="+mn-ea"/>
                  <a:sym typeface="+mn-ea"/>
                </a:rPr>
                <a:t>通过学习有关文献资料，了解小学生数学语言的标准化要求，数学语言能力的年龄特点及影响小学生数学语言能力的心理学、教育学等相关因素，学习相关实践经验材料，进行梳理分析，从而为研究提供扎实的理论依据。</a:t>
              </a:r>
              <a:endParaRPr lang="zh-CN" altLang="zh-CN" sz="900" dirty="0" smtClean="0">
                <a:solidFill>
                  <a:schemeClr val="tx1"/>
                </a:solidFill>
                <a:latin typeface="+mn-ea"/>
                <a:sym typeface="+mn-ea"/>
              </a:endParaRPr>
            </a:p>
            <a:p>
              <a:pPr>
                <a:lnSpc>
                  <a:spcPct val="120000"/>
                </a:lnSpc>
              </a:pPr>
              <a:endParaRPr lang="zh-CN" altLang="zh-CN" sz="1000" dirty="0" smtClean="0">
                <a:solidFill>
                  <a:schemeClr val="tx1"/>
                </a:solidFill>
                <a:latin typeface="+mn-ea"/>
                <a:sym typeface="+mn-ea"/>
              </a:endParaRPr>
            </a:p>
          </p:txBody>
        </p:sp>
      </p:grpSp>
      <p:grpSp>
        <p:nvGrpSpPr>
          <p:cNvPr id="21" name="组合 20"/>
          <p:cNvGrpSpPr/>
          <p:nvPr>
            <p:custDataLst>
              <p:tags r:id="rId5"/>
            </p:custDataLst>
          </p:nvPr>
        </p:nvGrpSpPr>
        <p:grpSpPr>
          <a:xfrm>
            <a:off x="4490477" y="664446"/>
            <a:ext cx="4548505" cy="2384425"/>
            <a:chOff x="5882982" y="1809885"/>
            <a:chExt cx="5004632" cy="2623537"/>
          </a:xfrm>
        </p:grpSpPr>
        <p:sp>
          <p:nvSpPr>
            <p:cNvPr id="2" name="矩形 1">
              <a:hlinkClick r:id="rId6" action="ppaction://hlinkfile"/>
            </p:cNvPr>
            <p:cNvSpPr/>
            <p:nvPr>
              <p:custDataLst>
                <p:tags r:id="rId7"/>
              </p:custDataLst>
            </p:nvPr>
          </p:nvSpPr>
          <p:spPr>
            <a:xfrm>
              <a:off x="7255540" y="2007816"/>
              <a:ext cx="2851200" cy="835243"/>
            </a:xfrm>
            <a:prstGeom prst="rect">
              <a:avLst/>
            </a:prstGeom>
            <a:solidFill>
              <a:srgbClr val="FFC000"/>
            </a:solidFill>
            <a:ln w="12700" cap="flat" cmpd="sng" algn="ctr">
              <a:noFill/>
              <a:prstDash val="solid"/>
              <a:miter lim="800000"/>
            </a:ln>
            <a:effectLst/>
          </p:spPr>
          <p:txBody>
            <a:bodyPr rtlCol="0" anchor="ctr">
              <a:normAutofit lnSpcReduction="20000"/>
            </a:bodyPr>
            <a:p>
              <a:pPr algn="ctr">
                <a:lnSpc>
                  <a:spcPct val="150000"/>
                </a:lnSpc>
              </a:pPr>
              <a:r>
                <a:rPr lang="zh-CN" altLang="zh-CN" sz="1600" b="1" dirty="0" smtClean="0">
                  <a:solidFill>
                    <a:schemeClr val="bg1"/>
                  </a:solidFill>
                  <a:latin typeface="+mj-ea"/>
                  <a:ea typeface="+mj-ea"/>
                  <a:sym typeface="+mn-ea"/>
                </a:rPr>
                <a:t>关于我校学生数学语言能力的现状研究</a:t>
              </a:r>
              <a:endParaRPr lang="zh-CN" altLang="en-US" sz="1350" dirty="0">
                <a:latin typeface="Arial" panose="020B0604020202020204" pitchFamily="34" charset="0"/>
                <a:ea typeface="黑体" panose="02010609060101010101" charset="-122"/>
                <a:cs typeface="+mn-ea"/>
              </a:endParaRPr>
            </a:p>
          </p:txBody>
        </p:sp>
        <p:sp>
          <p:nvSpPr>
            <p:cNvPr id="9" name="文本框 8"/>
            <p:cNvSpPr txBox="1"/>
            <p:nvPr>
              <p:custDataLst>
                <p:tags r:id="rId8"/>
              </p:custDataLst>
            </p:nvPr>
          </p:nvSpPr>
          <p:spPr>
            <a:xfrm>
              <a:off x="5882982" y="1809885"/>
              <a:ext cx="1322798" cy="1231106"/>
            </a:xfrm>
            <a:prstGeom prst="rect">
              <a:avLst/>
            </a:prstGeom>
            <a:noFill/>
          </p:spPr>
          <p:txBody>
            <a:bodyPr wrap="square" lIns="0" tIns="0" rIns="0" bIns="0" rtlCol="0" anchor="ctr" anchorCtr="1">
              <a:normAutofit/>
            </a:bodyPr>
            <a:p>
              <a:pPr algn="ctr"/>
              <a:r>
                <a:rPr lang="en-US" altLang="zh-CN" sz="6000" b="1" dirty="0" smtClean="0">
                  <a:solidFill>
                    <a:srgbClr val="FFC000"/>
                  </a:solidFill>
                </a:rPr>
                <a:t>02</a:t>
              </a:r>
              <a:endParaRPr lang="zh-CN" altLang="en-US" sz="6000" b="1" dirty="0">
                <a:solidFill>
                  <a:srgbClr val="FFC000"/>
                </a:solidFill>
              </a:endParaRPr>
            </a:p>
          </p:txBody>
        </p:sp>
        <p:sp>
          <p:nvSpPr>
            <p:cNvPr id="3" name="矩形 2"/>
            <p:cNvSpPr/>
            <p:nvPr>
              <p:custDataLst>
                <p:tags r:id="rId9"/>
              </p:custDataLst>
            </p:nvPr>
          </p:nvSpPr>
          <p:spPr>
            <a:xfrm>
              <a:off x="5882982" y="2822270"/>
              <a:ext cx="5004632" cy="1611152"/>
            </a:xfrm>
            <a:prstGeom prst="rect">
              <a:avLst/>
            </a:prstGeom>
          </p:spPr>
          <p:txBody>
            <a:bodyPr wrap="square">
              <a:noAutofit/>
            </a:bodyPr>
            <a:p>
              <a:pPr>
                <a:lnSpc>
                  <a:spcPts val="1550"/>
                </a:lnSpc>
              </a:pPr>
              <a:r>
                <a:rPr lang="zh-CN" altLang="zh-CN" sz="800" b="1" u="sng" dirty="0" smtClean="0">
                  <a:solidFill>
                    <a:srgbClr val="C00000"/>
                  </a:solidFill>
                  <a:latin typeface="+mn-ea"/>
                  <a:sym typeface="+mn-ea"/>
                </a:rPr>
                <a:t>（</a:t>
              </a:r>
              <a:r>
                <a:rPr lang="en-US" altLang="zh-CN" sz="800" b="1" u="sng" dirty="0" smtClean="0">
                  <a:solidFill>
                    <a:srgbClr val="C00000"/>
                  </a:solidFill>
                  <a:latin typeface="+mn-ea"/>
                  <a:sym typeface="+mn-ea"/>
                </a:rPr>
                <a:t>1</a:t>
              </a:r>
              <a:r>
                <a:rPr lang="zh-CN" altLang="zh-CN" sz="800" b="1" u="sng" dirty="0" smtClean="0">
                  <a:solidFill>
                    <a:srgbClr val="C00000"/>
                  </a:solidFill>
                  <a:latin typeface="+mn-ea"/>
                  <a:sym typeface="+mn-ea"/>
                </a:rPr>
                <a:t>）学生方面：</a:t>
              </a:r>
              <a:r>
                <a:rPr lang="zh-CN" altLang="zh-CN" sz="800" dirty="0" smtClean="0">
                  <a:solidFill>
                    <a:schemeClr val="tx1"/>
                  </a:solidFill>
                  <a:latin typeface="+mn-ea"/>
                  <a:sym typeface="+mn-ea"/>
                </a:rPr>
                <a:t>通过课堂观察、学生访谈等形式面向全校一年级到六年级的所有学生，以了解小学生在数学语言的理解、转换、交流表达等方面存在的问题和产生问题的原因。另外制定的调查问卷和数学语言能力测试卷将选取了本校五年级</a:t>
              </a:r>
              <a:r>
                <a:rPr lang="en-US" altLang="zh-CN" sz="800" dirty="0" smtClean="0">
                  <a:solidFill>
                    <a:schemeClr val="tx1"/>
                  </a:solidFill>
                  <a:latin typeface="+mn-ea"/>
                  <a:sym typeface="+mn-ea"/>
                </a:rPr>
                <a:t> 6 </a:t>
              </a:r>
              <a:r>
                <a:rPr lang="zh-CN" altLang="zh-CN" sz="800" dirty="0" smtClean="0">
                  <a:solidFill>
                    <a:schemeClr val="tx1"/>
                  </a:solidFill>
                  <a:latin typeface="+mn-ea"/>
                  <a:sym typeface="+mn-ea"/>
                </a:rPr>
                <a:t>个班级的学生，这六个班级学生学习水平均等，六个班级共计</a:t>
              </a:r>
              <a:r>
                <a:rPr lang="en-US" altLang="zh-CN" sz="800" dirty="0" smtClean="0">
                  <a:solidFill>
                    <a:schemeClr val="tx1"/>
                  </a:solidFill>
                  <a:latin typeface="+mn-ea"/>
                  <a:sym typeface="+mn-ea"/>
                </a:rPr>
                <a:t> 270</a:t>
              </a:r>
              <a:r>
                <a:rPr lang="zh-CN" altLang="zh-CN" sz="700" dirty="0" smtClean="0">
                  <a:solidFill>
                    <a:schemeClr val="tx1"/>
                  </a:solidFill>
                  <a:latin typeface="+mn-ea"/>
                  <a:sym typeface="+mn-ea"/>
                </a:rPr>
                <a:t>人。</a:t>
              </a:r>
              <a:endParaRPr lang="zh-CN" altLang="zh-CN" sz="700" dirty="0" smtClean="0">
                <a:solidFill>
                  <a:schemeClr val="tx1"/>
                </a:solidFill>
                <a:latin typeface="+mn-ea"/>
                <a:sym typeface="+mn-ea"/>
              </a:endParaRPr>
            </a:p>
            <a:p>
              <a:pPr>
                <a:lnSpc>
                  <a:spcPts val="1550"/>
                </a:lnSpc>
              </a:pPr>
              <a:r>
                <a:rPr lang="zh-CN" altLang="zh-CN" sz="800" b="1" u="sng" dirty="0" smtClean="0">
                  <a:solidFill>
                    <a:srgbClr val="C00000"/>
                  </a:solidFill>
                  <a:latin typeface="+mn-ea"/>
                  <a:sym typeface="+mn-ea"/>
                </a:rPr>
                <a:t>（</a:t>
              </a:r>
              <a:r>
                <a:rPr lang="en-US" altLang="zh-CN" sz="800" b="1" u="sng" dirty="0" smtClean="0">
                  <a:solidFill>
                    <a:srgbClr val="C00000"/>
                  </a:solidFill>
                  <a:latin typeface="+mn-ea"/>
                  <a:sym typeface="+mn-ea"/>
                </a:rPr>
                <a:t>2</a:t>
              </a:r>
              <a:r>
                <a:rPr lang="zh-CN" altLang="zh-CN" sz="800" b="1" u="sng" dirty="0" smtClean="0">
                  <a:solidFill>
                    <a:srgbClr val="C00000"/>
                  </a:solidFill>
                  <a:latin typeface="+mn-ea"/>
                  <a:sym typeface="+mn-ea"/>
                </a:rPr>
                <a:t>）教师方面：</a:t>
              </a:r>
              <a:r>
                <a:rPr lang="zh-CN" altLang="zh-CN" sz="800" dirty="0" smtClean="0">
                  <a:solidFill>
                    <a:schemeClr val="tx1"/>
                  </a:solidFill>
                  <a:latin typeface="+mn-ea"/>
                  <a:sym typeface="+mn-ea"/>
                </a:rPr>
                <a:t>选取涵盖本校一年级到六年级的一线青年教师</a:t>
              </a:r>
              <a:r>
                <a:rPr lang="en-US" altLang="zh-CN" sz="800" dirty="0" smtClean="0">
                  <a:solidFill>
                    <a:schemeClr val="tx1"/>
                  </a:solidFill>
                  <a:latin typeface="+mn-ea"/>
                  <a:sym typeface="+mn-ea"/>
                </a:rPr>
                <a:t>6 </a:t>
              </a:r>
              <a:r>
                <a:rPr lang="zh-CN" altLang="zh-CN" sz="800" dirty="0" smtClean="0">
                  <a:solidFill>
                    <a:schemeClr val="tx1"/>
                  </a:solidFill>
                  <a:latin typeface="+mn-ea"/>
                  <a:sym typeface="+mn-ea"/>
                </a:rPr>
                <a:t>名，通过听课评课等方式分别对这些教师进行了课堂观察和单独访谈，以了解教师在教学过程中对小学生数学语言的培养重视程度和培养的教学方式。</a:t>
              </a:r>
              <a:endParaRPr lang="zh-CN" altLang="zh-CN" sz="800" dirty="0" smtClean="0">
                <a:solidFill>
                  <a:schemeClr val="tx1"/>
                </a:solidFill>
                <a:latin typeface="+mn-ea"/>
                <a:sym typeface="+mn-ea"/>
              </a:endParaRPr>
            </a:p>
          </p:txBody>
        </p:sp>
      </p:grpSp>
      <p:grpSp>
        <p:nvGrpSpPr>
          <p:cNvPr id="20" name="组合 19"/>
          <p:cNvGrpSpPr/>
          <p:nvPr>
            <p:custDataLst>
              <p:tags r:id="rId10"/>
            </p:custDataLst>
          </p:nvPr>
        </p:nvGrpSpPr>
        <p:grpSpPr>
          <a:xfrm>
            <a:off x="197963" y="2868217"/>
            <a:ext cx="3840223" cy="1809709"/>
            <a:chOff x="1539750" y="4034352"/>
            <a:chExt cx="4225324" cy="1991188"/>
          </a:xfrm>
        </p:grpSpPr>
        <p:sp>
          <p:nvSpPr>
            <p:cNvPr id="13" name="矩形 12"/>
            <p:cNvSpPr/>
            <p:nvPr>
              <p:custDataLst>
                <p:tags r:id="rId11"/>
              </p:custDataLst>
            </p:nvPr>
          </p:nvSpPr>
          <p:spPr>
            <a:xfrm>
              <a:off x="2912309" y="4232283"/>
              <a:ext cx="2852765" cy="835243"/>
            </a:xfrm>
            <a:prstGeom prst="rect">
              <a:avLst/>
            </a:prstGeom>
            <a:solidFill>
              <a:srgbClr val="00B0F0"/>
            </a:solidFill>
            <a:ln w="12700" cap="flat" cmpd="sng" algn="ctr">
              <a:noFill/>
              <a:prstDash val="solid"/>
              <a:miter lim="800000"/>
            </a:ln>
            <a:effectLst/>
          </p:spPr>
          <p:txBody>
            <a:bodyPr rtlCol="0" anchor="ctr">
              <a:normAutofit lnSpcReduction="20000"/>
            </a:bodyPr>
            <a:p>
              <a:pPr algn="ctr">
                <a:lnSpc>
                  <a:spcPct val="150000"/>
                </a:lnSpc>
              </a:pPr>
              <a:r>
                <a:rPr lang="zh-CN" altLang="zh-CN" sz="1600" b="1" dirty="0" smtClean="0">
                  <a:solidFill>
                    <a:schemeClr val="bg1"/>
                  </a:solidFill>
                  <a:latin typeface="+mj-ea"/>
                  <a:ea typeface="+mj-ea"/>
                  <a:sym typeface="+mn-ea"/>
                </a:rPr>
                <a:t>关于我校小学生数学语言能力培养的策略研究</a:t>
              </a:r>
              <a:endParaRPr lang="zh-CN" altLang="en-US" sz="1350" dirty="0">
                <a:latin typeface="Arial" panose="020B0604020202020204" pitchFamily="34" charset="0"/>
                <a:ea typeface="黑体" panose="02010609060101010101" charset="-122"/>
                <a:cs typeface="+mn-ea"/>
              </a:endParaRPr>
            </a:p>
          </p:txBody>
        </p:sp>
        <p:sp>
          <p:nvSpPr>
            <p:cNvPr id="14" name="文本框 13"/>
            <p:cNvSpPr txBox="1"/>
            <p:nvPr>
              <p:custDataLst>
                <p:tags r:id="rId12"/>
              </p:custDataLst>
            </p:nvPr>
          </p:nvSpPr>
          <p:spPr>
            <a:xfrm>
              <a:off x="1539750" y="4034352"/>
              <a:ext cx="1322798" cy="1231106"/>
            </a:xfrm>
            <a:prstGeom prst="rect">
              <a:avLst/>
            </a:prstGeom>
            <a:noFill/>
          </p:spPr>
          <p:txBody>
            <a:bodyPr wrap="square" lIns="0" tIns="0" rIns="0" bIns="0" rtlCol="0" anchor="ctr" anchorCtr="1">
              <a:normAutofit/>
            </a:bodyPr>
            <a:p>
              <a:pPr algn="ctr"/>
              <a:r>
                <a:rPr lang="en-US" altLang="zh-CN" sz="6000" b="1" dirty="0" smtClean="0">
                  <a:solidFill>
                    <a:srgbClr val="00B0F0"/>
                  </a:solidFill>
                </a:rPr>
                <a:t>03</a:t>
              </a:r>
              <a:endParaRPr lang="zh-CN" altLang="en-US" sz="6000" b="1" dirty="0">
                <a:solidFill>
                  <a:srgbClr val="00B0F0"/>
                </a:solidFill>
              </a:endParaRPr>
            </a:p>
          </p:txBody>
        </p:sp>
        <p:sp>
          <p:nvSpPr>
            <p:cNvPr id="15" name="矩形 14"/>
            <p:cNvSpPr/>
            <p:nvPr>
              <p:custDataLst>
                <p:tags r:id="rId13"/>
              </p:custDataLst>
            </p:nvPr>
          </p:nvSpPr>
          <p:spPr>
            <a:xfrm>
              <a:off x="1539750" y="5046811"/>
              <a:ext cx="4225324" cy="978729"/>
            </a:xfrm>
            <a:prstGeom prst="rect">
              <a:avLst/>
            </a:prstGeom>
          </p:spPr>
          <p:txBody>
            <a:bodyPr wrap="square">
              <a:noAutofit/>
            </a:bodyPr>
            <a:p>
              <a:pPr>
                <a:lnSpc>
                  <a:spcPts val="1550"/>
                </a:lnSpc>
              </a:pPr>
              <a:r>
                <a:rPr lang="zh-CN" altLang="zh-CN" sz="900" dirty="0" smtClean="0">
                  <a:solidFill>
                    <a:schemeClr val="tx1"/>
                  </a:solidFill>
                  <a:latin typeface="+mn-ea"/>
                  <a:sym typeface="+mn-ea"/>
                </a:rPr>
                <a:t>（</a:t>
              </a:r>
              <a:r>
                <a:rPr lang="en-US" altLang="zh-CN" sz="900" dirty="0" smtClean="0">
                  <a:solidFill>
                    <a:schemeClr val="tx1"/>
                  </a:solidFill>
                  <a:latin typeface="+mn-ea"/>
                  <a:sym typeface="+mn-ea"/>
                </a:rPr>
                <a:t>1</a:t>
              </a:r>
              <a:r>
                <a:rPr lang="zh-CN" altLang="zh-CN" sz="900" dirty="0" smtClean="0">
                  <a:solidFill>
                    <a:schemeClr val="tx1"/>
                  </a:solidFill>
                  <a:latin typeface="+mn-ea"/>
                  <a:sym typeface="+mn-ea"/>
                </a:rPr>
                <a:t>）围绕“教师的数学语言能力对学生的影响”进行的策略研究。</a:t>
              </a:r>
              <a:endParaRPr lang="zh-CN" altLang="zh-CN" sz="900" dirty="0" smtClean="0">
                <a:solidFill>
                  <a:schemeClr val="tx1"/>
                </a:solidFill>
                <a:latin typeface="+mn-ea"/>
                <a:sym typeface="+mn-ea"/>
              </a:endParaRPr>
            </a:p>
            <a:p>
              <a:pPr>
                <a:lnSpc>
                  <a:spcPts val="1550"/>
                </a:lnSpc>
              </a:pPr>
              <a:r>
                <a:rPr lang="zh-CN" altLang="zh-CN" sz="900" dirty="0" smtClean="0">
                  <a:solidFill>
                    <a:schemeClr val="tx1"/>
                  </a:solidFill>
                  <a:latin typeface="+mn-ea"/>
                  <a:sym typeface="+mn-ea"/>
                </a:rPr>
                <a:t>（</a:t>
              </a:r>
              <a:r>
                <a:rPr lang="en-US" altLang="zh-CN" sz="900" dirty="0" smtClean="0">
                  <a:solidFill>
                    <a:schemeClr val="tx1"/>
                  </a:solidFill>
                  <a:latin typeface="+mn-ea"/>
                  <a:sym typeface="+mn-ea"/>
                </a:rPr>
                <a:t>2</a:t>
              </a:r>
              <a:r>
                <a:rPr lang="zh-CN" altLang="zh-CN" sz="900" dirty="0" smtClean="0">
                  <a:solidFill>
                    <a:schemeClr val="tx1"/>
                  </a:solidFill>
                  <a:latin typeface="+mn-ea"/>
                  <a:sym typeface="+mn-ea"/>
                </a:rPr>
                <a:t>）围绕“课堂模式对学生数学表达积极性的影响”进行的策略研究。</a:t>
              </a:r>
              <a:endParaRPr lang="zh-CN" altLang="zh-CN" sz="900" dirty="0" smtClean="0">
                <a:solidFill>
                  <a:schemeClr val="tx1"/>
                </a:solidFill>
                <a:latin typeface="+mn-ea"/>
                <a:sym typeface="+mn-ea"/>
              </a:endParaRPr>
            </a:p>
            <a:p>
              <a:pPr>
                <a:lnSpc>
                  <a:spcPts val="1550"/>
                </a:lnSpc>
              </a:pPr>
              <a:r>
                <a:rPr lang="zh-CN" altLang="zh-CN" sz="900" dirty="0" smtClean="0">
                  <a:solidFill>
                    <a:schemeClr val="tx1"/>
                  </a:solidFill>
                  <a:latin typeface="+mn-ea"/>
                  <a:sym typeface="+mn-ea"/>
                </a:rPr>
                <a:t>（</a:t>
              </a:r>
              <a:r>
                <a:rPr lang="en-US" altLang="zh-CN" sz="900" dirty="0" smtClean="0">
                  <a:solidFill>
                    <a:schemeClr val="tx1"/>
                  </a:solidFill>
                  <a:latin typeface="+mn-ea"/>
                  <a:sym typeface="+mn-ea"/>
                </a:rPr>
                <a:t>3</a:t>
              </a:r>
              <a:r>
                <a:rPr lang="zh-CN" altLang="zh-CN" sz="900" dirty="0" smtClean="0">
                  <a:solidFill>
                    <a:schemeClr val="tx1"/>
                  </a:solidFill>
                  <a:latin typeface="+mn-ea"/>
                  <a:sym typeface="+mn-ea"/>
                </a:rPr>
                <a:t>）围绕“数与代数、图形与几何、统计与概率、综合与实践”四大专题领域进行的学生数学语言能力培养的策略研究。</a:t>
              </a:r>
              <a:endParaRPr lang="zh-CN" altLang="zh-CN" sz="900" dirty="0" smtClean="0">
                <a:solidFill>
                  <a:schemeClr val="tx1"/>
                </a:solidFill>
                <a:latin typeface="+mn-ea"/>
                <a:sym typeface="+mn-ea"/>
              </a:endParaRPr>
            </a:p>
          </p:txBody>
        </p:sp>
      </p:grpSp>
      <p:grpSp>
        <p:nvGrpSpPr>
          <p:cNvPr id="23" name="组合 22"/>
          <p:cNvGrpSpPr/>
          <p:nvPr>
            <p:custDataLst>
              <p:tags r:id="rId14"/>
            </p:custDataLst>
          </p:nvPr>
        </p:nvGrpSpPr>
        <p:grpSpPr>
          <a:xfrm>
            <a:off x="4490958" y="2868217"/>
            <a:ext cx="4550410" cy="1809749"/>
            <a:chOff x="1539750" y="4034352"/>
            <a:chExt cx="5006729" cy="1991232"/>
          </a:xfrm>
        </p:grpSpPr>
        <p:sp>
          <p:nvSpPr>
            <p:cNvPr id="7" name="矩形 6"/>
            <p:cNvSpPr/>
            <p:nvPr>
              <p:custDataLst>
                <p:tags r:id="rId15"/>
              </p:custDataLst>
            </p:nvPr>
          </p:nvSpPr>
          <p:spPr>
            <a:xfrm>
              <a:off x="2912309" y="4232283"/>
              <a:ext cx="2852765" cy="835243"/>
            </a:xfrm>
            <a:prstGeom prst="rect">
              <a:avLst/>
            </a:prstGeom>
            <a:solidFill>
              <a:srgbClr val="A5C249"/>
            </a:solidFill>
            <a:ln w="12700" cap="flat" cmpd="sng" algn="ctr">
              <a:noFill/>
              <a:prstDash val="solid"/>
              <a:miter lim="800000"/>
            </a:ln>
            <a:effectLst/>
          </p:spPr>
          <p:txBody>
            <a:bodyPr rtlCol="0" anchor="ctr">
              <a:normAutofit lnSpcReduction="20000"/>
            </a:bodyPr>
            <a:p>
              <a:pPr algn="ctr">
                <a:lnSpc>
                  <a:spcPct val="150000"/>
                </a:lnSpc>
              </a:pPr>
              <a:r>
                <a:rPr lang="zh-CN" altLang="zh-CN" sz="1600" b="1" dirty="0" smtClean="0">
                  <a:solidFill>
                    <a:schemeClr val="bg1"/>
                  </a:solidFill>
                  <a:latin typeface="+mj-ea"/>
                  <a:ea typeface="+mj-ea"/>
                  <a:sym typeface="+mn-ea"/>
                </a:rPr>
                <a:t>关于我校小学生数学语言能力的评价研究</a:t>
              </a:r>
              <a:endParaRPr lang="zh-CN" altLang="en-US" sz="1350" dirty="0">
                <a:latin typeface="Arial" panose="020B0604020202020204" pitchFamily="34" charset="0"/>
                <a:ea typeface="黑体" panose="02010609060101010101" charset="-122"/>
                <a:cs typeface="+mn-ea"/>
              </a:endParaRPr>
            </a:p>
          </p:txBody>
        </p:sp>
        <p:sp>
          <p:nvSpPr>
            <p:cNvPr id="16" name="文本框 15"/>
            <p:cNvSpPr txBox="1"/>
            <p:nvPr>
              <p:custDataLst>
                <p:tags r:id="rId16"/>
              </p:custDataLst>
            </p:nvPr>
          </p:nvSpPr>
          <p:spPr>
            <a:xfrm>
              <a:off x="1539750" y="4034352"/>
              <a:ext cx="1322798" cy="1231106"/>
            </a:xfrm>
            <a:prstGeom prst="rect">
              <a:avLst/>
            </a:prstGeom>
            <a:noFill/>
          </p:spPr>
          <p:txBody>
            <a:bodyPr wrap="square" lIns="0" tIns="0" rIns="0" bIns="0" rtlCol="0" anchor="ctr" anchorCtr="1">
              <a:normAutofit/>
            </a:bodyPr>
            <a:p>
              <a:pPr algn="ctr"/>
              <a:r>
                <a:rPr lang="en-US" altLang="zh-CN" sz="6000" b="1" dirty="0" smtClean="0">
                  <a:solidFill>
                    <a:srgbClr val="A5C249"/>
                  </a:solidFill>
                </a:rPr>
                <a:t>04</a:t>
              </a:r>
              <a:endParaRPr lang="zh-CN" altLang="en-US" sz="6000" b="1" dirty="0">
                <a:solidFill>
                  <a:srgbClr val="A5C249"/>
                </a:solidFill>
              </a:endParaRPr>
            </a:p>
          </p:txBody>
        </p:sp>
        <p:sp>
          <p:nvSpPr>
            <p:cNvPr id="17" name="矩形 16"/>
            <p:cNvSpPr/>
            <p:nvPr>
              <p:custDataLst>
                <p:tags r:id="rId17"/>
              </p:custDataLst>
            </p:nvPr>
          </p:nvSpPr>
          <p:spPr>
            <a:xfrm>
              <a:off x="1539750" y="5046736"/>
              <a:ext cx="5006729" cy="978848"/>
            </a:xfrm>
            <a:prstGeom prst="rect">
              <a:avLst/>
            </a:prstGeom>
          </p:spPr>
          <p:txBody>
            <a:bodyPr wrap="square">
              <a:noAutofit/>
            </a:bodyPr>
            <a:p>
              <a:pPr algn="l">
                <a:lnSpc>
                  <a:spcPts val="1550"/>
                </a:lnSpc>
              </a:pPr>
              <a:r>
                <a:rPr lang="zh-CN" altLang="zh-CN" sz="900" dirty="0" smtClean="0">
                  <a:solidFill>
                    <a:schemeClr val="tx1"/>
                  </a:solidFill>
                  <a:latin typeface="+mn-ea"/>
                  <a:sym typeface="+mn-ea"/>
                </a:rPr>
                <a:t>本课题研究以促进每个学生可持续性发展为本，建构“评价目标多元化，评价方法多样化，评价过程动态化，评价主体个性化”等科学的数学语言能力评价模式，如口头测验、开放式问题、课堂观察、课后访谈、成长记录等，力求评价与学生发展同步。</a:t>
              </a:r>
              <a:endParaRPr lang="zh-CN" altLang="zh-CN" sz="900" dirty="0" smtClean="0">
                <a:solidFill>
                  <a:schemeClr val="tx1"/>
                </a:solidFill>
                <a:latin typeface="+mn-ea"/>
                <a:sym typeface="+mn-ea"/>
              </a:endParaRPr>
            </a:p>
          </p:txBody>
        </p:sp>
      </p:grpSp>
    </p:spTree>
  </p:cSld>
  <p:clrMapOvr>
    <a:masterClrMapping/>
  </p:clrMapOvr>
  <p:transition>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p:cNvSpPr>
            <a:spLocks noChangeArrowheads="1"/>
          </p:cNvSpPr>
          <p:nvPr/>
        </p:nvSpPr>
        <p:spPr bwMode="auto">
          <a:xfrm>
            <a:off x="489585" y="165100"/>
            <a:ext cx="2437765" cy="347345"/>
          </a:xfrm>
          <a:prstGeom prst="rect">
            <a:avLst/>
          </a:prstGeom>
          <a:solidFill>
            <a:srgbClr val="0070C0"/>
          </a:solidFill>
          <a:ln>
            <a:noFill/>
          </a:ln>
        </p:spPr>
        <p:txBody>
          <a:bodyPr lIns="68571" tIns="34285" rIns="68571" bIns="34285" anchor="ctr"/>
          <a:p>
            <a:pPr algn="ctr" eaLnBrk="1" hangingPunct="1"/>
            <a:endParaRPr lang="zh-CN" altLang="en-US">
              <a:solidFill>
                <a:srgbClr val="FFFFFF"/>
              </a:solidFill>
              <a:cs typeface="+mn-ea"/>
              <a:sym typeface="+mn-lt"/>
            </a:endParaRPr>
          </a:p>
        </p:txBody>
      </p:sp>
      <p:sp>
        <p:nvSpPr>
          <p:cNvPr id="25" name="文本框 10"/>
          <p:cNvSpPr txBox="1">
            <a:spLocks noChangeArrowheads="1"/>
          </p:cNvSpPr>
          <p:nvPr/>
        </p:nvSpPr>
        <p:spPr bwMode="auto">
          <a:xfrm>
            <a:off x="485625" y="151957"/>
            <a:ext cx="2501946"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1" tIns="34285" rIns="68571" bIns="34285">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pitchFamily="34" charset="0"/>
                <a:ea typeface="宋体" panose="02010600030101010101" pitchFamily="2" charset="-122"/>
              </a:defRPr>
            </a:lvl9pPr>
          </a:lstStyle>
          <a:p>
            <a:pPr marL="400050" indent="-400050"/>
            <a:r>
              <a:rPr lang="zh-CN" altLang="en-US" sz="2000" b="1" dirty="0" smtClean="0">
                <a:solidFill>
                  <a:schemeClr val="bg1"/>
                </a:solidFill>
                <a:latin typeface="+mj-ea"/>
                <a:ea typeface="+mj-ea"/>
                <a:sym typeface="+mn-lt"/>
              </a:rPr>
              <a:t>六、</a:t>
            </a:r>
            <a:r>
              <a:rPr lang="zh-CN" altLang="zh-CN" sz="2000" b="1" dirty="0" smtClean="0">
                <a:solidFill>
                  <a:schemeClr val="bg1"/>
                </a:solidFill>
                <a:latin typeface="+mj-ea"/>
                <a:ea typeface="+mj-ea"/>
              </a:rPr>
              <a:t>研究</a:t>
            </a:r>
            <a:r>
              <a:rPr lang="zh-CN" altLang="en-US" sz="2000" b="1" dirty="0" smtClean="0">
                <a:solidFill>
                  <a:schemeClr val="bg1"/>
                </a:solidFill>
                <a:latin typeface="+mj-ea"/>
                <a:ea typeface="+mj-ea"/>
              </a:rPr>
              <a:t>思路</a:t>
            </a:r>
            <a:endParaRPr lang="zh-CN" altLang="en-US" sz="2000" b="1" dirty="0" smtClean="0">
              <a:solidFill>
                <a:schemeClr val="bg1"/>
              </a:solidFill>
              <a:latin typeface="+mj-ea"/>
              <a:ea typeface="+mj-ea"/>
              <a:sym typeface="+mn-lt"/>
            </a:endParaRPr>
          </a:p>
        </p:txBody>
      </p:sp>
      <p:sp>
        <p:nvSpPr>
          <p:cNvPr id="26" name="矩形 1"/>
          <p:cNvSpPr>
            <a:spLocks noChangeArrowheads="1"/>
          </p:cNvSpPr>
          <p:nvPr/>
        </p:nvSpPr>
        <p:spPr bwMode="auto">
          <a:xfrm>
            <a:off x="0" y="142043"/>
            <a:ext cx="196944"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7" name="矩形 1"/>
          <p:cNvSpPr>
            <a:spLocks noChangeArrowheads="1"/>
          </p:cNvSpPr>
          <p:nvPr/>
        </p:nvSpPr>
        <p:spPr bwMode="auto">
          <a:xfrm>
            <a:off x="229697" y="142043"/>
            <a:ext cx="62752"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8" name="矩形 1"/>
          <p:cNvSpPr>
            <a:spLocks noChangeArrowheads="1"/>
          </p:cNvSpPr>
          <p:nvPr/>
        </p:nvSpPr>
        <p:spPr bwMode="auto">
          <a:xfrm>
            <a:off x="325200" y="142043"/>
            <a:ext cx="29275" cy="347582"/>
          </a:xfrm>
          <a:prstGeom prst="rect">
            <a:avLst/>
          </a:prstGeom>
          <a:solidFill>
            <a:srgbClr val="0070C0"/>
          </a:solidFill>
          <a:ln>
            <a:noFill/>
          </a:ln>
        </p:spPr>
        <p:txBody>
          <a:bodyPr lIns="68571" tIns="34285" rIns="68571" bIns="34285" anchor="ctr"/>
          <a:lstStyle/>
          <a:p>
            <a:pPr algn="ctr" eaLnBrk="1" hangingPunct="1"/>
            <a:endParaRPr lang="zh-CN" altLang="en-US">
              <a:solidFill>
                <a:srgbClr val="FFFFFF"/>
              </a:solidFill>
              <a:cs typeface="+mn-ea"/>
              <a:sym typeface="+mn-lt"/>
            </a:endParaRPr>
          </a:p>
        </p:txBody>
      </p:sp>
      <p:sp>
        <p:nvSpPr>
          <p:cNvPr id="24" name="矩形 1"/>
          <p:cNvSpPr>
            <a:spLocks noChangeArrowheads="1"/>
          </p:cNvSpPr>
          <p:nvPr/>
        </p:nvSpPr>
        <p:spPr bwMode="auto">
          <a:xfrm>
            <a:off x="0" y="4969708"/>
            <a:ext cx="9144000" cy="173791"/>
          </a:xfrm>
          <a:prstGeom prst="rect">
            <a:avLst/>
          </a:prstGeom>
          <a:solidFill>
            <a:schemeClr val="accent1"/>
          </a:solidFill>
          <a:ln>
            <a:noFill/>
          </a:ln>
        </p:spPr>
        <p:txBody>
          <a:bodyPr lIns="68571" tIns="34285" rIns="68571" bIns="34285" anchor="ctr"/>
          <a:lstStyle/>
          <a:p>
            <a:pPr algn="ctr"/>
            <a:endParaRPr lang="zh-CN" altLang="en-US">
              <a:solidFill>
                <a:srgbClr val="FFFFFF"/>
              </a:solidFill>
              <a:cs typeface="+mn-ea"/>
              <a:sym typeface="+mn-lt"/>
            </a:endParaRPr>
          </a:p>
        </p:txBody>
      </p:sp>
      <p:sp>
        <p:nvSpPr>
          <p:cNvPr id="4" name="文本框 3"/>
          <p:cNvSpPr txBox="1"/>
          <p:nvPr/>
        </p:nvSpPr>
        <p:spPr>
          <a:xfrm>
            <a:off x="196850" y="2908935"/>
            <a:ext cx="8785860" cy="1830070"/>
          </a:xfrm>
          <a:prstGeom prst="rect">
            <a:avLst/>
          </a:prstGeom>
          <a:noFill/>
        </p:spPr>
        <p:txBody>
          <a:bodyPr wrap="square" rtlCol="0">
            <a:spAutoFit/>
          </a:bodyPr>
          <a:p>
            <a:r>
              <a:rPr lang="zh-CN" altLang="en-US" b="1">
                <a:solidFill>
                  <a:srgbClr val="C00000"/>
                </a:solidFill>
                <a:latin typeface="微软雅黑" panose="020B0503020204020204" charset="-122"/>
                <a:ea typeface="微软雅黑" panose="020B0503020204020204" charset="-122"/>
              </a:rPr>
              <a:t>学习的理论文献</a:t>
            </a:r>
            <a:endParaRPr lang="en-US" altLang="zh-CN" b="1">
              <a:solidFill>
                <a:srgbClr val="C00000"/>
              </a:solidFill>
              <a:latin typeface="微软雅黑" panose="020B0503020204020204" charset="-122"/>
              <a:ea typeface="微软雅黑" panose="020B0503020204020204" charset="-122"/>
            </a:endParaRPr>
          </a:p>
          <a:p>
            <a:pPr fontAlgn="auto">
              <a:lnSpc>
                <a:spcPts val="1980"/>
              </a:lnSpc>
            </a:pPr>
            <a:r>
              <a:rPr lang="en-US" altLang="zh-CN" b="1">
                <a:solidFill>
                  <a:schemeClr val="tx1"/>
                </a:solidFill>
                <a:latin typeface="楷体" panose="02010609060101010101" charset="-122"/>
                <a:ea typeface="楷体" panose="02010609060101010101" charset="-122"/>
              </a:rPr>
              <a:t>    1.</a:t>
            </a:r>
            <a:r>
              <a:rPr lang="zh-CN" altLang="en-US" b="1">
                <a:solidFill>
                  <a:schemeClr val="tx1"/>
                </a:solidFill>
                <a:latin typeface="楷体" panose="02010609060101010101" charset="-122"/>
                <a:ea typeface="楷体" panose="02010609060101010101" charset="-122"/>
              </a:rPr>
              <a:t>维科斯基. 思维与语言[M]. 台北: 桂冠出版社, 1998: 35-39.</a:t>
            </a:r>
            <a:endParaRPr lang="zh-CN" altLang="en-US" b="1">
              <a:solidFill>
                <a:schemeClr val="tx1"/>
              </a:solidFill>
              <a:latin typeface="楷体" panose="02010609060101010101" charset="-122"/>
              <a:ea typeface="楷体" panose="02010609060101010101" charset="-122"/>
            </a:endParaRPr>
          </a:p>
          <a:p>
            <a:pPr fontAlgn="auto">
              <a:lnSpc>
                <a:spcPts val="1980"/>
              </a:lnSpc>
            </a:pPr>
            <a:r>
              <a:rPr lang="en-US" altLang="zh-CN" b="1">
                <a:solidFill>
                  <a:schemeClr val="tx1"/>
                </a:solidFill>
                <a:latin typeface="楷体" panose="02010609060101010101" charset="-122"/>
                <a:ea typeface="楷体" panose="02010609060101010101" charset="-122"/>
              </a:rPr>
              <a:t>    2.</a:t>
            </a:r>
            <a:r>
              <a:rPr lang="zh-CN" altLang="en-US" b="1">
                <a:solidFill>
                  <a:schemeClr val="tx1"/>
                </a:solidFill>
                <a:latin typeface="楷体" panose="02010609060101010101" charset="-122"/>
                <a:ea typeface="楷体" panose="02010609060101010101" charset="-122"/>
              </a:rPr>
              <a:t>[美]T·丹齐克著, 苏仲湘译. 数：科学的语言[M]. 上海: 上海教育出版社, 2000：74.</a:t>
            </a:r>
            <a:endParaRPr lang="zh-CN" altLang="en-US" b="1">
              <a:solidFill>
                <a:schemeClr val="tx1"/>
              </a:solidFill>
              <a:latin typeface="楷体" panose="02010609060101010101" charset="-122"/>
              <a:ea typeface="楷体" panose="02010609060101010101" charset="-122"/>
            </a:endParaRPr>
          </a:p>
          <a:p>
            <a:pPr fontAlgn="auto">
              <a:lnSpc>
                <a:spcPts val="1980"/>
              </a:lnSpc>
            </a:pPr>
            <a:r>
              <a:rPr lang="en-US" altLang="zh-CN" b="1">
                <a:solidFill>
                  <a:schemeClr val="tx1"/>
                </a:solidFill>
                <a:latin typeface="楷体" panose="02010609060101010101" charset="-122"/>
                <a:ea typeface="楷体" panose="02010609060101010101" charset="-122"/>
              </a:rPr>
              <a:t>    3.</a:t>
            </a:r>
            <a:r>
              <a:rPr lang="zh-CN" altLang="en-US" b="1">
                <a:solidFill>
                  <a:schemeClr val="tx1"/>
                </a:solidFill>
                <a:latin typeface="楷体" panose="02010609060101010101" charset="-122"/>
                <a:ea typeface="楷体" panose="02010609060101010101" charset="-122"/>
              </a:rPr>
              <a:t>李雅云, 李宝庆. 小学生数学语言学习的调查研究[J]. 教学与管理, 2011(10): 20-22.</a:t>
            </a:r>
            <a:endParaRPr lang="zh-CN" altLang="en-US" b="1">
              <a:solidFill>
                <a:schemeClr val="tx1"/>
              </a:solidFill>
              <a:latin typeface="楷体" panose="02010609060101010101" charset="-122"/>
              <a:ea typeface="楷体" panose="02010609060101010101" charset="-122"/>
            </a:endParaRPr>
          </a:p>
          <a:p>
            <a:pPr fontAlgn="auto">
              <a:lnSpc>
                <a:spcPts val="1980"/>
              </a:lnSpc>
            </a:pPr>
            <a:r>
              <a:rPr lang="en-US" altLang="zh-CN" b="1">
                <a:solidFill>
                  <a:schemeClr val="tx1"/>
                </a:solidFill>
                <a:latin typeface="楷体" panose="02010609060101010101" charset="-122"/>
                <a:ea typeface="楷体" panose="02010609060101010101" charset="-122"/>
              </a:rPr>
              <a:t>    4.</a:t>
            </a:r>
            <a:r>
              <a:rPr lang="zh-CN" altLang="en-US" b="1">
                <a:solidFill>
                  <a:schemeClr val="tx1"/>
                </a:solidFill>
                <a:latin typeface="楷体" panose="02010609060101010101" charset="-122"/>
                <a:ea typeface="楷体" panose="02010609060101010101" charset="-122"/>
              </a:rPr>
              <a:t>王工一. 强化数学语言训练提高数学课教学质量的实验研究[J]. 数学教育学报, 1999(4): 78-81.</a:t>
            </a:r>
            <a:endParaRPr lang="zh-CN" altLang="en-US" b="1">
              <a:solidFill>
                <a:schemeClr val="tx1"/>
              </a:solidFill>
              <a:latin typeface="楷体" panose="02010609060101010101" charset="-122"/>
              <a:ea typeface="楷体" panose="02010609060101010101" charset="-122"/>
            </a:endParaRPr>
          </a:p>
          <a:p>
            <a:pPr fontAlgn="auto">
              <a:lnSpc>
                <a:spcPts val="1980"/>
              </a:lnSpc>
            </a:pPr>
            <a:r>
              <a:rPr lang="en-US" altLang="zh-CN" b="1">
                <a:solidFill>
                  <a:schemeClr val="tx1"/>
                </a:solidFill>
                <a:latin typeface="楷体" panose="02010609060101010101" charset="-122"/>
                <a:ea typeface="楷体" panose="02010609060101010101" charset="-122"/>
              </a:rPr>
              <a:t>    5.</a:t>
            </a:r>
            <a:r>
              <a:rPr lang="zh-CN" altLang="en-US" b="1">
                <a:solidFill>
                  <a:schemeClr val="tx1"/>
                </a:solidFill>
                <a:latin typeface="楷体" panose="02010609060101010101" charset="-122"/>
                <a:ea typeface="楷体" panose="02010609060101010101" charset="-122"/>
              </a:rPr>
              <a:t>刘娟娟. 数学语言与小学数学教学[J]. 湖南第一师范学报, 2007(9): 34-37.</a:t>
            </a:r>
            <a:endParaRPr lang="zh-CN" altLang="en-US" b="1">
              <a:solidFill>
                <a:schemeClr val="tx1"/>
              </a:solidFill>
              <a:latin typeface="楷体" panose="02010609060101010101" charset="-122"/>
              <a:ea typeface="楷体" panose="02010609060101010101" charset="-122"/>
            </a:endParaRPr>
          </a:p>
          <a:p>
            <a:pPr fontAlgn="auto">
              <a:lnSpc>
                <a:spcPts val="1980"/>
              </a:lnSpc>
            </a:pPr>
            <a:r>
              <a:rPr lang="en-US" altLang="zh-CN" b="1">
                <a:solidFill>
                  <a:schemeClr val="tx1"/>
                </a:solidFill>
                <a:latin typeface="楷体" panose="02010609060101010101" charset="-122"/>
                <a:ea typeface="楷体" panose="02010609060101010101" charset="-122"/>
              </a:rPr>
              <a:t>    6.</a:t>
            </a:r>
            <a:r>
              <a:rPr lang="zh-CN" altLang="en-US" b="1">
                <a:solidFill>
                  <a:schemeClr val="tx1"/>
                </a:solidFill>
                <a:latin typeface="楷体" panose="02010609060101010101" charset="-122"/>
                <a:ea typeface="楷体" panose="02010609060101010101" charset="-122"/>
              </a:rPr>
              <a:t>吴有昌. 数学语言障碍初探[J]. 数学教育学报, 2002(2): 68-70.</a:t>
            </a:r>
            <a:endParaRPr lang="zh-CN" altLang="en-US" b="1">
              <a:solidFill>
                <a:schemeClr val="tx1"/>
              </a:solidFill>
              <a:latin typeface="楷体" panose="02010609060101010101" charset="-122"/>
              <a:ea typeface="楷体" panose="02010609060101010101" charset="-122"/>
            </a:endParaRPr>
          </a:p>
        </p:txBody>
      </p:sp>
      <p:sp>
        <p:nvSpPr>
          <p:cNvPr id="79" name="流程图: 文档 78"/>
          <p:cNvSpPr/>
          <p:nvPr/>
        </p:nvSpPr>
        <p:spPr>
          <a:xfrm>
            <a:off x="6012180" y="-20320"/>
            <a:ext cx="3131820" cy="864235"/>
          </a:xfrm>
          <a:prstGeom prst="flowChartDocumen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r>
              <a:rPr lang="zh-CN" altLang="zh-CN" sz="1800" b="1" dirty="0" smtClean="0">
                <a:sym typeface="+mn-ea"/>
              </a:rPr>
              <a:t>准备阶段</a:t>
            </a:r>
            <a:endParaRPr lang="zh-CN" altLang="zh-CN" sz="1800" b="1" dirty="0" smtClean="0">
              <a:sym typeface="+mn-ea"/>
            </a:endParaRPr>
          </a:p>
          <a:p>
            <a:pPr algn="ctr">
              <a:lnSpc>
                <a:spcPct val="150000"/>
              </a:lnSpc>
            </a:pPr>
            <a:r>
              <a:rPr lang="zh-CN" altLang="zh-CN" sz="1600" b="1" dirty="0" smtClean="0">
                <a:sym typeface="+mn-ea"/>
              </a:rPr>
              <a:t>（</a:t>
            </a:r>
            <a:r>
              <a:rPr lang="en-US" altLang="zh-CN" sz="1600" b="1" dirty="0" smtClean="0">
                <a:sym typeface="+mn-ea"/>
              </a:rPr>
              <a:t>2018</a:t>
            </a:r>
            <a:r>
              <a:rPr lang="zh-CN" altLang="zh-CN" sz="1600" b="1" dirty="0" smtClean="0">
                <a:sym typeface="+mn-ea"/>
              </a:rPr>
              <a:t>年</a:t>
            </a:r>
            <a:r>
              <a:rPr lang="en-US" altLang="zh-CN" sz="1600" b="1" dirty="0" smtClean="0">
                <a:sym typeface="+mn-ea"/>
              </a:rPr>
              <a:t>1</a:t>
            </a:r>
            <a:r>
              <a:rPr lang="zh-CN" altLang="zh-CN" sz="1600" b="1" dirty="0" smtClean="0">
                <a:sym typeface="+mn-ea"/>
              </a:rPr>
              <a:t>月—</a:t>
            </a:r>
            <a:r>
              <a:rPr lang="en-US" altLang="zh-CN" sz="1600" b="1" dirty="0" smtClean="0">
                <a:sym typeface="+mn-ea"/>
              </a:rPr>
              <a:t>2018</a:t>
            </a:r>
            <a:r>
              <a:rPr lang="zh-CN" altLang="zh-CN" sz="1600" b="1" dirty="0" smtClean="0">
                <a:sym typeface="+mn-ea"/>
              </a:rPr>
              <a:t>年</a:t>
            </a:r>
            <a:r>
              <a:rPr lang="en-US" altLang="zh-CN" sz="1600" b="1" dirty="0" smtClean="0">
                <a:sym typeface="+mn-ea"/>
              </a:rPr>
              <a:t>3</a:t>
            </a:r>
            <a:r>
              <a:rPr lang="zh-CN" altLang="zh-CN" sz="1600" b="1" dirty="0" smtClean="0">
                <a:sym typeface="+mn-ea"/>
              </a:rPr>
              <a:t>月）</a:t>
            </a:r>
            <a:endParaRPr lang="zh-CN" altLang="zh-CN" sz="1600" b="1" dirty="0" smtClean="0">
              <a:sym typeface="+mn-ea"/>
            </a:endParaRPr>
          </a:p>
        </p:txBody>
      </p:sp>
      <p:graphicFrame>
        <p:nvGraphicFramePr>
          <p:cNvPr id="2" name="表格 1"/>
          <p:cNvGraphicFramePr/>
          <p:nvPr/>
        </p:nvGraphicFramePr>
        <p:xfrm>
          <a:off x="2064385" y="1009015"/>
          <a:ext cx="4913630" cy="1748790"/>
        </p:xfrm>
        <a:graphic>
          <a:graphicData uri="http://schemas.openxmlformats.org/drawingml/2006/table">
            <a:tbl>
              <a:tblPr firstRow="1" bandRow="1">
                <a:tableStyleId>{BDBED569-4797-4DF1-A0F4-6AAB3CD982D8}</a:tableStyleId>
              </a:tblPr>
              <a:tblGrid>
                <a:gridCol w="697230"/>
                <a:gridCol w="4216400"/>
              </a:tblGrid>
              <a:tr h="582930">
                <a:tc>
                  <a:txBody>
                    <a:bodyPr/>
                    <a:p>
                      <a:pPr algn="ctr">
                        <a:buNone/>
                      </a:pPr>
                      <a:r>
                        <a:rPr lang="en-US" altLang="zh-CN" sz="2400" b="1">
                          <a:solidFill>
                            <a:schemeClr val="bg1"/>
                          </a:solidFill>
                        </a:rPr>
                        <a:t>01</a:t>
                      </a:r>
                      <a:endParaRPr lang="en-US" altLang="zh-CN" sz="2400" b="1">
                        <a:solidFill>
                          <a:schemeClr val="bg1"/>
                        </a:solidFill>
                      </a:endParaRPr>
                    </a:p>
                  </a:txBody>
                  <a:tcPr anchor="ctr" anchorCtr="0">
                    <a:lnL w="12700">
                      <a:solidFill>
                        <a:schemeClr val="accent5">
                          <a:lumMod val="75000"/>
                        </a:schemeClr>
                      </a:solidFill>
                      <a:prstDash val="solid"/>
                    </a:lnL>
                    <a:lnR w="12700">
                      <a:solidFill>
                        <a:schemeClr val="accent5">
                          <a:lumMod val="75000"/>
                        </a:schemeClr>
                      </a:solidFill>
                      <a:prstDash val="solid"/>
                    </a:lnR>
                    <a:lnT w="12700">
                      <a:solidFill>
                        <a:schemeClr val="accent5">
                          <a:lumMod val="75000"/>
                        </a:schemeClr>
                      </a:solidFill>
                      <a:prstDash val="solid"/>
                    </a:lnT>
                    <a:lnB w="12700">
                      <a:solidFill>
                        <a:schemeClr val="accent5">
                          <a:lumMod val="75000"/>
                        </a:schemeClr>
                      </a:solidFill>
                      <a:prstDash val="solid"/>
                    </a:lnB>
                    <a:solidFill>
                      <a:schemeClr val="accent5">
                        <a:lumMod val="75000"/>
                      </a:schemeClr>
                    </a:solidFill>
                  </a:tcPr>
                </a:tc>
                <a:tc>
                  <a:txBody>
                    <a:bodyPr/>
                    <a:p>
                      <a:pPr algn="l">
                        <a:buNone/>
                      </a:pPr>
                      <a:r>
                        <a:rPr lang="zh-CN" altLang="en-US" sz="2000" dirty="0">
                          <a:solidFill>
                            <a:schemeClr val="tx1"/>
                          </a:solidFill>
                          <a:effectLst/>
                          <a:latin typeface="微软雅黑" panose="020B0503020204020204" charset="-122"/>
                          <a:ea typeface="微软雅黑" panose="020B0503020204020204" charset="-122"/>
                          <a:cs typeface="+mn-ea"/>
                          <a:sym typeface="微软雅黑" panose="020B0503020204020204" charset="-122"/>
                        </a:rPr>
                        <a:t>成立课题组。</a:t>
                      </a:r>
                      <a:endParaRPr lang="zh-CN" altLang="en-US" sz="2000" dirty="0">
                        <a:solidFill>
                          <a:schemeClr val="tx1"/>
                        </a:solidFill>
                        <a:effectLst/>
                        <a:latin typeface="微软雅黑" panose="020B0503020204020204" charset="-122"/>
                        <a:ea typeface="微软雅黑" panose="020B0503020204020204" charset="-122"/>
                        <a:cs typeface="+mn-ea"/>
                        <a:sym typeface="微软雅黑" panose="020B0503020204020204" charset="-122"/>
                      </a:endParaRPr>
                    </a:p>
                  </a:txBody>
                  <a:tcPr anchor="ctr" anchorCtr="0">
                    <a:lnL w="12700">
                      <a:solidFill>
                        <a:schemeClr val="accent5">
                          <a:lumMod val="75000"/>
                        </a:schemeClr>
                      </a:solidFill>
                      <a:prstDash val="solid"/>
                    </a:lnL>
                    <a:lnR w="12700">
                      <a:solidFill>
                        <a:schemeClr val="accent5">
                          <a:lumMod val="75000"/>
                        </a:schemeClr>
                      </a:solidFill>
                      <a:prstDash val="solid"/>
                    </a:lnR>
                    <a:lnT w="12700">
                      <a:solidFill>
                        <a:schemeClr val="accent5">
                          <a:lumMod val="75000"/>
                        </a:schemeClr>
                      </a:solidFill>
                      <a:prstDash val="solid"/>
                    </a:lnT>
                    <a:lnB w="12700">
                      <a:solidFill>
                        <a:schemeClr val="accent5">
                          <a:lumMod val="75000"/>
                        </a:schemeClr>
                      </a:solidFill>
                      <a:prstDash val="solid"/>
                    </a:lnB>
                    <a:solidFill>
                      <a:schemeClr val="accent5">
                        <a:lumMod val="20000"/>
                        <a:lumOff val="80000"/>
                      </a:schemeClr>
                    </a:solidFill>
                  </a:tcPr>
                </a:tc>
              </a:tr>
              <a:tr h="582930">
                <a:tc>
                  <a:txBody>
                    <a:bodyPr/>
                    <a:p>
                      <a:pPr algn="ctr">
                        <a:buNone/>
                      </a:pPr>
                      <a:r>
                        <a:rPr lang="en-US" altLang="zh-CN" sz="2400" b="1">
                          <a:solidFill>
                            <a:schemeClr val="bg1"/>
                          </a:solidFill>
                        </a:rPr>
                        <a:t>02</a:t>
                      </a:r>
                      <a:endParaRPr lang="en-US" altLang="zh-CN" sz="2400" b="1">
                        <a:solidFill>
                          <a:schemeClr val="bg1"/>
                        </a:solidFill>
                      </a:endParaRPr>
                    </a:p>
                  </a:txBody>
                  <a:tcPr anchor="ctr" anchorCtr="0">
                    <a:lnL w="12700">
                      <a:solidFill>
                        <a:schemeClr val="accent5">
                          <a:lumMod val="75000"/>
                        </a:schemeClr>
                      </a:solidFill>
                      <a:prstDash val="solid"/>
                    </a:lnL>
                    <a:lnR w="12700">
                      <a:solidFill>
                        <a:schemeClr val="accent5">
                          <a:lumMod val="75000"/>
                        </a:schemeClr>
                      </a:solidFill>
                      <a:prstDash val="solid"/>
                    </a:lnR>
                    <a:lnT w="12700">
                      <a:solidFill>
                        <a:schemeClr val="accent5">
                          <a:lumMod val="75000"/>
                        </a:schemeClr>
                      </a:solidFill>
                      <a:prstDash val="solid"/>
                    </a:lnT>
                    <a:lnB w="12700">
                      <a:solidFill>
                        <a:schemeClr val="accent5">
                          <a:lumMod val="75000"/>
                        </a:schemeClr>
                      </a:solidFill>
                      <a:prstDash val="solid"/>
                    </a:lnB>
                    <a:solidFill>
                      <a:schemeClr val="accent5">
                        <a:lumMod val="75000"/>
                      </a:schemeClr>
                    </a:solidFill>
                  </a:tcPr>
                </a:tc>
                <a:tc>
                  <a:txBody>
                    <a:bodyPr/>
                    <a:p>
                      <a:pPr algn="l">
                        <a:buNone/>
                      </a:pPr>
                      <a:r>
                        <a:rPr lang="zh-CN" altLang="en-US" sz="2000" b="1" dirty="0">
                          <a:solidFill>
                            <a:schemeClr val="tx1"/>
                          </a:solidFill>
                          <a:effectLst/>
                          <a:latin typeface="微软雅黑" panose="020B0503020204020204" charset="-122"/>
                          <a:ea typeface="微软雅黑" panose="020B0503020204020204" charset="-122"/>
                          <a:cs typeface="+mn-ea"/>
                          <a:sym typeface="微软雅黑" panose="020B0503020204020204" charset="-122"/>
                        </a:rPr>
                        <a:t>调查研究，设计课题方案。</a:t>
                      </a:r>
                      <a:endParaRPr lang="zh-CN" altLang="en-US" sz="2000" b="1" dirty="0">
                        <a:solidFill>
                          <a:schemeClr val="tx1"/>
                        </a:solidFill>
                        <a:effectLst/>
                        <a:latin typeface="微软雅黑" panose="020B0503020204020204" charset="-122"/>
                        <a:ea typeface="微软雅黑" panose="020B0503020204020204" charset="-122"/>
                        <a:cs typeface="+mn-ea"/>
                        <a:sym typeface="微软雅黑" panose="020B0503020204020204" charset="-122"/>
                      </a:endParaRPr>
                    </a:p>
                  </a:txBody>
                  <a:tcPr anchor="ctr" anchorCtr="0">
                    <a:lnL w="12700">
                      <a:solidFill>
                        <a:schemeClr val="accent5">
                          <a:lumMod val="75000"/>
                        </a:schemeClr>
                      </a:solidFill>
                      <a:prstDash val="solid"/>
                    </a:lnL>
                    <a:lnR w="12700">
                      <a:solidFill>
                        <a:schemeClr val="accent5">
                          <a:lumMod val="75000"/>
                        </a:schemeClr>
                      </a:solidFill>
                      <a:prstDash val="solid"/>
                    </a:lnR>
                    <a:lnT w="12700">
                      <a:solidFill>
                        <a:schemeClr val="accent5">
                          <a:lumMod val="75000"/>
                        </a:schemeClr>
                      </a:solidFill>
                      <a:prstDash val="solid"/>
                    </a:lnT>
                    <a:lnB w="12700">
                      <a:solidFill>
                        <a:schemeClr val="accent5">
                          <a:lumMod val="75000"/>
                        </a:schemeClr>
                      </a:solidFill>
                      <a:prstDash val="solid"/>
                    </a:lnB>
                  </a:tcPr>
                </a:tc>
              </a:tr>
              <a:tr h="582930">
                <a:tc>
                  <a:txBody>
                    <a:bodyPr/>
                    <a:p>
                      <a:pPr algn="ctr">
                        <a:buNone/>
                      </a:pPr>
                      <a:r>
                        <a:rPr lang="en-US" altLang="zh-CN" sz="2400" b="1">
                          <a:solidFill>
                            <a:schemeClr val="bg1"/>
                          </a:solidFill>
                        </a:rPr>
                        <a:t>03</a:t>
                      </a:r>
                      <a:endParaRPr lang="en-US" altLang="zh-CN" sz="2400" b="1">
                        <a:solidFill>
                          <a:schemeClr val="bg1"/>
                        </a:solidFill>
                      </a:endParaRPr>
                    </a:p>
                  </a:txBody>
                  <a:tcPr anchor="ctr" anchorCtr="0">
                    <a:lnL w="12700">
                      <a:solidFill>
                        <a:schemeClr val="accent5">
                          <a:lumMod val="75000"/>
                        </a:schemeClr>
                      </a:solidFill>
                      <a:prstDash val="solid"/>
                    </a:lnL>
                    <a:lnR w="12700">
                      <a:solidFill>
                        <a:schemeClr val="accent5">
                          <a:lumMod val="75000"/>
                        </a:schemeClr>
                      </a:solidFill>
                      <a:prstDash val="solid"/>
                    </a:lnR>
                    <a:lnT w="12700">
                      <a:solidFill>
                        <a:schemeClr val="accent5">
                          <a:lumMod val="75000"/>
                        </a:schemeClr>
                      </a:solidFill>
                      <a:prstDash val="solid"/>
                    </a:lnT>
                    <a:lnB w="12700">
                      <a:solidFill>
                        <a:schemeClr val="accent5">
                          <a:lumMod val="75000"/>
                        </a:schemeClr>
                      </a:solidFill>
                      <a:prstDash val="solid"/>
                    </a:lnB>
                    <a:solidFill>
                      <a:schemeClr val="accent5">
                        <a:lumMod val="75000"/>
                      </a:schemeClr>
                    </a:solidFill>
                  </a:tcPr>
                </a:tc>
                <a:tc>
                  <a:txBody>
                    <a:bodyPr/>
                    <a:p>
                      <a:pPr algn="l">
                        <a:buNone/>
                      </a:pPr>
                      <a:r>
                        <a:rPr lang="zh-CN" altLang="en-US" sz="2000" b="1" dirty="0">
                          <a:solidFill>
                            <a:schemeClr val="tx1"/>
                          </a:solidFill>
                          <a:effectLst/>
                          <a:latin typeface="微软雅黑" panose="020B0503020204020204" charset="-122"/>
                          <a:ea typeface="微软雅黑" panose="020B0503020204020204" charset="-122"/>
                          <a:cs typeface="+mn-ea"/>
                          <a:sym typeface="微软雅黑" panose="020B0503020204020204" charset="-122"/>
                        </a:rPr>
                        <a:t>理论学习，完成文献综述。</a:t>
                      </a:r>
                      <a:endParaRPr lang="zh-CN" altLang="en-US" sz="2000" b="1" dirty="0">
                        <a:solidFill>
                          <a:schemeClr val="tx1"/>
                        </a:solidFill>
                        <a:effectLst/>
                        <a:latin typeface="微软雅黑" panose="020B0503020204020204" charset="-122"/>
                        <a:ea typeface="微软雅黑" panose="020B0503020204020204" charset="-122"/>
                        <a:cs typeface="+mn-ea"/>
                        <a:sym typeface="微软雅黑" panose="020B0503020204020204" charset="-122"/>
                      </a:endParaRPr>
                    </a:p>
                  </a:txBody>
                  <a:tcPr anchor="ctr" anchorCtr="0">
                    <a:lnL w="12700">
                      <a:solidFill>
                        <a:schemeClr val="accent5">
                          <a:lumMod val="75000"/>
                        </a:schemeClr>
                      </a:solidFill>
                      <a:prstDash val="solid"/>
                    </a:lnL>
                    <a:lnR w="12700">
                      <a:solidFill>
                        <a:schemeClr val="accent5">
                          <a:lumMod val="75000"/>
                        </a:schemeClr>
                      </a:solidFill>
                      <a:prstDash val="solid"/>
                    </a:lnR>
                    <a:lnT w="12700">
                      <a:solidFill>
                        <a:schemeClr val="accent5">
                          <a:lumMod val="75000"/>
                        </a:schemeClr>
                      </a:solidFill>
                      <a:prstDash val="solid"/>
                    </a:lnT>
                    <a:lnB w="12700">
                      <a:solidFill>
                        <a:schemeClr val="accent5">
                          <a:lumMod val="75000"/>
                        </a:schemeClr>
                      </a:solidFill>
                      <a:prstDash val="solid"/>
                    </a:lnB>
                    <a:solidFill>
                      <a:schemeClr val="accent5">
                        <a:lumMod val="20000"/>
                        <a:lumOff val="80000"/>
                      </a:schemeClr>
                    </a:solidFill>
                  </a:tcPr>
                </a:tc>
              </a:tr>
            </a:tbl>
          </a:graphicData>
        </a:graphic>
      </p:graphicFrame>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p="http://schemas.openxmlformats.org/presentationml/2006/main">
  <p:tag name="KSO_WM_TAG_VERSION" val="1.0"/>
  <p:tag name="KSO_WM_BEAUTIFY_FLAG" val="#wm#"/>
  <p:tag name="KSO_WM_UNIT_TYPE" val="i"/>
  <p:tag name="KSO_WM_UNIT_ID" val="diagram634_3*i*1"/>
  <p:tag name="KSO_WM_TEMPLATE_CATEGORY" val="diagram"/>
  <p:tag name="KSO_WM_TEMPLATE_INDEX" val="634"/>
  <p:tag name="KSO_WM_UNIT_INDEX" val="1"/>
</p:tagLst>
</file>

<file path=ppt/tags/tag10.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a"/>
  <p:tag name="KSO_WM_UNIT_INDEX" val="1_3_1"/>
  <p:tag name="KSO_WM_UNIT_ID" val="diagram634_3*l_h_a*1_3_1"/>
  <p:tag name="KSO_WM_UNIT_CLEAR" val="1"/>
  <p:tag name="KSO_WM_UNIT_LAYERLEVEL" val="1_1_1"/>
  <p:tag name="KSO_WM_UNIT_VALUE" val="33"/>
  <p:tag name="KSO_WM_UNIT_HIGHLIGHT" val="0"/>
  <p:tag name="KSO_WM_UNIT_COMPATIBLE" val="0"/>
  <p:tag name="KSO_WM_UNIT_PRESET_TEXT_INDEX" val="3"/>
  <p:tag name="KSO_WM_DIAGRAM_GROUP_CODE" val="l1-1"/>
  <p:tag name="KSO_WM_UNIT_PRESET_TEXT_LEN" val="17"/>
  <p:tag name="KSO_WM_UNIT_FILL_FORE_SCHEMECOLOR_INDEX" val="7"/>
  <p:tag name="KSO_WM_UNIT_FILL_TYPE" val="1"/>
  <p:tag name="KSO_WM_UNIT_TEXT_FILL_FORE_SCHEMECOLOR_INDEX" val="2"/>
  <p:tag name="KSO_WM_UNIT_TEXT_FILL_TYPE" val="1"/>
</p:tagLst>
</file>

<file path=ppt/tags/tag11.xml><?xml version="1.0" encoding="utf-8"?>
<p:tagLst xmlns:p="http://schemas.openxmlformats.org/presentationml/2006/main">
  <p:tag name="KSO_WM_TAG_VERSION" val="1.0"/>
  <p:tag name="KSO_WM_BEAUTIFY_FLAG" val="#wm#"/>
  <p:tag name="KSO_WM_TEMPLATE_CATEGORY" val="diagram"/>
  <p:tag name="KSO_WM_TEMPLATE_INDEX" val="634"/>
  <p:tag name="KSO_WM_UNIT_TYPE" val="l_i"/>
  <p:tag name="KSO_WM_UNIT_INDEX" val="1_3"/>
  <p:tag name="KSO_WM_UNIT_ID" val="diagram634_3*l_i*1_3"/>
  <p:tag name="KSO_WM_UNIT_CLEAR" val="1"/>
  <p:tag name="KSO_WM_UNIT_LAYERLEVEL" val="1_1"/>
  <p:tag name="KSO_WM_DIAGRAM_GROUP_CODE" val="l1-1"/>
  <p:tag name="KSO_WM_UNIT_TEXT_FILL_FORE_SCHEMECOLOR_INDEX" val="7"/>
  <p:tag name="KSO_WM_UNIT_TEXT_FILL_TYPE" val="1"/>
</p:tagLst>
</file>

<file path=ppt/tags/tag12.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f"/>
  <p:tag name="KSO_WM_UNIT_INDEX" val="1_3_1"/>
  <p:tag name="KSO_WM_UNIT_ID" val="diagram634_3*l_h_f*1_3_1"/>
  <p:tag name="KSO_WM_UNIT_CLEAR" val="1"/>
  <p:tag name="KSO_WM_UNIT_LAYERLEVEL" val="1_1_1"/>
  <p:tag name="KSO_WM_UNIT_VALUE" val="34"/>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13.xml><?xml version="1.0" encoding="utf-8"?>
<p:tagLst xmlns:p="http://schemas.openxmlformats.org/presentationml/2006/main">
  <p:tag name="KSO_WM_TAG_VERSION" val="1.0"/>
  <p:tag name="KSO_WM_BEAUTIFY_FLAG" val="#wm#"/>
  <p:tag name="KSO_WM_UNIT_TYPE" val="i"/>
  <p:tag name="KSO_WM_UNIT_ID" val="diagram634_3*i*22"/>
  <p:tag name="KSO_WM_TEMPLATE_CATEGORY" val="diagram"/>
  <p:tag name="KSO_WM_TEMPLATE_INDEX" val="634"/>
  <p:tag name="KSO_WM_UNIT_INDEX" val="22"/>
</p:tagLst>
</file>

<file path=ppt/tags/tag14.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a"/>
  <p:tag name="KSO_WM_UNIT_INDEX" val="1_4_1"/>
  <p:tag name="KSO_WM_UNIT_ID" val="diagram634_3*l_h_a*1_4_1"/>
  <p:tag name="KSO_WM_UNIT_CLEAR" val="1"/>
  <p:tag name="KSO_WM_UNIT_LAYERLEVEL" val="1_1_1"/>
  <p:tag name="KSO_WM_UNIT_VALUE" val="33"/>
  <p:tag name="KSO_WM_UNIT_HIGHLIGHT" val="0"/>
  <p:tag name="KSO_WM_UNIT_COMPATIBLE" val="0"/>
  <p:tag name="KSO_WM_UNIT_PRESET_TEXT_INDEX" val="3"/>
  <p:tag name="KSO_WM_DIAGRAM_GROUP_CODE" val="l1-1"/>
  <p:tag name="KSO_WM_UNIT_PRESET_TEXT_LEN" val="17"/>
  <p:tag name="KSO_WM_UNIT_FILL_FORE_SCHEMECOLOR_INDEX" val="8"/>
  <p:tag name="KSO_WM_UNIT_FILL_TYPE" val="1"/>
  <p:tag name="KSO_WM_UNIT_TEXT_FILL_FORE_SCHEMECOLOR_INDEX" val="2"/>
  <p:tag name="KSO_WM_UNIT_TEXT_FILL_TYPE" val="1"/>
</p:tagLst>
</file>

<file path=ppt/tags/tag15.xml><?xml version="1.0" encoding="utf-8"?>
<p:tagLst xmlns:p="http://schemas.openxmlformats.org/presentationml/2006/main">
  <p:tag name="KSO_WM_TAG_VERSION" val="1.0"/>
  <p:tag name="KSO_WM_BEAUTIFY_FLAG" val="#wm#"/>
  <p:tag name="KSO_WM_TEMPLATE_CATEGORY" val="diagram"/>
  <p:tag name="KSO_WM_TEMPLATE_INDEX" val="634"/>
  <p:tag name="KSO_WM_UNIT_TYPE" val="l_i"/>
  <p:tag name="KSO_WM_UNIT_INDEX" val="1_4"/>
  <p:tag name="KSO_WM_UNIT_ID" val="diagram634_3*l_i*1_4"/>
  <p:tag name="KSO_WM_UNIT_CLEAR" val="1"/>
  <p:tag name="KSO_WM_UNIT_LAYERLEVEL" val="1_1"/>
  <p:tag name="KSO_WM_DIAGRAM_GROUP_CODE" val="l1-1"/>
  <p:tag name="KSO_WM_UNIT_TEXT_FILL_FORE_SCHEMECOLOR_INDEX" val="8"/>
  <p:tag name="KSO_WM_UNIT_TEXT_FILL_TYPE" val="1"/>
</p:tagLst>
</file>

<file path=ppt/tags/tag16.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f"/>
  <p:tag name="KSO_WM_UNIT_INDEX" val="1_4_1"/>
  <p:tag name="KSO_WM_UNIT_ID" val="diagram634_3*l_h_f*1_4_1"/>
  <p:tag name="KSO_WM_UNIT_CLEAR" val="1"/>
  <p:tag name="KSO_WM_UNIT_LAYERLEVEL" val="1_1_1"/>
  <p:tag name="KSO_WM_UNIT_VALUE" val="34"/>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17.xml><?xml version="1.0" encoding="utf-8"?>
<p:tagLst xmlns:p="http://schemas.openxmlformats.org/presentationml/2006/main">
  <p:tag name="KSO_WM_TEMPLATE_CATEGORY" val="diagram"/>
  <p:tag name="KSO_WM_TEMPLATE_INDEX" val="160404"/>
  <p:tag name="KSO_WM_UNIT_TYPE" val="l_i"/>
  <p:tag name="KSO_WM_UNIT_INDEX" val="1_1"/>
  <p:tag name="KSO_WM_UNIT_ID" val="diagram160404_4*l_i*1_1"/>
  <p:tag name="KSO_WM_UNIT_CLEAR" val="1"/>
  <p:tag name="KSO_WM_UNIT_LAYERLEVEL" val="1_1"/>
  <p:tag name="KSO_WM_BEAUTIFY_FLAG" val="#wm#"/>
  <p:tag name="KSO_WM_TAG_VERSION" val="1.0"/>
  <p:tag name="KSO_WM_DIAGRAM_GROUP_CODE" val="l1-1"/>
  <p:tag name="KSO_WM_UNIT_LINE_FORE_SCHEMECOLOR_INDEX" val="5"/>
  <p:tag name="KSO_WM_UNIT_LINE_FILL_TYPE" val="2"/>
</p:tagLst>
</file>

<file path=ppt/tags/tag18.xml><?xml version="1.0" encoding="utf-8"?>
<p:tagLst xmlns:p="http://schemas.openxmlformats.org/presentationml/2006/main">
  <p:tag name="KSO_WM_TAG_VERSION" val="1.0"/>
  <p:tag name="KSO_WM_BEAUTIFY_FLAG" val="#wm#"/>
  <p:tag name="KSO_WM_UNIT_TYPE" val="i"/>
  <p:tag name="KSO_WM_UNIT_ID" val="diagram160404_4*i*2"/>
  <p:tag name="KSO_WM_TEMPLATE_CATEGORY" val="diagram"/>
  <p:tag name="KSO_WM_TEMPLATE_INDEX" val="160404"/>
  <p:tag name="KSO_WM_UNIT_INDEX" val="2"/>
</p:tagLst>
</file>

<file path=ppt/tags/tag19.xml><?xml version="1.0" encoding="utf-8"?>
<p:tagLst xmlns:p="http://schemas.openxmlformats.org/presentationml/2006/main">
  <p:tag name="KSO_WM_TEMPLATE_CATEGORY" val="diagram"/>
  <p:tag name="KSO_WM_TEMPLATE_INDEX" val="160404"/>
  <p:tag name="KSO_WM_UNIT_TYPE" val="l_i"/>
  <p:tag name="KSO_WM_UNIT_INDEX" val="1_2"/>
  <p:tag name="KSO_WM_UNIT_ID" val="diagram160404_4*l_i*1_2"/>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2"/>
  <p:tag name="KSO_WM_UNIT_TEXT_FILL_TYPE" val="1"/>
</p:tagLst>
</file>

<file path=ppt/tags/tag2.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a"/>
  <p:tag name="KSO_WM_UNIT_INDEX" val="1_1_1"/>
  <p:tag name="KSO_WM_UNIT_ID" val="diagram634_3*l_h_a*1_1_1"/>
  <p:tag name="KSO_WM_UNIT_CLEAR" val="1"/>
  <p:tag name="KSO_WM_UNIT_LAYERLEVEL" val="1_1_1"/>
  <p:tag name="KSO_WM_UNIT_VALUE" val="33"/>
  <p:tag name="KSO_WM_UNIT_HIGHLIGHT" val="0"/>
  <p:tag name="KSO_WM_UNIT_COMPATIBLE" val="0"/>
  <p:tag name="KSO_WM_UNIT_PRESET_TEXT_INDEX" val="3"/>
  <p:tag name="KSO_WM_DIAGRAM_GROUP_CODE" val="l1-1"/>
  <p:tag name="KSO_WM_UNIT_PRESET_TEXT_LEN" val="17"/>
  <p:tag name="KSO_WM_UNIT_FILL_FORE_SCHEMECOLOR_INDEX" val="5"/>
  <p:tag name="KSO_WM_UNIT_FILL_TYPE" val="1"/>
  <p:tag name="KSO_WM_UNIT_TEXT_FILL_FORE_SCHEMECOLOR_INDEX" val="2"/>
  <p:tag name="KSO_WM_UNIT_TEXT_FILL_TYPE" val="1"/>
</p:tagLst>
</file>

<file path=ppt/tags/tag20.xml><?xml version="1.0" encoding="utf-8"?>
<p:tagLst xmlns:p="http://schemas.openxmlformats.org/presentationml/2006/main">
  <p:tag name="KSO_WM_TEMPLATE_CATEGORY" val="diagram"/>
  <p:tag name="KSO_WM_TEMPLATE_INDEX" val="160404"/>
  <p:tag name="KSO_WM_UNIT_TYPE" val="l_i"/>
  <p:tag name="KSO_WM_UNIT_INDEX" val="1_3"/>
  <p:tag name="KSO_WM_UNIT_ID" val="diagram160404_4*l_i*1_3"/>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14"/>
  <p:tag name="KSO_WM_UNIT_TEXT_FILL_TYPE" val="1"/>
</p:tagLst>
</file>

<file path=ppt/tags/tag21.xml><?xml version="1.0" encoding="utf-8"?>
<p:tagLst xmlns:p="http://schemas.openxmlformats.org/presentationml/2006/main">
  <p:tag name="KSO_WM_TEMPLATE_CATEGORY" val="diagram"/>
  <p:tag name="KSO_WM_TEMPLATE_INDEX" val="160404"/>
  <p:tag name="KSO_WM_UNIT_TYPE" val="l_h_f"/>
  <p:tag name="KSO_WM_UNIT_INDEX" val="1_1_1"/>
  <p:tag name="KSO_WM_UNIT_ID" val="diagram160404_4*l_h_f*1_1_1"/>
  <p:tag name="KSO_WM_UNIT_CLEAR" val="1"/>
  <p:tag name="KSO_WM_UNIT_LAYERLEVEL" val="1_1_1"/>
  <p:tag name="KSO_WM_UNIT_VALUE" val="44"/>
  <p:tag name="KSO_WM_UNIT_HIGHLIGHT" val="0"/>
  <p:tag name="KSO_WM_UNIT_COMPATIBLE" val="0"/>
  <p:tag name="KSO_WM_BEAUTIFY_FLAG" val="#wm#"/>
  <p:tag name="KSO_WM_UNIT_PRESET_TEXT_INDEX" val="4"/>
  <p:tag name="KSO_WM_UNIT_PRESET_TEXT_LEN" val="57"/>
  <p:tag name="KSO_WM_TAG_VERSION" val="1.0"/>
  <p:tag name="KSO_WM_DIAGRAM_GROUP_CODE" val="l1-1"/>
  <p:tag name="KSO_WM_UNIT_TEXT_FILL_FORE_SCHEMECOLOR_INDEX" val="5"/>
  <p:tag name="KSO_WM_UNIT_TEXT_FILL_TYPE" val="1"/>
</p:tagLst>
</file>

<file path=ppt/tags/tag22.xml><?xml version="1.0" encoding="utf-8"?>
<p:tagLst xmlns:p="http://schemas.openxmlformats.org/presentationml/2006/main">
  <p:tag name="KSO_WM_TAG_VERSION" val="1.0"/>
  <p:tag name="KSO_WM_BEAUTIFY_FLAG" val="#wm#"/>
  <p:tag name="KSO_WM_UNIT_TYPE" val="i"/>
  <p:tag name="KSO_WM_UNIT_ID" val="diagram160404_4*i*9"/>
  <p:tag name="KSO_WM_TEMPLATE_CATEGORY" val="diagram"/>
  <p:tag name="KSO_WM_TEMPLATE_INDEX" val="160404"/>
  <p:tag name="KSO_WM_UNIT_INDEX" val="9"/>
</p:tagLst>
</file>

<file path=ppt/tags/tag23.xml><?xml version="1.0" encoding="utf-8"?>
<p:tagLst xmlns:p="http://schemas.openxmlformats.org/presentationml/2006/main">
  <p:tag name="KSO_WM_TEMPLATE_CATEGORY" val="diagram"/>
  <p:tag name="KSO_WM_TEMPLATE_INDEX" val="160404"/>
  <p:tag name="KSO_WM_UNIT_TYPE" val="l_i"/>
  <p:tag name="KSO_WM_UNIT_INDEX" val="1_4"/>
  <p:tag name="KSO_WM_UNIT_ID" val="diagram160404_4*l_i*1_4"/>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2"/>
  <p:tag name="KSO_WM_UNIT_TEXT_FILL_TYPE" val="1"/>
</p:tagLst>
</file>

<file path=ppt/tags/tag24.xml><?xml version="1.0" encoding="utf-8"?>
<p:tagLst xmlns:p="http://schemas.openxmlformats.org/presentationml/2006/main">
  <p:tag name="KSO_WM_TEMPLATE_CATEGORY" val="diagram"/>
  <p:tag name="KSO_WM_TEMPLATE_INDEX" val="160404"/>
  <p:tag name="KSO_WM_UNIT_TYPE" val="l_i"/>
  <p:tag name="KSO_WM_UNIT_INDEX" val="1_5"/>
  <p:tag name="KSO_WM_UNIT_ID" val="diagram160404_4*l_i*1_5"/>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14"/>
  <p:tag name="KSO_WM_UNIT_TEXT_FILL_TYPE" val="1"/>
</p:tagLst>
</file>

<file path=ppt/tags/tag25.xml><?xml version="1.0" encoding="utf-8"?>
<p:tagLst xmlns:p="http://schemas.openxmlformats.org/presentationml/2006/main">
  <p:tag name="KSO_WM_TEMPLATE_CATEGORY" val="diagram"/>
  <p:tag name="KSO_WM_TEMPLATE_INDEX" val="160404"/>
  <p:tag name="KSO_WM_UNIT_TYPE" val="l_h_f"/>
  <p:tag name="KSO_WM_UNIT_INDEX" val="1_2_1"/>
  <p:tag name="KSO_WM_UNIT_ID" val="diagram160404_4*l_h_f*1_2_1"/>
  <p:tag name="KSO_WM_UNIT_CLEAR" val="1"/>
  <p:tag name="KSO_WM_UNIT_LAYERLEVEL" val="1_1_1"/>
  <p:tag name="KSO_WM_UNIT_VALUE" val="44"/>
  <p:tag name="KSO_WM_UNIT_HIGHLIGHT" val="0"/>
  <p:tag name="KSO_WM_UNIT_COMPATIBLE" val="0"/>
  <p:tag name="KSO_WM_BEAUTIFY_FLAG" val="#wm#"/>
  <p:tag name="KSO_WM_UNIT_PRESET_TEXT_INDEX" val="4"/>
  <p:tag name="KSO_WM_UNIT_PRESET_TEXT_LEN" val="57"/>
  <p:tag name="KSO_WM_TAG_VERSION" val="1.0"/>
  <p:tag name="KSO_WM_DIAGRAM_GROUP_CODE" val="l1-1"/>
  <p:tag name="KSO_WM_UNIT_TEXT_FILL_FORE_SCHEMECOLOR_INDEX" val="5"/>
  <p:tag name="KSO_WM_UNIT_TEXT_FILL_TYPE" val="1"/>
</p:tagLst>
</file>

<file path=ppt/tags/tag26.xml><?xml version="1.0" encoding="utf-8"?>
<p:tagLst xmlns:p="http://schemas.openxmlformats.org/presentationml/2006/main">
  <p:tag name="KSO_WM_TAG_VERSION" val="1.0"/>
  <p:tag name="KSO_WM_BEAUTIFY_FLAG" val="#wm#"/>
  <p:tag name="KSO_WM_UNIT_TYPE" val="i"/>
  <p:tag name="KSO_WM_UNIT_ID" val="diagram160404_4*i*16"/>
  <p:tag name="KSO_WM_TEMPLATE_CATEGORY" val="diagram"/>
  <p:tag name="KSO_WM_TEMPLATE_INDEX" val="160404"/>
  <p:tag name="KSO_WM_UNIT_INDEX" val="16"/>
</p:tagLst>
</file>

<file path=ppt/tags/tag27.xml><?xml version="1.0" encoding="utf-8"?>
<p:tagLst xmlns:p="http://schemas.openxmlformats.org/presentationml/2006/main">
  <p:tag name="KSO_WM_TEMPLATE_CATEGORY" val="diagram"/>
  <p:tag name="KSO_WM_TEMPLATE_INDEX" val="160404"/>
  <p:tag name="KSO_WM_UNIT_TYPE" val="l_i"/>
  <p:tag name="KSO_WM_UNIT_INDEX" val="1_6"/>
  <p:tag name="KSO_WM_UNIT_ID" val="diagram160404_4*l_i*1_6"/>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2"/>
  <p:tag name="KSO_WM_UNIT_TEXT_FILL_TYPE" val="1"/>
</p:tagLst>
</file>

<file path=ppt/tags/tag28.xml><?xml version="1.0" encoding="utf-8"?>
<p:tagLst xmlns:p="http://schemas.openxmlformats.org/presentationml/2006/main">
  <p:tag name="KSO_WM_TEMPLATE_CATEGORY" val="diagram"/>
  <p:tag name="KSO_WM_TEMPLATE_INDEX" val="160404"/>
  <p:tag name="KSO_WM_UNIT_TYPE" val="l_i"/>
  <p:tag name="KSO_WM_UNIT_INDEX" val="1_7"/>
  <p:tag name="KSO_WM_UNIT_ID" val="diagram160404_4*l_i*1_7"/>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14"/>
  <p:tag name="KSO_WM_UNIT_TEXT_FILL_TYPE" val="1"/>
</p:tagLst>
</file>

<file path=ppt/tags/tag29.xml><?xml version="1.0" encoding="utf-8"?>
<p:tagLst xmlns:p="http://schemas.openxmlformats.org/presentationml/2006/main">
  <p:tag name="KSO_WM_TEMPLATE_CATEGORY" val="diagram"/>
  <p:tag name="KSO_WM_TEMPLATE_INDEX" val="160404"/>
  <p:tag name="KSO_WM_UNIT_TYPE" val="l_h_f"/>
  <p:tag name="KSO_WM_UNIT_INDEX" val="1_3_1"/>
  <p:tag name="KSO_WM_UNIT_ID" val="diagram160404_4*l_h_f*1_3_1"/>
  <p:tag name="KSO_WM_UNIT_CLEAR" val="1"/>
  <p:tag name="KSO_WM_UNIT_LAYERLEVEL" val="1_1_1"/>
  <p:tag name="KSO_WM_UNIT_VALUE" val="44"/>
  <p:tag name="KSO_WM_UNIT_HIGHLIGHT" val="0"/>
  <p:tag name="KSO_WM_UNIT_COMPATIBLE" val="0"/>
  <p:tag name="KSO_WM_BEAUTIFY_FLAG" val="#wm#"/>
  <p:tag name="KSO_WM_UNIT_PRESET_TEXT_INDEX" val="4"/>
  <p:tag name="KSO_WM_UNIT_PRESET_TEXT_LEN" val="57"/>
  <p:tag name="KSO_WM_TAG_VERSION" val="1.0"/>
  <p:tag name="KSO_WM_DIAGRAM_GROUP_CODE" val="l1-1"/>
  <p:tag name="KSO_WM_UNIT_TEXT_FILL_FORE_SCHEMECOLOR_INDEX" val="5"/>
  <p:tag name="KSO_WM_UNIT_TEXT_FILL_TYPE" val="1"/>
</p:tagLst>
</file>

<file path=ppt/tags/tag3.xml><?xml version="1.0" encoding="utf-8"?>
<p:tagLst xmlns:p="http://schemas.openxmlformats.org/presentationml/2006/main">
  <p:tag name="KSO_WM_TAG_VERSION" val="1.0"/>
  <p:tag name="KSO_WM_BEAUTIFY_FLAG" val="#wm#"/>
  <p:tag name="KSO_WM_TEMPLATE_CATEGORY" val="diagram"/>
  <p:tag name="KSO_WM_TEMPLATE_INDEX" val="634"/>
  <p:tag name="KSO_WM_UNIT_TYPE" val="l_i"/>
  <p:tag name="KSO_WM_UNIT_INDEX" val="1_1"/>
  <p:tag name="KSO_WM_UNIT_ID" val="diagram634_3*l_i*1_1"/>
  <p:tag name="KSO_WM_UNIT_CLEAR" val="1"/>
  <p:tag name="KSO_WM_UNIT_LAYERLEVEL" val="1_1"/>
  <p:tag name="KSO_WM_DIAGRAM_GROUP_CODE" val="l1-1"/>
  <p:tag name="KSO_WM_UNIT_TEXT_FILL_FORE_SCHEMECOLOR_INDEX" val="5"/>
  <p:tag name="KSO_WM_UNIT_TEXT_FILL_TYPE" val="1"/>
</p:tagLst>
</file>

<file path=ppt/tags/tag30.xml><?xml version="1.0" encoding="utf-8"?>
<p:tagLst xmlns:p="http://schemas.openxmlformats.org/presentationml/2006/main">
  <p:tag name="KSO_WM_TAG_VERSION" val="1.0"/>
  <p:tag name="KSO_WM_BEAUTIFY_FLAG" val="#wm#"/>
  <p:tag name="KSO_WM_UNIT_TYPE" val="i"/>
  <p:tag name="KSO_WM_UNIT_ID" val="diagram160404_4*i*23"/>
  <p:tag name="KSO_WM_TEMPLATE_CATEGORY" val="diagram"/>
  <p:tag name="KSO_WM_TEMPLATE_INDEX" val="160404"/>
  <p:tag name="KSO_WM_UNIT_INDEX" val="23"/>
</p:tagLst>
</file>

<file path=ppt/tags/tag31.xml><?xml version="1.0" encoding="utf-8"?>
<p:tagLst xmlns:p="http://schemas.openxmlformats.org/presentationml/2006/main">
  <p:tag name="KSO_WM_TEMPLATE_CATEGORY" val="diagram"/>
  <p:tag name="KSO_WM_TEMPLATE_INDEX" val="160404"/>
  <p:tag name="KSO_WM_UNIT_TYPE" val="l_i"/>
  <p:tag name="KSO_WM_UNIT_INDEX" val="1_8"/>
  <p:tag name="KSO_WM_UNIT_ID" val="diagram160404_4*l_i*1_8"/>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2"/>
  <p:tag name="KSO_WM_UNIT_TEXT_FILL_TYPE" val="1"/>
</p:tagLst>
</file>

<file path=ppt/tags/tag32.xml><?xml version="1.0" encoding="utf-8"?>
<p:tagLst xmlns:p="http://schemas.openxmlformats.org/presentationml/2006/main">
  <p:tag name="KSO_WM_TEMPLATE_CATEGORY" val="diagram"/>
  <p:tag name="KSO_WM_TEMPLATE_INDEX" val="160404"/>
  <p:tag name="KSO_WM_UNIT_TYPE" val="l_i"/>
  <p:tag name="KSO_WM_UNIT_INDEX" val="1_9"/>
  <p:tag name="KSO_WM_UNIT_ID" val="diagram160404_4*l_i*1_9"/>
  <p:tag name="KSO_WM_UNIT_CLEAR" val="1"/>
  <p:tag name="KSO_WM_UNIT_LAYERLEVEL" val="1_1"/>
  <p:tag name="KSO_WM_BEAUTIFY_FLAG" val="#wm#"/>
  <p:tag name="KSO_WM_TAG_VERSION" val="1.0"/>
  <p:tag name="KSO_WM_DIAGRAM_GROUP_CODE" val="l1-1"/>
  <p:tag name="KSO_WM_UNIT_FILL_FORE_SCHEMECOLOR_INDEX" val="5"/>
  <p:tag name="KSO_WM_UNIT_FILL_TYPE" val="1"/>
  <p:tag name="KSO_WM_UNIT_TEXT_FILL_FORE_SCHEMECOLOR_INDEX" val="14"/>
  <p:tag name="KSO_WM_UNIT_TEXT_FILL_TYPE" val="1"/>
</p:tagLst>
</file>

<file path=ppt/tags/tag33.xml><?xml version="1.0" encoding="utf-8"?>
<p:tagLst xmlns:p="http://schemas.openxmlformats.org/presentationml/2006/main">
  <p:tag name="KSO_WM_TEMPLATE_CATEGORY" val="diagram"/>
  <p:tag name="KSO_WM_TEMPLATE_INDEX" val="160404"/>
  <p:tag name="KSO_WM_UNIT_TYPE" val="l_h_f"/>
  <p:tag name="KSO_WM_UNIT_INDEX" val="1_4_1"/>
  <p:tag name="KSO_WM_UNIT_ID" val="diagram160404_4*l_h_f*1_4_1"/>
  <p:tag name="KSO_WM_UNIT_CLEAR" val="1"/>
  <p:tag name="KSO_WM_UNIT_LAYERLEVEL" val="1_1_1"/>
  <p:tag name="KSO_WM_UNIT_VALUE" val="44"/>
  <p:tag name="KSO_WM_UNIT_HIGHLIGHT" val="0"/>
  <p:tag name="KSO_WM_UNIT_COMPATIBLE" val="0"/>
  <p:tag name="KSO_WM_BEAUTIFY_FLAG" val="#wm#"/>
  <p:tag name="KSO_WM_UNIT_PRESET_TEXT_INDEX" val="4"/>
  <p:tag name="KSO_WM_UNIT_PRESET_TEXT_LEN" val="57"/>
  <p:tag name="KSO_WM_TAG_VERSION" val="1.0"/>
  <p:tag name="KSO_WM_DIAGRAM_GROUP_CODE" val="l1-1"/>
  <p:tag name="KSO_WM_UNIT_TEXT_FILL_FORE_SCHEMECOLOR_INDEX" val="5"/>
  <p:tag name="KSO_WM_UNIT_TEXT_FILL_TYPE" val="1"/>
</p:tagLst>
</file>

<file path=ppt/tags/tag34.xml><?xml version="1.0" encoding="utf-8"?>
<p:tagLst xmlns:p="http://schemas.openxmlformats.org/presentationml/2006/main">
  <p:tag name="KSO_WM_TAG_VERSION" val="1.0"/>
  <p:tag name="KSO_WM_BEAUTIFY_FLAG" val="#wm#"/>
  <p:tag name="KSO_WM_UNIT_TYPE" val="i"/>
  <p:tag name="KSO_WM_UNIT_ID" val="diagram160105_4*i*0"/>
  <p:tag name="KSO_WM_TEMPLATE_CATEGORY" val="diagram"/>
  <p:tag name="KSO_WM_TEMPLATE_INDEX" val="160105"/>
  <p:tag name="KSO_WM_UNIT_INDEX" val="0"/>
</p:tagLst>
</file>

<file path=ppt/tags/tag35.xml><?xml version="1.0" encoding="utf-8"?>
<p:tagLst xmlns:p="http://schemas.openxmlformats.org/presentationml/2006/main">
  <p:tag name="KSO_WM_TAG_VERSION" val="1.0"/>
  <p:tag name="KSO_WM_TEMPLATE_CATEGORY" val="diagram"/>
  <p:tag name="KSO_WM_TEMPLATE_INDEX" val="160105"/>
  <p:tag name="KSO_WM_UNIT_TYPE" val="l_i"/>
  <p:tag name="KSO_WM_UNIT_INDEX" val="1_1"/>
  <p:tag name="KSO_WM_UNIT_ID" val="336*l_i*1_1"/>
  <p:tag name="KSO_WM_UNIT_CLEAR" val="1"/>
  <p:tag name="KSO_WM_UNIT_LAYERLEVEL" val="1_1"/>
  <p:tag name="KSO_WM_BEAUTIFY_FLAG" val="#wm#"/>
  <p:tag name="KSO_WM_DIAGRAM_GROUP_CODE" val="l1-1"/>
  <p:tag name="KSO_WM_UNIT_FILL_FORE_SCHEMECOLOR_INDEX" val="5"/>
  <p:tag name="KSO_WM_UNIT_FILL_TYPE" val="1"/>
</p:tagLst>
</file>

<file path=ppt/tags/tag36.xml><?xml version="1.0" encoding="utf-8"?>
<p:tagLst xmlns:p="http://schemas.openxmlformats.org/presentationml/2006/main">
  <p:tag name="KSO_WM_TAG_VERSION" val="1.0"/>
  <p:tag name="KSO_WM_TEMPLATE_CATEGORY" val="diagram"/>
  <p:tag name="KSO_WM_TEMPLATE_INDEX" val="160105"/>
  <p:tag name="KSO_WM_UNIT_TYPE" val="l_h_f"/>
  <p:tag name="KSO_WM_UNIT_INDEX" val="1_1_1"/>
  <p:tag name="KSO_WM_UNIT_ID" val="336*l_h_f*1_1_1"/>
  <p:tag name="KSO_WM_UNIT_CLEAR" val="1"/>
  <p:tag name="KSO_WM_UNIT_LAYERLEVEL" val="1_1_1"/>
  <p:tag name="KSO_WM_UNIT_VALUE" val="35"/>
  <p:tag name="KSO_WM_UNIT_HIGHLIGHT" val="0"/>
  <p:tag name="KSO_WM_UNIT_COMPATIBLE" val="0"/>
  <p:tag name="KSO_WM_BEAUTIFY_FLAG" val="#wm#"/>
  <p:tag name="KSO_WM_UNIT_PRESET_TEXT_INDEX" val="4"/>
  <p:tag name="KSO_WM_UNIT_PRESET_TEXT_LEN" val="22"/>
  <p:tag name="KSO_WM_DIAGRAM_GROUP_CODE" val="l1-1"/>
  <p:tag name="KSO_WM_UNIT_FILL_FORE_SCHEMECOLOR_INDEX" val="14"/>
  <p:tag name="KSO_WM_UNIT_FILL_TYPE" val="1"/>
  <p:tag name="KSO_WM_UNIT_TEXT_FILL_FORE_SCHEMECOLOR_INDEX" val="13"/>
  <p:tag name="KSO_WM_UNIT_TEXT_FILL_TYPE" val="1"/>
</p:tagLst>
</file>

<file path=ppt/tags/tag37.xml><?xml version="1.0" encoding="utf-8"?>
<p:tagLst xmlns:p="http://schemas.openxmlformats.org/presentationml/2006/main">
  <p:tag name="KSO_WM_TAG_VERSION" val="1.0"/>
  <p:tag name="KSO_WM_TEMPLATE_CATEGORY" val="diagram"/>
  <p:tag name="KSO_WM_TEMPLATE_INDEX" val="160105"/>
  <p:tag name="KSO_WM_UNIT_TYPE" val="l_i"/>
  <p:tag name="KSO_WM_UNIT_INDEX" val="1_2"/>
  <p:tag name="KSO_WM_UNIT_ID" val="336*l_i*1_2"/>
  <p:tag name="KSO_WM_UNIT_CLEAR" val="1"/>
  <p:tag name="KSO_WM_UNIT_LAYERLEVEL" val="1_1"/>
  <p:tag name="KSO_WM_BEAUTIFY_FLAG" val="#wm#"/>
  <p:tag name="KSO_WM_DIAGRAM_GROUP_CODE" val="l1-1"/>
  <p:tag name="KSO_WM_UNIT_FILL_FORE_SCHEMECOLOR_INDEX" val="14"/>
  <p:tag name="KSO_WM_UNIT_FILL_TYPE" val="1"/>
  <p:tag name="KSO_WM_UNIT_TEXT_FILL_FORE_SCHEMECOLOR_INDEX" val="5"/>
  <p:tag name="KSO_WM_UNIT_TEXT_FILL_TYPE" val="1"/>
</p:tagLst>
</file>

<file path=ppt/tags/tag38.xml><?xml version="1.0" encoding="utf-8"?>
<p:tagLst xmlns:p="http://schemas.openxmlformats.org/presentationml/2006/main">
  <p:tag name="KSO_WM_TAG_VERSION" val="1.0"/>
  <p:tag name="KSO_WM_BEAUTIFY_FLAG" val="#wm#"/>
  <p:tag name="KSO_WM_UNIT_TYPE" val="i"/>
  <p:tag name="KSO_WM_UNIT_ID" val="diagram160105_4*i*7"/>
  <p:tag name="KSO_WM_TEMPLATE_CATEGORY" val="diagram"/>
  <p:tag name="KSO_WM_TEMPLATE_INDEX" val="160105"/>
  <p:tag name="KSO_WM_UNIT_INDEX" val="7"/>
</p:tagLst>
</file>

<file path=ppt/tags/tag39.xml><?xml version="1.0" encoding="utf-8"?>
<p:tagLst xmlns:p="http://schemas.openxmlformats.org/presentationml/2006/main">
  <p:tag name="KSO_WM_TAG_VERSION" val="1.0"/>
  <p:tag name="KSO_WM_TEMPLATE_CATEGORY" val="diagram"/>
  <p:tag name="KSO_WM_TEMPLATE_INDEX" val="160105"/>
  <p:tag name="KSO_WM_UNIT_TYPE" val="l_i"/>
  <p:tag name="KSO_WM_UNIT_INDEX" val="1_3"/>
  <p:tag name="KSO_WM_UNIT_ID" val="336*l_i*1_3"/>
  <p:tag name="KSO_WM_UNIT_CLEAR" val="1"/>
  <p:tag name="KSO_WM_UNIT_LAYERLEVEL" val="1_1"/>
  <p:tag name="KSO_WM_BEAUTIFY_FLAG" val="#wm#"/>
  <p:tag name="KSO_WM_DIAGRAM_GROUP_CODE" val="l1-1"/>
  <p:tag name="KSO_WM_UNIT_FILL_FORE_SCHEMECOLOR_INDEX" val="6"/>
  <p:tag name="KSO_WM_UNIT_FILL_TYPE" val="1"/>
</p:tagLst>
</file>

<file path=ppt/tags/tag4.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f"/>
  <p:tag name="KSO_WM_UNIT_INDEX" val="1_1_1"/>
  <p:tag name="KSO_WM_UNIT_ID" val="diagram634_3*l_h_f*1_1_1"/>
  <p:tag name="KSO_WM_UNIT_CLEAR" val="1"/>
  <p:tag name="KSO_WM_UNIT_LAYERLEVEL" val="1_1_1"/>
  <p:tag name="KSO_WM_UNIT_VALUE" val="34"/>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40.xml><?xml version="1.0" encoding="utf-8"?>
<p:tagLst xmlns:p="http://schemas.openxmlformats.org/presentationml/2006/main">
  <p:tag name="KSO_WM_TAG_VERSION" val="1.0"/>
  <p:tag name="KSO_WM_TEMPLATE_CATEGORY" val="diagram"/>
  <p:tag name="KSO_WM_TEMPLATE_INDEX" val="160105"/>
  <p:tag name="KSO_WM_UNIT_TYPE" val="l_h_f"/>
  <p:tag name="KSO_WM_UNIT_INDEX" val="1_2_1"/>
  <p:tag name="KSO_WM_UNIT_ID" val="336*l_h_f*1_2_1"/>
  <p:tag name="KSO_WM_UNIT_CLEAR" val="1"/>
  <p:tag name="KSO_WM_UNIT_LAYERLEVEL" val="1_1_1"/>
  <p:tag name="KSO_WM_UNIT_VALUE" val="35"/>
  <p:tag name="KSO_WM_UNIT_HIGHLIGHT" val="0"/>
  <p:tag name="KSO_WM_UNIT_COMPATIBLE" val="0"/>
  <p:tag name="KSO_WM_BEAUTIFY_FLAG" val="#wm#"/>
  <p:tag name="KSO_WM_UNIT_PRESET_TEXT_INDEX" val="4"/>
  <p:tag name="KSO_WM_UNIT_PRESET_TEXT_LEN" val="22"/>
  <p:tag name="KSO_WM_DIAGRAM_GROUP_CODE" val="l1-1"/>
  <p:tag name="KSO_WM_UNIT_FILL_FORE_SCHEMECOLOR_INDEX" val="14"/>
  <p:tag name="KSO_WM_UNIT_FILL_TYPE" val="1"/>
  <p:tag name="KSO_WM_UNIT_TEXT_FILL_FORE_SCHEMECOLOR_INDEX" val="13"/>
  <p:tag name="KSO_WM_UNIT_TEXT_FILL_TYPE" val="1"/>
</p:tagLst>
</file>

<file path=ppt/tags/tag41.xml><?xml version="1.0" encoding="utf-8"?>
<p:tagLst xmlns:p="http://schemas.openxmlformats.org/presentationml/2006/main">
  <p:tag name="KSO_WM_TAG_VERSION" val="1.0"/>
  <p:tag name="KSO_WM_TEMPLATE_CATEGORY" val="diagram"/>
  <p:tag name="KSO_WM_TEMPLATE_INDEX" val="160105"/>
  <p:tag name="KSO_WM_UNIT_TYPE" val="l_i"/>
  <p:tag name="KSO_WM_UNIT_INDEX" val="1_4"/>
  <p:tag name="KSO_WM_UNIT_ID" val="336*l_i*1_4"/>
  <p:tag name="KSO_WM_UNIT_CLEAR" val="1"/>
  <p:tag name="KSO_WM_UNIT_LAYERLEVEL" val="1_1"/>
  <p:tag name="KSO_WM_BEAUTIFY_FLAG" val="#wm#"/>
  <p:tag name="KSO_WM_DIAGRAM_GROUP_CODE" val="l1-1"/>
  <p:tag name="KSO_WM_UNIT_FILL_FORE_SCHEMECOLOR_INDEX" val="14"/>
  <p:tag name="KSO_WM_UNIT_FILL_TYPE" val="1"/>
  <p:tag name="KSO_WM_UNIT_TEXT_FILL_FORE_SCHEMECOLOR_INDEX" val="6"/>
  <p:tag name="KSO_WM_UNIT_TEXT_FILL_TYPE" val="1"/>
</p:tagLst>
</file>

<file path=ppt/tags/tag42.xml><?xml version="1.0" encoding="utf-8"?>
<p:tagLst xmlns:p="http://schemas.openxmlformats.org/presentationml/2006/main">
  <p:tag name="KSO_WM_TAG_VERSION" val="1.0"/>
  <p:tag name="KSO_WM_BEAUTIFY_FLAG" val="#wm#"/>
  <p:tag name="KSO_WM_UNIT_TYPE" val="i"/>
  <p:tag name="KSO_WM_UNIT_ID" val="diagram160105_4*i*14"/>
  <p:tag name="KSO_WM_TEMPLATE_CATEGORY" val="diagram"/>
  <p:tag name="KSO_WM_TEMPLATE_INDEX" val="160105"/>
  <p:tag name="KSO_WM_UNIT_INDEX" val="14"/>
</p:tagLst>
</file>

<file path=ppt/tags/tag43.xml><?xml version="1.0" encoding="utf-8"?>
<p:tagLst xmlns:p="http://schemas.openxmlformats.org/presentationml/2006/main">
  <p:tag name="KSO_WM_TAG_VERSION" val="1.0"/>
  <p:tag name="KSO_WM_TEMPLATE_CATEGORY" val="diagram"/>
  <p:tag name="KSO_WM_TEMPLATE_INDEX" val="160105"/>
  <p:tag name="KSO_WM_UNIT_TYPE" val="l_i"/>
  <p:tag name="KSO_WM_UNIT_INDEX" val="1_5"/>
  <p:tag name="KSO_WM_UNIT_ID" val="336*l_i*1_5"/>
  <p:tag name="KSO_WM_UNIT_CLEAR" val="1"/>
  <p:tag name="KSO_WM_UNIT_LAYERLEVEL" val="1_1"/>
  <p:tag name="KSO_WM_BEAUTIFY_FLAG" val="#wm#"/>
  <p:tag name="KSO_WM_DIAGRAM_GROUP_CODE" val="l1-1"/>
  <p:tag name="KSO_WM_UNIT_FILL_FORE_SCHEMECOLOR_INDEX" val="5"/>
  <p:tag name="KSO_WM_UNIT_FILL_TYPE" val="1"/>
</p:tagLst>
</file>

<file path=ppt/tags/tag44.xml><?xml version="1.0" encoding="utf-8"?>
<p:tagLst xmlns:p="http://schemas.openxmlformats.org/presentationml/2006/main">
  <p:tag name="KSO_WM_TAG_VERSION" val="1.0"/>
  <p:tag name="KSO_WM_TEMPLATE_CATEGORY" val="diagram"/>
  <p:tag name="KSO_WM_TEMPLATE_INDEX" val="160105"/>
  <p:tag name="KSO_WM_UNIT_TYPE" val="l_h_f"/>
  <p:tag name="KSO_WM_UNIT_INDEX" val="1_3_1"/>
  <p:tag name="KSO_WM_UNIT_ID" val="336*l_h_f*1_3_1"/>
  <p:tag name="KSO_WM_UNIT_CLEAR" val="1"/>
  <p:tag name="KSO_WM_UNIT_LAYERLEVEL" val="1_1_1"/>
  <p:tag name="KSO_WM_UNIT_VALUE" val="35"/>
  <p:tag name="KSO_WM_UNIT_HIGHLIGHT" val="0"/>
  <p:tag name="KSO_WM_UNIT_COMPATIBLE" val="0"/>
  <p:tag name="KSO_WM_BEAUTIFY_FLAG" val="#wm#"/>
  <p:tag name="KSO_WM_UNIT_PRESET_TEXT_INDEX" val="4"/>
  <p:tag name="KSO_WM_UNIT_PRESET_TEXT_LEN" val="22"/>
  <p:tag name="KSO_WM_DIAGRAM_GROUP_CODE" val="l1-1"/>
  <p:tag name="KSO_WM_UNIT_FILL_FORE_SCHEMECOLOR_INDEX" val="14"/>
  <p:tag name="KSO_WM_UNIT_FILL_TYPE" val="1"/>
  <p:tag name="KSO_WM_UNIT_TEXT_FILL_FORE_SCHEMECOLOR_INDEX" val="13"/>
  <p:tag name="KSO_WM_UNIT_TEXT_FILL_TYPE" val="1"/>
</p:tagLst>
</file>

<file path=ppt/tags/tag45.xml><?xml version="1.0" encoding="utf-8"?>
<p:tagLst xmlns:p="http://schemas.openxmlformats.org/presentationml/2006/main">
  <p:tag name="KSO_WM_TAG_VERSION" val="1.0"/>
  <p:tag name="KSO_WM_TEMPLATE_CATEGORY" val="diagram"/>
  <p:tag name="KSO_WM_TEMPLATE_INDEX" val="160105"/>
  <p:tag name="KSO_WM_UNIT_TYPE" val="l_i"/>
  <p:tag name="KSO_WM_UNIT_INDEX" val="1_6"/>
  <p:tag name="KSO_WM_UNIT_ID" val="336*l_i*1_6"/>
  <p:tag name="KSO_WM_UNIT_CLEAR" val="1"/>
  <p:tag name="KSO_WM_UNIT_LAYERLEVEL" val="1_1"/>
  <p:tag name="KSO_WM_BEAUTIFY_FLAG" val="#wm#"/>
  <p:tag name="KSO_WM_DIAGRAM_GROUP_CODE" val="l1-1"/>
  <p:tag name="KSO_WM_UNIT_FILL_FORE_SCHEMECOLOR_INDEX" val="14"/>
  <p:tag name="KSO_WM_UNIT_FILL_TYPE" val="1"/>
  <p:tag name="KSO_WM_UNIT_TEXT_FILL_FORE_SCHEMECOLOR_INDEX" val="5"/>
  <p:tag name="KSO_WM_UNIT_TEXT_FILL_TYPE" val="1"/>
</p:tagLst>
</file>

<file path=ppt/tags/tag46.xml><?xml version="1.0" encoding="utf-8"?>
<p:tagLst xmlns:p="http://schemas.openxmlformats.org/presentationml/2006/main">
  <p:tag name="NORDRI TOOLS WATERMARK" val="lhbton51"/>
</p:tagLst>
</file>

<file path=ppt/tags/tag5.xml><?xml version="1.0" encoding="utf-8"?>
<p:tagLst xmlns:p="http://schemas.openxmlformats.org/presentationml/2006/main">
  <p:tag name="KSO_WM_TAG_VERSION" val="1.0"/>
  <p:tag name="KSO_WM_BEAUTIFY_FLAG" val="#wm#"/>
  <p:tag name="KSO_WM_UNIT_TYPE" val="i"/>
  <p:tag name="KSO_WM_UNIT_ID" val="diagram634_3*i*8"/>
  <p:tag name="KSO_WM_TEMPLATE_CATEGORY" val="diagram"/>
  <p:tag name="KSO_WM_TEMPLATE_INDEX" val="634"/>
  <p:tag name="KSO_WM_UNIT_INDEX" val="8"/>
</p:tagLst>
</file>

<file path=ppt/tags/tag6.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a"/>
  <p:tag name="KSO_WM_UNIT_INDEX" val="1_2_1"/>
  <p:tag name="KSO_WM_UNIT_ID" val="diagram634_3*l_h_a*1_2_1"/>
  <p:tag name="KSO_WM_UNIT_CLEAR" val="1"/>
  <p:tag name="KSO_WM_UNIT_LAYERLEVEL" val="1_1_1"/>
  <p:tag name="KSO_WM_UNIT_VALUE" val="33"/>
  <p:tag name="KSO_WM_UNIT_HIGHLIGHT" val="0"/>
  <p:tag name="KSO_WM_UNIT_COMPATIBLE" val="0"/>
  <p:tag name="KSO_WM_UNIT_PRESET_TEXT_INDEX" val="3"/>
  <p:tag name="KSO_WM_DIAGRAM_GROUP_CODE" val="l1-1"/>
  <p:tag name="KSO_WM_UNIT_PRESET_TEXT_LEN" val="17"/>
  <p:tag name="KSO_WM_UNIT_FILL_FORE_SCHEMECOLOR_INDEX" val="6"/>
  <p:tag name="KSO_WM_UNIT_FILL_TYPE" val="1"/>
  <p:tag name="KSO_WM_UNIT_TEXT_FILL_FORE_SCHEMECOLOR_INDEX" val="2"/>
  <p:tag name="KSO_WM_UNIT_TEXT_FILL_TYPE" val="1"/>
</p:tagLst>
</file>

<file path=ppt/tags/tag7.xml><?xml version="1.0" encoding="utf-8"?>
<p:tagLst xmlns:p="http://schemas.openxmlformats.org/presentationml/2006/main">
  <p:tag name="KSO_WM_TAG_VERSION" val="1.0"/>
  <p:tag name="KSO_WM_BEAUTIFY_FLAG" val="#wm#"/>
  <p:tag name="KSO_WM_TEMPLATE_CATEGORY" val="diagram"/>
  <p:tag name="KSO_WM_TEMPLATE_INDEX" val="634"/>
  <p:tag name="KSO_WM_UNIT_TYPE" val="l_i"/>
  <p:tag name="KSO_WM_UNIT_INDEX" val="1_2"/>
  <p:tag name="KSO_WM_UNIT_ID" val="diagram634_3*l_i*1_2"/>
  <p:tag name="KSO_WM_UNIT_CLEAR" val="1"/>
  <p:tag name="KSO_WM_UNIT_LAYERLEVEL" val="1_1"/>
  <p:tag name="KSO_WM_DIAGRAM_GROUP_CODE" val="l1-1"/>
  <p:tag name="KSO_WM_UNIT_TEXT_FILL_FORE_SCHEMECOLOR_INDEX" val="6"/>
  <p:tag name="KSO_WM_UNIT_TEXT_FILL_TYPE" val="1"/>
</p:tagLst>
</file>

<file path=ppt/tags/tag8.xml><?xml version="1.0" encoding="utf-8"?>
<p:tagLst xmlns:p="http://schemas.openxmlformats.org/presentationml/2006/main">
  <p:tag name="KSO_WM_TAG_VERSION" val="1.0"/>
  <p:tag name="KSO_WM_BEAUTIFY_FLAG" val="#wm#"/>
  <p:tag name="KSO_WM_TEMPLATE_CATEGORY" val="diagram"/>
  <p:tag name="KSO_WM_TEMPLATE_INDEX" val="634"/>
  <p:tag name="KSO_WM_UNIT_TYPE" val="l_h_f"/>
  <p:tag name="KSO_WM_UNIT_INDEX" val="1_2_1"/>
  <p:tag name="KSO_WM_UNIT_ID" val="diagram634_3*l_h_f*1_2_1"/>
  <p:tag name="KSO_WM_UNIT_CLEAR" val="1"/>
  <p:tag name="KSO_WM_UNIT_LAYERLEVEL" val="1_1_1"/>
  <p:tag name="KSO_WM_UNIT_VALUE" val="34"/>
  <p:tag name="KSO_WM_UNIT_HIGHLIGHT" val="0"/>
  <p:tag name="KSO_WM_UNIT_COMPATIBLE" val="0"/>
  <p:tag name="KSO_WM_UNIT_PRESET_TEXT_INDEX" val="4"/>
  <p:tag name="KSO_WM_DIAGRAM_GROUP_CODE" val="l1-1"/>
  <p:tag name="KSO_WM_UNIT_PRESET_TEXT_LEN" val="57"/>
  <p:tag name="KSO_WM_UNIT_TEXT_FILL_FORE_SCHEMECOLOR_INDEX" val="13"/>
  <p:tag name="KSO_WM_UNIT_TEXT_FILL_TYPE" val="1"/>
</p:tagLst>
</file>

<file path=ppt/tags/tag9.xml><?xml version="1.0" encoding="utf-8"?>
<p:tagLst xmlns:p="http://schemas.openxmlformats.org/presentationml/2006/main">
  <p:tag name="KSO_WM_TAG_VERSION" val="1.0"/>
  <p:tag name="KSO_WM_BEAUTIFY_FLAG" val="#wm#"/>
  <p:tag name="KSO_WM_UNIT_TYPE" val="i"/>
  <p:tag name="KSO_WM_UNIT_ID" val="diagram634_3*i*15"/>
  <p:tag name="KSO_WM_TEMPLATE_CATEGORY" val="diagram"/>
  <p:tag name="KSO_WM_TEMPLATE_INDEX" val="634"/>
  <p:tag name="KSO_WM_UNIT_INDEX" val="15"/>
</p:tagLst>
</file>

<file path=ppt/theme/theme1.xml><?xml version="1.0" encoding="utf-8"?>
<a:theme xmlns:a="http://schemas.openxmlformats.org/drawingml/2006/main" name="Office 主题​​">
  <a:themeElements>
    <a:clrScheme name="自定义 4">
      <a:dk1>
        <a:sysClr val="windowText" lastClr="000000"/>
      </a:dk1>
      <a:lt1>
        <a:sysClr val="window" lastClr="FFFFFF"/>
      </a:lt1>
      <a:dk2>
        <a:srgbClr val="1F497D"/>
      </a:dk2>
      <a:lt2>
        <a:srgbClr val="EEECE1"/>
      </a:lt2>
      <a:accent1>
        <a:srgbClr val="0070C0"/>
      </a:accent1>
      <a:accent2>
        <a:srgbClr val="00B0F0"/>
      </a:accent2>
      <a:accent3>
        <a:srgbClr val="0070C0"/>
      </a:accent3>
      <a:accent4>
        <a:srgbClr val="00B0F0"/>
      </a:accent4>
      <a:accent5>
        <a:srgbClr val="4BACC6"/>
      </a:accent5>
      <a:accent6>
        <a:srgbClr val="F79646"/>
      </a:accent6>
      <a:hlink>
        <a:srgbClr val="0000FF"/>
      </a:hlink>
      <a:folHlink>
        <a:srgbClr val="800080"/>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3720</Words>
  <Application>WPS 演示</Application>
  <PresentationFormat>全屏显示(16:9)</PresentationFormat>
  <Paragraphs>444</Paragraphs>
  <Slides>17</Slides>
  <Notes>19</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17</vt:i4>
      </vt:variant>
    </vt:vector>
  </HeadingPairs>
  <TitlesOfParts>
    <vt:vector size="29" baseType="lpstr">
      <vt:lpstr>Arial</vt:lpstr>
      <vt:lpstr>宋体</vt:lpstr>
      <vt:lpstr>Wingdings</vt:lpstr>
      <vt:lpstr>Calibri</vt:lpstr>
      <vt:lpstr>Roboto condensed</vt:lpstr>
      <vt:lpstr>微软雅黑</vt:lpstr>
      <vt:lpstr>Helvetica</vt:lpstr>
      <vt:lpstr>黑体</vt:lpstr>
      <vt:lpstr>楷体</vt:lpstr>
      <vt:lpstr>Arial Unicode MS</vt:lpstr>
      <vt:lpstr>Roboto</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哎呀小小草</dc:title>
  <dc:creator>哎呀小小草</dc:creator>
  <cp:keywords>https://800sucai.taobao.com/</cp:keywords>
  <dc:description>https://800sucai.taobao.com/</dc:description>
  <dc:subject>哎呀小小草</dc:subject>
  <cp:category>https://800sucai.taobao.com/</cp:category>
  <cp:lastModifiedBy>star1417422095</cp:lastModifiedBy>
  <cp:revision>117</cp:revision>
  <dcterms:created xsi:type="dcterms:W3CDTF">2015-11-10T12:01:00Z</dcterms:created>
  <dcterms:modified xsi:type="dcterms:W3CDTF">2018-03-21T05:50:50Z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