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24" r:id="rId2"/>
    <p:sldId id="425" r:id="rId3"/>
    <p:sldId id="426" r:id="rId4"/>
    <p:sldId id="435" r:id="rId5"/>
    <p:sldId id="464" r:id="rId6"/>
    <p:sldId id="436" r:id="rId7"/>
    <p:sldId id="450" r:id="rId8"/>
    <p:sldId id="365" r:id="rId9"/>
    <p:sldId id="366" r:id="rId10"/>
    <p:sldId id="367" r:id="rId11"/>
    <p:sldId id="451" r:id="rId12"/>
    <p:sldId id="470" r:id="rId13"/>
    <p:sldId id="453" r:id="rId14"/>
    <p:sldId id="454" r:id="rId15"/>
    <p:sldId id="455" r:id="rId16"/>
    <p:sldId id="456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473" r:id="rId30"/>
    <p:sldId id="476" r:id="rId31"/>
    <p:sldId id="458" r:id="rId32"/>
    <p:sldId id="460" r:id="rId33"/>
    <p:sldId id="474" r:id="rId34"/>
    <p:sldId id="475" r:id="rId3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BC699CCC-4EC4-4854-8D31-163BC5C23608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ECFD341B-AB76-40E7-A29C-41303BA5A7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057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DB12E6E2-DD2E-4525-A4DE-5F540AA92DA5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03C3758-E07F-4883-BD21-BC1ADA30EA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304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单词拼读问题处理完之后，开始故事讲解。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老师指着封面图画问学生：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do you see in the picture?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like fish?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girl thinking?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Does the girl like fish?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Why?(</a:t>
            </a:r>
            <a:r>
              <a:rPr lang="zh-CN" altLang="en-US" smtClean="0">
                <a:sym typeface="+mn-ea"/>
              </a:rPr>
              <a:t>这个问题为引出下文做铺垫</a:t>
            </a:r>
            <a:r>
              <a:rPr lang="en-US" altLang="zh-CN" smtClean="0">
                <a:sym typeface="+mn-ea"/>
              </a:rPr>
              <a:t>)———let's see!(</a:t>
            </a:r>
            <a:r>
              <a:rPr lang="zh-CN" altLang="en-US" smtClean="0">
                <a:sym typeface="+mn-ea"/>
              </a:rPr>
              <a:t>转下一张</a:t>
            </a:r>
            <a:r>
              <a:rPr lang="en-US" altLang="zh-CN" smtClean="0">
                <a:sym typeface="+mn-ea"/>
              </a:rPr>
              <a:t>PPT)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en-US" altLang="zh-CN" smtClean="0">
              <a:sym typeface="+mn-ea"/>
            </a:endParaRPr>
          </a:p>
        </p:txBody>
      </p:sp>
      <p:sp>
        <p:nvSpPr>
          <p:cNvPr id="2253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6887FE-0178-4636-B834-CB0F501F6850}" type="slidenum">
              <a:rPr lang="en-US" altLang="zh-CN" sz="1200" b="0">
                <a:latin typeface="Calibri" pitchFamily="34" charset="0"/>
              </a:rPr>
              <a:pPr algn="r"/>
              <a:t>7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zh-CN" smtClean="0">
                <a:sym typeface="+mn-ea"/>
              </a:rPr>
              <a:t>老师指图片，</a:t>
            </a:r>
            <a:endParaRPr lang="zh-CN" altLang="zh-CN" smtClean="0"/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What is the girl doing now? Guess, what does she want to do? Why does the girl untie her sister's bows?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But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bows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does your mother always tell you what you should do? What does she say?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Let's see what </a:t>
            </a:r>
            <a:r>
              <a:rPr lang="en-US" altLang="zh-CN" smtClean="0">
                <a:sym typeface="+mn-ea"/>
              </a:rPr>
              <a:t>does her mother tell her what to do?</a:t>
            </a:r>
          </a:p>
          <a:p>
            <a:pPr eaLnBrk="1" hangingPunct="1">
              <a:spcBef>
                <a:spcPct val="0"/>
              </a:spcBef>
            </a:pPr>
            <a:r>
              <a:rPr lang="zh-CN" altLang="zh-CN" smtClean="0">
                <a:sym typeface="+mn-ea"/>
              </a:rPr>
              <a:t>老师做挂衣服的动作，问</a:t>
            </a:r>
            <a:r>
              <a:rPr lang="en-US" altLang="zh-CN" smtClean="0">
                <a:sym typeface="+mn-ea"/>
              </a:rPr>
              <a:t>What am I doing? </a:t>
            </a:r>
            <a:r>
              <a:rPr lang="zh-CN" altLang="en-US" smtClean="0">
                <a:sym typeface="+mn-ea"/>
              </a:rPr>
              <a:t>然后指着第一句话，带学生一起读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Can you hang your coat?</a:t>
            </a:r>
          </a:p>
          <a:p>
            <a:pPr eaLnBrk="1" hangingPunct="1">
              <a:spcBef>
                <a:spcPct val="0"/>
              </a:spcBef>
            </a:pPr>
            <a:r>
              <a:rPr lang="zh-CN" altLang="zh-CN" smtClean="0">
                <a:sym typeface="+mn-ea"/>
              </a:rPr>
              <a:t>老师做擦碗的动作，问</a:t>
            </a:r>
            <a:r>
              <a:rPr lang="en-US" altLang="zh-CN" smtClean="0">
                <a:sym typeface="+mn-ea"/>
              </a:rPr>
              <a:t>What am I doing? </a:t>
            </a:r>
            <a:r>
              <a:rPr lang="zh-CN" altLang="en-US" smtClean="0">
                <a:sym typeface="+mn-ea"/>
              </a:rPr>
              <a:t>然后指着第二句话，带学生一起读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Can you dry the bowl?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coat bowl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Wow, what is the girl making?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are they? (</a:t>
            </a:r>
            <a:r>
              <a:rPr lang="zh-CN" altLang="en-US" smtClean="0"/>
              <a:t>老师指着盘子里的东西问孩子</a:t>
            </a:r>
            <a:r>
              <a:rPr lang="en-US" altLang="zh-CN" smtClean="0"/>
              <a:t>) What do you do with the soap?</a:t>
            </a:r>
            <a:r>
              <a:rPr lang="zh-CN" altLang="zh-CN" smtClean="0"/>
              <a:t>预设学生回答：</a:t>
            </a:r>
            <a:r>
              <a:rPr lang="en-US" altLang="zh-CN" smtClean="0"/>
              <a:t>We wash clothes with soap.</a:t>
            </a:r>
            <a:endParaRPr lang="zh-CN" altLang="zh-CN" smtClean="0"/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color is the coal?What do you do with the coal?</a:t>
            </a:r>
            <a:r>
              <a:rPr lang="zh-CN" altLang="zh-CN" smtClean="0"/>
              <a:t>预设回答：</a:t>
            </a:r>
            <a:r>
              <a:rPr lang="en-US" altLang="zh-CN" smtClean="0"/>
              <a:t>We burn fire with soap.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she mix them.(</a:t>
            </a:r>
            <a:r>
              <a:rPr lang="zh-CN" altLang="en-US" smtClean="0"/>
              <a:t>老师做惊讶恶心的样子</a:t>
            </a:r>
            <a:r>
              <a:rPr lang="en-US" altLang="zh-CN" smtClean="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然后指句子带学生一起读相应的单词，着重讲</a:t>
            </a:r>
            <a:r>
              <a:rPr lang="en-US" altLang="zh-CN" smtClean="0"/>
              <a:t>oa</a:t>
            </a:r>
            <a:r>
              <a:rPr lang="zh-CN" altLang="en-US" smtClean="0"/>
              <a:t>的发音规律。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soap coal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老师指着图片说：</a:t>
            </a:r>
            <a:r>
              <a:rPr lang="en-US" altLang="zh-CN" smtClean="0"/>
              <a:t>What are they going to do?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Maybe they plan to go shopping or to go to the park…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Let’s see, mother and her sister are ready, but what is the girl doing?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Yes she is still putting on her shoes.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So her mother calls her a slowcoach and let her hurry up.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slowcoach? A person who is always slow. He eats slowly. He wash his face and hands slowly. He write his homework slowly. He does everything slowly.</a:t>
            </a:r>
            <a:r>
              <a:rPr lang="zh-CN" altLang="zh-CN" smtClean="0"/>
              <a:t>老师配合每句话做相应的动作时缓慢而迟钝。</a:t>
            </a:r>
            <a:r>
              <a:rPr lang="en-US" altLang="zh-CN" smtClean="0"/>
              <a:t>Are you a slowcoach?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slowcoach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339BCD-2B81-431D-B9BB-7ADB88F560A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girl doing now?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老师指着吐司面包说</a:t>
            </a:r>
            <a:r>
              <a:rPr lang="en-US" altLang="zh-CN" smtClean="0"/>
              <a:t>:She is eating the toast.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老师指着妈妈说的句子带学生一起读。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老师做掉东西的动作，让学生感受</a:t>
            </a:r>
            <a:r>
              <a:rPr lang="en-US" altLang="zh-CN" smtClean="0"/>
              <a:t>drop</a:t>
            </a:r>
            <a:r>
              <a:rPr lang="zh-CN" altLang="en-US" smtClean="0"/>
              <a:t>这个词。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toast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573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F9C31F-FBCB-4785-82D4-5F897A2C54D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(</a:t>
            </a:r>
            <a:r>
              <a:rPr lang="zh-CN" altLang="en-US" smtClean="0"/>
              <a:t>老师指上面这幅图</a:t>
            </a:r>
            <a:r>
              <a:rPr lang="en-US" altLang="zh-CN" smtClean="0"/>
              <a:t>)Where is the girl now?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Yes she is in her room.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how is her room? Is her room tidy? No,there are so many clothes.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Does your mother say that to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(</a:t>
            </a:r>
            <a:r>
              <a:rPr lang="zh-CN" altLang="en-US" smtClean="0"/>
              <a:t>老师指下面这幅图的鼻涕</a:t>
            </a:r>
            <a:r>
              <a:rPr lang="en-US" altLang="zh-CN" smtClean="0"/>
              <a:t>)What is it? Haha, maybe she gets a cold. What does she look like?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Does your mother say that to you?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Fold those clothes blow nose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0F8904-6A11-43A7-9D0A-626B8DAB574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Now she is taking a bath , and what is she doing?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----Playing!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So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always play while you are taking a bath?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will your mother say to you?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toes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614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1FC86-062A-4A04-BE54-B72E2E6B69C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Where are they now?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</a:t>
            </a:r>
            <a:r>
              <a:rPr lang="en-US" altLang="zh-CN" smtClean="0"/>
              <a:t>road</a:t>
            </a:r>
            <a:r>
              <a:rPr lang="zh-CN" altLang="en-US" smtClean="0"/>
              <a:t>这个单词带孩子一起读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they are going cross the road.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When you are a child, did your mother hold your hand to cross the road?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And let’s see,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hold road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634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F9369-D0CF-44E3-A3BD-B89EF3A0541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Wow, what is the girl doing now?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She is eating snacks!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like to eat snacks?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snack?---chocolate pie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like to eat it?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But you shouldn’t eat too much. Do you know why?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老师指着句子带孩子一起说，</a:t>
            </a:r>
            <a:r>
              <a:rPr lang="en-US" altLang="zh-CN" smtClean="0"/>
              <a:t>because you might explode. What does explode mean? It means someone becomes fat suddenly.</a:t>
            </a:r>
            <a:r>
              <a:rPr lang="zh-CN" altLang="zh-CN" smtClean="0"/>
              <a:t>老师做突然变胖的手势。</a:t>
            </a:r>
            <a:r>
              <a:rPr lang="en-US" altLang="zh-CN" smtClean="0"/>
              <a:t>Do you want to be a fat boy or a fat girl?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explode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655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055016-672D-47C2-940F-83852782A629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When is it?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It is late at night.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girl doing? Does she want to go to sleep now?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It’s time to sleep, so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6758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B210D3-703C-4CD2-BCD1-8993579A1D7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Now let's see why does the girl like fish?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老师指着第一句话，带着孩子一起说第一句话，讲</a:t>
            </a:r>
            <a:r>
              <a:rPr lang="en-US" altLang="zh-CN" smtClean="0">
                <a:sym typeface="+mn-ea"/>
              </a:rPr>
              <a:t>never</a:t>
            </a:r>
            <a:r>
              <a:rPr lang="zh-CN" altLang="en-US" smtClean="0">
                <a:sym typeface="+mn-ea"/>
              </a:rPr>
              <a:t>和</a:t>
            </a:r>
            <a:r>
              <a:rPr lang="en-US" altLang="zh-CN" smtClean="0">
                <a:sym typeface="+mn-ea"/>
              </a:rPr>
              <a:t>moans at.</a:t>
            </a:r>
            <a:r>
              <a:rPr lang="zh-CN" altLang="en-US" smtClean="0">
                <a:sym typeface="+mn-ea"/>
              </a:rPr>
              <a:t>（提醒孩子注意</a:t>
            </a:r>
            <a:r>
              <a:rPr lang="en-US" altLang="zh-CN" smtClean="0">
                <a:sym typeface="+mn-ea"/>
              </a:rPr>
              <a:t>oa</a:t>
            </a:r>
            <a:r>
              <a:rPr lang="zh-CN" altLang="en-US" smtClean="0">
                <a:sym typeface="+mn-ea"/>
              </a:rPr>
              <a:t>的发音和用法）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老师指爬树的图片问：</a:t>
            </a:r>
            <a:r>
              <a:rPr lang="en-US" altLang="zh-CN" smtClean="0"/>
              <a:t>What is the girl doing?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老师带学生一起回答：</a:t>
            </a:r>
            <a:r>
              <a:rPr lang="en-US" altLang="zh-CN" smtClean="0"/>
              <a:t>Climbing the tree! </a:t>
            </a:r>
            <a:r>
              <a:rPr lang="zh-CN" altLang="en-US" smtClean="0"/>
              <a:t>同时老师</a:t>
            </a:r>
            <a:r>
              <a:rPr lang="zh-CN" altLang="en-US" smtClean="0">
                <a:sym typeface="+mn-ea"/>
              </a:rPr>
              <a:t>指着</a:t>
            </a:r>
            <a:r>
              <a:rPr lang="en-US" altLang="zh-CN" smtClean="0">
                <a:sym typeface="+mn-ea"/>
              </a:rPr>
              <a:t>PPT</a:t>
            </a:r>
            <a:r>
              <a:rPr lang="zh-CN" altLang="en-US" smtClean="0">
                <a:sym typeface="+mn-ea"/>
              </a:rPr>
              <a:t>上的“</a:t>
            </a:r>
            <a:r>
              <a:rPr lang="en-US" altLang="zh-CN" smtClean="0">
                <a:sym typeface="+mn-ea"/>
              </a:rPr>
              <a:t>climb that tree”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 you always climb the trees?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If you climb the tree,what will your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老师指最后一句话带学生一起读。边读边做摆手的动作。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goldfish(</a:t>
            </a:r>
            <a:r>
              <a:rPr lang="zh-CN" altLang="en-US" smtClean="0">
                <a:sym typeface="+mn-ea"/>
              </a:rPr>
              <a:t>合成词</a:t>
            </a:r>
            <a:r>
              <a:rPr lang="en-US" altLang="zh-CN" smtClean="0">
                <a:sym typeface="+mn-ea"/>
              </a:rPr>
              <a:t>)  moans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But she has a bad habit, what’s that?----stuck thumb.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So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like to stuck your thumb?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6963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8BBEA-A210-4426-9F1F-8F2F9EA4541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At last , what does the girl wish?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老师指句子带学生一起读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want a fish be your mother?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Why?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Does your mother moan at you? Do you like your mother?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goldfish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71683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CE55E05-16B3-4C1A-82C4-39541228FD37}" type="slidenum">
              <a:rPr lang="zh-CN" altLang="en-US" sz="1200" b="0">
                <a:latin typeface="+mn-lt"/>
                <a:ea typeface="+mn-ea"/>
              </a:rPr>
              <a:pPr algn="r">
                <a:defRPr/>
              </a:pPr>
              <a:t>30</a:t>
            </a:fld>
            <a:endParaRPr lang="en-US" altLang="zh-CN" sz="1200" b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老师指扔石子的图片，问：</a:t>
            </a:r>
            <a:r>
              <a:rPr lang="en-US" altLang="zh-CN" smtClean="0">
                <a:sym typeface="+mn-ea"/>
              </a:rPr>
              <a:t>What is the girl doing?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指第二句，带孩子说：</a:t>
            </a:r>
            <a:r>
              <a:rPr lang="en-US" altLang="zh-CN" smtClean="0">
                <a:sym typeface="+mn-ea"/>
              </a:rPr>
              <a:t>She is throwing  stones.</a:t>
            </a:r>
            <a:r>
              <a:rPr lang="zh-CN" altLang="en-US" smtClean="0">
                <a:sym typeface="+mn-ea"/>
              </a:rPr>
              <a:t>（提醒孩子注意</a:t>
            </a:r>
            <a:r>
              <a:rPr lang="en-US" altLang="zh-CN" smtClean="0">
                <a:sym typeface="+mn-ea"/>
              </a:rPr>
              <a:t>o-e</a:t>
            </a:r>
            <a:r>
              <a:rPr lang="zh-CN" altLang="en-US" smtClean="0">
                <a:sym typeface="+mn-ea"/>
              </a:rPr>
              <a:t>的发音和用法）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 you always throw stones?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What if you throw stones into the river?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throw stones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Let's see, what will her mother do?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老师指句子带孩子一起读。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Is she the same with your mother?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How does your mother moan at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Let‘s see what does her mother say?(</a:t>
            </a:r>
            <a:r>
              <a:rPr lang="zh-CN" altLang="en-US" smtClean="0"/>
              <a:t>引出下一页</a:t>
            </a:r>
            <a:r>
              <a:rPr lang="en-US" altLang="zh-CN" smtClean="0"/>
              <a:t>ppt)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moans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单词拼读问题处理完之后，开始故事讲解。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老师指着封面图画问学生：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do you see in the picture?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Do you like fish?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girl thinking?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Does the girl like fish?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Why?(</a:t>
            </a:r>
            <a:r>
              <a:rPr lang="zh-CN" altLang="en-US" smtClean="0">
                <a:sym typeface="+mn-ea"/>
              </a:rPr>
              <a:t>这个问题为引出下文做铺垫</a:t>
            </a:r>
            <a:r>
              <a:rPr lang="en-US" altLang="zh-CN" smtClean="0">
                <a:sym typeface="+mn-ea"/>
              </a:rPr>
              <a:t>)———let's see!(</a:t>
            </a:r>
            <a:r>
              <a:rPr lang="zh-CN" altLang="en-US" smtClean="0">
                <a:sym typeface="+mn-ea"/>
              </a:rPr>
              <a:t>转下一张</a:t>
            </a:r>
            <a:r>
              <a:rPr lang="en-US" altLang="zh-CN" smtClean="0">
                <a:sym typeface="+mn-ea"/>
              </a:rPr>
              <a:t>PPT)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en-US" altLang="zh-CN" smtClean="0">
              <a:sym typeface="+mn-ea"/>
            </a:endParaRPr>
          </a:p>
        </p:txBody>
      </p:sp>
      <p:sp>
        <p:nvSpPr>
          <p:cNvPr id="3277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0E2A6E-2A59-446D-9FB7-59113D3F6E44}" type="slidenum">
              <a:rPr lang="en-US" altLang="zh-CN" sz="1200" b="0">
                <a:latin typeface="Calibri" pitchFamily="34" charset="0"/>
              </a:rPr>
              <a:pPr algn="r"/>
              <a:t>13</a:t>
            </a:fld>
            <a:endParaRPr lang="en-US" altLang="zh-CN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Now let's see why does the girl like fish?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老师指着第一句话，带着孩子一起说第一句话，讲</a:t>
            </a:r>
            <a:r>
              <a:rPr lang="en-US" altLang="zh-CN" smtClean="0">
                <a:sym typeface="+mn-ea"/>
              </a:rPr>
              <a:t>never</a:t>
            </a:r>
            <a:r>
              <a:rPr lang="zh-CN" altLang="en-US" smtClean="0">
                <a:sym typeface="+mn-ea"/>
              </a:rPr>
              <a:t>和</a:t>
            </a:r>
            <a:r>
              <a:rPr lang="en-US" altLang="zh-CN" smtClean="0">
                <a:sym typeface="+mn-ea"/>
              </a:rPr>
              <a:t>moans at.</a:t>
            </a:r>
            <a:r>
              <a:rPr lang="zh-CN" altLang="en-US" smtClean="0">
                <a:sym typeface="+mn-ea"/>
              </a:rPr>
              <a:t>（提醒孩子注意</a:t>
            </a:r>
            <a:r>
              <a:rPr lang="en-US" altLang="zh-CN" smtClean="0">
                <a:sym typeface="+mn-ea"/>
              </a:rPr>
              <a:t>oa</a:t>
            </a:r>
            <a:r>
              <a:rPr lang="zh-CN" altLang="en-US" smtClean="0">
                <a:sym typeface="+mn-ea"/>
              </a:rPr>
              <a:t>的发音和用法）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老师指爬树的图片问：</a:t>
            </a:r>
            <a:r>
              <a:rPr lang="en-US" altLang="zh-CN" smtClean="0"/>
              <a:t>What is the girl doing?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老师带学生一起回答：</a:t>
            </a:r>
            <a:r>
              <a:rPr lang="en-US" altLang="zh-CN" smtClean="0"/>
              <a:t>Climbing the tree! </a:t>
            </a:r>
            <a:r>
              <a:rPr lang="zh-CN" altLang="en-US" smtClean="0"/>
              <a:t>同时老师</a:t>
            </a:r>
            <a:r>
              <a:rPr lang="zh-CN" altLang="en-US" smtClean="0">
                <a:sym typeface="+mn-ea"/>
              </a:rPr>
              <a:t>指着</a:t>
            </a:r>
            <a:r>
              <a:rPr lang="en-US" altLang="zh-CN" smtClean="0">
                <a:sym typeface="+mn-ea"/>
              </a:rPr>
              <a:t>PPT</a:t>
            </a:r>
            <a:r>
              <a:rPr lang="zh-CN" altLang="en-US" smtClean="0">
                <a:sym typeface="+mn-ea"/>
              </a:rPr>
              <a:t>上的“</a:t>
            </a:r>
            <a:r>
              <a:rPr lang="en-US" altLang="zh-CN" smtClean="0">
                <a:sym typeface="+mn-ea"/>
              </a:rPr>
              <a:t>climb that tree”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 you always climb the trees?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If you climb the tree,what will your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老师指最后一句话带学生一起读。边读边做摆手的动作。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goldfish(</a:t>
            </a:r>
            <a:r>
              <a:rPr lang="zh-CN" altLang="en-US" smtClean="0">
                <a:sym typeface="+mn-ea"/>
              </a:rPr>
              <a:t>合成词</a:t>
            </a:r>
            <a:r>
              <a:rPr lang="en-US" altLang="zh-CN" smtClean="0">
                <a:sym typeface="+mn-ea"/>
              </a:rPr>
              <a:t>)  moans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老师指扔石子的图片，问：</a:t>
            </a:r>
            <a:r>
              <a:rPr lang="en-US" altLang="zh-CN" smtClean="0">
                <a:sym typeface="+mn-ea"/>
              </a:rPr>
              <a:t>What is the girl doing?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指第二句，带孩子说：</a:t>
            </a:r>
            <a:r>
              <a:rPr lang="en-US" altLang="zh-CN" smtClean="0">
                <a:sym typeface="+mn-ea"/>
              </a:rPr>
              <a:t>She is throwing  stones.</a:t>
            </a:r>
            <a:r>
              <a:rPr lang="zh-CN" altLang="en-US" smtClean="0">
                <a:sym typeface="+mn-ea"/>
              </a:rPr>
              <a:t>（提醒孩子注意</a:t>
            </a:r>
            <a:r>
              <a:rPr lang="en-US" altLang="zh-CN" smtClean="0">
                <a:sym typeface="+mn-ea"/>
              </a:rPr>
              <a:t>o-e</a:t>
            </a:r>
            <a:r>
              <a:rPr lang="zh-CN" altLang="en-US" smtClean="0">
                <a:sym typeface="+mn-ea"/>
              </a:rPr>
              <a:t>的发音和用法）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Do you always throw stones?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What if you throw stones into the river?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throw stones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>
              <a:sym typeface="+mn-ea"/>
            </a:endParaRP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Let's see, what will her mother do?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老师指句子带孩子一起读。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Is she the same with your mother?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How does your mother moan at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Let‘s see what does her mother say?(</a:t>
            </a:r>
            <a:r>
              <a:rPr lang="zh-CN" altLang="en-US" smtClean="0"/>
              <a:t>引出下一页</a:t>
            </a:r>
            <a:r>
              <a:rPr lang="en-US" altLang="zh-CN" smtClean="0"/>
              <a:t>ppt)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moans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zh-CN" smtClean="0"/>
              <a:t>老师指挖洞的图片，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What is the girl doing now? Guess, what does she want to do? Why does the girl dig holes?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/>
              <a:t>But </a:t>
            </a:r>
            <a:r>
              <a:rPr lang="en-US" altLang="zh-CN" smtClean="0">
                <a:sym typeface="+mn-ea"/>
              </a:rPr>
              <a:t>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老师指摘花的图片，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What is the girl doing now? Guess, what does she want to do? Why does the girl pick that rose?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en-US" altLang="zh-CN" smtClean="0">
                <a:sym typeface="+mn-ea"/>
              </a:rPr>
              <a:t>But what does her mother say?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mtClean="0">
                <a:sym typeface="+mn-ea"/>
              </a:rPr>
              <a:t>（注意：</a:t>
            </a:r>
            <a:r>
              <a:rPr lang="en-US" altLang="zh-CN" smtClean="0">
                <a:sym typeface="+mn-ea"/>
              </a:rPr>
              <a:t>1.</a:t>
            </a:r>
            <a:r>
              <a:rPr lang="zh-CN" altLang="en-US" smtClean="0">
                <a:sym typeface="+mn-ea"/>
              </a:rPr>
              <a:t>老师重点讲解画圈的单词</a:t>
            </a:r>
            <a:r>
              <a:rPr lang="en-US" altLang="zh-CN" smtClean="0">
                <a:sym typeface="+mn-ea"/>
              </a:rPr>
              <a:t>holes rose</a:t>
            </a:r>
            <a:r>
              <a:rPr lang="zh-CN" altLang="en-US" smtClean="0">
                <a:sym typeface="+mn-ea"/>
              </a:rPr>
              <a:t>。</a:t>
            </a:r>
            <a:r>
              <a:rPr lang="en-US" altLang="zh-CN" smtClean="0">
                <a:sym typeface="+mn-ea"/>
              </a:rPr>
              <a:t>2.</a:t>
            </a:r>
            <a:r>
              <a:rPr lang="zh-CN" altLang="en-US" smtClean="0">
                <a:sym typeface="+mn-ea"/>
              </a:rPr>
              <a:t>讲完本页后播放音频，让学生模仿跟读，一定还要让孩子模仿语音语调）</a:t>
            </a:r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D1D2C-A467-4E78-9370-62AAE1163888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D6251-1BF2-4D24-82A9-7BFD7A8408B7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F4CE7-2772-4058-86F2-37C4B2FD6EE0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5C99-DC99-4562-AB2F-DCD34E096CB6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CAAC2-35EA-4397-96C9-CD9EE3E2F222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3307-835C-4345-9CC2-17C982F60A6C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7DE71-B44C-45E5-95BD-321E9B7D69ED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C35F3-884E-4535-8809-52E506F7CB42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B54BF-4AB9-4FCE-84CC-23DC2B7D7506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D8AC1-552F-48D6-AE72-BC4B3F98BFAE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05A64-1E8B-46A0-8E4B-265DB224FC43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31DF1EE-083D-4AE5-9D4A-2460C2BC0150}" type="datetimeFigureOut">
              <a:rPr lang="zh-CN" altLang="en-US"/>
              <a:pPr>
                <a:defRPr/>
              </a:pPr>
              <a:t>2018/4/18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moan-John\&#28436;&#31034;&#25991;&#31295;%20CD\3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esktop\moan-John\&#28436;&#31034;&#25991;&#31295;%20CD\2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3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4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esktop\moan-John\&#28436;&#31034;&#25991;&#31295;%20CD\5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6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7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8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9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10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1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12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13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14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15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16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2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28838"/>
            <a:ext cx="7772400" cy="1471612"/>
          </a:xfrm>
        </p:spPr>
        <p:txBody>
          <a:bodyPr/>
          <a:lstStyle/>
          <a:p>
            <a:pPr eaLnBrk="1" hangingPunct="1"/>
            <a:r>
              <a:rPr lang="en-US" altLang="zh-CN" smtClean="0"/>
              <a:t>Mr. Tian’s picture</a:t>
            </a:r>
          </a:p>
        </p:txBody>
      </p:sp>
      <p:sp>
        <p:nvSpPr>
          <p:cNvPr id="15362" name="副标题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9375"/>
            <a:ext cx="6400800" cy="17462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zh-CN" altLang="zh-CN" smtClean="0"/>
          </a:p>
        </p:txBody>
      </p:sp>
      <p:pic>
        <p:nvPicPr>
          <p:cNvPr id="15363" name="图片 3" descr="DSC_0214.JPG"/>
          <p:cNvPicPr>
            <a:picLocks noChangeAspect="1" noChangeArrowheads="1"/>
          </p:cNvPicPr>
          <p:nvPr/>
        </p:nvPicPr>
        <p:blipFill>
          <a:blip r:embed="rId2"/>
          <a:srcRect l="28612" t="22501" r="14220" b="14999"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矩形 2052"/>
          <p:cNvSpPr>
            <a:spLocks noChangeArrowheads="1" noChangeShapeType="1" noTextEdit="1"/>
          </p:cNvSpPr>
          <p:nvPr/>
        </p:nvSpPr>
        <p:spPr bwMode="auto">
          <a:xfrm>
            <a:off x="5590564" y="1136012"/>
            <a:ext cx="3316234" cy="669518"/>
          </a:xfrm>
          <a:prstGeom prst="rect">
            <a:avLst/>
          </a:prstGeom>
        </p:spPr>
        <p:txBody>
          <a:bodyPr wrap="none" lIns="325115" tIns="162557" rIns="325115" bIns="1625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  <a:ea typeface="+mn-ea"/>
              </a:rPr>
              <a:t>Good morning </a:t>
            </a:r>
            <a:r>
              <a:rPr lang="zh-CN" altLang="en-US" sz="3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omic Sans MS"/>
                <a:ea typeface="+mn-ea"/>
              </a:rPr>
              <a:t>！</a:t>
            </a:r>
          </a:p>
        </p:txBody>
      </p:sp>
      <p:sp>
        <p:nvSpPr>
          <p:cNvPr id="15365" name="矩形 2053"/>
          <p:cNvSpPr>
            <a:spLocks noChangeArrowheads="1" noChangeShapeType="1" noTextEdit="1"/>
          </p:cNvSpPr>
          <p:nvPr/>
        </p:nvSpPr>
        <p:spPr bwMode="auto">
          <a:xfrm>
            <a:off x="5867400" y="4437063"/>
            <a:ext cx="3105150" cy="30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宋体"/>
                <a:ea typeface="宋体"/>
              </a:rPr>
              <a:t>广东顺德教育发展中心  田湘军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7650" name="内容占位符 3" descr="唠叨唠叨唠叨(1)_6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44038" name="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76825" y="765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内容占位符 3" descr="唠叨唠叨唠叨(1)_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0" y="404813"/>
            <a:ext cx="896461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/>
              <a:t>What does Mum moan about?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内容占位符 3" descr="唠叨唠叨唠叨(1)_6.jpg"/>
          <p:cNvPicPr>
            <a:picLocks noChangeAspect="1"/>
          </p:cNvPicPr>
          <p:nvPr/>
        </p:nvPicPr>
        <p:blipFill>
          <a:blip r:embed="rId2">
            <a:lum bright="42000"/>
          </a:blip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9"/>
          <p:cNvSpPr txBox="1">
            <a:spLocks noChangeArrowheads="1"/>
          </p:cNvSpPr>
          <p:nvPr/>
        </p:nvSpPr>
        <p:spPr bwMode="auto">
          <a:xfrm>
            <a:off x="0" y="404813"/>
            <a:ext cx="896461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/>
              <a:t>What does Mum moan about?</a:t>
            </a:r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71438" y="4625975"/>
            <a:ext cx="8964612" cy="1604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/>
              <a:t>Discuss with your partners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/>
              <a:t>and guess what Mum wants the girl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/>
              <a:t>to do or not to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1746" name="内容占位符 5" descr="唠叨唠叨唠叨(1)_2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3794" name="内容占位符 5" descr="唠叨唠叨唠叨(1)_4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5875"/>
            <a:ext cx="9144000" cy="6126163"/>
          </a:xfrm>
        </p:spPr>
      </p:pic>
      <p:pic>
        <p:nvPicPr>
          <p:cNvPr id="112647" name="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125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" fill="hold"/>
                                        <p:tgtEl>
                                          <p:spTgt spid="112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4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5842" name="内容占位符 3" descr="唠叨唠叨唠叨(1)_5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114695" name="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92725" y="8366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1146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69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7890" name="内容占位符 3" descr="唠叨唠叨唠叨(1)_6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116742" name="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48263" y="765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1167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74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9938" name="内容占位符 3" descr="唠叨唠叨唠叨(1)_7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46087" name="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27538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" fill="hold"/>
                                        <p:tgtEl>
                                          <p:spTgt spid="46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1986" name="内容占位符 3" descr="唠叨唠叨唠叨(1)_8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48134" name="5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219700" y="908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48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4034" name="内容占位符 3" descr="唠叨唠叨唠叨(1)_9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9213"/>
            <a:ext cx="9144000" cy="6126162"/>
          </a:xfrm>
        </p:spPr>
      </p:pic>
      <p:pic>
        <p:nvPicPr>
          <p:cNvPr id="50183" name="6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048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50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矩形 3077"/>
          <p:cNvSpPr>
            <a:spLocks noChangeArrowheads="1"/>
          </p:cNvSpPr>
          <p:nvPr/>
        </p:nvSpPr>
        <p:spPr bwMode="auto">
          <a:xfrm>
            <a:off x="227013" y="301625"/>
            <a:ext cx="8689975" cy="6367463"/>
          </a:xfrm>
          <a:prstGeom prst="rect">
            <a:avLst/>
          </a:prstGeom>
          <a:noFill/>
          <a:ln w="57150" cmpd="thinThick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lIns="91369" tIns="45685" rIns="91369" bIns="45685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6" name="标题 1"/>
          <p:cNvSpPr>
            <a:spLocks noChangeArrowheads="1"/>
          </p:cNvSpPr>
          <p:nvPr/>
        </p:nvSpPr>
        <p:spPr bwMode="auto">
          <a:xfrm>
            <a:off x="458788" y="382588"/>
            <a:ext cx="822642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pPr>
              <a:lnSpc>
                <a:spcPct val="150000"/>
              </a:lnSpc>
            </a:pPr>
            <a:r>
              <a:rPr lang="en-US" altLang="zh-CN" sz="4300">
                <a:solidFill>
                  <a:schemeClr val="tx2"/>
                </a:solidFill>
                <a:latin typeface="Calibri" pitchFamily="34" charset="0"/>
              </a:rPr>
              <a:t>Are you ready?</a:t>
            </a:r>
          </a:p>
          <a:p>
            <a:pPr>
              <a:lnSpc>
                <a:spcPct val="150000"/>
              </a:lnSpc>
            </a:pPr>
            <a:r>
              <a:rPr lang="en-US" altLang="zh-CN" sz="4300">
                <a:solidFill>
                  <a:schemeClr val="tx2"/>
                </a:solidFill>
                <a:latin typeface="Calibri" pitchFamily="34" charset="0"/>
              </a:rPr>
              <a:t>Are you happy?</a:t>
            </a:r>
          </a:p>
          <a:p>
            <a:pPr>
              <a:lnSpc>
                <a:spcPct val="150000"/>
              </a:lnSpc>
            </a:pPr>
            <a:r>
              <a:rPr lang="en-US" altLang="zh-CN" sz="4300">
                <a:solidFill>
                  <a:schemeClr val="tx2"/>
                </a:solidFill>
                <a:latin typeface="Calibri" pitchFamily="34" charset="0"/>
              </a:rPr>
              <a:t>If you’re happy and you know it,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6082" name="内容占位符 3" descr="唠叨唠叨唠叨(1)_10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52231" name="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7900" y="9080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52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8130" name="内容占位符 3" descr="唠叨唠叨唠叨(1)_11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54278" name="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0525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0178" name="内容占位符 3" descr="唠叨唠叨唠叨(1)_12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56327" name="9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" fill="hold"/>
                                        <p:tgtEl>
                                          <p:spTgt spid="56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2226" name="内容占位符 3" descr="唠叨唠叨唠叨(1)_13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58378" name="10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76825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58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4274" name="内容占位符 3" descr="唠叨唠叨唠叨(1)_14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60422" name="1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67175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" fill="hold"/>
                                        <p:tgtEl>
                                          <p:spTgt spid="60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6322" name="内容占位符 3" descr="唠叨唠叨唠叨(1)_15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82550"/>
            <a:ext cx="9144000" cy="6126163"/>
          </a:xfrm>
        </p:spPr>
      </p:pic>
      <p:pic>
        <p:nvPicPr>
          <p:cNvPr id="62471" name="1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227763" y="2603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62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7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8370" name="内容占位符 3" descr="唠叨唠叨唠叨(1)_16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64518" name="1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" fill="hold"/>
                                        <p:tgtEl>
                                          <p:spTgt spid="645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0418" name="内容占位符 3" descr="唠叨唠叨唠叨(1)_17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66565" name="1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43213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" fill="hold"/>
                                        <p:tgtEl>
                                          <p:spTgt spid="66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6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2466" name="内容占位符 3" descr="唠叨唠叨唠叨(1)_18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68613" name="15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156325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" fill="hold"/>
                                        <p:tgtEl>
                                          <p:spTgt spid="68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未命名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4925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mtClean="0"/>
              <a:t>Think and answer.</a:t>
            </a:r>
          </a:p>
        </p:txBody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smtClean="0"/>
              <a:t>What does the girl wish?</a:t>
            </a:r>
          </a:p>
          <a:p>
            <a:r>
              <a:rPr lang="en-US" altLang="zh-CN" b="1" smtClean="0">
                <a:solidFill>
                  <a:schemeClr val="accent1"/>
                </a:solidFill>
              </a:rPr>
              <a:t>The girl wishes her goldfish was her mum.</a:t>
            </a:r>
          </a:p>
          <a:p>
            <a:r>
              <a:rPr lang="en-US" altLang="zh-CN" b="1" smtClean="0"/>
              <a:t>Why does the girl wish her goldfish was her mum?</a:t>
            </a:r>
          </a:p>
          <a:p>
            <a:r>
              <a:rPr lang="en-US" altLang="zh-CN" b="1" smtClean="0">
                <a:solidFill>
                  <a:schemeClr val="accent1"/>
                </a:solidFill>
              </a:rPr>
              <a:t>Because her goldfish never moans at 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 noChangeArrowheads="1"/>
          </p:cNvSpPr>
          <p:nvPr>
            <p:ph type="title"/>
          </p:nvPr>
        </p:nvSpPr>
        <p:spPr>
          <a:xfrm>
            <a:off x="382588" y="1754188"/>
            <a:ext cx="3973512" cy="1141412"/>
          </a:xfrm>
        </p:spPr>
        <p:txBody>
          <a:bodyPr/>
          <a:lstStyle/>
          <a:p>
            <a:pPr algn="l" eaLnBrk="1" hangingPunct="1"/>
            <a:r>
              <a:rPr lang="en-US" altLang="zh-CN" b="1" smtClean="0"/>
              <a:t>Go to school.</a:t>
            </a:r>
          </a:p>
        </p:txBody>
      </p:sp>
      <p:sp>
        <p:nvSpPr>
          <p:cNvPr id="4099" name="标题 1"/>
          <p:cNvSpPr>
            <a:spLocks noChangeArrowheads="1"/>
          </p:cNvSpPr>
          <p:nvPr/>
        </p:nvSpPr>
        <p:spPr bwMode="auto">
          <a:xfrm>
            <a:off x="2974975" y="3656013"/>
            <a:ext cx="433387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latin typeface="Calibri" pitchFamily="34" charset="0"/>
              </a:rPr>
              <a:t>Row your boat.</a:t>
            </a:r>
          </a:p>
        </p:txBody>
      </p:sp>
      <p:sp>
        <p:nvSpPr>
          <p:cNvPr id="4100" name="标题 1"/>
          <p:cNvSpPr>
            <a:spLocks noChangeArrowheads="1"/>
          </p:cNvSpPr>
          <p:nvPr/>
        </p:nvSpPr>
        <p:spPr bwMode="auto">
          <a:xfrm>
            <a:off x="4697413" y="1793875"/>
            <a:ext cx="4122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latin typeface="Calibri" pitchFamily="34" charset="0"/>
              </a:rPr>
              <a:t>Touch your nose.</a:t>
            </a:r>
          </a:p>
        </p:txBody>
      </p:sp>
      <p:sp>
        <p:nvSpPr>
          <p:cNvPr id="26630" name="矩形 3077"/>
          <p:cNvSpPr>
            <a:spLocks noChangeArrowheads="1"/>
          </p:cNvSpPr>
          <p:nvPr/>
        </p:nvSpPr>
        <p:spPr bwMode="auto">
          <a:xfrm>
            <a:off x="227013" y="301625"/>
            <a:ext cx="8689975" cy="6367463"/>
          </a:xfrm>
          <a:prstGeom prst="rect">
            <a:avLst/>
          </a:prstGeom>
          <a:noFill/>
          <a:ln w="57150" cmpd="thinThick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lIns="91369" tIns="45685" rIns="91369" bIns="45685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4099" grpId="0"/>
      <p:bldP spid="4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5538" name="内容占位符 3" descr="唠叨唠叨唠叨(1)_19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98425" y="41275"/>
            <a:ext cx="9144000" cy="6126163"/>
          </a:xfrm>
        </p:spPr>
      </p:pic>
      <p:pic>
        <p:nvPicPr>
          <p:cNvPr id="70662" name="16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524750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706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未命名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4925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5400" b="1" smtClean="0"/>
              <a:t>Task Time</a:t>
            </a:r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xfrm>
            <a:off x="250825" y="1557338"/>
            <a:ext cx="86868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3600" b="1" smtClean="0"/>
              <a:t>Work in pairs or groups and discuss: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CN" sz="4000" b="1" smtClean="0">
                <a:solidFill>
                  <a:srgbClr val="003399"/>
                </a:solidFill>
              </a:rPr>
              <a:t>        Why does Mum moan at us?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CN" sz="4000" b="1" smtClean="0">
                <a:solidFill>
                  <a:srgbClr val="003399"/>
                </a:solidFill>
              </a:rPr>
              <a:t>        What should we do when Mum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zh-CN" sz="4000" b="1" smtClean="0">
                <a:solidFill>
                  <a:srgbClr val="003399"/>
                </a:solidFill>
              </a:rPr>
              <a:t>        moans at us?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sz="3600" b="1" smtClean="0"/>
              <a:t>小组讨论：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CN" altLang="en-US" sz="3600" b="1" smtClean="0"/>
              <a:t>	       </a:t>
            </a:r>
            <a:r>
              <a:rPr lang="zh-CN" altLang="en-US" b="1" smtClean="0">
                <a:solidFill>
                  <a:srgbClr val="003399"/>
                </a:solidFill>
              </a:rPr>
              <a:t>妈妈为什么对我们唠叨呢？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zh-CN" altLang="en-US" b="1" smtClean="0">
                <a:solidFill>
                  <a:srgbClr val="003399"/>
                </a:solidFill>
              </a:rPr>
              <a:t>           如果妈妈对我们唠叨，我们应该怎么做？</a:t>
            </a:r>
            <a:endParaRPr lang="en-US" altLang="zh-CN" b="1" smtClean="0">
              <a:solidFill>
                <a:srgbClr val="003399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zh-CN" b="1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未命名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4925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4814888"/>
          </a:xfrm>
        </p:spPr>
        <p:txBody>
          <a:bodyPr/>
          <a:lstStyle/>
          <a:p>
            <a:pPr eaLnBrk="1" hangingPunct="1"/>
            <a:r>
              <a:rPr lang="en-US" altLang="zh-CN" b="1" smtClean="0"/>
              <a:t>Mum moans at us</a:t>
            </a:r>
            <a:br>
              <a:rPr lang="en-US" altLang="zh-CN" b="1" smtClean="0"/>
            </a:br>
            <a:r>
              <a:rPr lang="en-US" altLang="zh-CN" b="1" smtClean="0"/>
              <a:t>because she loves us.</a:t>
            </a:r>
            <a:br>
              <a:rPr lang="en-US" altLang="zh-CN" b="1" smtClean="0"/>
            </a:br>
            <a:r>
              <a:rPr lang="en-US" altLang="zh-CN" b="1" smtClean="0"/>
              <a:t>She cares about us.</a:t>
            </a:r>
            <a:br>
              <a:rPr lang="en-US" altLang="zh-CN" b="1" smtClean="0"/>
            </a:br>
            <a:r>
              <a:rPr lang="en-US" altLang="zh-CN" b="1" smtClean="0"/>
              <a:t>We should understand our mum.</a:t>
            </a:r>
            <a:br>
              <a:rPr lang="en-US" altLang="zh-CN" b="1" smtClean="0"/>
            </a:br>
            <a:r>
              <a:rPr lang="en-US" altLang="zh-CN" b="1" smtClean="0"/>
              <a:t>Grow fast so that</a:t>
            </a:r>
            <a:br>
              <a:rPr lang="en-US" altLang="zh-CN" b="1" smtClean="0"/>
            </a:br>
            <a:r>
              <a:rPr lang="en-US" altLang="zh-CN" b="1" smtClean="0"/>
              <a:t>our mum will not worry about 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未命名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34925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 Box 5"/>
          <p:cNvSpPr txBox="1">
            <a:spLocks noChangeArrowheads="1"/>
          </p:cNvSpPr>
          <p:nvPr/>
        </p:nvSpPr>
        <p:spPr bwMode="auto">
          <a:xfrm>
            <a:off x="755650" y="549275"/>
            <a:ext cx="7848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/>
              <a:t>Are you happy in my English class?</a:t>
            </a:r>
          </a:p>
          <a:p>
            <a:pPr>
              <a:spcBef>
                <a:spcPct val="50000"/>
              </a:spcBef>
            </a:pPr>
            <a:r>
              <a:rPr lang="en-US" altLang="zh-CN" sz="3600"/>
              <a:t>Do you want to MOAN at me?</a:t>
            </a:r>
          </a:p>
          <a:p>
            <a:pPr>
              <a:spcBef>
                <a:spcPct val="50000"/>
              </a:spcBef>
            </a:pPr>
            <a:r>
              <a:rPr lang="en-US" altLang="zh-CN" sz="3600"/>
              <a:t>Haha, let’s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内容占位符 3" descr="唠叨唠叨唠叨(1)_6.jpg"/>
          <p:cNvPicPr>
            <a:picLocks noChangeAspect="1"/>
          </p:cNvPicPr>
          <p:nvPr/>
        </p:nvPicPr>
        <p:blipFill>
          <a:blip r:embed="rId2">
            <a:lum bright="42000"/>
          </a:blip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79388" y="1125538"/>
            <a:ext cx="4392612" cy="4967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altLang="zh-CN" sz="4000"/>
              <a:t>To do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Hang that coat up.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Dry that bowl.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Come on.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Hurry up!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Eat that toast.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Fold those clothes up.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Blow your nose.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Dry between your toes.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2400"/>
              <a:t>Hold my hand to cross</a:t>
            </a:r>
          </a:p>
          <a:p>
            <a:pPr marL="342900" indent="-342900"/>
            <a:r>
              <a:rPr lang="en-US" altLang="zh-CN" sz="2400"/>
              <a:t>   the road.</a:t>
            </a:r>
          </a:p>
          <a:p>
            <a:pPr marL="342900" indent="-342900"/>
            <a:r>
              <a:rPr lang="en-US" altLang="zh-CN" sz="2400"/>
              <a:t>10.Go to bed.</a:t>
            </a:r>
          </a:p>
          <a:p>
            <a:pPr marL="342900" indent="-342900"/>
            <a:endParaRPr lang="en-US" altLang="zh-CN" sz="2400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4716463" y="1125538"/>
            <a:ext cx="4319587" cy="4967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4000"/>
              <a:t>Not to do</a:t>
            </a:r>
          </a:p>
          <a:p>
            <a:r>
              <a:rPr lang="en-US" altLang="zh-CN" sz="2400"/>
              <a:t>1. Don’t climb that tree.</a:t>
            </a:r>
          </a:p>
          <a:p>
            <a:r>
              <a:rPr lang="en-US" altLang="zh-CN" sz="2400"/>
              <a:t>2. Don’t throw stones.</a:t>
            </a:r>
          </a:p>
          <a:p>
            <a:r>
              <a:rPr lang="en-US" altLang="zh-CN" sz="2400"/>
              <a:t>3. Don’t dig holes.</a:t>
            </a:r>
          </a:p>
          <a:p>
            <a:r>
              <a:rPr lang="en-US" altLang="zh-CN" sz="2400"/>
              <a:t>4. Don’t pick that rose.</a:t>
            </a:r>
          </a:p>
          <a:p>
            <a:r>
              <a:rPr lang="en-US" altLang="zh-CN" sz="2400"/>
              <a:t>5. Don’t untie your</a:t>
            </a:r>
          </a:p>
          <a:p>
            <a:r>
              <a:rPr lang="en-US" altLang="zh-CN" sz="2400"/>
              <a:t>    sister’s bows.</a:t>
            </a:r>
          </a:p>
          <a:p>
            <a:r>
              <a:rPr lang="en-US" altLang="zh-CN" sz="2400"/>
              <a:t>6. Don’t mix jam with soap </a:t>
            </a:r>
          </a:p>
          <a:p>
            <a:r>
              <a:rPr lang="en-US" altLang="zh-CN" sz="2400"/>
              <a:t>    and coal.</a:t>
            </a:r>
          </a:p>
          <a:p>
            <a:r>
              <a:rPr lang="en-US" altLang="zh-CN" sz="2400"/>
              <a:t>7. Don’t drop that cup.</a:t>
            </a:r>
          </a:p>
          <a:p>
            <a:r>
              <a:rPr lang="en-US" altLang="zh-CN" sz="2400"/>
              <a:t>8. Don’t eat that.</a:t>
            </a:r>
          </a:p>
          <a:p>
            <a:r>
              <a:rPr lang="en-US" altLang="zh-CN" sz="2400"/>
              <a:t>9. Don’t suck your thumb.</a:t>
            </a:r>
          </a:p>
          <a:p>
            <a:endParaRPr lang="en-US" altLang="zh-CN" sz="2400"/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0" y="404813"/>
            <a:ext cx="896461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/>
              <a:t>What does Mum moan about?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1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1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21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18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218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18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18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382588" y="1814513"/>
            <a:ext cx="3973512" cy="1141412"/>
          </a:xfrm>
        </p:spPr>
        <p:txBody>
          <a:bodyPr/>
          <a:lstStyle/>
          <a:p>
            <a:pPr algn="l" eaLnBrk="1" hangingPunct="1"/>
            <a:r>
              <a:rPr lang="en-US" altLang="zh-CN" b="1" smtClean="0"/>
              <a:t>go</a:t>
            </a:r>
          </a:p>
        </p:txBody>
      </p:sp>
      <p:sp>
        <p:nvSpPr>
          <p:cNvPr id="18434" name="标题 1"/>
          <p:cNvSpPr>
            <a:spLocks noChangeArrowheads="1"/>
          </p:cNvSpPr>
          <p:nvPr/>
        </p:nvSpPr>
        <p:spPr bwMode="auto">
          <a:xfrm>
            <a:off x="4697413" y="1854200"/>
            <a:ext cx="4122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latin typeface="Calibri" pitchFamily="34" charset="0"/>
              </a:rPr>
              <a:t>                      nose</a:t>
            </a:r>
          </a:p>
        </p:txBody>
      </p:sp>
      <p:sp>
        <p:nvSpPr>
          <p:cNvPr id="18435" name="标题 1"/>
          <p:cNvSpPr>
            <a:spLocks noChangeArrowheads="1"/>
          </p:cNvSpPr>
          <p:nvPr/>
        </p:nvSpPr>
        <p:spPr bwMode="auto">
          <a:xfrm>
            <a:off x="2974975" y="3800475"/>
            <a:ext cx="43338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latin typeface="Calibri" pitchFamily="34" charset="0"/>
              </a:rPr>
              <a:t>row        boat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639763" y="2420938"/>
            <a:ext cx="619125" cy="736600"/>
          </a:xfrm>
          <a:prstGeom prst="rect">
            <a:avLst/>
          </a:prstGeom>
          <a:noFill/>
          <a:ln cap="rnd">
            <a:noFill/>
          </a:ln>
        </p:spPr>
        <p:txBody>
          <a:bodyPr>
            <a:spAutoFit/>
          </a:bodyPr>
          <a:lstStyle/>
          <a:p>
            <a:pPr>
              <a:lnSpc>
                <a:spcPts val="2538"/>
              </a:lnSpc>
              <a:defRPr/>
            </a:pPr>
            <a:r>
              <a:rPr lang="en-US" altLang="zh-CN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lnSpc>
                <a:spcPts val="2538"/>
              </a:lnSpc>
              <a:defRPr/>
            </a:pPr>
            <a:r>
              <a:rPr lang="en-US" altLang="zh-CN" sz="4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    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7593013" y="2420938"/>
            <a:ext cx="1227137" cy="736600"/>
          </a:xfrm>
          <a:prstGeom prst="rect">
            <a:avLst/>
          </a:prstGeom>
          <a:noFill/>
          <a:ln cap="rnd">
            <a:noFill/>
          </a:ln>
        </p:spPr>
        <p:txBody>
          <a:bodyPr>
            <a:spAutoFit/>
          </a:bodyPr>
          <a:lstStyle/>
          <a:p>
            <a:pPr>
              <a:lnSpc>
                <a:spcPts val="2538"/>
              </a:lnSpc>
              <a:defRPr/>
            </a:pPr>
            <a:r>
              <a:rPr lang="en-US" altLang="zh-CN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lnSpc>
                <a:spcPts val="2538"/>
              </a:lnSpc>
              <a:defRPr/>
            </a:pPr>
            <a:r>
              <a:rPr lang="en-US" altLang="zh-CN" sz="4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o_e     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5145088" y="4421188"/>
            <a:ext cx="1227137" cy="736600"/>
          </a:xfrm>
          <a:prstGeom prst="rect">
            <a:avLst/>
          </a:prstGeom>
          <a:noFill/>
          <a:ln cap="rnd">
            <a:noFill/>
          </a:ln>
        </p:spPr>
        <p:txBody>
          <a:bodyPr>
            <a:spAutoFit/>
          </a:bodyPr>
          <a:lstStyle/>
          <a:p>
            <a:pPr>
              <a:lnSpc>
                <a:spcPts val="2538"/>
              </a:lnSpc>
              <a:defRPr/>
            </a:pPr>
            <a:r>
              <a:rPr lang="en-US" altLang="zh-CN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lnSpc>
                <a:spcPts val="2538"/>
              </a:lnSpc>
              <a:defRPr/>
            </a:pPr>
            <a:r>
              <a:rPr lang="en-US" altLang="zh-CN" sz="4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oa     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3116263" y="4437063"/>
            <a:ext cx="1023937" cy="736600"/>
          </a:xfrm>
          <a:prstGeom prst="rect">
            <a:avLst/>
          </a:prstGeom>
          <a:noFill/>
          <a:ln cap="rnd">
            <a:noFill/>
          </a:ln>
        </p:spPr>
        <p:txBody>
          <a:bodyPr>
            <a:spAutoFit/>
          </a:bodyPr>
          <a:lstStyle/>
          <a:p>
            <a:pPr>
              <a:lnSpc>
                <a:spcPts val="2538"/>
              </a:lnSpc>
              <a:defRPr/>
            </a:pPr>
            <a:r>
              <a:rPr lang="en-US" altLang="zh-CN" sz="36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lnSpc>
                <a:spcPts val="2538"/>
              </a:lnSpc>
              <a:defRPr/>
            </a:pPr>
            <a:r>
              <a:rPr lang="en-US" altLang="zh-CN" sz="4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ow     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395288" y="1484313"/>
            <a:ext cx="3960812" cy="2305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4787900" y="1484313"/>
            <a:ext cx="3960813" cy="2305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395288" y="4076700"/>
            <a:ext cx="3960812" cy="2305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4787900" y="4076700"/>
            <a:ext cx="3960813" cy="2305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2" name="标题 1"/>
          <p:cNvSpPr>
            <a:spLocks noChangeArrowheads="1"/>
          </p:cNvSpPr>
          <p:nvPr/>
        </p:nvSpPr>
        <p:spPr bwMode="auto">
          <a:xfrm>
            <a:off x="1908175" y="1989138"/>
            <a:ext cx="2303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no  so fold</a:t>
            </a:r>
          </a:p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goldfish</a:t>
            </a:r>
          </a:p>
        </p:txBody>
      </p:sp>
      <p:sp>
        <p:nvSpPr>
          <p:cNvPr id="3" name="标题 1"/>
          <p:cNvSpPr>
            <a:spLocks noChangeArrowheads="1"/>
          </p:cNvSpPr>
          <p:nvPr/>
        </p:nvSpPr>
        <p:spPr bwMode="auto">
          <a:xfrm>
            <a:off x="4859338" y="1484313"/>
            <a:ext cx="25923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hole rose </a:t>
            </a:r>
          </a:p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stone</a:t>
            </a:r>
          </a:p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explode</a:t>
            </a:r>
          </a:p>
        </p:txBody>
      </p:sp>
      <p:sp>
        <p:nvSpPr>
          <p:cNvPr id="4" name="标题 1"/>
          <p:cNvSpPr>
            <a:spLocks noChangeArrowheads="1"/>
          </p:cNvSpPr>
          <p:nvPr/>
        </p:nvSpPr>
        <p:spPr bwMode="auto">
          <a:xfrm>
            <a:off x="684213" y="4076700"/>
            <a:ext cx="31686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bow</a:t>
            </a:r>
          </a:p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blow</a:t>
            </a:r>
          </a:p>
          <a:p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grow   throw</a:t>
            </a:r>
          </a:p>
        </p:txBody>
      </p:sp>
      <p:sp>
        <p:nvSpPr>
          <p:cNvPr id="5" name="标题 1"/>
          <p:cNvSpPr>
            <a:spLocks noChangeArrowheads="1"/>
          </p:cNvSpPr>
          <p:nvPr/>
        </p:nvSpPr>
        <p:spPr bwMode="auto">
          <a:xfrm>
            <a:off x="5292725" y="4076700"/>
            <a:ext cx="31686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pPr algn="r"/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soap</a:t>
            </a:r>
          </a:p>
          <a:p>
            <a:pPr algn="r"/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coal  toast</a:t>
            </a:r>
          </a:p>
          <a:p>
            <a:pPr algn="r"/>
            <a:r>
              <a:rPr lang="en-US" altLang="zh-CN" sz="4300">
                <a:solidFill>
                  <a:srgbClr val="003399"/>
                </a:solidFill>
                <a:latin typeface="Calibri" pitchFamily="34" charset="0"/>
              </a:rPr>
              <a:t>road  moan   </a:t>
            </a:r>
          </a:p>
        </p:txBody>
      </p:sp>
      <p:sp>
        <p:nvSpPr>
          <p:cNvPr id="26630" name="矩形 3077"/>
          <p:cNvSpPr>
            <a:spLocks noChangeArrowheads="1"/>
          </p:cNvSpPr>
          <p:nvPr/>
        </p:nvSpPr>
        <p:spPr bwMode="auto">
          <a:xfrm>
            <a:off x="227013" y="301625"/>
            <a:ext cx="8689975" cy="6367463"/>
          </a:xfrm>
          <a:prstGeom prst="rect">
            <a:avLst/>
          </a:prstGeom>
          <a:noFill/>
          <a:ln w="57150" cmpd="thinThick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lIns="91369" tIns="45685" rIns="91369" bIns="45685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453" name="WordArt 21"/>
          <p:cNvSpPr>
            <a:spLocks noChangeArrowheads="1" noChangeShapeType="1" noTextEdit="1"/>
          </p:cNvSpPr>
          <p:nvPr/>
        </p:nvSpPr>
        <p:spPr bwMode="auto">
          <a:xfrm>
            <a:off x="2771775" y="549275"/>
            <a:ext cx="33131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O family</a:t>
            </a:r>
            <a:endParaRPr lang="zh-CN" altLang="en-US" sz="36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80906" grpId="0" animBg="1"/>
      <p:bldP spid="80907" grpId="0" animBg="1"/>
      <p:bldP spid="80908" grpId="0" animBg="1"/>
      <p:bldP spid="80909" grpId="0" animBg="1"/>
      <p:bldP spid="2" grpId="0"/>
      <p:bldP spid="3" grpId="0"/>
      <p:bldP spid="4" grpId="0"/>
      <p:bldP spid="5" grpId="0"/>
      <p:bldP spid="184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ChangeArrowheads="1"/>
          </p:cNvSpPr>
          <p:nvPr/>
        </p:nvSpPr>
        <p:spPr bwMode="auto">
          <a:xfrm>
            <a:off x="827088" y="115888"/>
            <a:ext cx="78486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9" tIns="45685" rIns="91369" bIns="45685" anchor="ctr"/>
          <a:lstStyle/>
          <a:p>
            <a:r>
              <a:rPr lang="en-US" altLang="zh-CN" sz="3600">
                <a:latin typeface="Calibri" pitchFamily="34" charset="0"/>
              </a:rPr>
              <a:t>Dig holes.</a:t>
            </a:r>
          </a:p>
          <a:p>
            <a:r>
              <a:rPr lang="en-US" altLang="zh-CN" sz="3600">
                <a:latin typeface="Calibri" pitchFamily="34" charset="0"/>
              </a:rPr>
              <a:t>Throw stones.</a:t>
            </a:r>
          </a:p>
          <a:p>
            <a:r>
              <a:rPr lang="en-US" altLang="zh-CN" sz="3600">
                <a:latin typeface="Calibri" pitchFamily="34" charset="0"/>
              </a:rPr>
              <a:t>Eat that toast.</a:t>
            </a:r>
          </a:p>
          <a:p>
            <a:r>
              <a:rPr lang="en-US" altLang="zh-CN" sz="3600">
                <a:latin typeface="Calibri" pitchFamily="34" charset="0"/>
              </a:rPr>
              <a:t>Dry that bowl.</a:t>
            </a:r>
          </a:p>
          <a:p>
            <a:r>
              <a:rPr lang="en-US" altLang="zh-CN" sz="3600">
                <a:latin typeface="Calibri" pitchFamily="34" charset="0"/>
              </a:rPr>
              <a:t>Blow your nose.</a:t>
            </a:r>
          </a:p>
          <a:p>
            <a:r>
              <a:rPr lang="en-US" altLang="zh-CN" sz="3600">
                <a:latin typeface="Calibri" pitchFamily="34" charset="0"/>
              </a:rPr>
              <a:t>Hang that coat up.</a:t>
            </a:r>
          </a:p>
          <a:p>
            <a:r>
              <a:rPr lang="en-US" altLang="zh-CN" sz="3600">
                <a:latin typeface="Calibri" pitchFamily="34" charset="0"/>
              </a:rPr>
              <a:t>Fold those clothes up.</a:t>
            </a:r>
          </a:p>
          <a:p>
            <a:r>
              <a:rPr lang="en-US" altLang="zh-CN" sz="3600">
                <a:latin typeface="Calibri" pitchFamily="34" charset="0"/>
              </a:rPr>
              <a:t>Dry between your toes.</a:t>
            </a:r>
          </a:p>
          <a:p>
            <a:r>
              <a:rPr lang="en-US" altLang="zh-CN" sz="3600">
                <a:latin typeface="Calibri" pitchFamily="34" charset="0"/>
              </a:rPr>
              <a:t>Untie your sister’s bows.</a:t>
            </a:r>
          </a:p>
          <a:p>
            <a:r>
              <a:rPr lang="en-US" altLang="zh-CN" sz="3600">
                <a:latin typeface="Calibri" pitchFamily="34" charset="0"/>
              </a:rPr>
              <a:t>Hold my hand to cross the road.</a:t>
            </a:r>
          </a:p>
          <a:p>
            <a:r>
              <a:rPr lang="en-US" altLang="zh-CN" sz="3600">
                <a:latin typeface="Calibri" pitchFamily="34" charset="0"/>
              </a:rPr>
              <a:t>Her mum moans and moans every day.</a:t>
            </a:r>
          </a:p>
        </p:txBody>
      </p:sp>
      <p:sp>
        <p:nvSpPr>
          <p:cNvPr id="19459" name="WordArt 40"/>
          <p:cNvSpPr>
            <a:spLocks noChangeArrowheads="1" noChangeShapeType="1" noTextEdit="1"/>
          </p:cNvSpPr>
          <p:nvPr/>
        </p:nvSpPr>
        <p:spPr bwMode="auto">
          <a:xfrm>
            <a:off x="6588125" y="692150"/>
            <a:ext cx="1935163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Read.</a:t>
            </a:r>
            <a:endParaRPr lang="zh-CN" alt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9460" name="WordArt 41"/>
          <p:cNvSpPr>
            <a:spLocks noChangeArrowheads="1" noChangeShapeType="1" noTextEdit="1"/>
          </p:cNvSpPr>
          <p:nvPr/>
        </p:nvSpPr>
        <p:spPr bwMode="auto">
          <a:xfrm rot="1193372">
            <a:off x="4978400" y="3495675"/>
            <a:ext cx="381635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the O family words.</a:t>
            </a:r>
            <a:endParaRPr lang="zh-CN" alt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9461" name="WordArt 42"/>
          <p:cNvSpPr>
            <a:spLocks noChangeArrowheads="1" noChangeShapeType="1" noTextEdit="1"/>
          </p:cNvSpPr>
          <p:nvPr/>
        </p:nvSpPr>
        <p:spPr bwMode="auto">
          <a:xfrm rot="1168595">
            <a:off x="5005388" y="2170113"/>
            <a:ext cx="3743325" cy="827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Pay attention to</a:t>
            </a:r>
            <a:endParaRPr lang="zh-CN" altLang="en-US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7"/>
          <p:cNvSpPr txBox="1">
            <a:spLocks noChangeArrowheads="1"/>
          </p:cNvSpPr>
          <p:nvPr/>
        </p:nvSpPr>
        <p:spPr bwMode="auto">
          <a:xfrm>
            <a:off x="1692275" y="2565400"/>
            <a:ext cx="6624638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/>
              <a:t>Do you like moaning?</a:t>
            </a:r>
          </a:p>
          <a:p>
            <a:pPr>
              <a:spcBef>
                <a:spcPct val="50000"/>
              </a:spcBef>
            </a:pPr>
            <a:r>
              <a:rPr lang="en-US" altLang="zh-CN" sz="2800"/>
              <a:t>Who likes moaning in your family?</a:t>
            </a:r>
          </a:p>
          <a:p>
            <a:pPr>
              <a:spcBef>
                <a:spcPct val="50000"/>
              </a:spcBef>
            </a:pPr>
            <a:r>
              <a:rPr lang="en-US" altLang="zh-CN" sz="2800"/>
              <a:t>Are you happy if he/she moans at you?</a:t>
            </a:r>
          </a:p>
        </p:txBody>
      </p:sp>
      <p:sp>
        <p:nvSpPr>
          <p:cNvPr id="81924" name="WordArt 4"/>
          <p:cNvSpPr>
            <a:spLocks noChangeArrowheads="1" noChangeShapeType="1" noTextEdit="1"/>
          </p:cNvSpPr>
          <p:nvPr/>
        </p:nvSpPr>
        <p:spPr bwMode="auto">
          <a:xfrm>
            <a:off x="1906588" y="1412776"/>
            <a:ext cx="5689600" cy="10081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omic Sans MS"/>
              </a:rPr>
              <a:t>Moan, moan, moan!</a:t>
            </a:r>
          </a:p>
          <a:p>
            <a:pPr algn="ctr">
              <a:defRPr/>
            </a:pP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omic Sans MS"/>
              </a:rPr>
              <a:t>唠叨，唠叨，</a:t>
            </a:r>
            <a:r>
              <a:rPr lang="zh-CN" alt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Comic Sans MS"/>
              </a:rPr>
              <a:t>唠叨</a:t>
            </a:r>
            <a:endParaRPr lang="zh-CN" alt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Comic Sans MS"/>
            </a:endParaRPr>
          </a:p>
        </p:txBody>
      </p:sp>
      <p:pic>
        <p:nvPicPr>
          <p:cNvPr id="19460" name="内容占位符 5" descr="唠叨唠叨唠叨(1)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80513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1506" name="Picture 4" descr="未命名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0"/>
            <a:ext cx="91440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07950" y="-26988"/>
            <a:ext cx="8280400" cy="131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/>
              <a:t>What can you see in the picture?</a:t>
            </a:r>
          </a:p>
          <a:p>
            <a:pPr>
              <a:spcBef>
                <a:spcPct val="50000"/>
              </a:spcBef>
            </a:pPr>
            <a:r>
              <a:rPr lang="en-US" altLang="zh-CN" sz="3200"/>
              <a:t>What is the girl doing?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3554" name="内容占位符 5" descr="唠叨唠叨唠叨(1)_4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5875"/>
            <a:ext cx="9144000" cy="6126163"/>
          </a:xfrm>
        </p:spPr>
      </p:pic>
      <p:pic>
        <p:nvPicPr>
          <p:cNvPr id="39943" name="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125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" fill="hold"/>
                                        <p:tgtEl>
                                          <p:spTgt spid="39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5602" name="内容占位符 3" descr="唠叨唠叨唠叨(1)_5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126163"/>
          </a:xfrm>
        </p:spPr>
      </p:pic>
      <p:pic>
        <p:nvPicPr>
          <p:cNvPr id="41991" name="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64163" y="765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419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2512</Words>
  <Application>Microsoft Office PowerPoint</Application>
  <PresentationFormat>全屏显示(4:3)</PresentationFormat>
  <Paragraphs>248</Paragraphs>
  <Slides>34</Slides>
  <Notes>21</Notes>
  <HiddenSlides>0</HiddenSlides>
  <MMClips>19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Mr. Tian’s picture</vt:lpstr>
      <vt:lpstr>PowerPoint 演示文稿</vt:lpstr>
      <vt:lpstr>Go to school.</vt:lpstr>
      <vt:lpstr>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Think and answer.</vt:lpstr>
      <vt:lpstr>PowerPoint 演示文稿</vt:lpstr>
      <vt:lpstr>Task Time</vt:lpstr>
      <vt:lpstr>Mum moans at us because she loves us. She cares about us. We should understand our mum. Grow fast so that our mum will not worry about us.</vt:lpstr>
      <vt:lpstr>PowerPoint 演示文稿</vt:lpstr>
      <vt:lpstr>PowerPoint 演示文稿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Home for Ted Ted 的家</dc:title>
  <dc:creator>Administrator</dc:creator>
  <cp:lastModifiedBy>qwtg</cp:lastModifiedBy>
  <cp:revision>367</cp:revision>
  <dcterms:created xsi:type="dcterms:W3CDTF">2018-04-17T23:57:30Z</dcterms:created>
  <dcterms:modified xsi:type="dcterms:W3CDTF">2018-04-18T00:13:06Z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2052-10.1.0.6750</vt:lpwstr>
  </property>
</Properties>
</file>