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4" r:id="rId2"/>
    <p:sldId id="283" r:id="rId3"/>
    <p:sldId id="276" r:id="rId4"/>
    <p:sldId id="277" r:id="rId5"/>
    <p:sldId id="278" r:id="rId6"/>
    <p:sldId id="275" r:id="rId7"/>
    <p:sldId id="279" r:id="rId8"/>
    <p:sldId id="285" r:id="rId9"/>
    <p:sldId id="256" r:id="rId10"/>
    <p:sldId id="274" r:id="rId11"/>
    <p:sldId id="273" r:id="rId12"/>
    <p:sldId id="260" r:id="rId13"/>
    <p:sldId id="287" r:id="rId14"/>
    <p:sldId id="288" r:id="rId15"/>
    <p:sldId id="289" r:id="rId16"/>
    <p:sldId id="290" r:id="rId17"/>
    <p:sldId id="293" r:id="rId18"/>
    <p:sldId id="295" r:id="rId19"/>
    <p:sldId id="292" r:id="rId20"/>
    <p:sldId id="291" r:id="rId21"/>
    <p:sldId id="267" r:id="rId22"/>
    <p:sldId id="261" r:id="rId23"/>
    <p:sldId id="266" r:id="rId24"/>
    <p:sldId id="280" r:id="rId25"/>
    <p:sldId id="264" r:id="rId26"/>
    <p:sldId id="269" r:id="rId27"/>
    <p:sldId id="270" r:id="rId28"/>
    <p:sldId id="282" r:id="rId29"/>
    <p:sldId id="286" r:id="rId30"/>
    <p:sldId id="294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91E9"/>
    <a:srgbClr val="C9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44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DF1E4-5945-435B-B905-2D57F08C92A3}" type="datetimeFigureOut">
              <a:rPr lang="zh-CN" altLang="en-US" smtClean="0"/>
              <a:t>2018/5/9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5B914-75FF-451E-A0F5-11ED1F76BC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15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 strongly recommend you doing this before writing your book.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33436-B8D9-41C8-9479-7C057B4E2CA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5223-0AC7-48A5-8B03-68EC2A1AFD08}" type="datetimeFigureOut">
              <a:rPr lang="zh-CN" altLang="en-US" smtClean="0"/>
              <a:t>2018/5/9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A2CA-A4EC-4FAE-88A2-36DC449E5C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3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5223-0AC7-48A5-8B03-68EC2A1AFD08}" type="datetimeFigureOut">
              <a:rPr lang="zh-CN" altLang="en-US" smtClean="0"/>
              <a:t>2018/5/9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A2CA-A4EC-4FAE-88A2-36DC449E5C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0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5223-0AC7-48A5-8B03-68EC2A1AFD08}" type="datetimeFigureOut">
              <a:rPr lang="zh-CN" altLang="en-US" smtClean="0"/>
              <a:t>2018/5/9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A2CA-A4EC-4FAE-88A2-36DC449E5C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497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5223-0AC7-48A5-8B03-68EC2A1AFD08}" type="datetimeFigureOut">
              <a:rPr lang="zh-CN" altLang="en-US" smtClean="0"/>
              <a:t>2018/5/9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A2CA-A4EC-4FAE-88A2-36DC449E5C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04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5223-0AC7-48A5-8B03-68EC2A1AFD08}" type="datetimeFigureOut">
              <a:rPr lang="zh-CN" altLang="en-US" smtClean="0"/>
              <a:t>2018/5/9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A2CA-A4EC-4FAE-88A2-36DC449E5C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91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5223-0AC7-48A5-8B03-68EC2A1AFD08}" type="datetimeFigureOut">
              <a:rPr lang="zh-CN" altLang="en-US" smtClean="0"/>
              <a:t>2018/5/9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A2CA-A4EC-4FAE-88A2-36DC449E5C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26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5223-0AC7-48A5-8B03-68EC2A1AFD08}" type="datetimeFigureOut">
              <a:rPr lang="zh-CN" altLang="en-US" smtClean="0"/>
              <a:t>2018/5/9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A2CA-A4EC-4FAE-88A2-36DC449E5C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591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5223-0AC7-48A5-8B03-68EC2A1AFD08}" type="datetimeFigureOut">
              <a:rPr lang="zh-CN" altLang="en-US" smtClean="0"/>
              <a:t>2018/5/9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A2CA-A4EC-4FAE-88A2-36DC449E5C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28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5223-0AC7-48A5-8B03-68EC2A1AFD08}" type="datetimeFigureOut">
              <a:rPr lang="zh-CN" altLang="en-US" smtClean="0"/>
              <a:t>2018/5/9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A2CA-A4EC-4FAE-88A2-36DC449E5C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42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5223-0AC7-48A5-8B03-68EC2A1AFD08}" type="datetimeFigureOut">
              <a:rPr lang="zh-CN" altLang="en-US" smtClean="0"/>
              <a:t>2018/5/9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A2CA-A4EC-4FAE-88A2-36DC449E5C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89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5223-0AC7-48A5-8B03-68EC2A1AFD08}" type="datetimeFigureOut">
              <a:rPr lang="zh-CN" altLang="en-US" smtClean="0"/>
              <a:t>2018/5/9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8A2CA-A4EC-4FAE-88A2-36DC449E5C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91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85223-0AC7-48A5-8B03-68EC2A1AFD08}" type="datetimeFigureOut">
              <a:rPr lang="zh-CN" altLang="en-US" smtClean="0"/>
              <a:t>2018/5/9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8A2CA-A4EC-4FAE-88A2-36DC449E5C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80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2.mp3"/><Relationship Id="rId7" Type="http://schemas.openxmlformats.org/officeDocument/2006/relationships/image" Target="../media/image5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12" Type="http://schemas.openxmlformats.org/officeDocument/2006/relationships/image" Target="../media/image82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1.jpeg"/><Relationship Id="rId5" Type="http://schemas.openxmlformats.org/officeDocument/2006/relationships/image" Target="../media/image76.jpg"/><Relationship Id="rId10" Type="http://schemas.openxmlformats.org/officeDocument/2006/relationships/image" Target="../media/image80.jpg"/><Relationship Id="rId4" Type="http://schemas.openxmlformats.org/officeDocument/2006/relationships/image" Target="../media/image75.jpg"/><Relationship Id="rId9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93.png"/><Relationship Id="rId5" Type="http://schemas.microsoft.com/office/2007/relationships/media" Target="../media/media6.mp3"/><Relationship Id="rId10" Type="http://schemas.openxmlformats.org/officeDocument/2006/relationships/image" Target="../media/image92.jpe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4136">
            <a:off x="216596" y="5232557"/>
            <a:ext cx="1350963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7125">
            <a:off x="1548509" y="4757894"/>
            <a:ext cx="15271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743">
            <a:off x="2973388" y="4749957"/>
            <a:ext cx="1450975" cy="160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58233">
            <a:off x="4368800" y="4788722"/>
            <a:ext cx="143986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818">
            <a:off x="5834063" y="4863334"/>
            <a:ext cx="150495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5996">
            <a:off x="7237413" y="5148430"/>
            <a:ext cx="154305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4" y="520957"/>
            <a:ext cx="2784759" cy="307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491880" y="949271"/>
            <a:ext cx="5198859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The </a:t>
            </a:r>
            <a:r>
              <a:rPr lang="en-US" altLang="zh-CN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Odd pet</a:t>
            </a:r>
            <a:endParaRPr lang="zh-CN" alt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63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11" y="1225328"/>
            <a:ext cx="2713037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5413" y="-16379825"/>
            <a:ext cx="2713536" cy="36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048" l="7083" r="90000">
                        <a14:foregroundMark x1="11763" y1="35361" x2="13013" y2="37236"/>
                        <a14:foregroundMark x1="84615" y1="59351" x2="89263" y2="56827"/>
                        <a14:foregroundMark x1="7115" y1="34399" x2="9231" y2="34712"/>
                        <a14:foregroundMark x1="8814" y1="86538" x2="11346" y2="83053"/>
                        <a14:foregroundMark x1="39551" y1="95048" x2="38301" y2="90625"/>
                        <a14:foregroundMark x1="48814" y1="52091" x2="52596" y2="42933"/>
                        <a14:backgroundMark x1="34487" y1="41659" x2="34904" y2="23966"/>
                        <a14:backgroundMark x1="23109" y1="64423" x2="26058" y2="59351"/>
                        <a14:backgroundMark x1="23974" y1="89063" x2="27756" y2="82740"/>
                        <a14:backgroundMark x1="9801" y1="92652" x2="16539" y2="88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47" r="6531" b="3046"/>
          <a:stretch/>
        </p:blipFill>
        <p:spPr bwMode="auto">
          <a:xfrm>
            <a:off x="6405296" y="1812861"/>
            <a:ext cx="2536314" cy="244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9402196" y="1929605"/>
            <a:ext cx="1295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</a:t>
            </a:r>
            <a:r>
              <a:rPr lang="en-US" altLang="zh-CN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en-US" altLang="zh-CN" sz="5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</a:t>
            </a:r>
            <a:endParaRPr lang="zh-CN" altLang="en-US" sz="5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02196" y="2852936"/>
            <a:ext cx="1146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</a:t>
            </a:r>
            <a:r>
              <a:rPr lang="en-US" altLang="zh-CN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en-US" altLang="zh-CN" sz="5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</a:t>
            </a:r>
            <a:endParaRPr lang="zh-CN" altLang="en-US" sz="5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0" b="13235"/>
          <a:stretch/>
        </p:blipFill>
        <p:spPr bwMode="auto">
          <a:xfrm>
            <a:off x="2915816" y="2391270"/>
            <a:ext cx="2719387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9252520" y="3573016"/>
            <a:ext cx="1090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en-US" altLang="zh-CN" sz="54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en-US" altLang="zh-CN" sz="5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endParaRPr lang="zh-CN" altLang="en-US" sz="5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67949" y1="61178" x2="83526" y2="60865"/>
                        <a14:backgroundMark x1="62885" y1="49808" x2="65417" y2="47596"/>
                        <a14:backgroundMark x1="26187" y1="58391" x2="55130" y2="13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7" t="37241" r="19419" b="13856"/>
          <a:stretch/>
        </p:blipFill>
        <p:spPr bwMode="auto">
          <a:xfrm rot="2715528">
            <a:off x="9513960" y="4473214"/>
            <a:ext cx="1322325" cy="128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67828" y1="66970" x2="74795" y2="65455"/>
                        <a14:backgroundMark x1="62500" y1="64242" x2="65369" y2="64242"/>
                        <a14:backgroundMark x1="65369" y1="59091" x2="66393" y2="6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4" t="10251" r="12412" b="20600"/>
          <a:stretch/>
        </p:blipFill>
        <p:spPr bwMode="auto">
          <a:xfrm flipH="1">
            <a:off x="9324528" y="416693"/>
            <a:ext cx="1817371" cy="108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59832" y="5373216"/>
            <a:ext cx="3469902" cy="83099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This is _______.</a:t>
            </a:r>
          </a:p>
          <a:p>
            <a:r>
              <a:rPr lang="en-US" altLang="zh-CN" sz="2400" dirty="0" err="1" smtClean="0">
                <a:solidFill>
                  <a:schemeClr val="bg1"/>
                </a:solidFill>
              </a:rPr>
              <a:t>He/She</a:t>
            </a:r>
            <a:r>
              <a:rPr lang="en-US" altLang="zh-CN" sz="2400" dirty="0" smtClean="0">
                <a:solidFill>
                  <a:schemeClr val="bg1"/>
                </a:solidFill>
              </a:rPr>
              <a:t> has a _______ .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71600" y="443781"/>
            <a:ext cx="6912768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Who has the odd pet?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831901" y="1428140"/>
            <a:ext cx="3058594" cy="769441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4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Read p1-p3.</a:t>
            </a:r>
            <a:endParaRPr lang="zh-CN" altLang="en-US" sz="44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17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2528" y="684352"/>
            <a:ext cx="7195816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What’s odd about “</a:t>
            </a:r>
            <a:r>
              <a:rPr lang="en-US" altLang="zh-CN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zog</a:t>
            </a:r>
            <a:r>
              <a:rPr lang="en-US" altLang="zh-C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3711" y="2204864"/>
            <a:ext cx="7876579" cy="769441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4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Read p4-p6,find out the answer.</a:t>
            </a:r>
            <a:endParaRPr lang="zh-CN" altLang="en-US" sz="44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8" name="Picture 4" descr="https://timgsa.baidu.com/timg?image&amp;quality=80&amp;size=b9999_10000&amp;sec=1490336868774&amp;di=1c8323f8a50a70ae3b3de7e9898bfdf0&amp;imgtype=0&amp;src=http%3A%2F%2Fportrait8.sinaimg.cn%2F1266675151%2Fblog%2F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04664"/>
            <a:ext cx="1348490" cy="134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84984"/>
            <a:ext cx="3322637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20" y="-8392"/>
            <a:ext cx="1808059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1718134"/>
            <a:ext cx="1962271" cy="97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20" y="3091051"/>
            <a:ext cx="1796157" cy="110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4365104"/>
            <a:ext cx="1994074" cy="124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64584" y="1568488"/>
            <a:ext cx="19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zog</a:t>
            </a:r>
            <a:r>
              <a:rPr lang="en-US" altLang="zh-CN" dirty="0" smtClean="0"/>
              <a:t> </a:t>
            </a:r>
            <a:r>
              <a:rPr lang="zh-CN" altLang="en-US" dirty="0" smtClean="0"/>
              <a:t>奇怪在哪？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34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07504" y="1196752"/>
            <a:ext cx="8849940" cy="4827944"/>
            <a:chOff x="123647" y="949720"/>
            <a:chExt cx="8849940" cy="4864519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47" y="1021016"/>
              <a:ext cx="8849940" cy="4793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79512" y="1196752"/>
              <a:ext cx="25202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88024" y="949720"/>
              <a:ext cx="2880320" cy="8633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p:sp>
        <p:nvSpPr>
          <p:cNvPr id="7" name="云形标注 6"/>
          <p:cNvSpPr/>
          <p:nvPr/>
        </p:nvSpPr>
        <p:spPr>
          <a:xfrm>
            <a:off x="7564845" y="1021016"/>
            <a:ext cx="983511" cy="720080"/>
          </a:xfrm>
          <a:prstGeom prst="cloudCallout">
            <a:avLst>
              <a:gd name="adj1" fmla="val -17891"/>
              <a:gd name="adj2" fmla="val 10188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云形标注 14"/>
          <p:cNvSpPr/>
          <p:nvPr/>
        </p:nvSpPr>
        <p:spPr>
          <a:xfrm>
            <a:off x="6413605" y="1381056"/>
            <a:ext cx="983511" cy="720080"/>
          </a:xfrm>
          <a:prstGeom prst="cloudCallout">
            <a:avLst>
              <a:gd name="adj1" fmla="val 19769"/>
              <a:gd name="adj2" fmla="val 616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273809" y="189453"/>
            <a:ext cx="7195816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 games do they play?</a:t>
            </a:r>
            <a:endParaRPr lang="zh-CN" alt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87624" y="898180"/>
            <a:ext cx="3730765" cy="369332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想象下，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Viv</a:t>
            </a:r>
            <a:r>
              <a:rPr lang="zh-CN" altLang="en-US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和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Zog</a:t>
            </a:r>
            <a:r>
              <a:rPr lang="zh-CN" altLang="en-US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平时会玩什么？</a:t>
            </a:r>
            <a:endParaRPr lang="zh-CN" altLang="en-US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77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2952956" cy="317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2880320" cy="310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0932" y="655821"/>
            <a:ext cx="6963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One day , Kim has …     Jim has…     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678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99592" y="764704"/>
            <a:ext cx="5688632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 happened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1613" y="1916832"/>
            <a:ext cx="7817525" cy="769441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4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Read </a:t>
            </a:r>
            <a:r>
              <a:rPr lang="en-US" altLang="zh-CN" sz="44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p7-p13,order </a:t>
            </a:r>
            <a:r>
              <a:rPr lang="en-US" altLang="zh-CN" sz="44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pictures.</a:t>
            </a:r>
            <a:endParaRPr lang="zh-CN" altLang="en-US" sz="44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8" name="Picture 4" descr="https://timgsa.baidu.com/timg?image&amp;quality=80&amp;size=b9999_10000&amp;sec=1490336868774&amp;di=1c8323f8a50a70ae3b3de7e9898bfdf0&amp;imgtype=0&amp;src=http%3A%2F%2Fportrait8.sinaimg.cn%2F1266675151%2Fblog%2F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286" y="369119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84984"/>
            <a:ext cx="2016224" cy="164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00" y="4293096"/>
            <a:ext cx="2252579" cy="115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68960"/>
            <a:ext cx="201622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172" y="5013176"/>
            <a:ext cx="206490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9" y="1412775"/>
            <a:ext cx="3466922" cy="38119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17" y="1628800"/>
            <a:ext cx="3322940" cy="372136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57347" y="332656"/>
            <a:ext cx="6292107" cy="461665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讨论：为什么</a:t>
            </a:r>
            <a:r>
              <a:rPr lang="en-US" altLang="zh-CN" sz="2400" b="1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Viv</a:t>
            </a:r>
            <a:r>
              <a:rPr lang="zh-CN" altLang="en-US" sz="24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说“好的，但是还</a:t>
            </a:r>
            <a:r>
              <a:rPr lang="zh-CN" altLang="en-US" sz="24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不行！”</a:t>
            </a:r>
            <a:endParaRPr lang="zh-CN" altLang="en-US" sz="24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椭圆 1"/>
          <p:cNvSpPr/>
          <p:nvPr/>
        </p:nvSpPr>
        <p:spPr>
          <a:xfrm>
            <a:off x="2483768" y="2636912"/>
            <a:ext cx="792088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896200" y="3080536"/>
            <a:ext cx="692024" cy="476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89217" y="5373216"/>
            <a:ext cx="707256" cy="707256"/>
          </a:xfrm>
          <a:prstGeom prst="rect">
            <a:avLst/>
          </a:prstGeom>
        </p:spPr>
      </p:pic>
      <p:pic>
        <p:nvPicPr>
          <p:cNvPr id="5" name="1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5576" y="530120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4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2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3049" r="12752" b="9634"/>
          <a:stretch/>
        </p:blipFill>
        <p:spPr bwMode="auto">
          <a:xfrm rot="16200000">
            <a:off x="853109" y="-707238"/>
            <a:ext cx="4912522" cy="632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48680"/>
            <a:ext cx="658425" cy="59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内容占位符 2"/>
          <p:cNvSpPr txBox="1">
            <a:spLocks/>
          </p:cNvSpPr>
          <p:nvPr/>
        </p:nvSpPr>
        <p:spPr>
          <a:xfrm>
            <a:off x="478658" y="4912522"/>
            <a:ext cx="8229600" cy="1771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dirty="0" smtClean="0"/>
              <a:t>Sharing is a pleasure.</a:t>
            </a:r>
          </a:p>
          <a:p>
            <a:r>
              <a:rPr lang="zh-CN" altLang="en-US" sz="4400" dirty="0" smtClean="0"/>
              <a:t>分享就是快乐。</a:t>
            </a:r>
            <a:endParaRPr lang="zh-CN" altLang="en-US" sz="44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3068">
            <a:off x="6072942" y="1426467"/>
            <a:ext cx="2866743" cy="205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69215"/>
            <a:ext cx="658425" cy="59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268" y="2160578"/>
            <a:ext cx="658425" cy="59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84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e odd pe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620688"/>
            <a:ext cx="1368152" cy="1368152"/>
          </a:xfrm>
        </p:spPr>
      </p:pic>
      <p:pic>
        <p:nvPicPr>
          <p:cNvPr id="32770" name="Picture 2" descr="http://www.booksicals.com/wp-content/uploads/2016/03/kids-readi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92896"/>
            <a:ext cx="9143999" cy="3699378"/>
          </a:xfrm>
          <a:prstGeom prst="rect">
            <a:avLst/>
          </a:prstGeom>
          <a:noFill/>
        </p:spPr>
      </p:pic>
      <p:pic>
        <p:nvPicPr>
          <p:cNvPr id="32772" name="Picture 4" descr="https://anewhouseformouse.wikispaces.com/file/view/lets.png/328043328/618x249/let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1680" y="18928"/>
            <a:ext cx="5372100" cy="1857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07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imgsa.baidu.com/timg?image&amp;quality=80&amp;size=b9999_10000&amp;sec=1525860308882&amp;di=9a16cdaa1b8dde3b629c9abee5702fdb&amp;imgtype=0&amp;src=http%3A%2F%2Fww1.sinaimg.cn%2Flarge%2F47525bc9jw6dcq4ylcdxw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0"/>
            <a:ext cx="288032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476672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7030A0"/>
                </a:solidFill>
                <a:latin typeface="Harlow Solid Italic" pitchFamily="82" charset="0"/>
              </a:rPr>
              <a:t>Read!</a:t>
            </a:r>
            <a:endParaRPr lang="zh-CN" altLang="en-US" sz="4000" dirty="0">
              <a:solidFill>
                <a:srgbClr val="7030A0"/>
              </a:solidFill>
              <a:latin typeface="Harlow Solid Italic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5736" y="2292910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7030A0"/>
                </a:solidFill>
                <a:latin typeface="Harlow Solid Italic" pitchFamily="82" charset="0"/>
              </a:rPr>
              <a:t>Act!</a:t>
            </a:r>
            <a:endParaRPr lang="zh-CN" altLang="en-US" sz="4000" dirty="0">
              <a:solidFill>
                <a:srgbClr val="7030A0"/>
              </a:solidFill>
              <a:latin typeface="Harlow Solid Italic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1326" y="4149080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7030A0"/>
                </a:solidFill>
                <a:latin typeface="Harlow Solid Italic" pitchFamily="82" charset="0"/>
              </a:rPr>
              <a:t>Retell!</a:t>
            </a:r>
            <a:endParaRPr lang="zh-CN" altLang="en-US" sz="4000" dirty="0">
              <a:solidFill>
                <a:srgbClr val="7030A0"/>
              </a:solidFill>
              <a:latin typeface="Harlow Solid Italic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118455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选自己最感兴趣的部分读一读。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11760" y="314096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发挥想象演一演有趣的章节。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83768" y="508518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结合</a:t>
            </a:r>
            <a:r>
              <a:rPr lang="zh-CN" altLang="en-US" dirty="0" smtClean="0"/>
              <a:t>板书讲一讲</a:t>
            </a:r>
            <a:r>
              <a:rPr lang="zh-CN" altLang="en-US" dirty="0" smtClean="0"/>
              <a:t>故事。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241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e the source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072206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chemeClr val="bg1"/>
                </a:solidFill>
                <a:latin typeface="Century Gothic" pitchFamily="34" charset="0"/>
              </a:rPr>
              <a:t>Homework</a:t>
            </a:r>
            <a:endParaRPr lang="zh-CN" altLang="en-US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副标题 2"/>
          <p:cNvSpPr txBox="1">
            <a:spLocks/>
          </p:cNvSpPr>
          <p:nvPr/>
        </p:nvSpPr>
        <p:spPr>
          <a:xfrm>
            <a:off x="440269" y="1743811"/>
            <a:ext cx="8072494" cy="310755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</a:rPr>
              <a:t> Listen to the tape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</a:rPr>
              <a:t> and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</a:rPr>
              <a:t>read the book.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</a:rPr>
              <a:t>Share the story 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</a:rPr>
              <a:t> with your family and friends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</a:rPr>
              <a:t>.</a:t>
            </a:r>
            <a:endParaRPr lang="en-US" altLang="zh-CN" sz="320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4005064"/>
            <a:ext cx="633670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</a:rPr>
              <a:t>Enjoy Stories, Enjoy Reading.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0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2361654"/>
            <a:ext cx="6912768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Magic Phonics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9284483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" y="0"/>
            <a:ext cx="213042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77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http://img1.niutuku.com/hd/1308/28/28-niutuku.com-253496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243408"/>
            <a:ext cx="9212521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083" y="-9232"/>
            <a:ext cx="90364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3600" dirty="0" smtClean="0"/>
          </a:p>
          <a:p>
            <a:pPr>
              <a:lnSpc>
                <a:spcPct val="150000"/>
              </a:lnSpc>
            </a:pPr>
            <a:r>
              <a:rPr lang="en-US" altLang="zh-CN" sz="3600" dirty="0"/>
              <a:t> </a:t>
            </a:r>
            <a:r>
              <a:rPr lang="en-US" altLang="zh-CN" sz="3600" dirty="0" smtClean="0"/>
              <a:t>   Kim has a </a:t>
            </a:r>
            <a:r>
              <a:rPr lang="en-US" altLang="zh-CN" sz="3600" u="sng" dirty="0" smtClean="0"/>
              <a:t>         </a:t>
            </a:r>
            <a:r>
              <a:rPr lang="en-US" altLang="zh-CN" sz="3600" dirty="0" smtClean="0"/>
              <a:t>. Jim has a </a:t>
            </a:r>
            <a:r>
              <a:rPr lang="en-US" altLang="zh-CN" sz="3600" u="sng" dirty="0" smtClean="0"/>
              <a:t>        </a:t>
            </a:r>
            <a:r>
              <a:rPr lang="en-US" altLang="zh-CN" sz="3600" dirty="0" smtClean="0"/>
              <a:t>. But </a:t>
            </a:r>
            <a:r>
              <a:rPr lang="en-US" altLang="zh-CN" sz="3600" dirty="0" err="1" smtClean="0"/>
              <a:t>Viv</a:t>
            </a:r>
            <a:r>
              <a:rPr lang="en-US" altLang="zh-CN" sz="3600" dirty="0" smtClean="0"/>
              <a:t> has a </a:t>
            </a:r>
            <a:r>
              <a:rPr lang="en-US" altLang="zh-CN" sz="3600" u="sng" dirty="0" smtClean="0"/>
              <a:t>         </a:t>
            </a:r>
            <a:r>
              <a:rPr lang="en-US" altLang="zh-CN" sz="3600" dirty="0" smtClean="0"/>
              <a:t>. It has </a:t>
            </a:r>
            <a:r>
              <a:rPr lang="en-US" altLang="zh-CN" sz="3600" u="sng" dirty="0" smtClean="0"/>
              <a:t>           </a:t>
            </a:r>
            <a:r>
              <a:rPr lang="en-US" altLang="zh-CN" sz="3600" dirty="0" smtClean="0"/>
              <a:t> legs and </a:t>
            </a:r>
            <a:r>
              <a:rPr lang="en-US" altLang="zh-CN" sz="3600" u="sng" dirty="0" smtClean="0"/>
              <a:t>              </a:t>
            </a:r>
            <a:r>
              <a:rPr lang="en-US" altLang="zh-CN" sz="3600" dirty="0" smtClean="0"/>
              <a:t>eggs. </a:t>
            </a:r>
            <a:endParaRPr lang="en-US" altLang="zh-CN" sz="3600" dirty="0"/>
          </a:p>
          <a:p>
            <a:pPr>
              <a:lnSpc>
                <a:spcPct val="150000"/>
              </a:lnSpc>
            </a:pPr>
            <a:r>
              <a:rPr lang="en-US" altLang="zh-CN" sz="3600" dirty="0" smtClean="0"/>
              <a:t>    Then, there’re lots of </a:t>
            </a:r>
            <a:r>
              <a:rPr lang="en-US" altLang="zh-CN" sz="3600" u="sng" dirty="0" smtClean="0"/>
              <a:t>           </a:t>
            </a:r>
            <a:r>
              <a:rPr lang="en-US" altLang="zh-CN" sz="3600" dirty="0" smtClean="0"/>
              <a:t>. </a:t>
            </a:r>
            <a:r>
              <a:rPr lang="en-US" altLang="zh-CN" sz="3600" u="sng" dirty="0" smtClean="0"/>
              <a:t> </a:t>
            </a:r>
            <a:r>
              <a:rPr lang="en-US" altLang="zh-CN" sz="3600" dirty="0" smtClean="0"/>
              <a:t>  </a:t>
            </a:r>
          </a:p>
          <a:p>
            <a:pPr>
              <a:lnSpc>
                <a:spcPct val="150000"/>
              </a:lnSpc>
            </a:pPr>
            <a:r>
              <a:rPr lang="en-US" altLang="zh-CN" sz="3600" dirty="0" smtClean="0"/>
              <a:t>    At last, Kim has a </a:t>
            </a:r>
            <a:r>
              <a:rPr lang="en-US" altLang="zh-CN" sz="3600" u="sng" dirty="0" smtClean="0"/>
              <a:t>        </a:t>
            </a:r>
            <a:r>
              <a:rPr lang="en-US" altLang="zh-CN" sz="3600" dirty="0" smtClean="0"/>
              <a:t> and a </a:t>
            </a:r>
            <a:r>
              <a:rPr lang="en-US" altLang="zh-CN" sz="3600" u="sng" dirty="0" smtClean="0"/>
              <a:t>       </a:t>
            </a:r>
            <a:r>
              <a:rPr lang="en-US" altLang="zh-CN" sz="3600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en-US" altLang="zh-CN" sz="3600" dirty="0" smtClean="0"/>
              <a:t>   Jim has a</a:t>
            </a:r>
            <a:r>
              <a:rPr lang="en-US" altLang="zh-CN" sz="3600" u="sng" dirty="0" smtClean="0"/>
              <a:t>          </a:t>
            </a:r>
            <a:r>
              <a:rPr lang="en-US" altLang="zh-CN" sz="3600" dirty="0" smtClean="0"/>
              <a:t>and a </a:t>
            </a:r>
            <a:r>
              <a:rPr lang="en-US" altLang="zh-CN" sz="3600" u="sng" dirty="0" smtClean="0"/>
              <a:t>         </a:t>
            </a:r>
            <a:r>
              <a:rPr lang="en-US" altLang="zh-CN" sz="3600" dirty="0" smtClean="0"/>
              <a:t>.  </a:t>
            </a:r>
          </a:p>
          <a:p>
            <a:pPr>
              <a:lnSpc>
                <a:spcPct val="150000"/>
              </a:lnSpc>
            </a:pPr>
            <a:r>
              <a:rPr lang="en-US" altLang="zh-CN" sz="3600" dirty="0"/>
              <a:t> </a:t>
            </a:r>
            <a:r>
              <a:rPr lang="en-US" altLang="zh-CN" sz="3600" dirty="0" smtClean="0"/>
              <a:t>  And </a:t>
            </a:r>
            <a:r>
              <a:rPr lang="en-US" altLang="zh-CN" sz="3600" dirty="0" err="1" smtClean="0"/>
              <a:t>Viv</a:t>
            </a:r>
            <a:r>
              <a:rPr lang="en-US" altLang="zh-CN" sz="3600" dirty="0" smtClean="0"/>
              <a:t> has </a:t>
            </a:r>
            <a:r>
              <a:rPr lang="en-US" altLang="zh-CN" sz="3600" u="sng" dirty="0" smtClean="0"/>
              <a:t>                </a:t>
            </a:r>
            <a:r>
              <a:rPr lang="en-US" altLang="zh-CN" sz="3600" dirty="0" smtClean="0"/>
              <a:t> </a:t>
            </a:r>
            <a:r>
              <a:rPr lang="en-US" altLang="zh-CN" sz="3600" u="sng" dirty="0" smtClean="0"/>
              <a:t>   .   </a:t>
            </a:r>
            <a:r>
              <a:rPr lang="en-US" altLang="zh-CN" sz="3600" dirty="0" smtClean="0"/>
              <a:t> </a:t>
            </a:r>
            <a:r>
              <a:rPr lang="en-US" altLang="zh-CN" sz="3600" u="sng" dirty="0" smtClean="0"/>
              <a:t>        </a:t>
            </a:r>
            <a:endParaRPr lang="zh-CN" altLang="en-US" sz="3600" u="sng" dirty="0"/>
          </a:p>
        </p:txBody>
      </p:sp>
      <p:sp>
        <p:nvSpPr>
          <p:cNvPr id="6" name="矩形 5"/>
          <p:cNvSpPr/>
          <p:nvPr/>
        </p:nvSpPr>
        <p:spPr>
          <a:xfrm>
            <a:off x="2411760" y="45715"/>
            <a:ext cx="4695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Retell the story.</a:t>
            </a:r>
            <a:endParaRPr lang="zh-CN" alt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31781" y="919898"/>
            <a:ext cx="8862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</a:t>
            </a:r>
            <a:endParaRPr lang="zh-CN" altLang="en-U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52185" y="950676"/>
            <a:ext cx="9797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dog</a:t>
            </a:r>
            <a:endParaRPr lang="zh-CN" alt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0011" y="1810962"/>
            <a:ext cx="8988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zog</a:t>
            </a:r>
            <a:endParaRPr lang="zh-CN" alt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72927" y="1821218"/>
            <a:ext cx="8901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ten</a:t>
            </a:r>
            <a:endParaRPr lang="zh-CN" alt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652120" y="1821218"/>
            <a:ext cx="15960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eleven</a:t>
            </a:r>
            <a:endParaRPr lang="zh-CN" alt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10232" y="2600711"/>
            <a:ext cx="11040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zogs</a:t>
            </a:r>
            <a:endParaRPr lang="zh-CN" alt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00741" y="3429000"/>
            <a:ext cx="8988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zog</a:t>
            </a:r>
            <a:endParaRPr lang="zh-CN" alt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36536" y="3429000"/>
            <a:ext cx="8229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</a:t>
            </a:r>
            <a:endParaRPr lang="zh-CN" alt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10626" y="4166844"/>
            <a:ext cx="8988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zog</a:t>
            </a:r>
            <a:endParaRPr lang="zh-CN" alt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337259" y="4166844"/>
            <a:ext cx="9797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dog</a:t>
            </a:r>
            <a:endParaRPr lang="zh-CN" alt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885871" y="5085184"/>
            <a:ext cx="20776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ten  </a:t>
            </a:r>
            <a:r>
              <a:rPr lang="en-US" altLang="zh-CN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zogs</a:t>
            </a:r>
            <a:endParaRPr lang="zh-CN" alt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469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2" y="980728"/>
            <a:ext cx="4464496" cy="45151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31620"/>
            <a:ext cx="3240360" cy="385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9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01" y="0"/>
            <a:ext cx="569419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77" y="150000"/>
            <a:ext cx="592584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29000"/>
            <a:ext cx="5643785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517232"/>
            <a:ext cx="6042611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32" y="5877272"/>
            <a:ext cx="3740995" cy="42657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418120"/>
            <a:ext cx="5184168" cy="28947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76" y="289950"/>
            <a:ext cx="4156858" cy="45705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75250"/>
            <a:ext cx="2487059" cy="2785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880" y="4536184"/>
            <a:ext cx="3601759" cy="39869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041" y="-164976"/>
            <a:ext cx="3328368" cy="363285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38" y="4590140"/>
            <a:ext cx="3499533" cy="38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35168"/>
            <a:ext cx="4139215" cy="38336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35168"/>
            <a:ext cx="4183048" cy="3617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77072"/>
            <a:ext cx="5184168" cy="289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6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2952956" cy="317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2880320" cy="310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0932" y="655821"/>
            <a:ext cx="6963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One day , Kim has …     Jim has…     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1004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1520" y="218289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http://www.kuwo.cn/artist/content?name=%E5%84%BF%E7%AB%A5%E8%AF%BB%E7%89%A9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582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-99392"/>
            <a:ext cx="6026150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927" y="417018"/>
            <a:ext cx="5101123" cy="358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323528"/>
            <a:ext cx="5339853" cy="409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00264"/>
            <a:ext cx="3771900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39052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76872"/>
            <a:ext cx="4752528" cy="29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872" y="1227832"/>
            <a:ext cx="6578600" cy="49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77" y="-79528"/>
            <a:ext cx="641350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37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5" y="908720"/>
            <a:ext cx="3272587" cy="2160240"/>
          </a:xfrm>
          <a:prstGeom prst="rect">
            <a:avLst/>
          </a:prstGeom>
        </p:spPr>
      </p:pic>
      <p:pic>
        <p:nvPicPr>
          <p:cNvPr id="4" name="book_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1520" y="116632"/>
            <a:ext cx="720080" cy="720080"/>
          </a:xfrm>
          <a:prstGeom prst="rect">
            <a:avLst/>
          </a:prstGeom>
        </p:spPr>
      </p:pic>
      <p:pic>
        <p:nvPicPr>
          <p:cNvPr id="5" name="0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1640" y="116632"/>
            <a:ext cx="792088" cy="792088"/>
          </a:xfrm>
          <a:prstGeom prst="rect">
            <a:avLst/>
          </a:prstGeom>
        </p:spPr>
      </p:pic>
      <p:pic>
        <p:nvPicPr>
          <p:cNvPr id="6" name="0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11760" y="163664"/>
            <a:ext cx="720080" cy="720080"/>
          </a:xfrm>
          <a:prstGeom prst="rect">
            <a:avLst/>
          </a:prstGeom>
        </p:spPr>
      </p:pic>
      <p:pic>
        <p:nvPicPr>
          <p:cNvPr id="7" name="0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47864" y="123044"/>
            <a:ext cx="707256" cy="70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2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1196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http://video.eastday.com/a/170818201507313485334.html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33265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家有宠物视频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899592" y="24401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http://v.youku.com/v_show/id_XMzQzMjMyNDQ5Mg==.html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9168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取一小断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859075" y="32849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http://v.youku.com/v_show/id_XNDk3MzMzMDUy.html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93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78011"/>
            <a:ext cx="1080119" cy="108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086" y="2708920"/>
            <a:ext cx="1232593" cy="90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12" y="4186896"/>
            <a:ext cx="1268465" cy="80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96" y="164250"/>
            <a:ext cx="1944216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Read and find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80867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Read P 1-3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91680" y="1307320"/>
            <a:ext cx="3469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This is _______.</a:t>
            </a:r>
          </a:p>
          <a:p>
            <a:r>
              <a:rPr lang="en-US" altLang="zh-CN" sz="2400" dirty="0" smtClean="0"/>
              <a:t>She has a _______ .</a:t>
            </a:r>
            <a:endParaRPr lang="zh-CN" alt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779701" y="2628606"/>
            <a:ext cx="3469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This is _______.</a:t>
            </a:r>
          </a:p>
          <a:p>
            <a:r>
              <a:rPr lang="en-US" altLang="zh-CN" sz="2400" dirty="0" smtClean="0"/>
              <a:t>He has a _______ .</a:t>
            </a:r>
            <a:endParaRPr lang="zh-CN" alt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855177" y="4186896"/>
            <a:ext cx="3469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This is _______.</a:t>
            </a:r>
          </a:p>
          <a:p>
            <a:r>
              <a:rPr lang="en-US" altLang="zh-CN" sz="2400" dirty="0" smtClean="0"/>
              <a:t>She has a _______ 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666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171" y="282189"/>
            <a:ext cx="20066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30" y="260648"/>
            <a:ext cx="193675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80" y="260648"/>
            <a:ext cx="1397000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连接符 4"/>
          <p:cNvCxnSpPr/>
          <p:nvPr/>
        </p:nvCxnSpPr>
        <p:spPr>
          <a:xfrm>
            <a:off x="1835696" y="6155360"/>
            <a:ext cx="158417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707904" y="6128272"/>
            <a:ext cx="158417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5601692" y="6093296"/>
            <a:ext cx="158417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95736" y="4509120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FF0000"/>
                </a:solidFill>
              </a:rPr>
              <a:t>r</a:t>
            </a:r>
            <a:endParaRPr lang="zh-CN" altLang="en-US" sz="115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9952" y="4519280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FF0000"/>
                </a:solidFill>
              </a:rPr>
              <a:t>u</a:t>
            </a:r>
            <a:endParaRPr lang="zh-CN" altLang="en-US" sz="115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0152" y="4509120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FF0000"/>
                </a:solidFill>
              </a:rPr>
              <a:t>n</a:t>
            </a:r>
            <a:endParaRPr lang="zh-CN" altLang="en-US" sz="11500" dirty="0">
              <a:solidFill>
                <a:srgbClr val="FF0000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490829" cy="161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1087661" cy="109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90" y="282189"/>
            <a:ext cx="828092" cy="75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09" y="0"/>
            <a:ext cx="1641491" cy="151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05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52736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/>
              <a:t>S</a:t>
            </a:r>
            <a:endParaRPr lang="zh-CN" altLang="en-US" sz="6600" dirty="0"/>
          </a:p>
        </p:txBody>
      </p:sp>
      <p:sp>
        <p:nvSpPr>
          <p:cNvPr id="4" name="TextBox 3"/>
          <p:cNvSpPr txBox="1"/>
          <p:nvPr/>
        </p:nvSpPr>
        <p:spPr>
          <a:xfrm>
            <a:off x="3059832" y="908720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/>
              <a:t>m</a:t>
            </a:r>
            <a:endParaRPr lang="zh-CN" altLang="en-US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2420888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/>
              <a:t>c</a:t>
            </a:r>
            <a:endParaRPr lang="zh-CN" altLang="en-US" sz="6600" dirty="0"/>
          </a:p>
        </p:txBody>
      </p:sp>
      <p:sp>
        <p:nvSpPr>
          <p:cNvPr id="6" name="TextBox 5"/>
          <p:cNvSpPr txBox="1"/>
          <p:nvPr/>
        </p:nvSpPr>
        <p:spPr>
          <a:xfrm>
            <a:off x="5364088" y="354722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/>
              <a:t>t</a:t>
            </a:r>
            <a:endParaRPr lang="zh-CN" altLang="en-US" sz="66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4149080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>
                <a:latin typeface="Microsoft YaHei UI Light" pitchFamily="34" charset="-122"/>
                <a:ea typeface="Microsoft YaHei UI Light" pitchFamily="34" charset="-122"/>
              </a:rPr>
              <a:t>g</a:t>
            </a:r>
            <a:endParaRPr lang="zh-CN" altLang="en-US" sz="6600" dirty="0">
              <a:latin typeface="Microsoft YaHei UI Light" pitchFamily="34" charset="-122"/>
              <a:ea typeface="Microsoft YaHei UI Light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980728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/>
              <a:t>p</a:t>
            </a:r>
            <a:endParaRPr lang="zh-CN" altLang="en-US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3411023" y="2492896"/>
            <a:ext cx="7289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>
                <a:latin typeface="Berlin Sans FB Demi" pitchFamily="34" charset="0"/>
                <a:ea typeface="MS Gothic" pitchFamily="49" charset="-128"/>
              </a:rPr>
              <a:t>a</a:t>
            </a:r>
            <a:endParaRPr lang="zh-CN" altLang="en-US" sz="6600" dirty="0">
              <a:latin typeface="Berlin Sans FB Demi" pitchFamily="34" charset="0"/>
              <a:ea typeface="MS Gothic" pitchFamily="49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9668" y="2160732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/>
              <a:t>o</a:t>
            </a:r>
            <a:endParaRPr lang="zh-CN" altLang="en-US" sz="6600" dirty="0"/>
          </a:p>
        </p:txBody>
      </p:sp>
      <p:sp>
        <p:nvSpPr>
          <p:cNvPr id="11" name="TextBox 10"/>
          <p:cNvSpPr txBox="1"/>
          <p:nvPr/>
        </p:nvSpPr>
        <p:spPr>
          <a:xfrm>
            <a:off x="7164288" y="3268728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/>
              <a:t>r</a:t>
            </a:r>
            <a:endParaRPr lang="zh-CN" altLang="en-US" sz="6600" dirty="0"/>
          </a:p>
        </p:txBody>
      </p:sp>
      <p:sp>
        <p:nvSpPr>
          <p:cNvPr id="12" name="TextBox 11"/>
          <p:cNvSpPr txBox="1"/>
          <p:nvPr/>
        </p:nvSpPr>
        <p:spPr>
          <a:xfrm>
            <a:off x="5436096" y="4077072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/>
              <a:t>l</a:t>
            </a:r>
            <a:endParaRPr lang="zh-CN" altLang="en-US" sz="6600" dirty="0"/>
          </a:p>
        </p:txBody>
      </p:sp>
      <p:sp>
        <p:nvSpPr>
          <p:cNvPr id="13" name="TextBox 12"/>
          <p:cNvSpPr txBox="1"/>
          <p:nvPr/>
        </p:nvSpPr>
        <p:spPr>
          <a:xfrm>
            <a:off x="3635896" y="4631070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/>
              <a:t>d</a:t>
            </a:r>
            <a:endParaRPr lang="zh-CN" altLang="en-US" sz="6600" dirty="0"/>
          </a:p>
        </p:txBody>
      </p:sp>
      <p:sp>
        <p:nvSpPr>
          <p:cNvPr id="15" name="TextBox 14"/>
          <p:cNvSpPr txBox="1"/>
          <p:nvPr/>
        </p:nvSpPr>
        <p:spPr>
          <a:xfrm>
            <a:off x="2123728" y="3501008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/>
              <a:t>b</a:t>
            </a:r>
            <a:endParaRPr lang="zh-CN" altLang="en-US" sz="6600" dirty="0"/>
          </a:p>
        </p:txBody>
      </p:sp>
      <p:sp>
        <p:nvSpPr>
          <p:cNvPr id="16" name="TextBox 15"/>
          <p:cNvSpPr txBox="1"/>
          <p:nvPr/>
        </p:nvSpPr>
        <p:spPr>
          <a:xfrm>
            <a:off x="1691680" y="5169742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/>
              <a:t>f</a:t>
            </a:r>
            <a:endParaRPr lang="zh-CN" altLang="en-US" sz="6600" dirty="0"/>
          </a:p>
        </p:txBody>
      </p:sp>
      <p:sp>
        <p:nvSpPr>
          <p:cNvPr id="17" name="TextBox 16"/>
          <p:cNvSpPr txBox="1"/>
          <p:nvPr/>
        </p:nvSpPr>
        <p:spPr>
          <a:xfrm>
            <a:off x="5112060" y="5257076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/>
              <a:t>h</a:t>
            </a:r>
            <a:endParaRPr lang="zh-CN" altLang="en-US" sz="6600" dirty="0"/>
          </a:p>
        </p:txBody>
      </p:sp>
      <p:sp>
        <p:nvSpPr>
          <p:cNvPr id="18" name="TextBox 17"/>
          <p:cNvSpPr txBox="1"/>
          <p:nvPr/>
        </p:nvSpPr>
        <p:spPr>
          <a:xfrm>
            <a:off x="7596336" y="4797152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/>
              <a:t>i</a:t>
            </a:r>
            <a:endParaRPr lang="zh-CN" altLang="en-US" sz="6600" dirty="0"/>
          </a:p>
        </p:txBody>
      </p:sp>
      <p:sp>
        <p:nvSpPr>
          <p:cNvPr id="19" name="TextBox 18"/>
          <p:cNvSpPr txBox="1"/>
          <p:nvPr/>
        </p:nvSpPr>
        <p:spPr>
          <a:xfrm>
            <a:off x="4499992" y="1303102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/>
              <a:t>i</a:t>
            </a:r>
            <a:endParaRPr lang="zh-CN" altLang="en-US" sz="6600" dirty="0"/>
          </a:p>
        </p:txBody>
      </p:sp>
      <p:sp>
        <p:nvSpPr>
          <p:cNvPr id="20" name="TextBox 19"/>
          <p:cNvSpPr txBox="1"/>
          <p:nvPr/>
        </p:nvSpPr>
        <p:spPr>
          <a:xfrm>
            <a:off x="1259632" y="426730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/>
              <a:t>e</a:t>
            </a:r>
            <a:endParaRPr lang="zh-CN" altLang="en-US" sz="6600" dirty="0"/>
          </a:p>
        </p:txBody>
      </p:sp>
      <p:sp>
        <p:nvSpPr>
          <p:cNvPr id="21" name="TextBox 20"/>
          <p:cNvSpPr txBox="1"/>
          <p:nvPr/>
        </p:nvSpPr>
        <p:spPr>
          <a:xfrm>
            <a:off x="7577192" y="2420888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/>
              <a:t>u</a:t>
            </a:r>
            <a:endParaRPr lang="zh-CN" altLang="en-US" sz="6600" dirty="0"/>
          </a:p>
        </p:txBody>
      </p:sp>
    </p:spTree>
    <p:extLst>
      <p:ext uri="{BB962C8B-B14F-4D97-AF65-F5344CB8AC3E}">
        <p14:creationId xmlns:p14="http://schemas.microsoft.com/office/powerpoint/2010/main" val="197141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490829" cy="161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1087661" cy="109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90" y="282189"/>
            <a:ext cx="828092" cy="75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91774"/>
            <a:ext cx="4495800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46860"/>
            <a:ext cx="47498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740" y="3626360"/>
            <a:ext cx="4423792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直接连接符 12"/>
          <p:cNvCxnSpPr/>
          <p:nvPr/>
        </p:nvCxnSpPr>
        <p:spPr>
          <a:xfrm>
            <a:off x="1835696" y="6155360"/>
            <a:ext cx="158417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707904" y="6128272"/>
            <a:ext cx="158417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601692" y="6093296"/>
            <a:ext cx="158417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67744" y="4650021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FF0000"/>
                </a:solidFill>
              </a:rPr>
              <a:t>s</a:t>
            </a:r>
            <a:endParaRPr lang="zh-CN" altLang="en-US" sz="115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2160" y="4653136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FF0000"/>
                </a:solidFill>
              </a:rPr>
              <a:t>t</a:t>
            </a:r>
            <a:endParaRPr lang="zh-CN" altLang="en-US" sz="115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32424" y="4733528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FF0000"/>
                </a:solidFill>
              </a:rPr>
              <a:t>i</a:t>
            </a:r>
            <a:endParaRPr lang="zh-CN" altLang="en-US" sz="115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0"/>
            <a:ext cx="1639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76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1490829" cy="161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1087661" cy="109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90" y="282189"/>
            <a:ext cx="828092" cy="75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直接连接符 12"/>
          <p:cNvCxnSpPr/>
          <p:nvPr/>
        </p:nvCxnSpPr>
        <p:spPr>
          <a:xfrm>
            <a:off x="1835696" y="6155360"/>
            <a:ext cx="158417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707904" y="6128272"/>
            <a:ext cx="158417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601692" y="6093296"/>
            <a:ext cx="158417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67744" y="4650021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FF0000"/>
                </a:solidFill>
              </a:rPr>
              <a:t>h</a:t>
            </a:r>
            <a:endParaRPr lang="zh-CN" altLang="en-US" sz="115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2160" y="4653136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FF0000"/>
                </a:solidFill>
              </a:rPr>
              <a:t>p</a:t>
            </a:r>
            <a:endParaRPr lang="zh-CN" altLang="en-US" sz="115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69110" y="4641346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FF0000"/>
                </a:solidFill>
              </a:rPr>
              <a:t>o</a:t>
            </a:r>
            <a:endParaRPr lang="zh-CN" altLang="en-US" sz="11500" dirty="0">
              <a:solidFill>
                <a:srgbClr val="FF000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97" y="551009"/>
            <a:ext cx="3589066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830" y="2104430"/>
            <a:ext cx="366395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182" y="3666530"/>
            <a:ext cx="38671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0"/>
            <a:ext cx="1639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04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704" y="2348880"/>
            <a:ext cx="5465739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接连接符 7"/>
          <p:cNvCxnSpPr/>
          <p:nvPr/>
        </p:nvCxnSpPr>
        <p:spPr>
          <a:xfrm>
            <a:off x="1835696" y="6155360"/>
            <a:ext cx="158417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707904" y="6128272"/>
            <a:ext cx="158417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601692" y="6093296"/>
            <a:ext cx="158417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67744" y="4650021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FF0000"/>
                </a:solidFill>
              </a:rPr>
              <a:t>b</a:t>
            </a:r>
            <a:endParaRPr lang="zh-CN" altLang="en-US" sz="115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5936" y="4650021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FF0000"/>
                </a:solidFill>
              </a:rPr>
              <a:t>e</a:t>
            </a:r>
            <a:endParaRPr lang="zh-CN" altLang="en-US" sz="115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89724" y="4650021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FF0000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g</a:t>
            </a:r>
            <a:endParaRPr lang="zh-CN" altLang="en-US" sz="11500" dirty="0">
              <a:solidFill>
                <a:srgbClr val="FF0000"/>
              </a:solidFill>
              <a:latin typeface="Ebrima" pitchFamily="2" charset="0"/>
              <a:cs typeface="Ebrima" pitchFamily="2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986" y="912300"/>
            <a:ext cx="2019300" cy="410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86" y="1052736"/>
            <a:ext cx="142875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56" y="1054750"/>
            <a:ext cx="1447800" cy="403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128"/>
            <a:ext cx="1490829" cy="161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1087661" cy="109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6359"/>
            <a:ext cx="828092" cy="75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09" y="0"/>
            <a:ext cx="1641491" cy="151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38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128"/>
            <a:ext cx="1490829" cy="161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1087661" cy="109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6359"/>
            <a:ext cx="828092" cy="75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2656"/>
            <a:ext cx="832287" cy="836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接连接符 7"/>
          <p:cNvCxnSpPr/>
          <p:nvPr/>
        </p:nvCxnSpPr>
        <p:spPr>
          <a:xfrm>
            <a:off x="1403648" y="6184432"/>
            <a:ext cx="158417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203848" y="6174657"/>
            <a:ext cx="158417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004048" y="6174657"/>
            <a:ext cx="158417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794293" y="6174657"/>
            <a:ext cx="158417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31652" y="4650021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FF0000"/>
                </a:solidFill>
              </a:rPr>
              <a:t>s</a:t>
            </a:r>
            <a:endParaRPr lang="zh-CN" altLang="en-US" sz="115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5209" y="4698994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FF0000"/>
                </a:solidFill>
              </a:rPr>
              <a:t>w</a:t>
            </a:r>
            <a:endParaRPr lang="zh-CN" altLang="en-US" sz="115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50351" y="4725144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FF0000"/>
                </a:solidFill>
              </a:rPr>
              <a:t>i</a:t>
            </a:r>
            <a:endParaRPr lang="zh-CN" altLang="en-US" sz="115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2325" y="4623290"/>
            <a:ext cx="10081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FF0000"/>
                </a:solidFill>
              </a:rPr>
              <a:t>m</a:t>
            </a:r>
            <a:endParaRPr lang="zh-CN" altLang="en-US" sz="11500" dirty="0">
              <a:solidFill>
                <a:srgbClr val="FF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59" y="1628799"/>
            <a:ext cx="1581150" cy="350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09" y="1643964"/>
            <a:ext cx="1263650" cy="349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59" y="1601657"/>
            <a:ext cx="1168400" cy="353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75921"/>
            <a:ext cx="1397000" cy="35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09" y="0"/>
            <a:ext cx="1641491" cy="151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26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270" y="101823"/>
            <a:ext cx="1800200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Word Riddle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763688" y="3645024"/>
            <a:ext cx="129614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3491880" y="3645024"/>
            <a:ext cx="129614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5220072" y="3629460"/>
            <a:ext cx="129614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07704" y="3861048"/>
            <a:ext cx="755858" cy="584775"/>
          </a:xfrm>
          <a:prstGeom prst="rect">
            <a:avLst/>
          </a:prstGeom>
          <a:solidFill>
            <a:schemeClr val="bg1"/>
          </a:solidFill>
          <a:ln w="25400" cmpd="sng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pig</a:t>
            </a:r>
            <a:endParaRPr lang="zh-CN" alt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907704" y="4797152"/>
            <a:ext cx="842205" cy="584775"/>
          </a:xfrm>
          <a:prstGeom prst="rect">
            <a:avLst/>
          </a:prstGeom>
          <a:solidFill>
            <a:schemeClr val="bg1"/>
          </a:solidFill>
          <a:ln w="25400" cmpd="sng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big</a:t>
            </a:r>
            <a:endParaRPr lang="zh-CN" alt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4593" y="65800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一起来猜个字谜吧。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99892" y="3854123"/>
            <a:ext cx="1080120" cy="584775"/>
          </a:xfrm>
          <a:prstGeom prst="rect">
            <a:avLst/>
          </a:prstGeom>
          <a:solidFill>
            <a:schemeClr val="bg1"/>
          </a:solidFill>
          <a:ln w="25400" cmpd="sng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bed</a:t>
            </a:r>
            <a:endParaRPr lang="zh-CN" alt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599892" y="4824357"/>
            <a:ext cx="1080120" cy="584775"/>
          </a:xfrm>
          <a:prstGeom prst="rect">
            <a:avLst/>
          </a:prstGeom>
          <a:solidFill>
            <a:schemeClr val="bg1"/>
          </a:solidFill>
          <a:ln w="25400" cmpd="sng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b</a:t>
            </a:r>
            <a:r>
              <a:rPr lang="en-US" altLang="zh-CN" sz="3200" dirty="0" smtClean="0">
                <a:latin typeface="Berlin Sans FB Demi" pitchFamily="34" charset="0"/>
              </a:rPr>
              <a:t>a</a:t>
            </a:r>
            <a:r>
              <a:rPr lang="en-US" altLang="zh-CN" sz="3200" dirty="0" smtClean="0"/>
              <a:t>d</a:t>
            </a:r>
            <a:endParaRPr lang="zh-CN" alt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5244559" y="3861048"/>
            <a:ext cx="1080120" cy="584775"/>
          </a:xfrm>
          <a:prstGeom prst="rect">
            <a:avLst/>
          </a:prstGeom>
          <a:solidFill>
            <a:schemeClr val="bg1"/>
          </a:solidFill>
          <a:ln w="25400" cmpd="sng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t</a:t>
            </a:r>
            <a:r>
              <a:rPr lang="en-US" altLang="zh-CN" sz="3200" dirty="0">
                <a:latin typeface="Berlin Sans FB Demi" pitchFamily="34" charset="0"/>
              </a:rPr>
              <a:t>a</a:t>
            </a:r>
            <a:r>
              <a:rPr lang="en-US" altLang="zh-CN" sz="3200" dirty="0" smtClean="0"/>
              <a:t>p</a:t>
            </a:r>
            <a:endParaRPr lang="zh-CN" alt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5244559" y="4797150"/>
            <a:ext cx="1080120" cy="584775"/>
          </a:xfrm>
          <a:prstGeom prst="rect">
            <a:avLst/>
          </a:prstGeom>
          <a:solidFill>
            <a:schemeClr val="bg1"/>
          </a:solidFill>
          <a:ln w="25400" cmpd="sng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m</a:t>
            </a:r>
            <a:r>
              <a:rPr lang="en-US" altLang="zh-CN" sz="3200" dirty="0" smtClean="0">
                <a:latin typeface="Berlin Sans FB Demi" pitchFamily="34" charset="0"/>
              </a:rPr>
              <a:t>a</a:t>
            </a:r>
            <a:r>
              <a:rPr lang="en-US" altLang="zh-CN" sz="3200" dirty="0" smtClean="0"/>
              <a:t>p</a:t>
            </a:r>
            <a:endParaRPr lang="zh-CN" altLang="en-US" sz="32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48" y="3861048"/>
            <a:ext cx="5842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48" y="4851564"/>
            <a:ext cx="549599" cy="5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36096" y="2276872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/>
              <a:t>t</a:t>
            </a:r>
            <a:endParaRPr lang="zh-CN" altLang="en-US" sz="8800" dirty="0"/>
          </a:p>
        </p:txBody>
      </p:sp>
      <p:sp>
        <p:nvSpPr>
          <p:cNvPr id="20" name="TextBox 19"/>
          <p:cNvSpPr txBox="1"/>
          <p:nvPr/>
        </p:nvSpPr>
        <p:spPr>
          <a:xfrm>
            <a:off x="3772484" y="2193996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/>
              <a:t>e</a:t>
            </a:r>
            <a:endParaRPr lang="zh-CN" altLang="en-US" sz="8800" dirty="0"/>
          </a:p>
        </p:txBody>
      </p:sp>
      <p:sp>
        <p:nvSpPr>
          <p:cNvPr id="21" name="TextBox 20"/>
          <p:cNvSpPr txBox="1"/>
          <p:nvPr/>
        </p:nvSpPr>
        <p:spPr>
          <a:xfrm>
            <a:off x="2063346" y="2350874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/>
              <a:t>P</a:t>
            </a:r>
            <a:endParaRPr lang="zh-CN" altLang="en-US" sz="8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93" y="260647"/>
            <a:ext cx="2842331" cy="159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670" y="250913"/>
            <a:ext cx="2401092" cy="159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63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2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634304" y="241632"/>
            <a:ext cx="8136904" cy="6408712"/>
          </a:xfrm>
          <a:prstGeom prst="roundRect">
            <a:avLst>
              <a:gd name="adj" fmla="val 20821"/>
            </a:avLst>
          </a:prstGeom>
          <a:solidFill>
            <a:schemeClr val="bg1"/>
          </a:solidFill>
          <a:ln w="1905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18663"/>
            <a:ext cx="4946650" cy="54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线形标注 2 4"/>
          <p:cNvSpPr/>
          <p:nvPr/>
        </p:nvSpPr>
        <p:spPr>
          <a:xfrm>
            <a:off x="6544017" y="3999553"/>
            <a:ext cx="2348464" cy="65358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0008"/>
              <a:gd name="adj6" fmla="val -56442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948264" y="285293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44017" y="4098563"/>
            <a:ext cx="2492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Julia Donaldson</a:t>
            </a:r>
            <a:endParaRPr lang="zh-CN" alt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6093">
            <a:off x="5072308" y="5240634"/>
            <a:ext cx="3818582" cy="103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13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345</Words>
  <Application>Microsoft Office PowerPoint</Application>
  <PresentationFormat>全屏显示(4:3)</PresentationFormat>
  <Paragraphs>111</Paragraphs>
  <Slides>30</Slides>
  <Notes>1</Notes>
  <HiddenSlides>0</HiddenSlides>
  <MMClips>7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Homework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57</cp:revision>
  <dcterms:created xsi:type="dcterms:W3CDTF">2018-04-18T11:15:58Z</dcterms:created>
  <dcterms:modified xsi:type="dcterms:W3CDTF">2018-05-09T13:47:06Z</dcterms:modified>
</cp:coreProperties>
</file>