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83" r:id="rId5"/>
    <p:sldId id="284" r:id="rId6"/>
    <p:sldId id="259" r:id="rId7"/>
    <p:sldId id="260" r:id="rId8"/>
    <p:sldId id="262" r:id="rId9"/>
    <p:sldId id="261" r:id="rId10"/>
    <p:sldId id="263" r:id="rId11"/>
    <p:sldId id="264" r:id="rId12"/>
    <p:sldId id="265" r:id="rId13"/>
    <p:sldId id="266" r:id="rId14"/>
    <p:sldId id="267" r:id="rId15"/>
    <p:sldId id="302" r:id="rId16"/>
    <p:sldId id="303" r:id="rId17"/>
    <p:sldId id="270" r:id="rId18"/>
    <p:sldId id="272" r:id="rId19"/>
    <p:sldId id="279" r:id="rId20"/>
    <p:sldId id="276" r:id="rId21"/>
    <p:sldId id="277" r:id="rId22"/>
    <p:sldId id="278" r:id="rId2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38200" y="1122680"/>
            <a:ext cx="105156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38200" y="3602355"/>
            <a:ext cx="10515600" cy="165544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27025"/>
            <a:ext cx="10515600" cy="5850255"/>
          </a:xfrm>
        </p:spPr>
        <p:txBody>
          <a:bodyPr/>
          <a:lstStyle>
            <a:lvl2pPr>
              <a:defRPr/>
            </a:lvl2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 anchor="b" anchorCtr="0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702435"/>
            <a:ext cx="10515600" cy="4474845"/>
          </a:xfrm>
        </p:spPr>
        <p:txBody>
          <a:bodyPr/>
          <a:lstStyle>
            <a:lvl2pPr>
              <a:defRPr/>
            </a:lvl2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959100"/>
            <a:ext cx="10515600" cy="2781300"/>
          </a:xfrm>
        </p:spPr>
        <p:txBody>
          <a:bodyPr anchor="t" anchorCtr="0"/>
          <a:lstStyle>
            <a:lvl1pPr>
              <a:defRPr sz="48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722120"/>
            <a:ext cx="10515600" cy="1102995"/>
          </a:xfrm>
        </p:spPr>
        <p:txBody>
          <a:bodyPr lIns="144145" anchor="b" anchorCtr="0"/>
          <a:lstStyle>
            <a:lvl1pPr marL="0" indent="0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105" y="365125"/>
            <a:ext cx="10515600" cy="8001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470" y="1482090"/>
            <a:ext cx="5220970" cy="823595"/>
          </a:xfrm>
        </p:spPr>
        <p:txBody>
          <a:bodyPr anchor="ctr" anchorCtr="0"/>
          <a:lstStyle>
            <a:lvl1pPr marL="0" indent="0">
              <a:buNone/>
              <a:defRPr sz="3200">
                <a:solidFill>
                  <a:srgbClr val="0070C0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8200" y="2368550"/>
            <a:ext cx="5222240" cy="382079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655" y="1482090"/>
            <a:ext cx="5097145" cy="823595"/>
          </a:xfrm>
        </p:spPr>
        <p:txBody>
          <a:bodyPr anchor="ctr" anchorCtr="0"/>
          <a:lstStyle>
            <a:lvl1pPr marL="0" indent="0">
              <a:buNone/>
              <a:defRPr sz="3200">
                <a:solidFill>
                  <a:srgbClr val="0070C0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655" y="2368550"/>
            <a:ext cx="5097145" cy="382079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 anchor="b" anchorCtr="0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 + 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-12700" y="-1905"/>
            <a:ext cx="7017385" cy="6861810"/>
          </a:xfrm>
          <a:noFill/>
        </p:spPr>
        <p:txBody>
          <a:bodyPr lIns="252095" tIns="144145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350125" y="457200"/>
            <a:ext cx="4392295" cy="105537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349490" y="1694180"/>
            <a:ext cx="4393565" cy="4480560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文本 + 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505" y="-7620"/>
            <a:ext cx="7017385" cy="6861810"/>
          </a:xfrm>
          <a:noFill/>
        </p:spPr>
        <p:txBody>
          <a:bodyPr lIns="252095" tIns="144145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09575" y="457200"/>
            <a:ext cx="4279900" cy="105537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09575" y="1694180"/>
            <a:ext cx="4280535" cy="4480560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  <p:sp>
        <p:nvSpPr>
          <p:cNvPr id="3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7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chemeClr val="bg1">
                <a:lumMod val="95000"/>
              </a:schemeClr>
            </a:gs>
            <a:gs pos="100000">
              <a:schemeClr val="bg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effectLst>
            <a:outerShdw blurRad="88900" dist="101600" dir="5400000" algn="ctr" rotWithShape="0">
              <a:srgbClr val="000000">
                <a:alpha val="2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202020"/>
          </a:solidFill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  <a:latin typeface="微软雅黑" panose="020B0503020204020204" charset="-122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75000"/>
        <a:buFont typeface="Arial" panose="020B0604020202020204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1pPr>
      <a:lvl2pPr marL="575945" indent="-228600" algn="l" defTabSz="914400" rtl="0" eaLnBrk="1" fontAlgn="auto" latinLnBrk="0" hangingPunct="1">
        <a:lnSpc>
          <a:spcPct val="120000"/>
        </a:lnSpc>
        <a:spcBef>
          <a:spcPts val="500"/>
        </a:spcBef>
        <a:buSzPct val="75000"/>
        <a:buFont typeface="Arial" panose="020B0604020202020204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2pPr>
      <a:lvl3pPr marL="1007745" indent="-228600" algn="l" defTabSz="914400" rtl="0" eaLnBrk="1" fontAlgn="auto" latinLnBrk="0" hangingPunct="1">
        <a:lnSpc>
          <a:spcPct val="120000"/>
        </a:lnSpc>
        <a:spcBef>
          <a:spcPts val="500"/>
        </a:spcBef>
        <a:buSzPct val="75000"/>
        <a:buFont typeface="Arial" panose="020B0604020202020204" pitchFamily="34" charset="0"/>
        <a:buChar char="‒"/>
        <a:defRPr sz="2000" kern="1200">
          <a:solidFill>
            <a:schemeClr val="tx1">
              <a:lumMod val="65000"/>
              <a:lumOff val="35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3pPr>
      <a:lvl4pPr marL="1511935" indent="-228600" algn="l" defTabSz="914400" rtl="0" eaLnBrk="1" fontAlgn="auto" latinLnBrk="0" hangingPunct="1">
        <a:lnSpc>
          <a:spcPct val="100000"/>
        </a:lnSpc>
        <a:spcBef>
          <a:spcPts val="500"/>
        </a:spcBef>
        <a:buSzPct val="75000"/>
        <a:buFont typeface="Arial" panose="020B0604020202020204" pitchFamily="34" charset="0"/>
        <a:buChar char="˃"/>
        <a:defRPr sz="1800" kern="1200">
          <a:solidFill>
            <a:schemeClr val="tx1">
              <a:lumMod val="50000"/>
              <a:lumOff val="50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4pPr>
      <a:lvl5pPr marL="1943735" indent="-228600" algn="l" defTabSz="914400" rtl="0" eaLnBrk="1" fontAlgn="auto" latinLnBrk="0" hangingPunct="1">
        <a:lnSpc>
          <a:spcPct val="90000"/>
        </a:lnSpc>
        <a:spcBef>
          <a:spcPts val="500"/>
        </a:spcBef>
        <a:buSzPct val="75000"/>
        <a:buFont typeface="Arial" panose="020B0604020202020204" pitchFamily="34" charset="0"/>
        <a:buChar char="˃"/>
        <a:defRPr sz="1800" kern="1200">
          <a:solidFill>
            <a:schemeClr val="tx1">
              <a:lumMod val="50000"/>
              <a:lumOff val="50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38200" y="2545080"/>
            <a:ext cx="10515600" cy="2387600"/>
          </a:xfrm>
        </p:spPr>
        <p:txBody>
          <a:bodyPr/>
          <a:p>
            <a:r>
              <a:rPr lang="zh-CN" altLang="en-US">
                <a:sym typeface="+mn-ea"/>
              </a:rPr>
              <a:t>理解文中重要语句的含义</a:t>
            </a:r>
            <a:endParaRPr lang="en-US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22985" y="1108710"/>
            <a:ext cx="9351645" cy="1655445"/>
          </a:xfrm>
        </p:spPr>
        <p:txBody>
          <a:bodyPr/>
          <a:p>
            <a:pPr algn="l"/>
            <a:r>
              <a:rPr lang="zh-CN" altLang="en-US" sz="6000">
                <a:solidFill>
                  <a:schemeClr val="tx1"/>
                </a:solidFill>
                <a:sym typeface="+mn-ea"/>
              </a:rPr>
              <a:t>小说阅读：</a:t>
            </a:r>
            <a:endParaRPr lang="zh-CN" altLang="en-US" sz="6000">
              <a:solidFill>
                <a:schemeClr val="tx1"/>
              </a:solidFill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563245"/>
            <a:ext cx="10515600" cy="1783080"/>
          </a:xfrm>
        </p:spPr>
        <p:txBody>
          <a:bodyPr>
            <a:normAutofit fontScale="90000"/>
          </a:bodyPr>
          <a:p>
            <a:r>
              <a:rPr lang="zh-CN" altLang="en-US" sz="4400">
                <a:solidFill>
                  <a:srgbClr val="FF0000"/>
                </a:solidFill>
                <a:effectLst/>
                <a:sym typeface="+mn-ea"/>
              </a:rPr>
              <a:t>（2012江苏卷《邮差先生》师陀）“这个小城的天气多好！”请分析小说结尾处这句话的含义和作用。</a:t>
            </a:r>
            <a:endParaRPr lang="zh-CN" altLang="en-US" sz="4400">
              <a:solidFill>
                <a:srgbClr val="FF0000"/>
              </a:solidFill>
              <a:effectLst/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742565"/>
            <a:ext cx="10515600" cy="3728720"/>
          </a:xfrm>
        </p:spPr>
        <p:txBody>
          <a:bodyPr/>
          <a:p>
            <a:pPr marL="0" indent="0">
              <a:buNone/>
            </a:pPr>
            <a:r>
              <a:rPr lang="zh-CN" altLang="en-US" sz="4000">
                <a:solidFill>
                  <a:schemeClr val="tx2"/>
                </a:solidFill>
              </a:rPr>
              <a:t>这句话借说天气,表达了邮差对小城生活的满意心情；写“这个小城”的天气好，说明是对生活通常状态的感受。点明了文章的主题，即对于小城生存状态的礼赞。</a:t>
            </a:r>
            <a:endParaRPr lang="zh-CN" altLang="en-US" sz="4000">
              <a:solidFill>
                <a:schemeClr val="tx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701040"/>
            <a:ext cx="10515600" cy="2254250"/>
          </a:xfrm>
        </p:spPr>
        <p:txBody>
          <a:bodyPr>
            <a:normAutofit/>
          </a:bodyPr>
          <a:p>
            <a:r>
              <a:rPr lang="zh-CN" altLang="en-US">
                <a:solidFill>
                  <a:srgbClr val="FF0000"/>
                </a:solidFill>
                <a:sym typeface="+mn-ea"/>
              </a:rPr>
              <a:t>（《枪口下的人格》徐树建）怎样理解文章的最后一句“对着这个伟大的灵魂，霍夫曼缓缓地把腰弯了下去”的含意?</a:t>
            </a:r>
            <a:endParaRPr lang="zh-CN" altLang="en-US">
              <a:solidFill>
                <a:srgbClr val="FF0000"/>
              </a:solidFill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561715"/>
            <a:ext cx="10515600" cy="2615565"/>
          </a:xfrm>
        </p:spPr>
        <p:txBody>
          <a:bodyPr/>
          <a:p>
            <a:r>
              <a:rPr lang="zh-CN" altLang="en-US" sz="4000">
                <a:solidFill>
                  <a:schemeClr val="tx2"/>
                </a:solidFill>
              </a:rPr>
              <a:t>（1）贝尔蒂高尚的人格震慑了霍夫曼的灵魂，使之感到羞愧和敬畏。</a:t>
            </a:r>
            <a:endParaRPr lang="zh-CN" altLang="en-US" sz="4000">
              <a:solidFill>
                <a:schemeClr val="tx2"/>
              </a:solidFill>
            </a:endParaRPr>
          </a:p>
          <a:p>
            <a:r>
              <a:rPr lang="zh-CN" altLang="en-US" sz="4000">
                <a:solidFill>
                  <a:schemeClr val="tx2"/>
                </a:solidFill>
              </a:rPr>
              <a:t>（2）表现了霍夫曼复杂的人性。</a:t>
            </a:r>
            <a:endParaRPr lang="zh-CN" altLang="en-US" sz="4000">
              <a:solidFill>
                <a:schemeClr val="tx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5125" y="45085"/>
            <a:ext cx="10988675" cy="3731895"/>
          </a:xfrm>
        </p:spPr>
        <p:txBody>
          <a:bodyPr>
            <a:normAutofit fontScale="90000"/>
          </a:bodyPr>
          <a:p>
            <a:r>
              <a:rPr lang="zh-CN" altLang="en-US">
                <a:solidFill>
                  <a:srgbClr val="FF0000"/>
                </a:solidFill>
                <a:sym typeface="+mn-ea"/>
              </a:rPr>
              <a:t>（《老街剃家》刘建超）解释画线句子在文中的含义。</a:t>
            </a:r>
            <a:br>
              <a:rPr lang="zh-CN" altLang="en-US">
                <a:solidFill>
                  <a:srgbClr val="FF0000"/>
                </a:solidFill>
                <a:sym typeface="+mn-ea"/>
              </a:rPr>
            </a:br>
            <a:br>
              <a:rPr lang="zh-CN" altLang="en-US"/>
            </a:br>
            <a:r>
              <a:rPr lang="zh-CN" altLang="en-US">
                <a:solidFill>
                  <a:schemeClr val="tx1"/>
                </a:solidFill>
              </a:rPr>
              <a:t>几个老客户说，老陆呀，你这招牌立起来几十年，做成剃家可是不容易啊。想好了，接了这趟活，你的店就开到头喽。</a:t>
            </a:r>
            <a:br>
              <a:rPr lang="zh-CN" altLang="en-US">
                <a:solidFill>
                  <a:schemeClr val="tx1"/>
                </a:solidFill>
              </a:rPr>
            </a:br>
            <a:r>
              <a:rPr lang="zh-CN" altLang="en-US">
                <a:solidFill>
                  <a:schemeClr val="tx1"/>
                </a:solidFill>
                <a:sym typeface="+mn-ea"/>
              </a:rPr>
              <a:t>老陆把烟抽足，收拾好工具，说，走吧。老街人后来</a:t>
            </a:r>
            <a:r>
              <a:rPr lang="zh-CN" altLang="en-US">
                <a:sym typeface="+mn-ea"/>
              </a:rPr>
              <a:t>说，</a:t>
            </a:r>
            <a:r>
              <a:rPr lang="zh-CN" altLang="en-US" u="sng">
                <a:solidFill>
                  <a:srgbClr val="C00000"/>
                </a:solidFill>
                <a:sym typeface="+mn-ea"/>
              </a:rPr>
              <a:t>当时夕阳西下，老陆离去的背影颇为悲壮</a:t>
            </a:r>
            <a:r>
              <a:rPr lang="zh-CN" altLang="en-US">
                <a:solidFill>
                  <a:srgbClr val="C00000"/>
                </a:solidFill>
                <a:sym typeface="+mn-ea"/>
              </a:rPr>
              <a:t>。</a:t>
            </a:r>
            <a:endParaRPr lang="zh-CN" altLang="en-US">
              <a:solidFill>
                <a:srgbClr val="C00000"/>
              </a:solidFill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65125" y="3365500"/>
            <a:ext cx="10988675" cy="2811780"/>
          </a:xfrm>
        </p:spPr>
        <p:txBody>
          <a:bodyPr>
            <a:normAutofit lnSpcReduction="10000"/>
          </a:bodyPr>
          <a:p>
            <a:endParaRPr lang="zh-CN" altLang="en-US"/>
          </a:p>
          <a:p>
            <a:r>
              <a:rPr lang="zh-CN" altLang="en-US" sz="4000">
                <a:solidFill>
                  <a:schemeClr val="tx2"/>
                </a:solidFill>
              </a:rPr>
              <a:t>老陆决定哪怕放弃经营了几十年的理发铺，也要接下这个活，对得起做人的良心。表现老陆接活的决绝和老街人对老陆的敬重。</a:t>
            </a:r>
            <a:endParaRPr lang="zh-CN" altLang="en-US" sz="4000">
              <a:solidFill>
                <a:schemeClr val="tx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4" name="标题 1"/>
          <p:cNvSpPr>
            <a:spLocks noGrp="1"/>
          </p:cNvSpPr>
          <p:nvPr>
            <p:ph type="title"/>
          </p:nvPr>
        </p:nvSpPr>
        <p:spPr>
          <a:xfrm>
            <a:off x="1992313" y="0"/>
            <a:ext cx="8229600" cy="1143000"/>
          </a:xfrm>
        </p:spPr>
        <p:txBody>
          <a:bodyPr vert="horz" wrap="square" lIns="91440" tIns="45720" rIns="91440" bIns="45720" anchor="ctr"/>
          <a:p>
            <a:pPr algn="l"/>
            <a:r>
              <a:rPr lang="zh-CN" altLang="en-US" b="1" dirty="0">
                <a:solidFill>
                  <a:srgbClr val="FF0000"/>
                </a:solidFill>
              </a:rPr>
              <a:t>实战演练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6760" y="1052830"/>
            <a:ext cx="10976610" cy="5073650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（</a:t>
            </a: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《</a:t>
            </a: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锁</a:t>
            </a: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》</a:t>
            </a: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何君华）文中划线的语段含义深刻，你是如何理解的？（</a:t>
            </a: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4</a:t>
            </a: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分）</a:t>
            </a:r>
            <a:endParaRPr kumimoji="0" lang="en-US" altLang="zh-CN" sz="4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</a:t>
            </a:r>
            <a:r>
              <a:rPr kumimoji="0" lang="zh-CN" altLang="en-US" sz="4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成吉思汗说，我们不能在同一天内两次践踏同一片草场。长生天赐给我们辽阔的草原，是赐福给我们，不是用来糟践的。”</a:t>
            </a:r>
            <a:endParaRPr kumimoji="0" lang="en-US" altLang="zh-CN" sz="40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0" end="4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2" end="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charRg st="42" end="9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03388" y="260350"/>
            <a:ext cx="8785225" cy="6597650"/>
          </a:xfrm>
        </p:spPr>
        <p:txBody>
          <a:bodyPr vert="horz" wrap="square" lIns="91440" tIns="45720" rIns="91440" bIns="45720" anchor="t">
            <a:normAutofit/>
          </a:bodyPr>
          <a:p>
            <a:r>
              <a:rPr lang="zh-CN" altLang="en-US" b="1" dirty="0">
                <a:solidFill>
                  <a:srgbClr val="FF0000"/>
                </a:solidFill>
              </a:rPr>
              <a:t>上下文：</a:t>
            </a:r>
            <a:endParaRPr lang="zh-CN" altLang="en-US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CN" altLang="en-US" b="1" dirty="0"/>
              <a:t>上文“为什么不从同一个方向回来呢？”是针对旅行者的不解的回答。</a:t>
            </a:r>
            <a:endParaRPr lang="en-US" altLang="zh-CN" b="1" dirty="0"/>
          </a:p>
          <a:p>
            <a:r>
              <a:rPr lang="zh-CN" altLang="en-US" b="1" dirty="0">
                <a:solidFill>
                  <a:srgbClr val="FF0000"/>
                </a:solidFill>
              </a:rPr>
              <a:t>对象间的关系：</a:t>
            </a:r>
            <a:endParaRPr lang="zh-CN" altLang="en-US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CN" altLang="en-US" b="1" dirty="0"/>
              <a:t>牧民</a:t>
            </a:r>
            <a:r>
              <a:rPr lang="en-US" altLang="zh-CN" b="1" dirty="0"/>
              <a:t>——</a:t>
            </a:r>
            <a:r>
              <a:rPr lang="zh-CN" altLang="en-US" b="1" dirty="0"/>
              <a:t>成吉思汗、长生天</a:t>
            </a:r>
            <a:endParaRPr lang="zh-CN" altLang="en-US" b="1" dirty="0"/>
          </a:p>
          <a:p>
            <a:pPr>
              <a:buNone/>
            </a:pPr>
            <a:r>
              <a:rPr lang="zh-CN" altLang="en-US" sz="2800" b="1" dirty="0">
                <a:solidFill>
                  <a:srgbClr val="3333FF"/>
                </a:solidFill>
              </a:rPr>
              <a:t>  </a:t>
            </a:r>
            <a:r>
              <a:rPr lang="zh-CN" altLang="en-US" sz="2800" b="1" dirty="0">
                <a:solidFill>
                  <a:srgbClr val="0B14C7"/>
                </a:solidFill>
              </a:rPr>
              <a:t>成吉思汗（</a:t>
            </a:r>
            <a:r>
              <a:rPr lang="en-US" altLang="zh-CN" sz="2800" b="1" dirty="0">
                <a:solidFill>
                  <a:srgbClr val="0B14C7"/>
                </a:solidFill>
              </a:rPr>
              <a:t>hán</a:t>
            </a:r>
            <a:r>
              <a:rPr lang="zh-CN" altLang="en-US" sz="2800" b="1" dirty="0">
                <a:solidFill>
                  <a:srgbClr val="0B14C7"/>
                </a:solidFill>
              </a:rPr>
              <a:t>）</a:t>
            </a:r>
            <a:r>
              <a:rPr lang="en-US" altLang="zh-CN" sz="2800" b="1" dirty="0">
                <a:solidFill>
                  <a:srgbClr val="0B14C7"/>
                </a:solidFill>
              </a:rPr>
              <a:t>:</a:t>
            </a:r>
            <a:r>
              <a:rPr lang="zh-CN" altLang="en-US" sz="2800" b="1" dirty="0">
                <a:solidFill>
                  <a:srgbClr val="0B14C7"/>
                </a:solidFill>
              </a:rPr>
              <a:t>蒙古的开国君主，民族英雄，名铁木真，著名军事统帅，统一了蒙古各族，攻金灭夏，为元朝建立奠定了基础。史称“深沉有大略，用兵如神”。</a:t>
            </a:r>
            <a:endParaRPr lang="en-US" altLang="zh-CN" sz="2800" b="1" dirty="0">
              <a:solidFill>
                <a:srgbClr val="0B14C7"/>
              </a:solidFill>
            </a:endParaRPr>
          </a:p>
          <a:p>
            <a:pPr>
              <a:buNone/>
            </a:pPr>
            <a:r>
              <a:rPr lang="zh-CN" altLang="en-US" sz="2800" b="1" dirty="0">
                <a:solidFill>
                  <a:srgbClr val="0B14C7"/>
                </a:solidFill>
              </a:rPr>
              <a:t>  长生天：蒙古民族以“苍天”为永恒最高神，故谓“长生天”，蒙语读作“腾格里”。</a:t>
            </a:r>
            <a:endParaRPr lang="zh-CN" altLang="en-US" sz="2800" b="1" dirty="0">
              <a:solidFill>
                <a:srgbClr val="0B14C7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74825" y="333375"/>
            <a:ext cx="8642350" cy="6264275"/>
          </a:xfrm>
        </p:spPr>
        <p:txBody>
          <a:bodyPr vert="horz" wrap="square" lIns="91440" tIns="45720" rIns="91440" bIns="45720" anchor="t"/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语气中暗含的情感</a:t>
            </a:r>
            <a:r>
              <a:rPr lang="en-US" altLang="zh-CN" b="1" dirty="0">
                <a:solidFill>
                  <a:srgbClr val="FF0000"/>
                </a:solidFill>
              </a:rPr>
              <a:t>/</a:t>
            </a:r>
            <a:r>
              <a:rPr lang="zh-CN" altLang="en-US" b="1" dirty="0">
                <a:solidFill>
                  <a:srgbClr val="FF0000"/>
                </a:solidFill>
              </a:rPr>
              <a:t>道理：</a:t>
            </a:r>
            <a:endParaRPr lang="en-US" altLang="zh-CN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CN" altLang="en-US" b="1" dirty="0"/>
              <a:t>“成吉思汗说</a:t>
            </a:r>
            <a:r>
              <a:rPr lang="en-US" altLang="zh-CN" b="1" dirty="0"/>
              <a:t>……</a:t>
            </a:r>
            <a:r>
              <a:rPr lang="zh-CN" altLang="en-US" b="1" dirty="0"/>
              <a:t>”</a:t>
            </a:r>
            <a:endParaRPr lang="en-US" altLang="zh-CN" b="1" dirty="0"/>
          </a:p>
          <a:p>
            <a:pPr>
              <a:buNone/>
            </a:pPr>
            <a:r>
              <a:rPr lang="en-US" altLang="zh-CN" b="1" dirty="0">
                <a:sym typeface="+mn-ea"/>
              </a:rPr>
              <a:t>“</a:t>
            </a:r>
            <a:r>
              <a:rPr lang="zh-CN" altLang="en-US" b="1" dirty="0">
                <a:sym typeface="+mn-ea"/>
              </a:rPr>
              <a:t>苏霍姆林斯基说</a:t>
            </a:r>
            <a:r>
              <a:rPr lang="en-US" altLang="zh-CN" b="1" dirty="0">
                <a:sym typeface="+mn-ea"/>
              </a:rPr>
              <a:t>……”</a:t>
            </a:r>
            <a:endParaRPr lang="en-US" altLang="zh-CN" b="1" dirty="0">
              <a:sym typeface="+mn-ea"/>
            </a:endParaRPr>
          </a:p>
          <a:p>
            <a:pPr>
              <a:buNone/>
            </a:pPr>
            <a:r>
              <a:rPr lang="zh-CN" altLang="en-US" b="1" dirty="0">
                <a:sym typeface="+mn-ea"/>
              </a:rPr>
              <a:t>“毛主席说</a:t>
            </a:r>
            <a:r>
              <a:rPr lang="en-US" altLang="zh-CN" b="1" dirty="0">
                <a:sym typeface="+mn-ea"/>
              </a:rPr>
              <a:t>……</a:t>
            </a:r>
            <a:r>
              <a:rPr lang="zh-CN" altLang="en-US" b="1" dirty="0">
                <a:sym typeface="+mn-ea"/>
              </a:rPr>
              <a:t>”</a:t>
            </a:r>
            <a:r>
              <a:rPr lang="zh-CN" altLang="en-US" b="1" dirty="0"/>
              <a:t> </a:t>
            </a:r>
            <a:endParaRPr lang="en-US" altLang="zh-CN" b="1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说的内容：</a:t>
            </a:r>
            <a:endParaRPr lang="zh-CN" altLang="en-US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CN" altLang="en-US" b="1" dirty="0"/>
              <a:t>“不能在同一天内两次践踏同一片草场。”</a:t>
            </a:r>
            <a:endParaRPr lang="en-US" altLang="zh-CN" b="1" dirty="0"/>
          </a:p>
          <a:p>
            <a:endParaRPr lang="en-US" altLang="zh-CN" b="1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形象性</a:t>
            </a:r>
            <a:r>
              <a:rPr lang="en-US" altLang="zh-CN" b="1" dirty="0">
                <a:solidFill>
                  <a:srgbClr val="FF0000"/>
                </a:solidFill>
              </a:rPr>
              <a:t>/</a:t>
            </a:r>
            <a:r>
              <a:rPr lang="zh-CN" altLang="en-US" b="1" dirty="0">
                <a:solidFill>
                  <a:srgbClr val="FF0000"/>
                </a:solidFill>
              </a:rPr>
              <a:t>关键性词语：</a:t>
            </a:r>
            <a:endParaRPr lang="zh-CN" altLang="en-US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CN" altLang="en-US" b="1" dirty="0"/>
              <a:t>                    赐给、赐福、糟践</a:t>
            </a:r>
            <a:endParaRPr lang="en-US" altLang="zh-CN" b="1" dirty="0"/>
          </a:p>
          <a:p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6" name="内容占位符 2"/>
          <p:cNvSpPr>
            <a:spLocks noGrp="1"/>
          </p:cNvSpPr>
          <p:nvPr>
            <p:ph idx="1"/>
          </p:nvPr>
        </p:nvSpPr>
        <p:spPr>
          <a:xfrm>
            <a:off x="776605" y="1082675"/>
            <a:ext cx="10988040" cy="5577205"/>
          </a:xfrm>
        </p:spPr>
        <p:txBody>
          <a:bodyPr vert="horz" wrap="square" lIns="91440" tIns="45720" rIns="91440" bIns="45720" anchor="t"/>
          <a:p>
            <a:pPr>
              <a:lnSpc>
                <a:spcPct val="150000"/>
              </a:lnSpc>
              <a:buNone/>
            </a:pPr>
            <a:r>
              <a:rPr lang="zh-CN" altLang="en-US" sz="3600" b="1" dirty="0"/>
              <a:t>说明当地人民恪守与草原祸福相关的文化习俗；</a:t>
            </a:r>
            <a:endParaRPr lang="zh-CN" altLang="en-US" sz="3600" b="1" dirty="0"/>
          </a:p>
          <a:p>
            <a:pPr>
              <a:lnSpc>
                <a:spcPct val="150000"/>
              </a:lnSpc>
              <a:buNone/>
            </a:pPr>
            <a:r>
              <a:rPr lang="zh-CN" altLang="en-US" sz="3600" b="1" dirty="0"/>
              <a:t>表明了草原民族长久以来对草原的敬畏、感恩和珍爱；</a:t>
            </a:r>
            <a:endParaRPr lang="zh-CN" altLang="en-US" sz="3600" b="1" dirty="0"/>
          </a:p>
          <a:p>
            <a:pPr>
              <a:lnSpc>
                <a:spcPct val="150000"/>
              </a:lnSpc>
              <a:buNone/>
            </a:pPr>
            <a:r>
              <a:rPr lang="zh-CN" altLang="en-US" sz="3600" b="1" dirty="0"/>
              <a:t>表现了草原人民对成吉思汗的信任、尊敬以及对自己民族英雄的自豪感。</a:t>
            </a:r>
            <a:endParaRPr lang="zh-CN" altLang="en-US" sz="36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4620" y="6350"/>
            <a:ext cx="11603990" cy="8064500"/>
          </a:xfrm>
        </p:spPr>
        <p:txBody>
          <a:bodyPr vert="horz" wrap="square" lIns="91440" tIns="45720" rIns="91440" bIns="45720" numCol="1" anchor="t" anchorCtr="0" compatLnSpc="1">
            <a:normAutofit lnSpcReduction="1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zh-CN" altLang="en-US" sz="3600" b="1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+mn-ea"/>
              </a:rPr>
              <a:t>语句含意题题型延伸：</a:t>
            </a:r>
            <a:endParaRPr kumimoji="0" lang="en-US" altLang="zh-CN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（</a:t>
            </a:r>
            <a:r>
              <a:rPr lang="en-US" altLang="zh-CN" sz="3600" b="1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+mn-ea"/>
              </a:rPr>
              <a:t>2016</a:t>
            </a:r>
            <a:r>
              <a:rPr lang="zh-CN" altLang="en-US" sz="3600" b="1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+mn-ea"/>
              </a:rPr>
              <a:t>江苏卷</a:t>
            </a:r>
            <a:r>
              <a:rPr lang="en-US" altLang="zh-CN" sz="3600" b="1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+mn-ea"/>
              </a:rPr>
              <a:t>《</a:t>
            </a:r>
            <a:r>
              <a:rPr lang="zh-CN" altLang="en-US" sz="3600" b="1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+mn-ea"/>
              </a:rPr>
              <a:t>会明</a:t>
            </a:r>
            <a:r>
              <a:rPr lang="en-US" altLang="zh-CN" sz="3600" b="1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+mn-ea"/>
              </a:rPr>
              <a:t>》</a:t>
            </a:r>
            <a:r>
              <a:rPr lang="zh-CN" altLang="en-US" sz="3600" b="1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+mn-ea"/>
              </a:rPr>
              <a:t>沈从文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）</a:t>
            </a:r>
            <a:r>
              <a:rPr kumimoji="0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文中画线句表现了会明什么样的精神状态？请简要分析。</a:t>
            </a:r>
            <a:endParaRPr kumimoji="0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         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……</a:t>
            </a:r>
            <a:r>
              <a:rPr kumimoji="0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他一到村落里，找到谈话的人，就很风光地说及十年前的故事，有时也不免小小吹了一点无害于事的牛皮，譬如本来只见过都督蔡锷两次，他说顺了口，就说是四五次。他随后做的事是把腰间缠的小小三角旗取了下来。“看，这个！”看的人露出吃惊的神气，他得意了。</a:t>
            </a:r>
            <a:r>
              <a:rPr kumimoji="0" sz="3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“看，这是他送我们的，他说“嗨，勇敢点，插到那个地方去！”你明白插到哪个地方去吗？”</a:t>
            </a:r>
            <a:r>
              <a:rPr kumimoji="0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听的人自然是摇头，他就慢慢地一面含着烟管一面说……</a:t>
            </a:r>
            <a:endParaRPr kumimoji="0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     </a:t>
            </a:r>
            <a:r>
              <a:rPr kumimoji="0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第一处，向别人吹嘘过去的荣耀，满足虚荣心，体现内心的空虚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.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-168275"/>
            <a:ext cx="10515600" cy="6197600"/>
          </a:xfrm>
        </p:spPr>
        <p:txBody>
          <a:bodyPr>
            <a:normAutofit/>
          </a:bodyPr>
          <a:p>
            <a:r>
              <a:rPr sz="2800" b="1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+mn-ea"/>
              </a:rPr>
              <a:t>因为这慷慨的讨论，他得到一个人赠送的一只母鸡，带回帐篷，用一个无用处的白木子弹箱安置了它，到第二天一早，木箱中多了一个鸡卵，第三天又是一个，他为一种新的兴味所牵引，把战事的一切全忘却了，他同别人讨论这只鸡时，也像一个母亲与人讨论儿女一样。他夜间做梦，就梦到有二十只小鸡旋绕脚边吱吱地叫。鸡卵到后当真积到了二十枚，就孵小鸡，小鸡从薄薄的蛋壳里出到日光下，一身嫩黄乳白的茸毛，啁啾地叫喊，把会明欢喜到快成疯子。白天有太阳，他就把小鸡雏同母鸡从木箱中倒出来，尽这母子在帐篷附近玩，自己却赤了膊子咬着烟管看鸡玩，或者举起斧头劈柴，把新劈的柴堆成塔形。遇到进村里去，他把这笼鸡也带去，给原来的主人看，像那人是他的亲家。从旧主人口中得到一些动人的称赞后，他就非常荣耀骄傲还极谦虚地说：</a:t>
            </a:r>
            <a:r>
              <a:rPr sz="2800" b="1" u="sng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+mn-ea"/>
              </a:rPr>
              <a:t>“这完全是鸡好，它太懂事了，它太乖巧了。”</a:t>
            </a:r>
            <a:r>
              <a:rPr sz="2800" b="1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+mn-ea"/>
              </a:rPr>
              <a:t>看样子，为了这一群鸡雏发育的方便，会明已渐渐地倾向于“非战主义”了。</a:t>
            </a:r>
            <a:endParaRPr lang="zh-CN" altLang="en-US" sz="28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5968365"/>
            <a:ext cx="10515600" cy="879475"/>
          </a:xfrm>
        </p:spPr>
        <p:txBody>
          <a:bodyPr/>
          <a:p>
            <a:r>
              <a:rPr b="1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sym typeface="+mn-ea"/>
              </a:rPr>
              <a:t>第二处，从喂鸡的成就中获得满足，体现内心的充盈。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959485"/>
            <a:ext cx="10515600" cy="1325563"/>
          </a:xfrm>
        </p:spPr>
        <p:txBody>
          <a:bodyPr>
            <a:noAutofit/>
          </a:bodyPr>
          <a:p>
            <a:r>
              <a:rPr lang="zh-CN" altLang="en-US">
                <a:solidFill>
                  <a:srgbClr val="C00000"/>
                </a:solidFill>
                <a:effectLst/>
              </a:rPr>
              <a:t>（</a:t>
            </a:r>
            <a:r>
              <a:rPr lang="en-US" altLang="zh-CN">
                <a:solidFill>
                  <a:srgbClr val="C00000"/>
                </a:solidFill>
                <a:effectLst/>
              </a:rPr>
              <a:t>2017</a:t>
            </a:r>
            <a:r>
              <a:rPr lang="zh-CN" altLang="en-US">
                <a:solidFill>
                  <a:srgbClr val="C00000"/>
                </a:solidFill>
                <a:effectLst/>
              </a:rPr>
              <a:t>江苏卷《一个圣诞节的回忆》[美]杜鲁门·卡波特）文中画线句表达了“我”什么样的情感？</a:t>
            </a:r>
            <a:endParaRPr lang="zh-CN" altLang="en-US">
              <a:solidFill>
                <a:srgbClr val="C00000"/>
              </a:solidFill>
              <a:effectLst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769235"/>
            <a:ext cx="10515600" cy="4474845"/>
          </a:xfrm>
        </p:spPr>
        <p:txBody>
          <a:bodyPr/>
          <a:p>
            <a:r>
              <a:rPr lang="zh-CN" altLang="en-US" sz="4000"/>
              <a:t>我上了军事学校。我也有了新家，但那不算数。</a:t>
            </a:r>
            <a:r>
              <a:rPr lang="zh-CN" altLang="en-US" sz="4000" u="sng"/>
              <a:t>我的朋友在哪里，哪里才是我的家，而我再也没回去过。</a:t>
            </a:r>
            <a:endParaRPr lang="zh-CN" altLang="en-US" sz="4000" u="sng"/>
          </a:p>
          <a:p>
            <a:pPr marL="0" indent="0">
              <a:buNone/>
            </a:pPr>
            <a:r>
              <a:rPr lang="zh-CN" altLang="en-US" sz="4000">
                <a:solidFill>
                  <a:schemeClr val="tx2"/>
                </a:solidFill>
              </a:rPr>
              <a:t>  对“我的朋友”深沉的爱与依恋；为自己再也没有回去过而感伤、遗憾。</a:t>
            </a:r>
            <a:endParaRPr lang="zh-CN" altLang="en-US" sz="4000">
              <a:solidFill>
                <a:schemeClr val="tx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标题 1"/>
          <p:cNvSpPr>
            <a:spLocks noGrp="1"/>
          </p:cNvSpPr>
          <p:nvPr>
            <p:ph type="title"/>
          </p:nvPr>
        </p:nvSpPr>
        <p:spPr>
          <a:xfrm>
            <a:off x="1919288" y="836613"/>
            <a:ext cx="8229600" cy="863600"/>
          </a:xfrm>
        </p:spPr>
        <p:txBody>
          <a:bodyPr vert="horz" wrap="square" lIns="91440" tIns="45720" rIns="91440" bIns="45720" anchor="ctr"/>
          <a:p>
            <a:pPr algn="l" eaLnBrk="1" hangingPunct="1"/>
            <a:r>
              <a:rPr lang="zh-CN" altLang="zh-CN" b="1" dirty="0">
                <a:solidFill>
                  <a:srgbClr val="FF0000"/>
                </a:solidFill>
              </a:rPr>
              <a:t>考试说明</a:t>
            </a:r>
            <a:r>
              <a:rPr lang="zh-CN" altLang="en-US" b="1" dirty="0">
                <a:solidFill>
                  <a:srgbClr val="FF0000"/>
                </a:solidFill>
              </a:rPr>
              <a:t>及题型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4099" name="内容占位符 2"/>
          <p:cNvSpPr>
            <a:spLocks noGrp="1"/>
          </p:cNvSpPr>
          <p:nvPr>
            <p:ph idx="1"/>
          </p:nvPr>
        </p:nvSpPr>
        <p:spPr>
          <a:xfrm>
            <a:off x="1847850" y="2208213"/>
            <a:ext cx="8569325" cy="5545138"/>
          </a:xfrm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zh-CN" sz="32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“理解重要语句的丰富含意”属于现代文阅读“理解”能力层级（</a:t>
            </a:r>
            <a:r>
              <a:rPr kumimoji="0" lang="en-US" altLang="zh-CN" sz="32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zh-CN" altLang="zh-CN" sz="32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）。</a:t>
            </a:r>
            <a:endParaRPr kumimoji="0" lang="en-US" altLang="zh-CN" sz="32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zh-CN" sz="32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要求：</a:t>
            </a:r>
            <a:endParaRPr kumimoji="0" lang="en-US" altLang="zh-CN" sz="32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zh-CN" sz="32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（</a:t>
            </a:r>
            <a:r>
              <a:rPr kumimoji="0" lang="en-US" altLang="zh-CN" sz="32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zh-CN" altLang="zh-CN" sz="32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）理解文中重要词语、概念的含</a:t>
            </a:r>
            <a:r>
              <a:rPr kumimoji="0" lang="zh-CN" altLang="en-US" sz="32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意。</a:t>
            </a:r>
            <a:endParaRPr kumimoji="0" lang="en-US" altLang="zh-CN" sz="3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zh-CN" sz="32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（</a:t>
            </a:r>
            <a:r>
              <a:rPr kumimoji="0" lang="en-US" altLang="zh-CN" sz="32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zh-CN" altLang="zh-CN" sz="32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）理解文中重要句子的含</a:t>
            </a:r>
            <a:r>
              <a:rPr kumimoji="0" lang="zh-CN" altLang="en-US" sz="32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意</a:t>
            </a:r>
            <a:r>
              <a:rPr kumimoji="0" lang="zh-CN" altLang="zh-CN" sz="32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。</a:t>
            </a:r>
            <a:endParaRPr kumimoji="0" lang="zh-CN" altLang="zh-CN" sz="3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lang="zh-CN" altLang="zh-CN" sz="3200" b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sym typeface="+mn-ea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zh-CN" altLang="zh-CN" sz="3200" b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sym typeface="+mn-ea"/>
              </a:rPr>
              <a:t>命题方式：</a:t>
            </a:r>
            <a:r>
              <a:rPr lang="zh-CN" altLang="zh-CN" sz="320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sym typeface="+mn-ea"/>
              </a:rPr>
              <a:t>含</a:t>
            </a:r>
            <a:r>
              <a:rPr lang="zh-CN" altLang="en-US" sz="320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sym typeface="+mn-ea"/>
              </a:rPr>
              <a:t>意</a:t>
            </a:r>
            <a:r>
              <a:rPr lang="zh-CN" altLang="zh-CN" sz="320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sym typeface="+mn-ea"/>
              </a:rPr>
              <a:t>、</a:t>
            </a:r>
            <a:r>
              <a:rPr lang="zh-CN" altLang="en-US" sz="320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sym typeface="+mn-ea"/>
              </a:rPr>
              <a:t>内涵、意思、</a:t>
            </a:r>
            <a:r>
              <a:rPr lang="zh-CN" altLang="zh-CN" sz="320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sym typeface="+mn-ea"/>
              </a:rPr>
              <a:t>理解</a:t>
            </a:r>
            <a:r>
              <a:rPr lang="zh-CN" altLang="en-US" sz="320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sym typeface="+mn-ea"/>
              </a:rPr>
              <a:t>、意蕴</a:t>
            </a:r>
            <a:r>
              <a:rPr lang="zh-CN" altLang="zh-CN" sz="320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sym typeface="+mn-ea"/>
              </a:rPr>
              <a:t>等</a:t>
            </a:r>
            <a:r>
              <a:rPr lang="en-US" altLang="zh-CN" sz="320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sym typeface="+mn-ea"/>
              </a:rPr>
              <a:t> </a:t>
            </a:r>
            <a:r>
              <a:rPr lang="zh-CN" altLang="en-US" sz="320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sym typeface="+mn-ea"/>
              </a:rPr>
              <a:t>。</a:t>
            </a:r>
            <a:endParaRPr kumimoji="0" lang="zh-CN" altLang="zh-CN" sz="3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35280"/>
            <a:ext cx="10515600" cy="4934585"/>
          </a:xfrm>
        </p:spPr>
        <p:txBody>
          <a:bodyPr>
            <a:normAutofit fontScale="90000"/>
          </a:bodyPr>
          <a:p>
            <a:r>
              <a:rPr lang="zh-CN" altLang="en-US" sz="3600">
                <a:solidFill>
                  <a:srgbClr val="C00000"/>
                </a:solidFill>
                <a:effectLst/>
              </a:rPr>
              <a:t>（《敲铜锣的孩子》袁省梅）</a:t>
            </a:r>
            <a:r>
              <a:rPr lang="zh-CN" altLang="en-US" sz="3600">
                <a:solidFill>
                  <a:srgbClr val="C00000"/>
                </a:solidFill>
                <a:effectLst/>
                <a:sym typeface="+mn-ea"/>
              </a:rPr>
              <a:t>文中画线处，表现了人物什么样的心理状态？</a:t>
            </a:r>
            <a:br>
              <a:rPr lang="zh-CN" altLang="en-US" sz="3600">
                <a:solidFill>
                  <a:schemeClr val="tx1"/>
                </a:solidFill>
                <a:effectLst/>
                <a:sym typeface="+mn-ea"/>
              </a:rPr>
            </a:br>
            <a:r>
              <a:rPr lang="zh-CN" altLang="en-US" sz="3600">
                <a:solidFill>
                  <a:schemeClr val="tx1"/>
                </a:solidFill>
                <a:effectLst/>
                <a:sym typeface="+mn-ea"/>
              </a:rPr>
              <a:t>        </a:t>
            </a:r>
            <a:r>
              <a:rPr lang="en-US" altLang="zh-CN" sz="3600">
                <a:effectLst/>
                <a:sym typeface="+mn-ea"/>
              </a:rPr>
              <a:t>(1)</a:t>
            </a:r>
            <a:r>
              <a:rPr lang="zh-CN" altLang="en-US" sz="3600">
                <a:effectLst/>
                <a:sym typeface="+mn-ea"/>
              </a:rPr>
              <a:t>筛晃着一头枯草样乱发的二豁子看见那孩子手上捧着锣，站在当门口，脸上就黑下一层，撅着嘴，不耐烦地摆着手，走走走。</a:t>
            </a:r>
            <a:br>
              <a:rPr lang="zh-CN" altLang="en-US" sz="3600">
                <a:effectLst/>
              </a:rPr>
            </a:br>
            <a:r>
              <a:rPr lang="zh-CN" altLang="en-US" sz="3600">
                <a:effectLst/>
              </a:rPr>
              <a:t>        </a:t>
            </a:r>
            <a:r>
              <a:rPr lang="zh-CN" altLang="en-US" sz="3600">
                <a:effectLst/>
                <a:sym typeface="+mn-ea"/>
              </a:rPr>
              <a:t>那孩子却不走。</a:t>
            </a:r>
            <a:br>
              <a:rPr lang="zh-CN" altLang="en-US" sz="3600">
                <a:effectLst/>
              </a:rPr>
            </a:br>
            <a:r>
              <a:rPr lang="zh-CN" altLang="en-US" sz="3600">
                <a:effectLst/>
              </a:rPr>
              <a:t>        </a:t>
            </a:r>
            <a:r>
              <a:rPr lang="zh-CN" altLang="en-US" sz="3600">
                <a:effectLst/>
                <a:sym typeface="+mn-ea"/>
              </a:rPr>
              <a:t>二豁子看那孩子的黑眼睛溜溜地瞪着她，短的头发硬撅撅地直愣愣，就有点可笑。</a:t>
            </a:r>
            <a:br>
              <a:rPr lang="zh-CN" altLang="en-US" sz="3600">
                <a:effectLst/>
              </a:rPr>
            </a:br>
            <a:r>
              <a:rPr lang="zh-CN" altLang="en-US" sz="3600">
                <a:effectLst/>
              </a:rPr>
              <a:t>        </a:t>
            </a:r>
            <a:r>
              <a:rPr lang="zh-CN" altLang="en-US" sz="3600" u="sng">
                <a:effectLst/>
                <a:sym typeface="+mn-ea"/>
              </a:rPr>
              <a:t>你要给我当儿子，我把你这布袋子装满。</a:t>
            </a:r>
            <a:br>
              <a:rPr lang="zh-CN" altLang="en-US" sz="3600" u="sng">
                <a:effectLst/>
              </a:rPr>
            </a:br>
            <a:endParaRPr lang="zh-CN" altLang="en-US" sz="3600">
              <a:solidFill>
                <a:schemeClr val="tx1"/>
              </a:solidFill>
              <a:effectLst/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5101590"/>
            <a:ext cx="10515600" cy="1502410"/>
          </a:xfrm>
        </p:spPr>
        <p:txBody>
          <a:bodyPr>
            <a:noAutofit/>
          </a:bodyPr>
          <a:p>
            <a:r>
              <a:rPr lang="zh-CN" altLang="en-US" sz="3200">
                <a:solidFill>
                  <a:schemeClr val="tx2"/>
                </a:solidFill>
              </a:rPr>
              <a:t>故意为难孩子，想让他知难而退。</a:t>
            </a:r>
            <a:endParaRPr lang="zh-CN" altLang="en-US" sz="3200">
              <a:solidFill>
                <a:schemeClr val="tx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898525"/>
            <a:ext cx="10515600" cy="4312920"/>
          </a:xfrm>
        </p:spPr>
        <p:txBody>
          <a:bodyPr>
            <a:normAutofit fontScale="90000"/>
          </a:bodyPr>
          <a:p>
            <a:r>
              <a:rPr lang="en-US" altLang="zh-CN">
                <a:sym typeface="+mn-ea"/>
              </a:rPr>
              <a:t>       </a:t>
            </a:r>
            <a:r>
              <a:rPr lang="zh-CN" altLang="en-US">
                <a:sym typeface="+mn-ea"/>
              </a:rPr>
              <a:t>(2) 二豁子从裤腰里摸出一个黑灰的手绢，抽出五角钱，把手绢包好，又塞到腰里，一手抓了三四个玉米棒子，踏踏地跑了出去。人们面面相觑，抬头看天，讪讪地，天要变了，好像是。</a:t>
            </a:r>
            <a:br>
              <a:rPr lang="zh-CN" altLang="en-US"/>
            </a:br>
            <a:r>
              <a:rPr lang="zh-CN" altLang="en-US"/>
              <a:t>       </a:t>
            </a:r>
            <a:r>
              <a:rPr lang="zh-CN" altLang="en-US">
                <a:sym typeface="+mn-ea"/>
              </a:rPr>
              <a:t>人们撵着二豁子时，她已经往回走了。</a:t>
            </a:r>
            <a:r>
              <a:rPr lang="zh-CN" altLang="en-US" u="sng">
                <a:sym typeface="+mn-ea"/>
              </a:rPr>
              <a:t>敲铜锣的孩子在她身后咣地敲了一下铜锣，又敲了一下。</a:t>
            </a:r>
            <a:r>
              <a:rPr lang="zh-CN" altLang="en-US">
                <a:sym typeface="+mn-ea"/>
              </a:rPr>
              <a:t>人们看见那孩子的手上捏着一张皱巴巴的五角钱。过了一会儿，那孩子提着铜锣还在那儿站着。</a:t>
            </a:r>
            <a:br>
              <a:rPr lang="zh-CN" altLang="en-US"/>
            </a:b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86960"/>
            <a:ext cx="10515600" cy="1701165"/>
          </a:xfrm>
        </p:spPr>
        <p:txBody>
          <a:bodyPr>
            <a:normAutofit/>
          </a:bodyPr>
          <a:p>
            <a:r>
              <a:rPr lang="zh-CN" altLang="en-US"/>
              <a:t> </a:t>
            </a:r>
            <a:r>
              <a:rPr lang="zh-CN" altLang="en-US" sz="4000">
                <a:solidFill>
                  <a:schemeClr val="tx2"/>
                </a:solidFill>
              </a:rPr>
              <a:t>对二豁子的反转行为有点懵，下意识地用敲锣表示感谢。</a:t>
            </a:r>
            <a:r>
              <a:rPr lang="zh-CN" altLang="en-US"/>
              <a:t>   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内容占位符 2"/>
          <p:cNvSpPr>
            <a:spLocks noGrp="1"/>
          </p:cNvSpPr>
          <p:nvPr>
            <p:ph idx="1"/>
          </p:nvPr>
        </p:nvSpPr>
        <p:spPr>
          <a:xfrm>
            <a:off x="1503680" y="774065"/>
            <a:ext cx="9248775" cy="5224145"/>
          </a:xfrm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4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考查类别：</a:t>
            </a:r>
            <a:endParaRPr kumimoji="0" lang="zh-CN" altLang="en-US" sz="40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4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词语的含意：</a:t>
            </a:r>
            <a:r>
              <a:rPr kumimoji="0" lang="en-US" altLang="zh-CN" sz="40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2016</a:t>
            </a:r>
            <a:r>
              <a:rPr kumimoji="0" lang="zh-CN" altLang="zh-CN" sz="40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年《会明》</a:t>
            </a:r>
            <a:endParaRPr kumimoji="0" lang="zh-CN" altLang="zh-CN" sz="4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4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句子的含意：</a:t>
            </a:r>
            <a:r>
              <a:rPr kumimoji="0" lang="en-US" altLang="zh-CN" sz="40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2012</a:t>
            </a:r>
            <a:r>
              <a:rPr kumimoji="0" lang="zh-CN" altLang="zh-CN" sz="40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年《邮差先生》</a:t>
            </a:r>
            <a:endParaRPr kumimoji="0" lang="zh-CN" altLang="zh-CN" sz="4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zh-CN" sz="40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</a:t>
            </a:r>
            <a:r>
              <a:rPr kumimoji="0" lang="en-US" altLang="zh-CN" sz="40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</a:t>
            </a:r>
            <a:r>
              <a:rPr kumimoji="0" lang="zh-CN" altLang="zh-CN" sz="40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年《安娜之死》</a:t>
            </a:r>
            <a:endParaRPr kumimoji="0" lang="zh-CN" altLang="zh-CN" sz="4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zh-CN" sz="40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</a:t>
            </a:r>
            <a:endParaRPr kumimoji="0" lang="zh-CN" altLang="zh-CN" sz="4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4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特点：</a:t>
            </a:r>
            <a:r>
              <a:rPr kumimoji="0" lang="zh-CN" altLang="en-US" sz="40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强调内涵的</a:t>
            </a:r>
            <a:r>
              <a:rPr kumimoji="0" lang="zh-CN" altLang="en-US" sz="40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“丰富”</a:t>
            </a:r>
            <a:r>
              <a:rPr kumimoji="0" lang="zh-CN" altLang="en-US" sz="40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，要求考生能</a:t>
            </a:r>
            <a:r>
              <a:rPr kumimoji="0" lang="zh-CN" altLang="en-US" sz="40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多角度，多层次，全面深入</a:t>
            </a:r>
            <a:r>
              <a:rPr kumimoji="0" lang="zh-CN" altLang="en-US" sz="40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地理解句子含意。</a:t>
            </a:r>
            <a:endParaRPr kumimoji="0" lang="zh-CN" altLang="en-US" sz="4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460" y="189230"/>
            <a:ext cx="11658600" cy="6336030"/>
          </a:xfrm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（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2016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江苏卷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《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会明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》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沈从文）</a:t>
            </a:r>
            <a:r>
              <a:rPr kumimoji="0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请探究小说结尾“微笑的意义”的意蕴。</a:t>
            </a:r>
            <a:endParaRPr kumimoji="0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  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……</a:t>
            </a:r>
            <a:r>
              <a:rPr kumimoji="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看样子，为了这一群鸡雏发育的方便，会明已渐渐地倾向于非战主义了。           </a:t>
            </a:r>
            <a:endParaRPr kumimoji="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 后来，和议的局势成熟，照例约好各把军队撤退。队伍撤回原防时，会明的财产多了一个木箱，一个鸡的家庭。无仗可打，把旗插到堡子上便一时无从希望。但他喂鸡，很细心地料理它们，他是很幸福的。六月来了，这一连人没有一个腐烂，会明望着这些人微笑时，那</a:t>
            </a:r>
            <a:r>
              <a:rPr kumimoji="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微笑的意义</a:t>
            </a:r>
            <a:r>
              <a:rPr kumimoji="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，是没有一个人明白的。</a:t>
            </a:r>
            <a:endParaRPr kumimoji="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       这个六月没有士兵因战事而伤亡、腐烂，会明对此感到欣慰；在喂鸡的行为中，会明体验到幸福感；从热衷于战争转变到“非战主义”，会明感到思想提升的快乐；心灵世界由单一走向丰富，会明的生命变得更加立体。</a:t>
            </a:r>
            <a:endParaRPr kumimoji="0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617220"/>
            <a:ext cx="10515600" cy="1325563"/>
          </a:xfrm>
        </p:spPr>
        <p:txBody>
          <a:bodyPr>
            <a:normAutofit fontScale="90000"/>
          </a:bodyPr>
          <a:p>
            <a:r>
              <a:rPr lang="zh-CN" altLang="en-US">
                <a:solidFill>
                  <a:srgbClr val="C00000"/>
                </a:solidFill>
                <a:effectLst/>
                <a:sym typeface="+mn-ea"/>
              </a:rPr>
              <a:t>（《朋友》〔美国〕斯考特·奥洛斯基 ）结尾写“亚当现在平静了——永远平静了”，如何理解“平静”的含义？</a:t>
            </a:r>
            <a:endParaRPr lang="zh-CN" altLang="en-US">
              <a:solidFill>
                <a:srgbClr val="C00000"/>
              </a:solidFill>
              <a:effectLst/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39595"/>
            <a:ext cx="10515600" cy="4831715"/>
          </a:xfrm>
        </p:spPr>
        <p:txBody>
          <a:bodyPr>
            <a:normAutofit/>
          </a:bodyPr>
          <a:p>
            <a:r>
              <a:rPr lang="zh-CN" altLang="en-US">
                <a:solidFill>
                  <a:schemeClr val="tx1"/>
                </a:solidFill>
              </a:rPr>
              <a:t>“大约4小时以前，他从精神病院逃到了这条路上。他因为无缘无故要打人才被送到我们那儿。你下次碰到他要当心。”</a:t>
            </a:r>
            <a:endParaRPr lang="zh-CN" altLang="en-US">
              <a:solidFill>
                <a:schemeClr val="tx1"/>
              </a:solidFill>
            </a:endParaRPr>
          </a:p>
          <a:p>
            <a:r>
              <a:rPr lang="zh-CN" altLang="en-US">
                <a:solidFill>
                  <a:schemeClr val="tx1"/>
                </a:solidFill>
              </a:rPr>
              <a:t>亚当并没听清最后一句话。他的肩膀耷拉下来，两眼模糊了，视线落在地上。当他步履艰难地走过大街走到他的住屋时，他唇边的微笑消失了。他慢慢地躺在床上，紧闭双眼，全身紧张，他发出了刺耳的叹息，这叹息传达了一个不安的、烦乱的灵魂之音，并且带着一种终结的感觉，但空气并没有随着吸进去。</a:t>
            </a:r>
            <a:endParaRPr lang="zh-CN" altLang="en-US">
              <a:solidFill>
                <a:schemeClr val="tx1"/>
              </a:solidFill>
            </a:endParaRPr>
          </a:p>
          <a:p>
            <a:r>
              <a:rPr lang="zh-CN" altLang="en-US">
                <a:solidFill>
                  <a:srgbClr val="C00000"/>
                </a:solidFill>
              </a:rPr>
              <a:t>亚当现在平静了——永远平静了</a:t>
            </a:r>
            <a:r>
              <a:rPr lang="zh-CN" altLang="en-US"/>
              <a:t>。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 sz="4000">
                <a:solidFill>
                  <a:schemeClr val="tx2"/>
                </a:solidFill>
                <a:sym typeface="+mn-ea"/>
              </a:rPr>
              <a:t>“</a:t>
            </a:r>
            <a:r>
              <a:rPr lang="zh-CN" altLang="en-US" sz="4000">
                <a:solidFill>
                  <a:schemeClr val="tx2"/>
                </a:solidFill>
                <a:sym typeface="+mn-ea"/>
              </a:rPr>
              <a:t>平静”既暗示亚当在得知雷居然是一个精神病患者后感到彻底绝望，又暗示亚当在这种绝望中已经死去。</a:t>
            </a:r>
            <a:endParaRPr lang="zh-CN" altLang="en-US" sz="4000">
              <a:solidFill>
                <a:schemeClr val="tx2"/>
              </a:solidFill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内容占位符 2"/>
          <p:cNvSpPr>
            <a:spLocks noGrp="1"/>
          </p:cNvSpPr>
          <p:nvPr>
            <p:ph idx="1"/>
          </p:nvPr>
        </p:nvSpPr>
        <p:spPr>
          <a:xfrm>
            <a:off x="725170" y="121920"/>
            <a:ext cx="10148570" cy="6854825"/>
          </a:xfrm>
        </p:spPr>
        <p:txBody>
          <a:bodyPr vert="horz" wrap="square" lIns="91440" tIns="45720" rIns="91440" bIns="45720" numCol="1" anchor="t" anchorCtr="0" compatLnSpc="1">
            <a:normAutofit fontScale="90000" lnSpcReduction="10000"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（</a:t>
            </a: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2014</a:t>
            </a:r>
            <a:r>
              <a:rPr kumimoji="0" lang="zh-CN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年江苏卷《安娜之死》）请探究作品结尾画线句的意蕴。</a:t>
            </a: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(6</a:t>
            </a:r>
            <a:r>
              <a:rPr kumimoji="0" lang="zh-CN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分</a:t>
            </a: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</a:t>
            </a:r>
            <a:endParaRPr kumimoji="0" lang="zh-CN" altLang="zh-CN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4000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·</a:t>
            </a:r>
            <a:r>
              <a:rPr kumimoji="0" lang="zh-CN" altLang="zh-CN" sz="40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一支蜡烛，她曾借着它的烛光浏览过充满了苦难、虚伪、悲哀和罪恶的书籍，比以往更加明亮地闪烁起来，为她照亮了以前笼罩在黑暗中的一切，哔剥响起来，开始昏暗下去，永远熄灭了。</a:t>
            </a:r>
            <a:endParaRPr kumimoji="0" lang="zh-CN" altLang="zh-CN" sz="40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4000" b="1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“蜡烛”的比喻，写出了安娜死亡前意识从异常清醒到渐趋模糊、直至消失的过程。这句话表现了安娜临终前的内心感受，又可以理解为作者对安娜之死的总结。画龙点睛，暗含着作者的喟叹同情。</a:t>
            </a:r>
            <a:endParaRPr kumimoji="0" lang="zh-CN" altLang="zh-CN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1675" y="197485"/>
            <a:ext cx="11063605" cy="1325880"/>
          </a:xfrm>
        </p:spPr>
        <p:txBody>
          <a:bodyPr/>
          <a:p>
            <a:r>
              <a:rPr lang="zh-CN" altLang="en-US">
                <a:solidFill>
                  <a:srgbClr val="FF0000"/>
                </a:solidFill>
                <a:effectLst/>
                <a:sym typeface="+mn-ea"/>
              </a:rPr>
              <a:t>（《秋祭》 刘建超）结合小说品味下列加点词语。</a:t>
            </a:r>
            <a:endParaRPr lang="zh-CN" altLang="en-US">
              <a:solidFill>
                <a:srgbClr val="FF0000"/>
              </a:solidFill>
              <a:effectLst/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4000">
                <a:solidFill>
                  <a:schemeClr val="tx1"/>
                </a:solidFill>
              </a:rPr>
              <a:t>垂暮泛黄的野草却显得精神饱满，摇曳着坚韧婀娜的身姿</a:t>
            </a:r>
            <a:r>
              <a:rPr lang="zh-CN" altLang="en-US" sz="4000"/>
              <a:t>，</a:t>
            </a:r>
            <a:r>
              <a:rPr lang="zh-CN" altLang="en-US" sz="4000">
                <a:solidFill>
                  <a:srgbClr val="C00000"/>
                </a:solidFill>
              </a:rPr>
              <a:t>不卑不亢</a:t>
            </a:r>
            <a:r>
              <a:rPr lang="zh-CN" altLang="en-US" sz="4000"/>
              <a:t>地凄凉着。</a:t>
            </a:r>
            <a:endParaRPr lang="zh-CN" altLang="en-US" sz="4000"/>
          </a:p>
          <a:p>
            <a:pPr marL="0" indent="0">
              <a:buNone/>
            </a:pPr>
            <a:endParaRPr lang="zh-CN" altLang="en-US" sz="4000"/>
          </a:p>
          <a:p>
            <a:pPr marL="0" indent="0">
              <a:buNone/>
            </a:pPr>
            <a:r>
              <a:rPr lang="zh-CN" altLang="en-US" sz="4000">
                <a:solidFill>
                  <a:schemeClr val="tx2"/>
                </a:solidFill>
              </a:rPr>
              <a:t>“不卑不亢”表现了野草饱满的精神和坚韧的身姿，象征了老婆婆的气节。</a:t>
            </a:r>
            <a:endParaRPr lang="zh-CN" altLang="en-US" sz="4000">
              <a:solidFill>
                <a:schemeClr val="tx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5645" y="260350"/>
            <a:ext cx="11390630" cy="6264275"/>
          </a:xfrm>
        </p:spPr>
        <p:txBody>
          <a:bodyPr vert="horz" wrap="square" lIns="91440" tIns="45720" rIns="91440" bIns="45720" numCol="1" anchor="t" anchorCtr="0" compatLnSpc="1">
            <a:normAutofit fontScale="9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（</a:t>
            </a: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《</a:t>
            </a: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黄昏里的男孩</a:t>
            </a: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》</a:t>
            </a: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余华）解释划线句在文中的含意。</a:t>
            </a:r>
            <a:endParaRPr kumimoji="0" lang="zh-CN" altLang="en-US" sz="4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·</a:t>
            </a:r>
            <a:r>
              <a:rPr kumimoji="0" lang="zh-CN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男孩向西而去，他瘦小的身体走在黄昏里，一步步地微微摇晃着走出了这个小镇。有几个人看到他的走去，他们知道这个男孩就是在下午被孙福抓住的小偷，但是</a:t>
            </a:r>
            <a:r>
              <a:rPr kumimoji="0" lang="zh-CN" altLang="en-US" sz="4000" b="1" i="0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他们不知道他的名字，也不知道他来自何处，当然更不会知道他会走向何处。</a:t>
            </a:r>
            <a:endParaRPr kumimoji="0" lang="zh-CN" altLang="en-US" sz="4000" b="1" i="0" u="sng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4000" b="1" i="0" u="sng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连用了三个“不知道”写出路过和围观的人对男孩的遭遇袖手旁观，漠不关心，表现了人性的自私冷漠。</a:t>
            </a:r>
            <a:endParaRPr kumimoji="0" lang="zh-CN" altLang="en-US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3439</Words>
  <Application>WPS 演示</Application>
  <PresentationFormat>宽屏</PresentationFormat>
  <Paragraphs>114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0" baseType="lpstr">
      <vt:lpstr>Arial</vt:lpstr>
      <vt:lpstr>宋体</vt:lpstr>
      <vt:lpstr>Wingdings</vt:lpstr>
      <vt:lpstr>微软雅黑 Light</vt:lpstr>
      <vt:lpstr>微软雅黑</vt:lpstr>
      <vt:lpstr>Arial Unicode MS</vt:lpstr>
      <vt:lpstr>Calibri</vt:lpstr>
      <vt:lpstr>Calibri Light</vt:lpstr>
      <vt:lpstr>Office 主题</vt:lpstr>
      <vt:lpstr>理解文中重要语句的含义</vt:lpstr>
      <vt:lpstr>考试说明及题型</vt:lpstr>
      <vt:lpstr>PowerPoint 演示文稿</vt:lpstr>
      <vt:lpstr>PowerPoint 演示文稿</vt:lpstr>
      <vt:lpstr>（《朋友》〔美国〕斯考特·奥洛斯基 ）结尾写“亚当现在平静了——永远平静了”，如何理解“平静”的含义？</vt:lpstr>
      <vt:lpstr>PowerPoint 演示文稿</vt:lpstr>
      <vt:lpstr>PowerPoint 演示文稿</vt:lpstr>
      <vt:lpstr>（《秋祭》 刘建超）结合小说品味下列加点词语。</vt:lpstr>
      <vt:lpstr>PowerPoint 演示文稿</vt:lpstr>
      <vt:lpstr>（2012江苏卷《邮差先生》师陀）“这个小城的天气多好！”请分析小说结尾处这句话的含义和作用。</vt:lpstr>
      <vt:lpstr>（《枪口下的人格》徐树建）怎样理解文章的最后一句“对着这个伟大的灵魂，霍夫曼缓缓地把腰弯了下去”的含意?</vt:lpstr>
      <vt:lpstr>（《老街剃家》刘建超）解释画线句子在文中的含义。  几个老客户说，老陆呀，你这招牌立起来几十年，做成剃家可是不容易啊。想好了，接了这趟活，你的店就开到头喽。 老陆把烟抽足，收拾好工具，说，走吧。老街人后来说，当时夕阳西下，老陆离去的背影颇为悲壮。</vt:lpstr>
      <vt:lpstr>实战演练</vt:lpstr>
      <vt:lpstr>PowerPoint 演示文稿</vt:lpstr>
      <vt:lpstr>PowerPoint 演示文稿</vt:lpstr>
      <vt:lpstr>PowerPoint 演示文稿</vt:lpstr>
      <vt:lpstr>PowerPoint 演示文稿</vt:lpstr>
      <vt:lpstr>因为这慷慨的讨论，他得到一个人赠送的一只母鸡，带回帐篷，用一个无用处的白木子弹箱安置了它，到第二天一早，木箱中多了一个鸡卵，第三天又是一个，他为一种新的兴味所牵引，把战事的一切全忘却了，他同别人讨论这只鸡时，也像一个母亲与人讨论儿女一样。他夜间做梦，就梦到有二十只小鸡旋绕脚边吱吱地叫。鸡卵到后当真积到了二十枚，就孵小鸡，小鸡从薄薄的蛋壳里出到日光下，一身嫩黄乳白的茸毛，啁啾地叫喊，把会明欢喜到快成疯子。白天有太阳，他就把小鸡雏同母鸡从木箱中倒出来，尽这母子在帐篷附近玩，自己却赤了膊子咬着烟管看鸡玩，或者举起斧头劈柴，把新劈的柴堆成塔形。遇到进村里去，他把这笼鸡也带去，给原来的主人看，像那人是他的亲家。从旧主人口中得到一些动人的称赞后，他就非常荣耀骄傲还极谦虚地说：“这完全是鸡好，它太懂事了，它太乖巧了。”看样子，为了这一群鸡雏发育的方便，会明已渐渐地倾向于“非战主义”了。</vt:lpstr>
      <vt:lpstr>（2017江苏卷《一个圣诞节的回忆》[美]杜鲁门·卡波特）文中画线句表达了“我”什么样的情感？</vt:lpstr>
      <vt:lpstr>（《敲铜锣的孩子》袁省梅）文中画线处，表现了人物什么样的心理状态？         (1)筛晃着一头枯草样乱发的二豁子看见那孩子手上捧着锣，站在当门口，脸上就黑下一层，撅着嘴，不耐烦地摆着手，走走走。         那孩子却不走。         二豁子看那孩子的黑眼睛溜溜地瞪着她，短的头发硬撅撅地直愣愣，就有点可笑。         你要给我当儿子，我把你这布袋子装满。 </vt:lpstr>
      <vt:lpstr>       (2) 二豁子从裤腰里摸出一个黑灰的手绢，抽出五角钱，把手绢包好，又塞到腰里，一手抓了三四个玉米棒子，踏踏地跑了出去。人们面面相觑，抬头看天，讪讪地，天要变了，好像是。        人们撵着二豁子时，她已经往回走了。敲铜锣的孩子在她身后咣地敲了一下铜锣，又敲了一下。人们看见那孩子的手上捏着一张皱巴巴的五角钱。过了一会儿，那孩子提着铜锣还在那儿站着。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DZZWZX</dc:creator>
  <cp:lastModifiedBy> Angela</cp:lastModifiedBy>
  <cp:revision>133</cp:revision>
  <dcterms:created xsi:type="dcterms:W3CDTF">2017-08-03T09:01:00Z</dcterms:created>
  <dcterms:modified xsi:type="dcterms:W3CDTF">2018-03-05T04:16:23Z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2052-10.1.0.7022</vt:lpwstr>
  </property>
</Properties>
</file>