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8" r:id="rId2"/>
    <p:sldId id="258" r:id="rId3"/>
    <p:sldId id="285" r:id="rId4"/>
    <p:sldId id="257" r:id="rId5"/>
    <p:sldId id="260" r:id="rId6"/>
    <p:sldId id="268" r:id="rId7"/>
    <p:sldId id="292" r:id="rId8"/>
    <p:sldId id="286" r:id="rId9"/>
    <p:sldId id="266" r:id="rId10"/>
    <p:sldId id="267" r:id="rId11"/>
    <p:sldId id="290" r:id="rId12"/>
    <p:sldId id="289" r:id="rId13"/>
    <p:sldId id="291" r:id="rId14"/>
    <p:sldId id="281" r:id="rId15"/>
    <p:sldId id="284" r:id="rId16"/>
    <p:sldId id="271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64CF2-2C2C-4B48-B700-C47ADAB543E4}" type="datetimeFigureOut">
              <a:rPr lang="zh-CN" altLang="en-US" smtClean="0"/>
              <a:pPr/>
              <a:t>2018/4/26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04012-7D34-4A83-B429-937994706B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92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04012-7D34-4A83-B429-937994706B0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98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png"/><Relationship Id="rId7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image" Target="../media/image19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3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zh-CN" altLang="zh-CN" smtClean="0">
              <a:ea typeface="宋体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zh-CN" smtClean="0">
              <a:ea typeface="宋体" pitchFamily="2" charset="-122"/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72063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</p:pic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0" y="4724400"/>
            <a:ext cx="9144000" cy="2585323"/>
          </a:xfrm>
          <a:prstGeom prst="rect">
            <a:avLst/>
          </a:prstGeom>
          <a:solidFill>
            <a:schemeClr val="bg1"/>
          </a:solidFill>
          <a:ln w="25400">
            <a:solidFill>
              <a:srgbClr val="FFABAB"/>
            </a:solidFill>
            <a:bevel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5400" b="1" dirty="0">
                <a:solidFill>
                  <a:srgbClr val="004182"/>
                </a:solidFill>
              </a:rPr>
              <a:t>Unit 5  </a:t>
            </a:r>
            <a:r>
              <a:rPr lang="en-US" altLang="zh-CN" sz="5400" b="1" dirty="0" smtClean="0">
                <a:solidFill>
                  <a:srgbClr val="004182"/>
                </a:solidFill>
              </a:rPr>
              <a:t>Signs</a:t>
            </a:r>
          </a:p>
          <a:p>
            <a:pPr algn="ctr" eaLnBrk="0" hangingPunct="0"/>
            <a:endParaRPr lang="en-US" altLang="zh-CN" sz="5400" b="1" dirty="0">
              <a:solidFill>
                <a:srgbClr val="004182"/>
              </a:solidFill>
            </a:endParaRPr>
          </a:p>
          <a:p>
            <a:pPr algn="ctr" eaLnBrk="0" hangingPunct="0"/>
            <a:endParaRPr lang="en-US" altLang="zh-CN" sz="3600" b="1" dirty="0">
              <a:solidFill>
                <a:prstClr val="black"/>
              </a:solidFill>
            </a:endParaRPr>
          </a:p>
          <a:p>
            <a:pPr algn="ctr" eaLnBrk="0" hangingPunct="0"/>
            <a:r>
              <a:rPr lang="zh-CN" altLang="en-US" b="1" dirty="0">
                <a:solidFill>
                  <a:prstClr val="black"/>
                </a:solidFill>
              </a:rPr>
              <a:t>                                                                        </a:t>
            </a:r>
            <a:endParaRPr lang="zh-CN" altLang="en-US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54" name="矩形 14"/>
          <p:cNvSpPr>
            <a:spLocks noChangeArrowheads="1"/>
          </p:cNvSpPr>
          <p:nvPr/>
        </p:nvSpPr>
        <p:spPr bwMode="auto">
          <a:xfrm>
            <a:off x="0" y="0"/>
            <a:ext cx="9144000" cy="4643438"/>
          </a:xfrm>
          <a:prstGeom prst="rect">
            <a:avLst/>
          </a:prstGeom>
          <a:solidFill>
            <a:schemeClr val="bg1">
              <a:alpha val="34117"/>
            </a:schemeClr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6211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</a:rPr>
              <a:t>       黄艳萍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zh-CN" altLang="en-US" dirty="0" smtClean="0">
                <a:solidFill>
                  <a:prstClr val="black"/>
                </a:solidFill>
              </a:rPr>
              <a:t>礼河实验学校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56388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</a:rPr>
              <a:t>(Period 4)</a:t>
            </a:r>
            <a:endParaRPr lang="zh-CN" alt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5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600200"/>
            <a:ext cx="754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 smtClean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▲ </a:t>
            </a:r>
            <a:r>
              <a:rPr lang="zh-CN" altLang="zh-CN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标志牌形状的一般使用规则如下：</a:t>
            </a:r>
            <a:endParaRPr lang="zh-CN" altLang="zh-CN" sz="24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1.</a:t>
            </a:r>
            <a:r>
              <a:rPr lang="zh-CN" altLang="en-US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正等边三角形标志牌：用于警告标志；</a:t>
            </a:r>
            <a:endParaRPr lang="zh-CN" altLang="en-US" sz="24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2.</a:t>
            </a:r>
            <a:r>
              <a:rPr lang="zh-CN" altLang="en-US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圆形标志牌：用于禁令和指示标志；</a:t>
            </a:r>
            <a:endParaRPr lang="zh-CN" altLang="en-US" sz="24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3.</a:t>
            </a:r>
            <a:r>
              <a:rPr lang="zh-CN" altLang="en-US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倒等边三角形标志牌：用户“减速让行”禁令标志；</a:t>
            </a:r>
            <a:endParaRPr lang="zh-CN" altLang="en-US" sz="24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4.</a:t>
            </a:r>
            <a:r>
              <a:rPr lang="zh-CN" altLang="en-US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八角形标志牌：用于“停车让行”禁令标志；</a:t>
            </a:r>
            <a:endParaRPr lang="zh-CN" altLang="en-US" sz="24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5.</a:t>
            </a:r>
            <a:r>
              <a:rPr lang="zh-CN" altLang="en-US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叉形标志牌：用户“铁路平交道口叉形符号”警告标志；</a:t>
            </a:r>
            <a:endParaRPr lang="zh-CN" altLang="en-US" sz="2400" b="1" dirty="0" smtClean="0">
              <a:solidFill>
                <a:srgbClr val="333333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6.</a:t>
            </a:r>
            <a:r>
              <a:rPr lang="zh-CN" altLang="en-US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方形标志牌：用于指路标志，部分警告、禁令和指示标志，旅游区标志，辅助标志，告示标志等。</a:t>
            </a:r>
            <a:r>
              <a:rPr lang="zh-CN" altLang="en-US" sz="24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1371600" y="1752600"/>
            <a:ext cx="1828800" cy="1752600"/>
          </a:xfrm>
          <a:custGeom>
            <a:avLst/>
            <a:gdLst>
              <a:gd name="G0" fmla="+- 195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708" y="16330"/>
                </a:moveTo>
                <a:cubicBezTo>
                  <a:pt x="18965" y="14761"/>
                  <a:pt x="19650" y="12810"/>
                  <a:pt x="19650" y="10800"/>
                </a:cubicBezTo>
                <a:cubicBezTo>
                  <a:pt x="19650" y="5912"/>
                  <a:pt x="15687" y="1950"/>
                  <a:pt x="10800" y="1950"/>
                </a:cubicBezTo>
                <a:cubicBezTo>
                  <a:pt x="8789" y="1949"/>
                  <a:pt x="6838" y="2634"/>
                  <a:pt x="5269" y="3891"/>
                </a:cubicBezTo>
                <a:close/>
                <a:moveTo>
                  <a:pt x="3891" y="5269"/>
                </a:moveTo>
                <a:cubicBezTo>
                  <a:pt x="2634" y="6838"/>
                  <a:pt x="1950" y="8789"/>
                  <a:pt x="1950" y="10799"/>
                </a:cubicBezTo>
                <a:cubicBezTo>
                  <a:pt x="1950" y="15687"/>
                  <a:pt x="5912" y="19650"/>
                  <a:pt x="10800" y="19650"/>
                </a:cubicBezTo>
                <a:cubicBezTo>
                  <a:pt x="12810" y="19650"/>
                  <a:pt x="14761" y="18965"/>
                  <a:pt x="16330" y="17708"/>
                </a:cubicBezTo>
                <a:close/>
              </a:path>
            </a:pathLst>
          </a:cu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1" name="Text Box 9"/>
          <p:cNvSpPr txBox="1">
            <a:spLocks noChangeArrowheads="1"/>
          </p:cNvSpPr>
          <p:nvPr/>
        </p:nvSpPr>
        <p:spPr bwMode="auto">
          <a:xfrm>
            <a:off x="838200" y="38100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/>
              <a:t>You </a:t>
            </a:r>
            <a:r>
              <a:rPr lang="en-US" altLang="zh-CN" sz="2800" b="1" dirty="0" smtClean="0"/>
              <a:t>mustn’t </a:t>
            </a:r>
            <a:r>
              <a:rPr lang="en-US" altLang="zh-CN" sz="2800" b="1" dirty="0"/>
              <a:t>…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495800" y="2057400"/>
            <a:ext cx="3124200" cy="1600199"/>
            <a:chOff x="2688" y="2160"/>
            <a:chExt cx="1968" cy="833"/>
          </a:xfrm>
        </p:grpSpPr>
        <p:sp>
          <p:nvSpPr>
            <p:cNvPr id="39943" name="AutoShape 7"/>
            <p:cNvSpPr>
              <a:spLocks noChangeArrowheads="1"/>
            </p:cNvSpPr>
            <p:nvPr/>
          </p:nvSpPr>
          <p:spPr bwMode="auto">
            <a:xfrm>
              <a:off x="2688" y="2160"/>
              <a:ext cx="1968" cy="76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7620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44" name="Text Box 9"/>
            <p:cNvSpPr txBox="1">
              <a:spLocks noChangeArrowheads="1"/>
            </p:cNvSpPr>
            <p:nvPr/>
          </p:nvSpPr>
          <p:spPr bwMode="auto">
            <a:xfrm>
              <a:off x="2688" y="2256"/>
              <a:ext cx="1968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/>
                <a:t>Forbidden signs  </a:t>
              </a:r>
              <a:endParaRPr lang="en-US" altLang="zh-CN" sz="2800" b="1" dirty="0" smtClean="0"/>
            </a:p>
            <a:p>
              <a:pPr>
                <a:spcBef>
                  <a:spcPct val="50000"/>
                </a:spcBef>
              </a:pPr>
              <a:r>
                <a:rPr lang="en-US" altLang="zh-CN" sz="2800" b="1" dirty="0" smtClean="0"/>
                <a:t> </a:t>
              </a:r>
              <a:r>
                <a:rPr lang="zh-CN" altLang="en-US" sz="2800" b="1" dirty="0">
                  <a:ea typeface="迷你简卡通" pitchFamily="65" charset="-122"/>
                </a:rPr>
                <a:t>禁止标志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" y="1828800"/>
            <a:ext cx="2743200" cy="2057400"/>
            <a:chOff x="336" y="2064"/>
            <a:chExt cx="1728" cy="1296"/>
          </a:xfrm>
        </p:grpSpPr>
        <p:pic>
          <p:nvPicPr>
            <p:cNvPr id="13321" name="Picture 9" descr="Danger!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contrast="18000"/>
            </a:blip>
            <a:srcRect/>
            <a:stretch>
              <a:fillRect/>
            </a:stretch>
          </p:blipFill>
          <p:spPr bwMode="auto">
            <a:xfrm>
              <a:off x="336" y="2064"/>
              <a:ext cx="1728" cy="129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1104" y="2496"/>
              <a:ext cx="192" cy="62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819400" y="1905000"/>
            <a:ext cx="2057400" cy="1866900"/>
            <a:chOff x="1680" y="480"/>
            <a:chExt cx="1296" cy="1176"/>
          </a:xfrm>
        </p:grpSpPr>
        <p:pic>
          <p:nvPicPr>
            <p:cNvPr id="13330" name="Picture 18" descr="64380cd7912397dd6dbb310a5a82b2b7d1a287f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0" y="480"/>
              <a:ext cx="1296" cy="1176"/>
            </a:xfrm>
            <a:prstGeom prst="rect">
              <a:avLst/>
            </a:prstGeom>
            <a:noFill/>
          </p:spPr>
        </p:pic>
        <p:sp>
          <p:nvSpPr>
            <p:cNvPr id="13331" name="AutoShape 19"/>
            <p:cNvSpPr>
              <a:spLocks noChangeArrowheads="1"/>
            </p:cNvSpPr>
            <p:nvPr/>
          </p:nvSpPr>
          <p:spPr bwMode="auto">
            <a:xfrm>
              <a:off x="1872" y="669"/>
              <a:ext cx="912" cy="81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415775" y="2362200"/>
            <a:ext cx="4414179" cy="1219200"/>
            <a:chOff x="3024" y="480"/>
            <a:chExt cx="2591" cy="768"/>
          </a:xfrm>
        </p:grpSpPr>
        <p:sp>
          <p:nvSpPr>
            <p:cNvPr id="13340" name="AutoShape 28"/>
            <p:cNvSpPr>
              <a:spLocks noChangeArrowheads="1"/>
            </p:cNvSpPr>
            <p:nvPr/>
          </p:nvSpPr>
          <p:spPr bwMode="auto">
            <a:xfrm>
              <a:off x="3024" y="480"/>
              <a:ext cx="1920" cy="76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7620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41" name="Text Box 9"/>
            <p:cNvSpPr txBox="1">
              <a:spLocks noChangeArrowheads="1"/>
            </p:cNvSpPr>
            <p:nvPr/>
          </p:nvSpPr>
          <p:spPr bwMode="auto">
            <a:xfrm>
              <a:off x="3200" y="480"/>
              <a:ext cx="2415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/>
                <a:t>Warning signs    </a:t>
              </a:r>
              <a:endParaRPr lang="en-US" altLang="zh-CN" sz="2800" b="1" dirty="0" smtClean="0"/>
            </a:p>
            <a:p>
              <a:pPr>
                <a:spcBef>
                  <a:spcPct val="50000"/>
                </a:spcBef>
              </a:pPr>
              <a:r>
                <a:rPr lang="en-US" altLang="zh-CN" sz="2800" b="1" dirty="0" smtClean="0"/>
                <a:t> </a:t>
              </a:r>
              <a:r>
                <a:rPr lang="zh-CN" altLang="en-US" sz="2800" b="1" dirty="0">
                  <a:ea typeface="迷你简卡通" pitchFamily="65" charset="-122"/>
                </a:rPr>
                <a:t>警告标志</a:t>
              </a:r>
            </a:p>
          </p:txBody>
        </p:sp>
      </p:grpSp>
      <p:sp>
        <p:nvSpPr>
          <p:cNvPr id="13324" name="Text Box 9"/>
          <p:cNvSpPr txBox="1">
            <a:spLocks noChangeArrowheads="1"/>
          </p:cNvSpPr>
          <p:nvPr/>
        </p:nvSpPr>
        <p:spPr bwMode="auto">
          <a:xfrm>
            <a:off x="609600" y="41290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/>
              <a:t>You should pay attention to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9"/>
          <p:cNvSpPr txBox="1">
            <a:spLocks noChangeArrowheads="1"/>
          </p:cNvSpPr>
          <p:nvPr/>
        </p:nvSpPr>
        <p:spPr bwMode="auto">
          <a:xfrm>
            <a:off x="838200" y="38100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/>
              <a:t>You </a:t>
            </a:r>
            <a:r>
              <a:rPr lang="en-US" altLang="zh-CN" sz="2800" b="1" dirty="0" smtClean="0"/>
              <a:t>can </a:t>
            </a:r>
            <a:r>
              <a:rPr lang="en-US" altLang="zh-CN" sz="2800" b="1" dirty="0"/>
              <a:t>…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495800" y="2057401"/>
            <a:ext cx="3124200" cy="1475334"/>
            <a:chOff x="2688" y="2160"/>
            <a:chExt cx="1968" cy="768"/>
          </a:xfrm>
        </p:grpSpPr>
        <p:sp>
          <p:nvSpPr>
            <p:cNvPr id="39943" name="AutoShape 7"/>
            <p:cNvSpPr>
              <a:spLocks noChangeArrowheads="1"/>
            </p:cNvSpPr>
            <p:nvPr/>
          </p:nvSpPr>
          <p:spPr bwMode="auto">
            <a:xfrm>
              <a:off x="2688" y="2160"/>
              <a:ext cx="1968" cy="76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7620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44" name="Text Box 9"/>
            <p:cNvSpPr txBox="1">
              <a:spLocks noChangeArrowheads="1"/>
            </p:cNvSpPr>
            <p:nvPr/>
          </p:nvSpPr>
          <p:spPr bwMode="auto">
            <a:xfrm>
              <a:off x="2688" y="2256"/>
              <a:ext cx="1968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 smtClean="0"/>
                <a:t>Instruction </a:t>
              </a:r>
              <a:r>
                <a:rPr lang="en-US" altLang="zh-CN" sz="2800" b="1" dirty="0"/>
                <a:t>signs  </a:t>
              </a:r>
              <a:endParaRPr lang="en-US" altLang="zh-CN" sz="2800" b="1" dirty="0" smtClean="0"/>
            </a:p>
            <a:p>
              <a:pPr>
                <a:spcBef>
                  <a:spcPct val="50000"/>
                </a:spcBef>
              </a:pPr>
              <a:r>
                <a:rPr lang="en-US" altLang="zh-CN" sz="2800" b="1" dirty="0" smtClean="0"/>
                <a:t> </a:t>
              </a:r>
              <a:r>
                <a:rPr lang="zh-CN" altLang="en-US" sz="2800" b="1" dirty="0" smtClean="0">
                  <a:ea typeface="迷你简卡通" pitchFamily="65" charset="-122"/>
                </a:rPr>
                <a:t>指示标</a:t>
              </a:r>
              <a:r>
                <a:rPr lang="zh-CN" altLang="en-US" sz="2800" b="1" dirty="0">
                  <a:ea typeface="迷你简卡通" pitchFamily="65" charset="-122"/>
                </a:rPr>
                <a:t>志</a:t>
              </a:r>
            </a:p>
          </p:txBody>
        </p:sp>
      </p:grpSp>
      <p:pic>
        <p:nvPicPr>
          <p:cNvPr id="10" name="Picture 3" descr="C:\Users\Administrator\Desktop\新建文件夹 (4)\unit5\资料\signs\方形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88067"/>
            <a:ext cx="1181100" cy="1312333"/>
          </a:xfrm>
          <a:prstGeom prst="rect">
            <a:avLst/>
          </a:prstGeom>
          <a:noFill/>
        </p:spPr>
      </p:pic>
      <p:pic>
        <p:nvPicPr>
          <p:cNvPr id="11" name="Picture 1" descr="C:\Users\Administrator\Desktop\新建文件夹 (4)\unit5\资料\signs\蓝色标志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905000"/>
            <a:ext cx="1331898" cy="1318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 little designer</a:t>
            </a:r>
            <a:r>
              <a:rPr lang="zh-CN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小小设计师：</a:t>
            </a:r>
            <a:r>
              <a:rPr lang="en-US" altLang="zh-CN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 </a:t>
            </a:r>
          </a:p>
          <a:p>
            <a:endParaRPr lang="zh-CN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5800" y="838200"/>
            <a:ext cx="7848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latin typeface="+mn-ea"/>
              </a:rPr>
              <a:t>How to be a designer: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 smtClean="0">
                <a:latin typeface="+mn-ea"/>
              </a:rPr>
              <a:t>1.4</a:t>
            </a:r>
            <a:r>
              <a:rPr lang="zh-CN" altLang="en-US" sz="3200" b="1" dirty="0" smtClean="0">
                <a:latin typeface="+mn-ea"/>
              </a:rPr>
              <a:t>人一组讨论哪些地方需要标识！</a:t>
            </a:r>
            <a:endParaRPr lang="en-US" altLang="zh-CN" sz="3200" b="1" dirty="0" smtClean="0">
              <a:latin typeface="+mn-ea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 smtClean="0">
                <a:latin typeface="+mn-ea"/>
              </a:rPr>
              <a:t>2.</a:t>
            </a:r>
            <a:r>
              <a:rPr lang="zh-CN" altLang="en-US" sz="3200" b="1" dirty="0" smtClean="0">
                <a:latin typeface="+mn-ea"/>
              </a:rPr>
              <a:t>讨论分工后，为相应的场合设计标识。</a:t>
            </a:r>
            <a:endParaRPr lang="en-US" altLang="zh-CN" sz="3200" b="1" dirty="0" smtClean="0">
              <a:latin typeface="+mn-ea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 smtClean="0">
                <a:latin typeface="+mn-ea"/>
              </a:rPr>
              <a:t>3.</a:t>
            </a:r>
            <a:r>
              <a:rPr lang="zh-CN" altLang="en-US" sz="3200" b="1" dirty="0" smtClean="0">
                <a:latin typeface="+mn-ea"/>
              </a:rPr>
              <a:t>把你们设计的标识介绍给大家。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895600" y="1828800"/>
            <a:ext cx="5715000" cy="2805112"/>
          </a:xfrm>
          <a:prstGeom prst="cloudCallout">
            <a:avLst>
              <a:gd name="adj1" fmla="val -55678"/>
              <a:gd name="adj2" fmla="val -20889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r>
              <a:rPr lang="zh-CN" altLang="en-US" sz="2800" b="1" dirty="0" smtClean="0">
                <a:latin typeface="+mn-ea"/>
              </a:rPr>
              <a:t>设计要求：</a:t>
            </a:r>
          </a:p>
          <a:p>
            <a:r>
              <a:rPr lang="zh-CN" altLang="en-US" sz="2800" b="1" dirty="0" smtClean="0">
                <a:latin typeface="+mn-ea"/>
              </a:rPr>
              <a:t>形象简洁鲜明</a:t>
            </a:r>
            <a:r>
              <a:rPr lang="en-US" altLang="zh-CN" sz="2800" b="1" dirty="0" smtClean="0">
                <a:latin typeface="+mn-ea"/>
              </a:rPr>
              <a:t>,</a:t>
            </a:r>
            <a:r>
              <a:rPr lang="zh-CN" altLang="en-US" sz="2800" b="1" dirty="0" smtClean="0">
                <a:latin typeface="+mn-ea"/>
              </a:rPr>
              <a:t>传递信息准确</a:t>
            </a:r>
            <a:r>
              <a:rPr lang="en-US" altLang="zh-CN" sz="2800" b="1" dirty="0" smtClean="0">
                <a:latin typeface="+mn-ea"/>
              </a:rPr>
              <a:t>,</a:t>
            </a:r>
            <a:r>
              <a:rPr lang="zh-CN" altLang="en-US" sz="2800" b="1" dirty="0" smtClean="0">
                <a:latin typeface="+mn-ea"/>
              </a:rPr>
              <a:t>美观</a:t>
            </a:r>
            <a:r>
              <a:rPr lang="en-US" altLang="zh-CN" sz="2800" b="1" dirty="0" smtClean="0">
                <a:latin typeface="+mn-ea"/>
              </a:rPr>
              <a:t>,</a:t>
            </a:r>
            <a:r>
              <a:rPr lang="zh-CN" altLang="en-US" sz="2800" b="1" dirty="0" smtClean="0">
                <a:latin typeface="+mn-ea"/>
              </a:rPr>
              <a:t>符合场景要求。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841790"/>
            <a:ext cx="7162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2000" b="1" dirty="0" smtClean="0">
                <a:latin typeface="Comic Sans MS" pitchFamily="66" charset="0"/>
                <a:ea typeface="华康少女文字W5(P)" pitchFamily="82" charset="-122"/>
              </a:rPr>
              <a:t>Useful sentences:</a:t>
            </a:r>
          </a:p>
          <a:p>
            <a:pPr algn="just">
              <a:spcBef>
                <a:spcPct val="50000"/>
              </a:spcBef>
            </a:pPr>
            <a:r>
              <a:rPr lang="en-US" altLang="zh-CN" sz="2000" b="1" dirty="0" smtClean="0">
                <a:latin typeface="Comic Sans MS" pitchFamily="66" charset="0"/>
                <a:ea typeface="华康少女文字W5(P)" pitchFamily="82" charset="-122"/>
              </a:rPr>
              <a:t>Hello/Hi/Good </a:t>
            </a:r>
            <a:r>
              <a:rPr lang="en-US" altLang="zh-CN" sz="2000" b="1" dirty="0" smtClean="0">
                <a:latin typeface="Comic Sans MS" pitchFamily="66" charset="0"/>
                <a:ea typeface="华康少女文字W5(P)" pitchFamily="82" charset="-122"/>
              </a:rPr>
              <a:t>morning…teachers and classmates…</a:t>
            </a:r>
            <a:endParaRPr lang="en-US" altLang="zh-CN" sz="2000" b="1" dirty="0" smtClean="0">
              <a:latin typeface="Comic Sans MS" pitchFamily="66" charset="0"/>
              <a:ea typeface="华康少女文字W5(P)" pitchFamily="82" charset="-122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2000" b="1" dirty="0" smtClean="0">
                <a:latin typeface="Comic Sans MS" pitchFamily="66" charset="0"/>
                <a:ea typeface="华康少女文字W5(P)" pitchFamily="82" charset="-122"/>
              </a:rPr>
              <a:t>Look! This is our design./We will present our signs to you. </a:t>
            </a:r>
          </a:p>
          <a:p>
            <a:pPr algn="just">
              <a:spcBef>
                <a:spcPct val="50000"/>
              </a:spcBef>
            </a:pPr>
            <a:r>
              <a:rPr lang="en-US" altLang="zh-CN" sz="2000" b="1" dirty="0" smtClean="0">
                <a:latin typeface="Comic Sans MS" pitchFamily="66" charset="0"/>
                <a:ea typeface="华康少女文字W5(P)" pitchFamily="82" charset="-122"/>
              </a:rPr>
              <a:t>I design …in /at/on…  We can find the signs in/at/on…</a:t>
            </a:r>
          </a:p>
          <a:p>
            <a:pPr algn="just">
              <a:spcBef>
                <a:spcPct val="50000"/>
              </a:spcBef>
            </a:pPr>
            <a:r>
              <a:rPr lang="en-US" altLang="zh-CN" sz="2000" b="1" dirty="0" smtClean="0">
                <a:latin typeface="Comic Sans MS" pitchFamily="66" charset="0"/>
                <a:ea typeface="华康少女文字W5(P)" pitchFamily="82" charset="-122"/>
              </a:rPr>
              <a:t>It means…</a:t>
            </a:r>
          </a:p>
          <a:p>
            <a:pPr algn="just">
              <a:spcBef>
                <a:spcPct val="50000"/>
              </a:spcBef>
            </a:pPr>
            <a:r>
              <a:rPr lang="en-US" altLang="zh-CN" sz="2000" b="1" dirty="0" smtClean="0">
                <a:latin typeface="Comic Sans MS" pitchFamily="66" charset="0"/>
                <a:ea typeface="华康少女文字W5(P)" pitchFamily="82" charset="-122"/>
              </a:rPr>
              <a:t>We </a:t>
            </a:r>
            <a:r>
              <a:rPr lang="en-US" altLang="zh-CN" sz="2000" b="1" dirty="0" smtClean="0">
                <a:latin typeface="Comic Sans MS" pitchFamily="66" charset="0"/>
                <a:ea typeface="华康少女文字W5(P)" pitchFamily="82" charset="-122"/>
              </a:rPr>
              <a:t>should/shouldn’t…Because…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14600" y="1219200"/>
            <a:ext cx="3286125" cy="704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4400" b="1" kern="0" dirty="0">
                <a:solidFill>
                  <a:srgbClr val="6600FF"/>
                </a:solidFill>
                <a:latin typeface="Comic Sans MS" pitchFamily="66" charset="0"/>
                <a:ea typeface="华康少女文字W5(P)" pitchFamily="82" charset="-122"/>
                <a:cs typeface="+mj-cs"/>
              </a:rPr>
              <a:t>Show time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90600" y="2819400"/>
            <a:ext cx="6769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 smtClean="0">
                <a:latin typeface="Comic Sans MS" pitchFamily="66" charset="0"/>
                <a:ea typeface="华康少女文字W5(P)" pitchFamily="82" charset="-122"/>
              </a:rPr>
              <a:t>请同学们上台来说</a:t>
            </a:r>
            <a:r>
              <a:rPr lang="zh-CN" altLang="en-US" sz="3600" b="1" dirty="0">
                <a:latin typeface="Comic Sans MS" pitchFamily="66" charset="0"/>
                <a:ea typeface="华康少女文字W5(P)" pitchFamily="82" charset="-122"/>
              </a:rPr>
              <a:t>一说你</a:t>
            </a:r>
            <a:r>
              <a:rPr lang="zh-CN" altLang="en-US" sz="3600" b="1" dirty="0" smtClean="0">
                <a:latin typeface="Comic Sans MS" pitchFamily="66" charset="0"/>
                <a:ea typeface="华康少女文字W5(P)" pitchFamily="82" charset="-122"/>
              </a:rPr>
              <a:t>们的设计吧</a:t>
            </a:r>
            <a:r>
              <a:rPr lang="zh-CN" altLang="en-US" sz="3600" b="1" dirty="0">
                <a:latin typeface="Comic Sans MS" pitchFamily="66" charset="0"/>
                <a:ea typeface="华康少女文字W5(P)" pitchFamily="82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/>
          </p:cNvSpPr>
          <p:nvPr/>
        </p:nvSpPr>
        <p:spPr bwMode="auto">
          <a:xfrm>
            <a:off x="323850" y="1628775"/>
            <a:ext cx="8640763" cy="37512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Follow the signs!</a:t>
            </a:r>
            <a:endParaRPr lang="zh-CN" altLang="en-US" sz="36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advClick="0" advTm="3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3" descr="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矩形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7350" y="-215900"/>
            <a:ext cx="47402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168275" y="1357313"/>
            <a:ext cx="8809038" cy="33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ts val="6500"/>
              </a:lnSpc>
            </a:pP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请每位同学发挥想象，绘制思维导图，总结标识的构成形式，如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No+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动词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ing…No+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名词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…,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完成后不要忘记上传至作业哦。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  <a:p>
            <a:pPr latinLnBrk="1">
              <a:lnSpc>
                <a:spcPts val="5600"/>
              </a:lnSpc>
            </a:pPr>
            <a:r>
              <a:rPr lang="zh-CN" altLang="en-US" sz="3200" dirty="0">
                <a:latin typeface="Comic Sans MS" pitchFamily="66" charset="0"/>
                <a:ea typeface="Gulim" pitchFamily="34" charset="-127"/>
              </a:rPr>
              <a:t>   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15922" y="0"/>
            <a:ext cx="4293476" cy="838200"/>
          </a:xfrm>
        </p:spPr>
        <p:txBody>
          <a:bodyPr/>
          <a:lstStyle/>
          <a:p>
            <a:r>
              <a:rPr lang="en-US" altLang="zh-CN" dirty="0"/>
              <a:t>What </a:t>
            </a:r>
            <a:r>
              <a:rPr lang="en-US" altLang="zh-CN" dirty="0" smtClean="0"/>
              <a:t>is it about?</a:t>
            </a:r>
            <a:endParaRPr lang="en-US" altLang="zh-CN" dirty="0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4800600" y="-40943"/>
            <a:ext cx="4035425" cy="8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zh-CN" sz="4400" dirty="0" smtClean="0">
                <a:solidFill>
                  <a:schemeClr val="tx2"/>
                </a:solidFill>
              </a:rPr>
              <a:t>It’s about sign</a:t>
            </a:r>
            <a:r>
              <a:rPr lang="en-US" altLang="zh-CN" sz="4400" dirty="0" smtClean="0">
                <a:solidFill>
                  <a:srgbClr val="FF0000"/>
                </a:solidFill>
              </a:rPr>
              <a:t>s</a:t>
            </a:r>
            <a:r>
              <a:rPr lang="en-US" altLang="zh-CN" sz="4400" dirty="0">
                <a:solidFill>
                  <a:srgbClr val="FF0000"/>
                </a:solidFill>
              </a:rPr>
              <a:t>.</a:t>
            </a:r>
            <a:endParaRPr lang="en-US" altLang="zh-CN" sz="4400" dirty="0">
              <a:solidFill>
                <a:schemeClr val="tx2"/>
              </a:solidFill>
            </a:endParaRPr>
          </a:p>
        </p:txBody>
      </p:sp>
      <p:pic>
        <p:nvPicPr>
          <p:cNvPr id="3" name="unit5视频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57250"/>
            <a:ext cx="9144000" cy="546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8435" grpId="0"/>
      <p:bldP spid="184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834313" cy="1081087"/>
          </a:xfrm>
        </p:spPr>
        <p:txBody>
          <a:bodyPr/>
          <a:lstStyle/>
          <a:p>
            <a:r>
              <a:rPr lang="en-US" altLang="zh-CN" sz="3200" dirty="0"/>
              <a:t>Different signs mean different things.</a:t>
            </a:r>
          </a:p>
        </p:txBody>
      </p:sp>
      <p:pic>
        <p:nvPicPr>
          <p:cNvPr id="19472" name="Picture 16" descr="2009416841117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205038"/>
            <a:ext cx="1541463" cy="1531937"/>
          </a:xfrm>
          <a:prstGeom prst="rect">
            <a:avLst/>
          </a:prstGeom>
          <a:noFill/>
        </p:spPr>
      </p:pic>
      <p:pic>
        <p:nvPicPr>
          <p:cNvPr id="19473" name="Picture 17" descr="image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0550" y="2205038"/>
            <a:ext cx="1655763" cy="1581150"/>
          </a:xfrm>
          <a:prstGeom prst="rect">
            <a:avLst/>
          </a:prstGeom>
          <a:noFill/>
        </p:spPr>
      </p:pic>
      <p:pic>
        <p:nvPicPr>
          <p:cNvPr id="19475" name="Picture 19" descr="7840924_201337437000_2"/>
          <p:cNvPicPr>
            <a:picLocks noChangeAspect="1" noChangeArrowheads="1"/>
          </p:cNvPicPr>
          <p:nvPr/>
        </p:nvPicPr>
        <p:blipFill>
          <a:blip r:embed="rId4" cstate="print"/>
          <a:srcRect l="951" t="5289" r="51270" b="4587"/>
          <a:stretch>
            <a:fillRect/>
          </a:stretch>
        </p:blipFill>
        <p:spPr bwMode="auto">
          <a:xfrm>
            <a:off x="6875463" y="2205038"/>
            <a:ext cx="1295400" cy="1584325"/>
          </a:xfrm>
          <a:prstGeom prst="rect">
            <a:avLst/>
          </a:prstGeom>
          <a:noFill/>
        </p:spPr>
      </p:pic>
      <p:pic>
        <p:nvPicPr>
          <p:cNvPr id="19479" name="Picture 23" descr="b0200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191000"/>
            <a:ext cx="1390650" cy="187166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962400"/>
            <a:ext cx="15621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图片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2286000"/>
            <a:ext cx="1677473" cy="148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图片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4038600"/>
            <a:ext cx="1676400" cy="148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图片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4114800"/>
            <a:ext cx="1600200" cy="142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1342331" y="1091625"/>
            <a:ext cx="1811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 [ˈ</a:t>
            </a:r>
            <a:r>
              <a:rPr lang="en-US" altLang="zh-CN" sz="3200" dirty="0" err="1"/>
              <a:t>dɪfrənt</a:t>
            </a:r>
            <a:r>
              <a:rPr lang="en-US" altLang="zh-CN" sz="3200" dirty="0"/>
              <a:t>]</a:t>
            </a:r>
            <a:endParaRPr lang="zh-CN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40749" y="1676397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不同的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zh-CN" altLang="zh-CN" smtClean="0">
              <a:ea typeface="宋体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zh-CN" smtClean="0">
              <a:ea typeface="宋体" pitchFamily="2" charset="-122"/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72063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</p:pic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0" y="4673600"/>
            <a:ext cx="9144000" cy="2585323"/>
          </a:xfrm>
          <a:prstGeom prst="rect">
            <a:avLst/>
          </a:prstGeom>
          <a:solidFill>
            <a:schemeClr val="bg1"/>
          </a:solidFill>
          <a:ln w="25400">
            <a:solidFill>
              <a:srgbClr val="FFABAB"/>
            </a:solidFill>
            <a:bevel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5400" b="1" dirty="0">
                <a:solidFill>
                  <a:srgbClr val="004182"/>
                </a:solidFill>
                <a:latin typeface="Calibri" pitchFamily="34" charset="0"/>
              </a:rPr>
              <a:t>Unit 5  </a:t>
            </a:r>
            <a:r>
              <a:rPr lang="en-US" altLang="zh-CN" sz="5400" b="1" dirty="0" smtClean="0">
                <a:solidFill>
                  <a:srgbClr val="004182"/>
                </a:solidFill>
                <a:latin typeface="Calibri" pitchFamily="34" charset="0"/>
              </a:rPr>
              <a:t>Signs</a:t>
            </a:r>
          </a:p>
          <a:p>
            <a:pPr algn="ctr" eaLnBrk="0" hangingPunct="0"/>
            <a:endParaRPr lang="en-US" altLang="zh-CN" sz="5400" b="1" dirty="0">
              <a:solidFill>
                <a:srgbClr val="004182"/>
              </a:solidFill>
              <a:latin typeface="Calibri" pitchFamily="34" charset="0"/>
            </a:endParaRPr>
          </a:p>
          <a:p>
            <a:pPr algn="ctr" eaLnBrk="0" hangingPunct="0"/>
            <a:endParaRPr lang="en-US" altLang="zh-CN" sz="3600" b="1" dirty="0">
              <a:latin typeface="Calibri" pitchFamily="34" charset="0"/>
            </a:endParaRPr>
          </a:p>
          <a:p>
            <a:pPr algn="ctr" eaLnBrk="0" hangingPunct="0"/>
            <a:r>
              <a:rPr lang="zh-CN" altLang="en-US" b="1" dirty="0">
                <a:latin typeface="Calibri" pitchFamily="34" charset="0"/>
              </a:rPr>
              <a:t>                                                                        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54" name="矩形 14"/>
          <p:cNvSpPr>
            <a:spLocks noChangeArrowheads="1"/>
          </p:cNvSpPr>
          <p:nvPr/>
        </p:nvSpPr>
        <p:spPr bwMode="auto">
          <a:xfrm>
            <a:off x="0" y="0"/>
            <a:ext cx="9144000" cy="4643438"/>
          </a:xfrm>
          <a:prstGeom prst="rect">
            <a:avLst/>
          </a:prstGeom>
          <a:solidFill>
            <a:schemeClr val="bg1">
              <a:alpha val="34117"/>
            </a:schemeClr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/>
          <p:cNvGrpSpPr>
            <a:grpSpLocks noChangeAspect="1"/>
          </p:cNvGrpSpPr>
          <p:nvPr/>
        </p:nvGrpSpPr>
        <p:grpSpPr bwMode="auto">
          <a:xfrm>
            <a:off x="-40077" y="1229108"/>
            <a:ext cx="4624211" cy="2352291"/>
            <a:chOff x="0" y="0"/>
            <a:chExt cx="3000" cy="2676"/>
          </a:xfrm>
        </p:grpSpPr>
        <p:pic>
          <p:nvPicPr>
            <p:cNvPr id="14346" name="Picture 18" descr="story tim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2"/>
              <a:ext cx="3000" cy="2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" y="0"/>
              <a:ext cx="2496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0" name="Picture 20" descr="story tim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071" y="3800139"/>
            <a:ext cx="4437063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7455"/>
            <a:ext cx="4248150" cy="236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15" y="3810000"/>
            <a:ext cx="4397935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06947" y="304800"/>
            <a:ext cx="3052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Let’s  review</a:t>
            </a:r>
            <a:endParaRPr lang="en-US" altLang="zh-CN" sz="36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4903" y="237537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Let’s  </a:t>
            </a:r>
            <a:r>
              <a:rPr lang="en-US" altLang="zh-CN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learn</a:t>
            </a:r>
            <a:endParaRPr lang="en-US" altLang="zh-CN" sz="36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62000" y="990600"/>
            <a:ext cx="2590800" cy="2061865"/>
            <a:chOff x="762000" y="1371600"/>
            <a:chExt cx="2590800" cy="206186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371600"/>
              <a:ext cx="1937386" cy="1589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62000" y="29718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Watch your hands</a:t>
              </a:r>
              <a:endParaRPr lang="zh-CN" altLang="en-US" sz="2400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8400" y="1066800"/>
            <a:ext cx="2133600" cy="1985665"/>
            <a:chOff x="5562600" y="838200"/>
            <a:chExt cx="2133600" cy="198566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838200"/>
              <a:ext cx="1519585" cy="1502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791200" y="23622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Go straight</a:t>
              </a:r>
              <a:endParaRPr lang="zh-CN" altLang="en-US" sz="24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276600" y="685800"/>
            <a:ext cx="2362200" cy="2442865"/>
            <a:chOff x="3048000" y="1981200"/>
            <a:chExt cx="2362200" cy="2442865"/>
          </a:xfrm>
        </p:grpSpPr>
        <p:pic>
          <p:nvPicPr>
            <p:cNvPr id="2" name="Picture 2" descr="http://pic6.nipic.com/20100425/4276803_101204029756_2.jpg"/>
            <p:cNvPicPr>
              <a:picLocks noChangeAspect="1" noChangeArrowheads="1"/>
            </p:cNvPicPr>
            <p:nvPr/>
          </p:nvPicPr>
          <p:blipFill>
            <a:blip r:embed="rId5" cstate="print"/>
            <a:srcRect b="30450"/>
            <a:stretch>
              <a:fillRect/>
            </a:stretch>
          </p:blipFill>
          <p:spPr bwMode="auto">
            <a:xfrm>
              <a:off x="3048000" y="1981200"/>
              <a:ext cx="2362200" cy="2055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581400" y="39624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No photos</a:t>
              </a:r>
              <a:endParaRPr lang="zh-CN" altLang="en-US" sz="2400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62000" y="3505200"/>
            <a:ext cx="2133600" cy="2214265"/>
            <a:chOff x="838200" y="3657600"/>
            <a:chExt cx="2133600" cy="221426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657600"/>
              <a:ext cx="1597025" cy="184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838200" y="5410200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Allow U-turn</a:t>
              </a:r>
              <a:endParaRPr lang="zh-CN" altLang="en-US" sz="2400" dirty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733800" y="3657600"/>
            <a:ext cx="2057400" cy="2209800"/>
            <a:chOff x="3733800" y="3657600"/>
            <a:chExt cx="2057400" cy="2138065"/>
          </a:xfrm>
        </p:grpSpPr>
        <p:pic>
          <p:nvPicPr>
            <p:cNvPr id="9" name="Picture 19" descr="7840924_201337437000_2"/>
            <p:cNvPicPr>
              <a:picLocks noChangeAspect="1" noChangeArrowheads="1"/>
            </p:cNvPicPr>
            <p:nvPr/>
          </p:nvPicPr>
          <p:blipFill>
            <a:blip r:embed="rId7" cstate="print"/>
            <a:srcRect l="951" t="5289" r="51270" b="4587"/>
            <a:stretch>
              <a:fillRect/>
            </a:stretch>
          </p:blipFill>
          <p:spPr bwMode="auto">
            <a:xfrm>
              <a:off x="3733800" y="3657600"/>
              <a:ext cx="1374488" cy="16002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4038600" y="5334000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Exit</a:t>
              </a:r>
              <a:endParaRPr lang="zh-CN" altLang="en-US" sz="24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24600" y="3581400"/>
            <a:ext cx="1223963" cy="2061865"/>
            <a:chOff x="6324600" y="3581400"/>
            <a:chExt cx="1223963" cy="2061865"/>
          </a:xfrm>
        </p:grpSpPr>
        <p:pic>
          <p:nvPicPr>
            <p:cNvPr id="12" name="Picture 12" descr="toiletsuni"/>
            <p:cNvPicPr>
              <a:picLocks noChangeAspect="1" noChangeArrowheads="1"/>
            </p:cNvPicPr>
            <p:nvPr/>
          </p:nvPicPr>
          <p:blipFill>
            <a:blip r:embed="rId8" cstate="print">
              <a:lum bright="25000" contrast="22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581400"/>
              <a:ext cx="1223963" cy="151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6400800" y="51816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Toilet</a:t>
              </a:r>
              <a:endParaRPr lang="zh-CN" alt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4903" y="237537"/>
            <a:ext cx="3062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How to learn</a:t>
            </a:r>
            <a:endParaRPr lang="en-US" altLang="zh-CN" sz="36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6764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1.Learn how to read them.</a:t>
            </a:r>
            <a:endParaRPr lang="zh-CN" alt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7432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2.Watch the video and learn their meanings.</a:t>
            </a:r>
            <a:endParaRPr lang="zh-CN" alt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114800"/>
            <a:ext cx="6934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3.Share time</a:t>
            </a:r>
            <a:r>
              <a:rPr lang="zh-CN" altLang="en-US" sz="2800" dirty="0" smtClean="0"/>
              <a:t>：</a:t>
            </a:r>
            <a:r>
              <a:rPr lang="en-US" altLang="zh-CN" sz="2800" dirty="0" smtClean="0"/>
              <a:t>What signs do you learn?</a:t>
            </a:r>
          </a:p>
          <a:p>
            <a:r>
              <a:rPr lang="en-US" altLang="zh-CN" sz="2800" dirty="0" smtClean="0"/>
              <a:t>(1)Talk in pairs</a:t>
            </a:r>
          </a:p>
          <a:p>
            <a:r>
              <a:rPr lang="en-US" altLang="zh-CN" sz="2800" dirty="0" smtClean="0"/>
              <a:t>(2)Talk in class</a:t>
            </a:r>
          </a:p>
          <a:p>
            <a:endParaRPr lang="en-US" altLang="zh-CN" sz="2800" dirty="0" smtClean="0"/>
          </a:p>
          <a:p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6248400" y="2667000"/>
            <a:ext cx="2133600" cy="1985665"/>
            <a:chOff x="5562600" y="838200"/>
            <a:chExt cx="2133600" cy="198566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838200"/>
              <a:ext cx="1519585" cy="1502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791200" y="23622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Go straight</a:t>
              </a:r>
              <a:endParaRPr lang="zh-CN" altLang="en-US" sz="2400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048000" y="4643735"/>
            <a:ext cx="2133600" cy="2214265"/>
            <a:chOff x="838200" y="3657600"/>
            <a:chExt cx="2133600" cy="221426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657600"/>
              <a:ext cx="1597025" cy="184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838200" y="5410200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Allow U-turn</a:t>
              </a:r>
              <a:endParaRPr lang="zh-CN" altLang="en-US" sz="2400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34000" y="4724400"/>
            <a:ext cx="2057400" cy="2133600"/>
            <a:chOff x="3733800" y="3657600"/>
            <a:chExt cx="2057400" cy="2138065"/>
          </a:xfrm>
        </p:grpSpPr>
        <p:pic>
          <p:nvPicPr>
            <p:cNvPr id="28" name="Picture 19" descr="7840924_201337437000_2"/>
            <p:cNvPicPr>
              <a:picLocks noChangeAspect="1" noChangeArrowheads="1"/>
            </p:cNvPicPr>
            <p:nvPr/>
          </p:nvPicPr>
          <p:blipFill>
            <a:blip r:embed="rId5" cstate="print"/>
            <a:srcRect l="951" t="5289" r="51270" b="4587"/>
            <a:stretch>
              <a:fillRect/>
            </a:stretch>
          </p:blipFill>
          <p:spPr bwMode="auto">
            <a:xfrm>
              <a:off x="3733800" y="3657600"/>
              <a:ext cx="1374488" cy="1600200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4038600" y="5334000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Exit</a:t>
              </a:r>
              <a:endParaRPr lang="zh-CN" altLang="en-US" sz="2400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267200" y="533400"/>
            <a:ext cx="2590800" cy="2061865"/>
            <a:chOff x="762000" y="1371600"/>
            <a:chExt cx="2590800" cy="2061865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371600"/>
              <a:ext cx="1937386" cy="1589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762000" y="29718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Watch your hands</a:t>
              </a:r>
              <a:endParaRPr lang="zh-CN" altLang="en-US" sz="2400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781800" y="228600"/>
            <a:ext cx="2362200" cy="2442865"/>
            <a:chOff x="3048000" y="1981200"/>
            <a:chExt cx="2362200" cy="2442865"/>
          </a:xfrm>
        </p:grpSpPr>
        <p:pic>
          <p:nvPicPr>
            <p:cNvPr id="34" name="Picture 2" descr="http://pic6.nipic.com/20100425/4276803_101204029756_2.jpg"/>
            <p:cNvPicPr>
              <a:picLocks noChangeAspect="1" noChangeArrowheads="1"/>
            </p:cNvPicPr>
            <p:nvPr/>
          </p:nvPicPr>
          <p:blipFill>
            <a:blip r:embed="rId7" cstate="print"/>
            <a:srcRect b="30450"/>
            <a:stretch>
              <a:fillRect/>
            </a:stretch>
          </p:blipFill>
          <p:spPr bwMode="auto">
            <a:xfrm>
              <a:off x="3048000" y="1981200"/>
              <a:ext cx="2362200" cy="2055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3581400" y="39624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No photos</a:t>
              </a:r>
              <a:endParaRPr lang="zh-CN" altLang="en-US" sz="2400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391400" y="4796135"/>
            <a:ext cx="1223963" cy="2061865"/>
            <a:chOff x="6324600" y="3581400"/>
            <a:chExt cx="1223963" cy="2061865"/>
          </a:xfrm>
        </p:grpSpPr>
        <p:pic>
          <p:nvPicPr>
            <p:cNvPr id="37" name="Picture 12" descr="toiletsuni"/>
            <p:cNvPicPr>
              <a:picLocks noChangeAspect="1" noChangeArrowheads="1"/>
            </p:cNvPicPr>
            <p:nvPr/>
          </p:nvPicPr>
          <p:blipFill>
            <a:blip r:embed="rId8" cstate="print">
              <a:lum bright="25000" contrast="22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581400"/>
              <a:ext cx="1223963" cy="151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37"/>
            <p:cNvSpPr txBox="1"/>
            <p:nvPr/>
          </p:nvSpPr>
          <p:spPr>
            <a:xfrm>
              <a:off x="6400800" y="51816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Toilet</a:t>
              </a:r>
              <a:endParaRPr lang="zh-CN" altLang="en-US" sz="2400" dirty="0"/>
            </a:p>
          </p:txBody>
        </p:sp>
      </p:grp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343400" y="762000"/>
            <a:ext cx="4800600" cy="2590800"/>
          </a:xfrm>
          <a:prstGeom prst="cloudCallout">
            <a:avLst>
              <a:gd name="adj1" fmla="val -70150"/>
              <a:gd name="adj2" fmla="val 5571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sz="2800" b="1" dirty="0" smtClean="0">
                <a:solidFill>
                  <a:srgbClr val="FFFF00"/>
                </a:solidFill>
                <a:latin typeface="华康少女文字W5(P)" pitchFamily="82" charset="-122"/>
                <a:ea typeface="华康少女文字W5(P)" pitchFamily="82" charset="-122"/>
              </a:rPr>
              <a:t>Tips:</a:t>
            </a:r>
          </a:p>
          <a:p>
            <a:pPr algn="ctr"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latin typeface="华康少女文字W5(P)" pitchFamily="82" charset="-122"/>
                <a:ea typeface="华康少女文字W5(P)" pitchFamily="82" charset="-122"/>
              </a:rPr>
              <a:t>百度</a:t>
            </a:r>
            <a:r>
              <a:rPr lang="en-US" altLang="zh-CN" sz="2800" b="1" dirty="0" smtClean="0">
                <a:solidFill>
                  <a:srgbClr val="FFFF00"/>
                </a:solidFill>
                <a:latin typeface="华康少女文字W5(P)" pitchFamily="82" charset="-122"/>
                <a:ea typeface="华康少女文字W5(P)" pitchFamily="82" charset="-122"/>
              </a:rPr>
              <a:t>,</a:t>
            </a:r>
            <a:r>
              <a:rPr lang="zh-CN" altLang="en-US" sz="2800" b="1" dirty="0" smtClean="0">
                <a:solidFill>
                  <a:srgbClr val="FFFF00"/>
                </a:solidFill>
                <a:latin typeface="华康少女文字W5(P)" pitchFamily="82" charset="-122"/>
                <a:ea typeface="华康少女文字W5(P)" pitchFamily="82" charset="-122"/>
              </a:rPr>
              <a:t>有道词典可以帮助你哦！</a:t>
            </a:r>
            <a:r>
              <a:rPr lang="en-US" altLang="zh-CN" sz="2800" b="1" dirty="0" smtClean="0">
                <a:solidFill>
                  <a:srgbClr val="FFFF00"/>
                </a:solidFill>
                <a:latin typeface="华康少女文字W5(P)" pitchFamily="82" charset="-122"/>
                <a:ea typeface="华康少女文字W5(P)" pitchFamily="82" charset="-122"/>
              </a:rPr>
              <a:t> </a:t>
            </a:r>
          </a:p>
          <a:p>
            <a:pPr algn="ctr">
              <a:defRPr/>
            </a:pPr>
            <a:endParaRPr lang="en-US" altLang="zh-CN" sz="2800" b="1" dirty="0" smtClean="0">
              <a:solidFill>
                <a:srgbClr val="FFFF00"/>
              </a:solidFill>
              <a:latin typeface="华康少女文字W5(P)" pitchFamily="82" charset="-122"/>
              <a:ea typeface="华康少女文字W5(P)" pitchFamily="82" charset="-122"/>
            </a:endParaRPr>
          </a:p>
          <a:p>
            <a:pPr algn="ctr">
              <a:defRPr/>
            </a:pPr>
            <a:endParaRPr lang="en-US" altLang="zh-CN" sz="2800" b="1" dirty="0" smtClean="0">
              <a:solidFill>
                <a:srgbClr val="FFFF00"/>
              </a:solidFill>
              <a:latin typeface="华康少女文字W5(P)" pitchFamily="82" charset="-122"/>
              <a:ea typeface="华康少女文字W5(P)" pitchFamily="82" charset="-122"/>
            </a:endParaRPr>
          </a:p>
          <a:p>
            <a:pPr algn="ctr">
              <a:defRPr/>
            </a:pPr>
            <a:endParaRPr lang="en-US" altLang="zh-CN" sz="2800" b="1" dirty="0" smtClean="0">
              <a:solidFill>
                <a:srgbClr val="FFFF00"/>
              </a:solidFill>
              <a:latin typeface="华康少女文字W5(P)" pitchFamily="82" charset="-122"/>
              <a:ea typeface="华康少女文字W5(P)" pitchFamily="82" charset="-122"/>
            </a:endParaRPr>
          </a:p>
          <a:p>
            <a:pPr algn="ctr">
              <a:defRPr/>
            </a:pPr>
            <a:endParaRPr lang="en-US" altLang="zh-CN" sz="2800" b="1" dirty="0" smtClean="0">
              <a:solidFill>
                <a:srgbClr val="FFFF00"/>
              </a:solidFill>
              <a:latin typeface="华康少女文字W5(P)" pitchFamily="82" charset="-122"/>
              <a:ea typeface="华康少女文字W5(P)" pitchFamily="82" charset="-122"/>
            </a:endParaRPr>
          </a:p>
          <a:p>
            <a:pPr algn="ctr">
              <a:defRPr/>
            </a:pPr>
            <a:endParaRPr lang="en-US" altLang="zh-CN" sz="2800" b="1" dirty="0" smtClean="0">
              <a:solidFill>
                <a:srgbClr val="FFFF00"/>
              </a:solidFill>
              <a:latin typeface="华康少女文字W5(P)" pitchFamily="82" charset="-122"/>
              <a:ea typeface="华康少女文字W5(P)" pitchFamily="82" charset="-122"/>
            </a:endParaRPr>
          </a:p>
          <a:p>
            <a:pPr algn="ctr">
              <a:defRPr/>
            </a:pPr>
            <a:endParaRPr lang="en-US" altLang="zh-CN" sz="2800" b="1" dirty="0" smtClean="0">
              <a:solidFill>
                <a:srgbClr val="FFFF00"/>
              </a:solidFill>
              <a:latin typeface="华康少女文字W5(P)" pitchFamily="82" charset="-122"/>
              <a:ea typeface="华康少女文字W5(P)" pitchFamily="82" charset="-122"/>
            </a:endParaRPr>
          </a:p>
          <a:p>
            <a:pPr algn="ctr">
              <a:defRPr/>
            </a:pPr>
            <a:endParaRPr lang="en-US" altLang="zh-CN" sz="2800" b="1" dirty="0" smtClean="0">
              <a:solidFill>
                <a:srgbClr val="FFFF00"/>
              </a:solidFill>
              <a:latin typeface="华康少女文字W5(P)" pitchFamily="82" charset="-122"/>
              <a:ea typeface="华康少女文字W5(P)" pitchFamily="82" charset="-122"/>
            </a:endParaRPr>
          </a:p>
          <a:p>
            <a:pPr algn="ctr">
              <a:defRPr/>
            </a:pPr>
            <a:endParaRPr lang="en-US" altLang="zh-CN" sz="2800" b="1" dirty="0" smtClean="0">
              <a:solidFill>
                <a:srgbClr val="FFFF00"/>
              </a:solidFill>
              <a:latin typeface="华康少女文字W5(P)" pitchFamily="82" charset="-122"/>
              <a:ea typeface="华康少女文字W5(P)" pitchFamily="82" charset="-122"/>
            </a:endParaRPr>
          </a:p>
          <a:p>
            <a:pPr algn="ctr">
              <a:defRPr/>
            </a:pPr>
            <a:endParaRPr lang="en-US" altLang="zh-CN" sz="2800" b="1" dirty="0" smtClean="0">
              <a:solidFill>
                <a:srgbClr val="FFFF00"/>
              </a:solidFill>
              <a:latin typeface="华康少女文字W5(P)" pitchFamily="82" charset="-122"/>
              <a:ea typeface="华康少女文字W5(P)" pitchFamily="82" charset="-122"/>
            </a:endParaRPr>
          </a:p>
          <a:p>
            <a:pPr algn="ctr">
              <a:defRPr/>
            </a:pPr>
            <a:endParaRPr lang="en-US" altLang="zh-CN" sz="2800" b="1" dirty="0" smtClean="0">
              <a:solidFill>
                <a:srgbClr val="FFFF00"/>
              </a:solidFill>
              <a:latin typeface="华康少女文字W5(P)" pitchFamily="82" charset="-122"/>
              <a:ea typeface="华康少女文字W5(P)" pitchFamily="82" charset="-122"/>
            </a:endParaRPr>
          </a:p>
          <a:p>
            <a:pPr algn="ctr">
              <a:defRPr/>
            </a:pPr>
            <a:endParaRPr lang="en-US" altLang="zh-CN" sz="2800" b="1" dirty="0" smtClean="0">
              <a:solidFill>
                <a:srgbClr val="FFFF00"/>
              </a:solidFill>
              <a:latin typeface="华康少女文字W5(P)" pitchFamily="82" charset="-122"/>
              <a:ea typeface="华康少女文字W5(P)" pitchFamily="82" charset="-122"/>
            </a:endParaRPr>
          </a:p>
          <a:p>
            <a:pPr algn="ctr">
              <a:defRPr/>
            </a:pPr>
            <a:endParaRPr lang="en-US" altLang="zh-CN" sz="2800" b="1" dirty="0" smtClean="0">
              <a:solidFill>
                <a:srgbClr val="FFFF00"/>
              </a:solidFill>
              <a:latin typeface="华康少女文字W5(P)" pitchFamily="82" charset="-122"/>
              <a:ea typeface="华康少女文字W5(P)" pitchFamily="82" charset="-122"/>
            </a:endParaRPr>
          </a:p>
          <a:p>
            <a:pPr algn="ctr">
              <a:defRPr/>
            </a:pPr>
            <a:endParaRPr lang="en-US" altLang="zh-CN" sz="2800" b="1" dirty="0" smtClean="0">
              <a:solidFill>
                <a:srgbClr val="FFFF00"/>
              </a:solidFill>
              <a:latin typeface="华康少女文字W5(P)" pitchFamily="82" charset="-122"/>
              <a:ea typeface="华康少女文字W5(P)" pitchFamily="82" charset="-122"/>
            </a:endParaRPr>
          </a:p>
          <a:p>
            <a:pPr algn="ctr">
              <a:defRPr/>
            </a:pPr>
            <a:endParaRPr lang="zh-CN" altLang="en-US" sz="2800" b="1" dirty="0">
              <a:solidFill>
                <a:srgbClr val="FFFF00"/>
              </a:solidFill>
              <a:latin typeface="华康少女文字W5(P)" pitchFamily="82" charset="-122"/>
              <a:ea typeface="华康少女文字W5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0" grpId="0" animBg="1" autoUpdateAnimBg="0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71459"/>
            <a:ext cx="19383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1600200" cy="1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pic6.nipic.com/20100425/4276803_101204029756_2.jpg"/>
          <p:cNvPicPr>
            <a:picLocks noChangeAspect="1" noChangeArrowheads="1"/>
          </p:cNvPicPr>
          <p:nvPr/>
        </p:nvPicPr>
        <p:blipFill>
          <a:blip r:embed="rId4" cstate="print"/>
          <a:srcRect b="30450"/>
          <a:stretch>
            <a:fillRect/>
          </a:stretch>
        </p:blipFill>
        <p:spPr bwMode="auto">
          <a:xfrm>
            <a:off x="3254188" y="2711451"/>
            <a:ext cx="2362200" cy="205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t="9544" b="9544"/>
          <a:stretch>
            <a:fillRect/>
          </a:stretch>
        </p:blipFill>
        <p:spPr bwMode="auto">
          <a:xfrm>
            <a:off x="685800" y="3657600"/>
            <a:ext cx="22860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7840924_201337437000_2"/>
          <p:cNvPicPr>
            <a:picLocks noChangeAspect="1" noChangeArrowheads="1"/>
          </p:cNvPicPr>
          <p:nvPr/>
        </p:nvPicPr>
        <p:blipFill>
          <a:blip r:embed="rId6" cstate="print"/>
          <a:srcRect l="951" t="5289" r="51270" b="4587"/>
          <a:stretch>
            <a:fillRect/>
          </a:stretch>
        </p:blipFill>
        <p:spPr bwMode="auto">
          <a:xfrm>
            <a:off x="3657600" y="838200"/>
            <a:ext cx="1295400" cy="1508125"/>
          </a:xfrm>
          <a:prstGeom prst="rect">
            <a:avLst/>
          </a:prstGeom>
          <a:noFill/>
        </p:spPr>
      </p:pic>
      <p:sp>
        <p:nvSpPr>
          <p:cNvPr id="13" name="云形标注 12"/>
          <p:cNvSpPr/>
          <p:nvPr/>
        </p:nvSpPr>
        <p:spPr>
          <a:xfrm>
            <a:off x="2120237" y="2776426"/>
            <a:ext cx="5357813" cy="2357437"/>
          </a:xfrm>
          <a:prstGeom prst="cloudCallout">
            <a:avLst>
              <a:gd name="adj1" fmla="val 39816"/>
              <a:gd name="adj2" fmla="val -1046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华康少女文字W5(P)" pitchFamily="82" charset="-122"/>
                <a:ea typeface="华康少女文字W5(P)" pitchFamily="82" charset="-122"/>
              </a:rPr>
              <a:t>这该如何分类呢？可以分成几类呢？仔细想一想哦！</a:t>
            </a:r>
          </a:p>
        </p:txBody>
      </p:sp>
      <p:pic>
        <p:nvPicPr>
          <p:cNvPr id="15" name="Picture 12" descr="toiletsuni"/>
          <p:cNvPicPr>
            <a:picLocks noChangeAspect="1" noChangeArrowheads="1"/>
          </p:cNvPicPr>
          <p:nvPr/>
        </p:nvPicPr>
        <p:blipFill>
          <a:blip r:embed="rId7" cstate="print">
            <a:lum bright="25000" contrast="22000"/>
          </a:blip>
          <a:srcRect/>
          <a:stretch>
            <a:fillRect/>
          </a:stretch>
        </p:blipFill>
        <p:spPr bwMode="auto">
          <a:xfrm>
            <a:off x="6270223" y="1524000"/>
            <a:ext cx="122396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181600"/>
            <a:ext cx="15240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4259" y="219541"/>
            <a:ext cx="4652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Try to find the rules</a:t>
            </a:r>
            <a:endParaRPr lang="en-US" altLang="zh-CN" sz="36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914400"/>
            <a:ext cx="807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smtClean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▲ </a:t>
            </a:r>
            <a:r>
              <a:rPr lang="zh-CN" altLang="zh-CN" sz="2400" b="1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标志</a:t>
            </a:r>
            <a:r>
              <a:rPr lang="zh-CN" altLang="zh-CN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牌颜色的基本含义如下：</a:t>
            </a:r>
            <a:endParaRPr lang="zh-CN" altLang="zh-CN" sz="24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1.</a:t>
            </a:r>
            <a:r>
              <a:rPr lang="zh-CN" altLang="en-US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红色：表示禁止、停止、危险，用于禁令标志的边框、底色、斜杠，也用于叉形符号和斜杠符号、警告性线形诱导的底色等。</a:t>
            </a:r>
            <a:endParaRPr lang="zh-CN" altLang="en-US" sz="24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2.</a:t>
            </a:r>
            <a:r>
              <a:rPr lang="zh-CN" altLang="en-US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黄色：表示警告，用于警告标志的底色。</a:t>
            </a:r>
            <a:endParaRPr lang="zh-CN" altLang="en-US" sz="24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3.</a:t>
            </a:r>
            <a:r>
              <a:rPr lang="zh-CN" altLang="en-US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蓝色：表示指令、遵循，用于指示标志牌的底色；表示地名、路线、方向等的行车信息，用于一般道路指路牌的底色。</a:t>
            </a:r>
            <a:endParaRPr lang="zh-CN" altLang="en-US" sz="24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4.</a:t>
            </a:r>
            <a:r>
              <a:rPr lang="zh-CN" altLang="en-US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绿色：表示地名、路线方向等的行车信息，用于高速公路和城市快速路指路标志的底色。</a:t>
            </a:r>
            <a:endParaRPr lang="zh-CN" altLang="en-US" sz="24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5.</a:t>
            </a:r>
            <a:r>
              <a:rPr lang="zh-CN" altLang="en-US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棕色：表示旅游区及景点项目的指示，用于旅游区标志的底色。</a:t>
            </a:r>
            <a:endParaRPr lang="zh-CN" altLang="en-US" sz="24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6.</a:t>
            </a:r>
            <a:r>
              <a:rPr lang="zh-CN" altLang="en-US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黑色：用于标志的文字、图形符号和部分标志的边框。</a:t>
            </a:r>
            <a:endParaRPr lang="zh-CN" altLang="en-US" sz="24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7.</a:t>
            </a:r>
            <a:r>
              <a:rPr lang="zh-CN" altLang="en-US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白色：用于标志的文字、图形符号和部分标志的边框。</a:t>
            </a:r>
            <a:endParaRPr lang="zh-CN" altLang="en-US" sz="24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5399</TotalTime>
  <Words>576</Words>
  <Application>Microsoft Office PowerPoint</Application>
  <PresentationFormat>全屏显示(4:3)</PresentationFormat>
  <Paragraphs>95</Paragraphs>
  <Slides>17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Gulim</vt:lpstr>
      <vt:lpstr>黑体</vt:lpstr>
      <vt:lpstr>华康少女文字W5(P)</vt:lpstr>
      <vt:lpstr>楷体</vt:lpstr>
      <vt:lpstr>迷你简卡通</vt:lpstr>
      <vt:lpstr>宋体</vt:lpstr>
      <vt:lpstr>Arial</vt:lpstr>
      <vt:lpstr>Arial Black</vt:lpstr>
      <vt:lpstr>Calibri</vt:lpstr>
      <vt:lpstr>Comic Sans MS</vt:lpstr>
      <vt:lpstr>Times New Roman</vt:lpstr>
      <vt:lpstr>Office Theme</vt:lpstr>
      <vt:lpstr>PowerPoint 演示文稿</vt:lpstr>
      <vt:lpstr>What is it about?</vt:lpstr>
      <vt:lpstr>Different signs mean different things.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xbany</cp:lastModifiedBy>
  <cp:revision>334</cp:revision>
  <dcterms:created xsi:type="dcterms:W3CDTF">2006-08-16T00:00:00Z</dcterms:created>
  <dcterms:modified xsi:type="dcterms:W3CDTF">2018-04-26T23:14:09Z</dcterms:modified>
</cp:coreProperties>
</file>