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4"/>
  </p:notesMasterIdLst>
  <p:sldIdLst>
    <p:sldId id="310" r:id="rId2"/>
    <p:sldId id="275" r:id="rId3"/>
    <p:sldId id="273" r:id="rId4"/>
    <p:sldId id="272" r:id="rId5"/>
    <p:sldId id="274" r:id="rId6"/>
    <p:sldId id="276" r:id="rId7"/>
    <p:sldId id="280" r:id="rId8"/>
    <p:sldId id="281" r:id="rId9"/>
    <p:sldId id="282" r:id="rId10"/>
    <p:sldId id="268" r:id="rId11"/>
    <p:sldId id="277" r:id="rId12"/>
    <p:sldId id="315" r:id="rId13"/>
    <p:sldId id="318" r:id="rId14"/>
    <p:sldId id="317" r:id="rId15"/>
    <p:sldId id="319" r:id="rId16"/>
    <p:sldId id="299" r:id="rId17"/>
    <p:sldId id="293" r:id="rId18"/>
    <p:sldId id="302" r:id="rId19"/>
    <p:sldId id="308" r:id="rId20"/>
    <p:sldId id="294" r:id="rId21"/>
    <p:sldId id="295" r:id="rId22"/>
    <p:sldId id="297" r:id="rId23"/>
    <p:sldId id="296" r:id="rId24"/>
    <p:sldId id="298" r:id="rId25"/>
    <p:sldId id="320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12" r:id="rId37"/>
    <p:sldId id="331" r:id="rId38"/>
    <p:sldId id="309" r:id="rId39"/>
    <p:sldId id="314" r:id="rId40"/>
    <p:sldId id="332" r:id="rId41"/>
    <p:sldId id="313" r:id="rId42"/>
    <p:sldId id="333" r:id="rId4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5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609D5-BD7F-4FAC-8CBB-4C4C4D188CA0}" type="datetimeFigureOut">
              <a:rPr lang="zh-CN" altLang="en-US" smtClean="0"/>
              <a:t>2017/5/24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77B4B-719E-41D7-BB59-101ADA0318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0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7B4B-719E-41D7-BB59-101ADA0318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占位符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37650" cy="6858000"/>
          </a:xfrm>
          <a:noFill/>
          <a:ln/>
        </p:spPr>
      </p:pic>
      <p:pic>
        <p:nvPicPr>
          <p:cNvPr id="4099" name="矩形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841500"/>
            <a:ext cx="5334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179763"/>
            <a:ext cx="3686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10" descr="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050"/>
            <a:ext cx="44084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1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835400"/>
            <a:ext cx="813435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7"/>
          <p:cNvSpPr>
            <a:spLocks noChangeArrowheads="1" noChangeShapeType="1"/>
          </p:cNvSpPr>
          <p:nvPr/>
        </p:nvSpPr>
        <p:spPr bwMode="auto">
          <a:xfrm>
            <a:off x="1259632" y="3835400"/>
            <a:ext cx="6851105" cy="8016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6000" b="1" dirty="0" smtClean="0">
                <a:solidFill>
                  <a:srgbClr val="333300"/>
                </a:solidFill>
                <a:effectLst>
                  <a:outerShdw dist="35921" dir="2700000" algn="ctr" rotWithShape="0">
                    <a:srgbClr val="C0C0C0">
                      <a:alpha val="76999"/>
                    </a:srgbClr>
                  </a:outerShdw>
                </a:effectLst>
                <a:latin typeface="黑体"/>
                <a:ea typeface="黑体"/>
              </a:rPr>
              <a:t>——</a:t>
            </a:r>
            <a:r>
              <a:rPr lang="zh-CN" altLang="en-US" sz="6000" b="1" dirty="0" smtClean="0">
                <a:solidFill>
                  <a:srgbClr val="333300"/>
                </a:solidFill>
                <a:latin typeface="黑体"/>
                <a:ea typeface="黑体"/>
              </a:rPr>
              <a:t>武进区漕桥小学“十岁成长礼”</a:t>
            </a:r>
            <a:r>
              <a:rPr lang="zh-CN" altLang="en-US" sz="6000" b="1" dirty="0" smtClean="0">
                <a:solidFill>
                  <a:srgbClr val="333300"/>
                </a:solidFill>
                <a:effectLst>
                  <a:outerShdw dist="35921" dir="2700000" algn="ctr" rotWithShape="0">
                    <a:srgbClr val="C0C0C0">
                      <a:alpha val="76999"/>
                    </a:srgbClr>
                  </a:outerShdw>
                </a:effectLst>
                <a:latin typeface="黑体"/>
                <a:ea typeface="黑体"/>
              </a:rPr>
              <a:t>、</a:t>
            </a:r>
            <a:endParaRPr lang="zh-CN" altLang="en-US" sz="6000" b="1" dirty="0">
              <a:solidFill>
                <a:srgbClr val="333300"/>
              </a:solidFill>
              <a:effectLst>
                <a:outerShdw dist="35921" dir="2700000" algn="ctr" rotWithShape="0">
                  <a:srgbClr val="C0C0C0">
                    <a:alpha val="76999"/>
                  </a:srgbClr>
                </a:outerShdw>
              </a:effectLst>
              <a:latin typeface="黑体"/>
              <a:ea typeface="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2345" y="116632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方正胖娃简体" panose="03000509000000000000" pitchFamily="65" charset="-122"/>
                <a:ea typeface="方正胖娃简体" panose="03000509000000000000" pitchFamily="65" charset="-122"/>
              </a:rPr>
              <a:t>三（）班主题班会</a:t>
            </a:r>
            <a:endParaRPr lang="zh-CN" altLang="en-US" sz="3600" dirty="0">
              <a:latin typeface="方正胖娃简体" panose="03000509000000000000" pitchFamily="65" charset="-122"/>
              <a:ea typeface="方正胖娃简体" panose="03000509000000000000" pitchFamily="65" charset="-122"/>
            </a:endParaRPr>
          </a:p>
        </p:txBody>
      </p:sp>
      <p:pic>
        <p:nvPicPr>
          <p:cNvPr id="6" name="大梦想家 - TFBO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5937" y="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27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0016c42d9780ee16371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8530" y="3911182"/>
            <a:ext cx="3929090" cy="2946818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3432629" y="1449011"/>
            <a:ext cx="1509318" cy="787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7504" y="4184261"/>
            <a:ext cx="885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成长是平凡的玉石变成</a:t>
            </a:r>
            <a:endParaRPr lang="en-US" altLang="zh-CN" sz="3600" b="1" dirty="0" smtClean="0"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人人喜爱的玉雕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.</a:t>
            </a:r>
            <a:endParaRPr lang="zh-CN" altLang="en-US" sz="36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9" name="内容占位符 8" descr="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9959" y="252681"/>
            <a:ext cx="2945897" cy="2768198"/>
          </a:xfrm>
        </p:spPr>
      </p:pic>
      <p:pic>
        <p:nvPicPr>
          <p:cNvPr id="8" name="图片 7" descr="玉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8530" y="636648"/>
            <a:ext cx="2955178" cy="2000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下箭头 9"/>
          <p:cNvSpPr/>
          <p:nvPr/>
        </p:nvSpPr>
        <p:spPr>
          <a:xfrm>
            <a:off x="6500825" y="2636912"/>
            <a:ext cx="672249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988840"/>
            <a:ext cx="8496944" cy="4104456"/>
          </a:xfrm>
        </p:spPr>
        <p:txBody>
          <a:bodyPr/>
          <a:lstStyle/>
          <a:p>
            <a:pPr>
              <a:buNone/>
            </a:pPr>
            <a:endParaRPr lang="en-US" altLang="zh-CN" b="1" dirty="0" smtClean="0">
              <a:latin typeface="黑体" pitchFamily="49" charset="-122"/>
              <a:ea typeface="黑体" pitchFamily="49" charset="-122"/>
            </a:endParaRPr>
          </a:p>
          <a:p>
            <a:pPr>
              <a:buNone/>
            </a:pPr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5400" b="1" dirty="0" smtClean="0">
                <a:latin typeface="黑体" pitchFamily="49" charset="-122"/>
                <a:ea typeface="黑体" pitchFamily="49" charset="-122"/>
              </a:rPr>
              <a:t>成长不是原地踏步，而是用心地对待所遇到的事，让自己变得越来越好！</a:t>
            </a:r>
            <a:endParaRPr lang="zh-CN" altLang="en-US" sz="5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5124" name="Picture 4" descr="190807_2009062110512712V9FK"/>
          <p:cNvPicPr>
            <a:picLocks noChangeAspect="1" noChangeArrowheads="1" noCrop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692275" y="1916113"/>
            <a:ext cx="5472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1547813" y="2276475"/>
            <a:ext cx="6769100" cy="2089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zh-CN" altLang="en-US" sz="4000" kern="10">
                <a:ln w="698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宋体"/>
                <a:ea typeface="宋体"/>
              </a:rPr>
              <a:t>今天，我们十岁了！</a:t>
            </a:r>
          </a:p>
        </p:txBody>
      </p:sp>
      <p:pic>
        <p:nvPicPr>
          <p:cNvPr id="2" name="Snow 静静的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0807_2009062110512712V9FK"/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640"/>
            <a:ext cx="7772400" cy="4752528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  <a:t>站在十岁的路口</a:t>
            </a:r>
            <a:b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  <a:t>     岁月的风铃在我耳边叮当作响</a:t>
            </a:r>
            <a:b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  <a:t> 站在十岁的路口</a:t>
            </a:r>
            <a:b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  <a:t> 我静静地凝望</a:t>
            </a:r>
            <a:b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</a:rPr>
              <a:t>目光直达梦想的远方</a:t>
            </a:r>
            <a:r>
              <a:rPr lang="zh-CN" altLang="en-US" sz="4000" b="1" dirty="0"/>
              <a:t/>
            </a:r>
            <a:br>
              <a:rPr lang="zh-CN" altLang="en-US" sz="4000" b="1" dirty="0"/>
            </a:br>
            <a:endParaRPr lang="zh-CN" altLang="en-US" sz="4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2391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90807_2009062110512712V9FK"/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62642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sz="4000" b="1" dirty="0"/>
              <a:t>    </a:t>
            </a:r>
            <a:r>
              <a:rPr lang="zh-CN" altLang="en-US" sz="4000" b="1" dirty="0"/>
              <a:t>回头看看自己的足迹吧     </a:t>
            </a:r>
          </a:p>
          <a:p>
            <a:pPr algn="ctr">
              <a:buFontTx/>
              <a:buNone/>
            </a:pPr>
            <a:r>
              <a:rPr lang="zh-CN" altLang="en-US" sz="4000" b="1" dirty="0"/>
              <a:t>那一双双脚印记下了</a:t>
            </a:r>
          </a:p>
          <a:p>
            <a:pPr algn="ctr">
              <a:buFontTx/>
              <a:buNone/>
            </a:pPr>
            <a:r>
              <a:rPr lang="zh-CN" altLang="en-US" sz="4000" b="1" dirty="0"/>
              <a:t>我每一次的跌倒与</a:t>
            </a:r>
            <a:r>
              <a:rPr lang="zh-CN" altLang="en-US" sz="4000" b="1" dirty="0" smtClean="0"/>
              <a:t>踉跄</a:t>
            </a:r>
            <a:r>
              <a:rPr lang="en-US" altLang="zh-CN" sz="4000" b="1" dirty="0"/>
              <a:t/>
            </a:r>
            <a:br>
              <a:rPr lang="en-US" altLang="zh-CN" sz="4000" b="1" dirty="0"/>
            </a:br>
            <a:r>
              <a:rPr lang="en-US" altLang="zh-CN" sz="4000" b="1" dirty="0"/>
              <a:t>        </a:t>
            </a:r>
            <a:r>
              <a:rPr lang="zh-CN" altLang="en-US" sz="4000" b="1" dirty="0"/>
              <a:t>这条路上有绿洲，有沙漠， </a:t>
            </a:r>
            <a:br>
              <a:rPr lang="zh-CN" altLang="en-US" sz="4000" b="1" dirty="0"/>
            </a:br>
            <a:r>
              <a:rPr lang="zh-CN" altLang="en-US" sz="4000" b="1" dirty="0"/>
              <a:t>     有风吹雨打，有鸟语花香</a:t>
            </a:r>
            <a:br>
              <a:rPr lang="zh-CN" altLang="en-US" sz="4000" b="1" dirty="0"/>
            </a:br>
            <a:r>
              <a:rPr lang="zh-CN" altLang="en-US" sz="4000" b="1" dirty="0"/>
              <a:t>   有花开的欢欣，有花落的感伤</a:t>
            </a:r>
            <a:r>
              <a:rPr lang="en-US" altLang="zh-CN" sz="4000" b="1" dirty="0"/>
              <a:t>…</a:t>
            </a:r>
            <a:r>
              <a:rPr lang="zh-CN" altLang="en-US" sz="4000" b="1" dirty="0"/>
              <a:t>即使这样</a:t>
            </a:r>
            <a:br>
              <a:rPr lang="zh-CN" altLang="en-US" sz="4000" b="1" dirty="0"/>
            </a:br>
            <a:r>
              <a:rPr lang="zh-CN" altLang="en-US" sz="4000" b="1" dirty="0"/>
              <a:t>            我仍然快乐地走了过来</a:t>
            </a:r>
            <a:br>
              <a:rPr lang="zh-CN" altLang="en-US" sz="4000" b="1" dirty="0"/>
            </a:b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613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90807_2009062110512712V9FK"/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04837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4000" b="1" dirty="0"/>
              <a:t>          </a:t>
            </a:r>
            <a:r>
              <a:rPr lang="zh-CN" altLang="en-US" sz="4000" b="1" dirty="0"/>
              <a:t>站在十岁的路口上</a:t>
            </a:r>
            <a:br>
              <a:rPr lang="zh-CN" altLang="en-US" sz="4000" b="1" dirty="0"/>
            </a:br>
            <a:r>
              <a:rPr lang="zh-CN" altLang="en-US" dirty="0"/>
              <a:t>            </a:t>
            </a:r>
            <a:r>
              <a:rPr lang="zh-CN" altLang="en-US" sz="4000" b="1" dirty="0"/>
              <a:t>前方的路依然很长很长</a:t>
            </a:r>
            <a:br>
              <a:rPr lang="zh-CN" altLang="en-US" sz="4000" b="1" dirty="0"/>
            </a:br>
            <a:r>
              <a:rPr lang="zh-CN" altLang="en-US" sz="4000" b="1" dirty="0"/>
              <a:t>         与童年短暂的作别</a:t>
            </a:r>
            <a:br>
              <a:rPr lang="zh-CN" altLang="en-US" sz="4000" b="1" dirty="0"/>
            </a:br>
            <a:r>
              <a:rPr lang="zh-CN" altLang="en-US" sz="4000" b="1" dirty="0"/>
              <a:t>       带着梦，我又执着地踏上征程</a:t>
            </a:r>
            <a:br>
              <a:rPr lang="zh-CN" altLang="en-US" sz="4000" b="1" dirty="0"/>
            </a:br>
            <a:r>
              <a:rPr lang="zh-CN" altLang="en-US" sz="4000" b="1" dirty="0"/>
              <a:t>       前面－－</a:t>
            </a:r>
          </a:p>
          <a:p>
            <a:pPr>
              <a:buFontTx/>
              <a:buNone/>
            </a:pPr>
            <a:r>
              <a:rPr lang="zh-CN" altLang="en-US" sz="4000" b="1" dirty="0"/>
              <a:t>       那太阳升起的地方</a:t>
            </a:r>
            <a:br>
              <a:rPr lang="zh-CN" altLang="en-US" sz="4000" b="1" dirty="0"/>
            </a:br>
            <a:r>
              <a:rPr lang="zh-CN" altLang="en-US" sz="4000" b="1" dirty="0"/>
              <a:t>            就是我的归宿</a:t>
            </a:r>
            <a:br>
              <a:rPr lang="zh-CN" altLang="en-US" sz="4000" b="1" dirty="0"/>
            </a:br>
            <a:r>
              <a:rPr lang="zh-CN" altLang="en-US" sz="4000" b="1" dirty="0"/>
              <a:t>            我的向往</a:t>
            </a:r>
          </a:p>
          <a:p>
            <a:endParaRPr lang="en-US" altLang="zh-CN" sz="4000" b="1" dirty="0"/>
          </a:p>
        </p:txBody>
      </p:sp>
    </p:spTree>
    <p:extLst>
      <p:ext uri="{BB962C8B-B14F-4D97-AF65-F5344CB8AC3E}">
        <p14:creationId xmlns:p14="http://schemas.microsoft.com/office/powerpoint/2010/main" val="6302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2276872"/>
            <a:ext cx="8712968" cy="38492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古人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曾说过，“不学礼，无以立。”就是说，你不学习“礼”，就没法在社会中立足。这对一个人来说，礼仪是一个人的思想道德水平、文化修养、交际能力的外在表现，对一个社会来说，礼仪是一个国家社会文明程序、道德风尚和生活习惯的反映。文明礼仪是人们共同遵守的一种行为规范和道德</a:t>
            </a:r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准则。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 smtClean="0">
                <a:solidFill>
                  <a:srgbClr val="FFFF00"/>
                </a:solidFill>
              </a:rPr>
              <a:t>文明礼仪伴我成长</a:t>
            </a:r>
            <a:endParaRPr lang="zh-CN" alt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12776"/>
            <a:ext cx="7408333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、课堂礼仪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、尊师礼仪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、同学礼仪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、升旗礼仪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、集会礼仪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、行走礼仪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、问候礼仪</a:t>
            </a:r>
          </a:p>
          <a:p>
            <a:pPr marL="0" indent="0">
              <a:buNone/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  <a:r>
              <a:rPr lang="zh-C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、作客礼仪</a:t>
            </a:r>
          </a:p>
          <a:p>
            <a:pPr marL="0" indent="0">
              <a:buNone/>
            </a:pP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52728"/>
          </a:xfrm>
        </p:spPr>
        <p:txBody>
          <a:bodyPr>
            <a:normAutofit/>
          </a:bodyPr>
          <a:lstStyle/>
          <a:p>
            <a:r>
              <a:rPr lang="zh-CN" altLang="en-US" sz="6600" b="1" dirty="0" smtClean="0">
                <a:solidFill>
                  <a:srgbClr val="FFFF00"/>
                </a:solidFill>
              </a:rPr>
              <a:t>文明礼仪教育</a:t>
            </a:r>
            <a:endParaRPr lang="zh-CN" alt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340768"/>
            <a:ext cx="7848872" cy="45693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小学生      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要做到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孝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父母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遵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教导会使用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文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明语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遇外宾      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知礼帮残疾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乐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助人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不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打架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不骂人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诚实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不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说谎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损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公物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赔偿捡东西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上交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借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东西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归还不挑吃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不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挑穿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惜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粮食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节水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电爱整洁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常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洗澡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勤刷牙     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习惯好不旷课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不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迟到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对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老师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有礼貌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好习惯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要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养成 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人人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夸</a:t>
            </a: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  顶呱呱 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 smtClean="0">
                <a:solidFill>
                  <a:srgbClr val="7030A0"/>
                </a:solidFill>
              </a:rPr>
              <a:t>小学生文明礼仪歌</a:t>
            </a:r>
            <a:endParaRPr lang="zh-CN" altLang="en-U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b="1" dirty="0" smtClean="0">
                <a:solidFill>
                  <a:srgbClr val="FF0000"/>
                </a:solidFill>
              </a:rPr>
              <a:t>成长路上，我们应该感谢哪些人呢？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 smtClean="0">
                <a:solidFill>
                  <a:srgbClr val="FFFF00"/>
                </a:solidFill>
              </a:rPr>
              <a:t>感恩之心伴我成长</a:t>
            </a:r>
            <a:endParaRPr lang="zh-CN" alt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4604759"/>
            <a:ext cx="2143108" cy="2253241"/>
          </a:xfrm>
        </p:spPr>
      </p:pic>
      <p:pic>
        <p:nvPicPr>
          <p:cNvPr id="6" name="图片 5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851387"/>
            <a:ext cx="2143140" cy="2583674"/>
          </a:xfrm>
          <a:prstGeom prst="rect">
            <a:avLst/>
          </a:prstGeom>
        </p:spPr>
      </p:pic>
      <p:pic>
        <p:nvPicPr>
          <p:cNvPr id="7" name="图片 6" descr="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85728"/>
            <a:ext cx="4104456" cy="2857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472514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4400" b="1" dirty="0" smtClean="0">
                <a:latin typeface="黑体" pitchFamily="49" charset="-122"/>
                <a:ea typeface="黑体" pitchFamily="49" charset="-122"/>
              </a:rPr>
              <a:t>对树木来说，成长是不断地变得茁壮</a:t>
            </a:r>
            <a:r>
              <a:rPr lang="en-US" altLang="zh-CN" sz="4400" b="1" dirty="0" smtClean="0"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44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491_献给爱丽丝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288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734481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altLang="zh-CN" sz="3800" b="1" dirty="0" smtClean="0"/>
              <a:t>              </a:t>
            </a:r>
            <a:r>
              <a:rPr lang="zh-CN" altLang="zh-CN" sz="6700" b="1" dirty="0" smtClean="0"/>
              <a:t>感激</a:t>
            </a:r>
            <a:r>
              <a:rPr lang="zh-CN" altLang="zh-CN" sz="6700" b="1" dirty="0"/>
              <a:t>生育你的人， 因为他们使你体验生命；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感激抚养你的人， 因为他们使你不断成长。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感激帮助你的人， 因为他们使你度过难关。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感激关怀你的人， 因为他们给你温暖。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感激鼓励你的人， 因为他们给你力量。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感激教育你的人， 因为他们开化你的蒙昧。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感激伤害你的人， 因为他磨炼了你的心志；</a:t>
            </a:r>
            <a:r>
              <a:rPr lang="en-US" altLang="zh-CN" sz="6700" b="1" dirty="0"/>
              <a:t> </a:t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en-US" altLang="zh-CN" sz="6700" b="1" dirty="0"/>
              <a:t> </a:t>
            </a:r>
            <a:r>
              <a:rPr lang="en-US" altLang="zh-CN" sz="6700" b="1" dirty="0" smtClean="0"/>
              <a:t>        </a:t>
            </a:r>
            <a:r>
              <a:rPr lang="zh-CN" altLang="zh-CN" sz="6700" b="1" dirty="0" smtClean="0"/>
              <a:t>感激</a:t>
            </a:r>
            <a:r>
              <a:rPr lang="zh-CN" altLang="zh-CN" sz="6700" b="1" dirty="0"/>
              <a:t>藐视你的人， 因为他觉醒了你的自尊； </a:t>
            </a: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en-US" altLang="zh-CN" sz="6700" b="1" dirty="0"/>
              <a:t/>
            </a:r>
            <a:br>
              <a:rPr lang="en-US" altLang="zh-CN" sz="6700" b="1" dirty="0"/>
            </a:br>
            <a:r>
              <a:rPr lang="zh-CN" altLang="zh-CN" sz="6700" b="1" dirty="0"/>
              <a:t>　　凡事感激。 学会感激</a:t>
            </a:r>
            <a:r>
              <a:rPr lang="zh-CN" altLang="zh-CN" sz="6700" b="1" dirty="0" smtClean="0"/>
              <a:t>。</a:t>
            </a:r>
            <a:r>
              <a:rPr lang="zh-CN" altLang="zh-CN" sz="6700" b="1" dirty="0"/>
              <a:t>感激一切使你成长的人！</a:t>
            </a:r>
          </a:p>
          <a:p>
            <a:pPr marL="0" indent="0">
              <a:buNone/>
            </a:pPr>
            <a:r>
              <a:rPr lang="en-US" altLang="zh-CN" sz="5900" b="1" dirty="0"/>
              <a:t/>
            </a:r>
            <a:br>
              <a:rPr lang="en-US" altLang="zh-CN" sz="5900" b="1" dirty="0"/>
            </a:b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zh-CN" sz="4400" dirty="0"/>
              <a:t>　　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582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9552" y="1628800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 smtClean="0"/>
              <a:t>    有</a:t>
            </a:r>
            <a:r>
              <a:rPr lang="zh-CN" altLang="en-US" sz="4000" b="1" dirty="0"/>
              <a:t>一颗感恩的心，不仅仅是感谢爱过我们和帮助过我们的人，而是在心存感激的同时，以同样的爱意和热情去回报周围的人，回报生活和社会。</a:t>
            </a:r>
          </a:p>
        </p:txBody>
      </p:sp>
    </p:spTree>
    <p:extLst>
      <p:ext uri="{BB962C8B-B14F-4D97-AF65-F5344CB8AC3E}">
        <p14:creationId xmlns:p14="http://schemas.microsoft.com/office/powerpoint/2010/main" val="21705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329261"/>
            <a:ext cx="8496944" cy="4497363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zh-CN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自信是成功的第一秘诀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，</a:t>
            </a:r>
            <a:endParaRPr lang="en-US" altLang="zh-CN" sz="4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楷体" pitchFamily="49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zh-CN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自信</a:t>
            </a:r>
            <a:r>
              <a:rPr lang="zh-CN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是成功的基石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，</a:t>
            </a:r>
            <a:endParaRPr lang="en-US" altLang="zh-CN" sz="44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楷体" pitchFamily="49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zh-CN" alt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自信</a:t>
            </a:r>
            <a:r>
              <a:rPr lang="zh-CN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ea typeface="楷体" pitchFamily="49" charset="-122"/>
              </a:rPr>
              <a:t>对一个人的成长是很关键的。</a:t>
            </a:r>
            <a:r>
              <a:rPr lang="zh-CN" altLang="en-US" sz="4400" b="1" dirty="0"/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92088"/>
          </a:xfrm>
        </p:spPr>
        <p:txBody>
          <a:bodyPr>
            <a:noAutofit/>
          </a:bodyPr>
          <a:lstStyle/>
          <a:p>
            <a:r>
              <a:rPr lang="zh-CN" altLang="en-US" sz="6600" dirty="0" smtClean="0">
                <a:solidFill>
                  <a:srgbClr val="FFFF00"/>
                </a:solidFill>
              </a:rPr>
              <a:t>自信伴我成长</a:t>
            </a:r>
            <a:endParaRPr lang="zh-CN" alt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6600" b="1" dirty="0">
                <a:solidFill>
                  <a:srgbClr val="FF0000"/>
                </a:solidFill>
              </a:rPr>
              <a:t>小组</a:t>
            </a:r>
            <a:r>
              <a:rPr lang="zh-CN" altLang="en-US" sz="6600" b="1" dirty="0" smtClean="0">
                <a:solidFill>
                  <a:srgbClr val="FF0000"/>
                </a:solidFill>
              </a:rPr>
              <a:t>内，说说你的优点和缺点</a:t>
            </a:r>
            <a:r>
              <a:rPr lang="zh-CN" altLang="en-US" sz="4400" b="1" dirty="0" smtClean="0">
                <a:solidFill>
                  <a:srgbClr val="FF0000"/>
                </a:solidFill>
              </a:rPr>
              <a:t>！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 smtClean="0">
                <a:solidFill>
                  <a:srgbClr val="FFFF00"/>
                </a:solidFill>
              </a:rPr>
              <a:t>小组讨论，展示</a:t>
            </a:r>
            <a:endParaRPr lang="zh-CN" altLang="en-US" sz="6000" dirty="0">
              <a:solidFill>
                <a:srgbClr val="FFFF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33007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47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2132856"/>
            <a:ext cx="8424935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我们有很多的优点，也有很多的缺点和小毛病。这是我们成长历程中，必不可少遇到的情况。只要我们正确地，勇敢的面对。我们的人生会更加精彩绚丽无比。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 descr="20081415312983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685800" y="2057400"/>
            <a:ext cx="51816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latin typeface="隶书" pitchFamily="49" charset="-122"/>
                <a:ea typeface="隶书" pitchFamily="49" charset="-122"/>
              </a:rPr>
              <a:t>站在十岁的路口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latin typeface="隶书" pitchFamily="49" charset="-122"/>
                <a:ea typeface="隶书" pitchFamily="49" charset="-122"/>
              </a:rPr>
              <a:t>岁月的风铃在耳畔叮当作响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latin typeface="隶书" pitchFamily="49" charset="-122"/>
                <a:ea typeface="隶书" pitchFamily="49" charset="-122"/>
              </a:rPr>
              <a:t>站在十岁的路口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>
                <a:latin typeface="隶书" pitchFamily="49" charset="-122"/>
                <a:ea typeface="隶书" pitchFamily="49" charset="-122"/>
              </a:rPr>
              <a:t>静静地凝望目光直达梦想的远方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762000" y="609600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3600" b="1">
                <a:solidFill>
                  <a:srgbClr val="FF0000"/>
                </a:solidFill>
              </a:rPr>
              <a:t>站在十岁的路口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" name="秋日私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" descr="32W58PICSU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609600" y="228600"/>
            <a:ext cx="3581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站在十岁的路口</a:t>
            </a:r>
          </a:p>
          <a:p>
            <a:pPr eaLnBrk="1" hangingPunct="1"/>
            <a:r>
              <a:rPr lang="zh-CN" altLang="zh-CN" sz="2800" b="1"/>
              <a:t>我忆起幼小的时光</a:t>
            </a:r>
          </a:p>
          <a:p>
            <a:pPr eaLnBrk="1" hangingPunct="1"/>
            <a:r>
              <a:rPr lang="zh-CN" altLang="zh-CN" sz="2800" b="1"/>
              <a:t>儿时的玩伴 悄然成长</a:t>
            </a:r>
          </a:p>
          <a:p>
            <a:pPr eaLnBrk="1" hangingPunct="1"/>
            <a:r>
              <a:rPr lang="zh-CN" altLang="zh-CN" sz="2800" b="1"/>
              <a:t>秋千架，滑梯上</a:t>
            </a:r>
          </a:p>
          <a:p>
            <a:pPr eaLnBrk="1" hangingPunct="1"/>
            <a:r>
              <a:rPr lang="zh-CN" altLang="zh-CN" sz="2800" b="1"/>
              <a:t>两手泥巴脏衣裳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1" descr="59w58PICFNv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u=2081362128,2184019001&amp;fm=21&amp;gp=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Redocn_20120314011803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1668463" y="76200"/>
            <a:ext cx="304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剪纸画，手工坊</a:t>
            </a:r>
          </a:p>
          <a:p>
            <a:pPr eaLnBrk="1" hangingPunct="1"/>
            <a:r>
              <a:rPr lang="zh-CN" altLang="zh-CN" sz="2800" b="1"/>
              <a:t>奇思妙想喜洋洋</a:t>
            </a:r>
          </a:p>
        </p:txBody>
      </p:sp>
    </p:spTree>
    <p:extLst>
      <p:ext uri="{BB962C8B-B14F-4D97-AF65-F5344CB8AC3E}">
        <p14:creationId xmlns:p14="http://schemas.microsoft.com/office/powerpoint/2010/main" val="75783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 descr="2008522193255224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429000" y="609600"/>
            <a:ext cx="54864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课堂里</a:t>
            </a:r>
          </a:p>
          <a:p>
            <a:pPr eaLnBrk="1" hangingPunct="1"/>
            <a:r>
              <a:rPr lang="zh-CN" altLang="zh-CN" sz="2800" b="1"/>
              <a:t>小手高举，小脸通红，余音绕梁</a:t>
            </a:r>
          </a:p>
          <a:p>
            <a:pPr eaLnBrk="1" hangingPunct="1"/>
            <a:r>
              <a:rPr lang="zh-CN" altLang="zh-CN" sz="2800" b="1"/>
              <a:t>老师投来赞许的目光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4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" descr="et6broiimg673691_m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025" r="1639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4343400" y="457200"/>
            <a:ext cx="1828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下课间</a:t>
            </a:r>
          </a:p>
          <a:p>
            <a:pPr eaLnBrk="1" hangingPunct="1"/>
            <a:r>
              <a:rPr lang="zh-CN" altLang="zh-CN" sz="2800" b="1"/>
              <a:t>跳皮筋，扔沙包，滚铁环</a:t>
            </a:r>
            <a:r>
              <a:rPr lang="zh-CN" altLang="en-US" sz="2800" b="1"/>
              <a:t>，</a:t>
            </a:r>
            <a:endParaRPr lang="zh-CN" altLang="zh-CN" sz="2800" b="1"/>
          </a:p>
          <a:p>
            <a:pPr eaLnBrk="1" hangingPunct="1"/>
            <a:r>
              <a:rPr lang="zh-CN" altLang="zh-CN" sz="2800" b="1"/>
              <a:t>你来我来</a:t>
            </a:r>
          </a:p>
          <a:p>
            <a:pPr eaLnBrk="1" hangingPunct="1"/>
            <a:r>
              <a:rPr lang="zh-CN" altLang="zh-CN" sz="2800" b="1"/>
              <a:t>快乐健体身体壮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64904"/>
            <a:ext cx="4500562" cy="2993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5380" y="5128950"/>
            <a:ext cx="7238038" cy="1725602"/>
          </a:xfrm>
        </p:spPr>
        <p:txBody>
          <a:bodyPr>
            <a:no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对果实来说，成长是淡去青涩，变得甘甜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85728"/>
            <a:ext cx="3786214" cy="33129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圆角右箭头 5"/>
          <p:cNvSpPr/>
          <p:nvPr/>
        </p:nvSpPr>
        <p:spPr>
          <a:xfrm>
            <a:off x="3571868" y="1500174"/>
            <a:ext cx="1214446" cy="135732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" descr="res10_attpic_bri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3048000" y="4319588"/>
            <a:ext cx="4800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赛场上</a:t>
            </a:r>
            <a:r>
              <a:rPr lang="en-US" altLang="zh-CN" sz="2800" b="1"/>
              <a:t>,</a:t>
            </a:r>
            <a:r>
              <a:rPr lang="zh-CN" altLang="zh-CN" sz="2800" b="1"/>
              <a:t>你追我赶</a:t>
            </a:r>
          </a:p>
          <a:p>
            <a:pPr eaLnBrk="1" hangingPunct="1"/>
            <a:r>
              <a:rPr lang="zh-CN" altLang="zh-CN" sz="2800" b="1"/>
              <a:t>这是勇者为王的战场</a:t>
            </a:r>
          </a:p>
          <a:p>
            <a:pPr eaLnBrk="1" hangingPunct="1"/>
            <a:r>
              <a:rPr lang="zh-CN" altLang="zh-CN" sz="2800" b="1"/>
              <a:t>急转急停</a:t>
            </a:r>
            <a:r>
              <a:rPr lang="en-US" altLang="zh-CN" sz="2800" b="1"/>
              <a:t>,</a:t>
            </a:r>
            <a:r>
              <a:rPr lang="zh-CN" altLang="zh-CN" sz="2800" b="1"/>
              <a:t>猛冲猛打</a:t>
            </a:r>
          </a:p>
          <a:p>
            <a:pPr eaLnBrk="1" hangingPunct="1"/>
            <a:r>
              <a:rPr lang="zh-CN" altLang="zh-CN" sz="2800" b="1"/>
              <a:t>爸爸，总是为我摇旗呐喊</a:t>
            </a:r>
          </a:p>
          <a:p>
            <a:pPr eaLnBrk="1" hangingPunct="1"/>
            <a:r>
              <a:rPr lang="zh-CN" altLang="zh-CN" sz="2800" b="1"/>
              <a:t>勇敢点，别趴下！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" descr="cc201010101548101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768975" y="1447800"/>
            <a:ext cx="3352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无论春秋</a:t>
            </a:r>
            <a:r>
              <a:rPr lang="en-US" altLang="zh-CN" sz="2800" b="1"/>
              <a:t>,</a:t>
            </a:r>
            <a:r>
              <a:rPr lang="zh-CN" altLang="zh-CN" sz="2800" b="1"/>
              <a:t>无论冬夏</a:t>
            </a:r>
          </a:p>
          <a:p>
            <a:pPr eaLnBrk="1" hangingPunct="1"/>
            <a:r>
              <a:rPr lang="zh-CN" altLang="zh-CN" sz="2800" b="1"/>
              <a:t>妈妈，总要抽出时间</a:t>
            </a:r>
          </a:p>
          <a:p>
            <a:pPr eaLnBrk="1" hangingPunct="1"/>
            <a:r>
              <a:rPr lang="zh-CN" altLang="zh-CN" sz="2800" b="1"/>
              <a:t>牵着我的小手</a:t>
            </a:r>
            <a:r>
              <a:rPr lang="en-US" altLang="zh-CN" sz="2800" b="1"/>
              <a:t>,</a:t>
            </a:r>
            <a:r>
              <a:rPr lang="zh-CN" altLang="zh-CN" sz="2800" b="1"/>
              <a:t>一起追逐太阳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 descr="5243fbf2b21193138368fb9264380cd791238d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76200" y="4876800"/>
            <a:ext cx="4191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回头看看自己的足迹</a:t>
            </a:r>
          </a:p>
          <a:p>
            <a:pPr eaLnBrk="1" hangingPunct="1"/>
            <a:r>
              <a:rPr lang="zh-CN" altLang="zh-CN" sz="2800" b="1"/>
              <a:t>一行深浅不同的脚印</a:t>
            </a:r>
          </a:p>
          <a:p>
            <a:pPr eaLnBrk="1" hangingPunct="1"/>
            <a:r>
              <a:rPr lang="zh-CN" altLang="zh-CN" sz="2800" b="1"/>
              <a:t>一次一次跌倒和踉跄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s_94c507f323ee7cec8a4017308864876d370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20111130092027_4af5F.thumb.600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505200"/>
            <a:ext cx="3345366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3886200" y="533400"/>
            <a:ext cx="45720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在这十年成长的路上</a:t>
            </a:r>
          </a:p>
          <a:p>
            <a:pPr eaLnBrk="1" hangingPunct="1"/>
            <a:r>
              <a:rPr lang="zh-CN" altLang="zh-CN" sz="2800" b="1"/>
              <a:t>有绿洲</a:t>
            </a:r>
            <a:r>
              <a:rPr lang="en-US" altLang="zh-CN" sz="2800" b="1"/>
              <a:t>,</a:t>
            </a:r>
            <a:r>
              <a:rPr lang="zh-CN" altLang="zh-CN" sz="2800" b="1"/>
              <a:t>有沙漠</a:t>
            </a:r>
          </a:p>
          <a:p>
            <a:pPr eaLnBrk="1" hangingPunct="1"/>
            <a:r>
              <a:rPr lang="zh-CN" altLang="zh-CN" sz="2800" b="1"/>
              <a:t>有风吹雨打</a:t>
            </a:r>
            <a:r>
              <a:rPr lang="en-US" altLang="zh-CN" sz="2800" b="1"/>
              <a:t>,</a:t>
            </a:r>
            <a:r>
              <a:rPr lang="zh-CN" altLang="zh-CN" sz="2800" b="1"/>
              <a:t>有鸟语花香</a:t>
            </a:r>
          </a:p>
          <a:p>
            <a:pPr eaLnBrk="1" hangingPunct="1"/>
            <a:r>
              <a:rPr lang="zh-CN" altLang="zh-CN" sz="2800" b="1"/>
              <a:t>有花开的欢欣</a:t>
            </a:r>
            <a:r>
              <a:rPr lang="en-US" altLang="zh-CN" sz="2800" b="1"/>
              <a:t>,</a:t>
            </a:r>
            <a:r>
              <a:rPr lang="zh-CN" altLang="zh-CN" sz="2800" b="1"/>
              <a:t>有花落的伤心</a:t>
            </a:r>
            <a:endParaRPr lang="en-US" altLang="zh-CN" sz="2800" b="1"/>
          </a:p>
          <a:p>
            <a:pPr eaLnBrk="1" hangingPunct="1"/>
            <a:r>
              <a:rPr lang="zh-CN" altLang="zh-CN" sz="2800" b="1"/>
              <a:t>即使这样</a:t>
            </a:r>
          </a:p>
          <a:p>
            <a:pPr eaLnBrk="1" hangingPunct="1"/>
            <a:r>
              <a:rPr lang="zh-CN" altLang="zh-CN" sz="2800" b="1"/>
              <a:t>我们仍然快乐地成长</a:t>
            </a:r>
          </a:p>
          <a:p>
            <a:pPr eaLnBrk="1" hangingPunct="1"/>
            <a:endParaRPr lang="zh-CN" altLang="zh-CN" sz="2800" b="1"/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4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 descr="4155262_110447002316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57200" y="990600"/>
            <a:ext cx="4953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站在十岁的路口上</a:t>
            </a:r>
          </a:p>
          <a:p>
            <a:pPr eaLnBrk="1" hangingPunct="1"/>
            <a:r>
              <a:rPr lang="zh-CN" altLang="zh-CN" sz="2800" b="1"/>
              <a:t>这是向着人生理想出发的起点</a:t>
            </a:r>
          </a:p>
          <a:p>
            <a:pPr eaLnBrk="1" hangingPunct="1"/>
            <a:r>
              <a:rPr lang="zh-CN" altLang="zh-CN" sz="2800" b="1"/>
              <a:t>这是把握人生精彩乐章的地方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0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2" descr="W020130808408846152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3886200" y="4191000"/>
            <a:ext cx="5410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zh-CN" sz="2800" b="1"/>
              <a:t>好好学习，发奋图强</a:t>
            </a:r>
          </a:p>
          <a:p>
            <a:pPr eaLnBrk="1" hangingPunct="1"/>
            <a:r>
              <a:rPr lang="zh-CN" altLang="zh-CN" sz="2800" b="1"/>
              <a:t>感恩父母，感恩老师，报效祖国</a:t>
            </a:r>
          </a:p>
          <a:p>
            <a:pPr eaLnBrk="1" hangingPunct="1"/>
            <a:r>
              <a:rPr lang="zh-CN" altLang="zh-CN" sz="2800" b="1"/>
              <a:t>为了实现我们共同的梦想</a:t>
            </a:r>
          </a:p>
          <a:p>
            <a:pPr eaLnBrk="1" hangingPunct="1"/>
            <a:r>
              <a:rPr lang="zh-CN" altLang="zh-CN" sz="2800" b="1"/>
              <a:t>我们信心百倍，站在十岁的路口</a:t>
            </a:r>
          </a:p>
          <a:p>
            <a:pPr eaLnBrk="1" hangingPunct="1"/>
            <a:r>
              <a:rPr lang="zh-CN" altLang="zh-CN" sz="2800" b="1"/>
              <a:t>整装待发，全力启航</a:t>
            </a:r>
          </a:p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1" name="Picture 3" descr="0807090909819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55750" y="414338"/>
            <a:ext cx="573405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333300"/>
                </a:solidFill>
              </a:rPr>
              <a:t>《</a:t>
            </a:r>
            <a:r>
              <a:rPr lang="zh-CN" altLang="en-US" sz="3200" b="1">
                <a:solidFill>
                  <a:srgbClr val="333300"/>
                </a:solidFill>
              </a:rPr>
              <a:t>十岁，我送自己什么？</a:t>
            </a:r>
            <a:r>
              <a:rPr lang="en-US" altLang="zh-CN" sz="3200" b="1">
                <a:solidFill>
                  <a:srgbClr val="333300"/>
                </a:solidFill>
              </a:rPr>
              <a:t>》</a:t>
            </a:r>
          </a:p>
          <a:p>
            <a:endParaRPr lang="en-US" altLang="zh-CN" sz="3200" b="1">
              <a:solidFill>
                <a:srgbClr val="333300"/>
              </a:solidFill>
            </a:endParaRPr>
          </a:p>
          <a:p>
            <a:r>
              <a:rPr lang="zh-CN" altLang="en-US" sz="2000" b="1">
                <a:solidFill>
                  <a:srgbClr val="FF66CC"/>
                </a:solidFill>
              </a:rPr>
              <a:t>         </a:t>
            </a:r>
            <a:r>
              <a:rPr lang="zh-CN" altLang="en-US" sz="2000" b="1"/>
              <a:t> </a:t>
            </a:r>
            <a:r>
              <a:rPr lang="zh-CN" altLang="en-US" sz="2800" b="1"/>
              <a:t> 一张白纸</a:t>
            </a:r>
          </a:p>
          <a:p>
            <a:r>
              <a:rPr lang="zh-CN" altLang="en-US" sz="2800" b="1"/>
              <a:t>          我要用我的蜡笔</a:t>
            </a:r>
          </a:p>
          <a:p>
            <a:r>
              <a:rPr lang="zh-CN" altLang="en-US" sz="2800" b="1"/>
              <a:t>          画满色彩斑斓的晴空</a:t>
            </a:r>
          </a:p>
          <a:p>
            <a:r>
              <a:rPr lang="zh-CN" altLang="en-US" sz="2800" b="1"/>
              <a:t>          十岁</a:t>
            </a:r>
            <a:r>
              <a:rPr lang="en-US" altLang="zh-CN" sz="2800" b="1"/>
              <a:t>,</a:t>
            </a:r>
            <a:r>
              <a:rPr lang="zh-CN" altLang="en-US" sz="2800" b="1"/>
              <a:t>我送自己想象的种子</a:t>
            </a:r>
          </a:p>
          <a:p>
            <a:r>
              <a:rPr lang="zh-CN" altLang="en-US" sz="2800" b="1"/>
              <a:t>          </a:t>
            </a:r>
          </a:p>
          <a:p>
            <a:r>
              <a:rPr lang="zh-CN" altLang="en-US" sz="2800" b="1"/>
              <a:t>           一片雪地</a:t>
            </a:r>
          </a:p>
          <a:p>
            <a:r>
              <a:rPr lang="zh-CN" altLang="en-US" sz="2800" b="1"/>
              <a:t>          我要在上面</a:t>
            </a:r>
          </a:p>
          <a:p>
            <a:r>
              <a:rPr lang="zh-CN" altLang="en-US" sz="2800" b="1"/>
              <a:t>          留下一串串坚实的脚印。</a:t>
            </a:r>
          </a:p>
          <a:p>
            <a:r>
              <a:rPr lang="zh-CN" altLang="en-US" sz="2800" b="1"/>
              <a:t>          十岁，我送自己勤奋的种子</a:t>
            </a:r>
          </a:p>
          <a:p>
            <a:r>
              <a:rPr lang="zh-CN" altLang="en-US" sz="2400" b="1"/>
              <a:t> </a:t>
            </a:r>
            <a:endParaRPr lang="en-US" altLang="zh-CN" sz="2400" b="1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73238" y="1225550"/>
            <a:ext cx="55165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/>
              <a:t>一片晴空</a:t>
            </a:r>
          </a:p>
          <a:p>
            <a:r>
              <a:rPr lang="zh-CN" altLang="en-US" sz="2800" b="1" dirty="0"/>
              <a:t>我要用我的双眼</a:t>
            </a:r>
          </a:p>
          <a:p>
            <a:r>
              <a:rPr lang="zh-CN" altLang="en-US" sz="2800" b="1" dirty="0"/>
              <a:t>勾画多姿多彩的人生</a:t>
            </a:r>
          </a:p>
          <a:p>
            <a:r>
              <a:rPr lang="zh-CN" altLang="en-US" sz="2800" b="1" dirty="0"/>
              <a:t>十岁，我送自己责任的种子</a:t>
            </a:r>
          </a:p>
          <a:p>
            <a:endParaRPr lang="zh-CN" altLang="en-US" sz="2800" b="1" dirty="0"/>
          </a:p>
          <a:p>
            <a:r>
              <a:rPr lang="zh-CN" altLang="en-US" sz="2800" b="1" dirty="0"/>
              <a:t>一方空地</a:t>
            </a:r>
          </a:p>
          <a:p>
            <a:r>
              <a:rPr lang="zh-CN" altLang="en-US" sz="2800" b="1" dirty="0"/>
              <a:t>我要用我的真诚</a:t>
            </a:r>
          </a:p>
          <a:p>
            <a:r>
              <a:rPr lang="zh-CN" altLang="en-US" sz="2800" b="1" dirty="0"/>
              <a:t>种下成功的希望</a:t>
            </a:r>
          </a:p>
          <a:p>
            <a:r>
              <a:rPr lang="zh-CN" altLang="en-US" sz="2800" b="1" dirty="0"/>
              <a:t>十岁，我送自己毅力的种子</a:t>
            </a:r>
          </a:p>
          <a:p>
            <a:r>
              <a:rPr lang="zh-CN" altLang="en-US" sz="2800" b="1" dirty="0"/>
              <a:t>我们认真浇水、施肥，</a:t>
            </a:r>
          </a:p>
          <a:p>
            <a:r>
              <a:rPr lang="zh-CN" altLang="en-US" sz="2800" b="1" dirty="0"/>
              <a:t>秋天到了，我们会收获很多快乐、</a:t>
            </a:r>
          </a:p>
          <a:p>
            <a:r>
              <a:rPr lang="zh-CN" altLang="en-US" sz="2800" b="1" dirty="0"/>
              <a:t>很多幸福 </a:t>
            </a:r>
            <a:r>
              <a:rPr lang="en-US" altLang="zh-CN" sz="2800" b="1" dirty="0"/>
              <a:t>……</a:t>
            </a:r>
          </a:p>
          <a:p>
            <a:endParaRPr lang="zh-CN" altLang="en-US" sz="2800" dirty="0"/>
          </a:p>
        </p:txBody>
      </p:sp>
      <p:pic>
        <p:nvPicPr>
          <p:cNvPr id="4" name="秋叶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7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2" grpId="0" autoUpdateAnimBg="0"/>
      <p:bldP spid="17412" grpId="1" autoUpdateAnimBg="0"/>
      <p:bldP spid="1741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4" descr="130525233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1143000" y="1143000"/>
            <a:ext cx="75438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做一个有根的漕小学生：</a:t>
            </a:r>
            <a:endParaRPr lang="en-US" altLang="zh-CN" sz="2800">
              <a:latin typeface="方正超粗黑简体" pitchFamily="2" charset="-122"/>
              <a:ea typeface="方正超粗黑简体" pitchFamily="2" charset="-122"/>
            </a:endParaRPr>
          </a:p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养身体健康之根，争当“阳光少年”</a:t>
            </a:r>
            <a:endParaRPr lang="en-US" altLang="zh-CN" sz="2800">
              <a:latin typeface="方正超粗黑简体" pitchFamily="2" charset="-122"/>
              <a:ea typeface="方正超粗黑简体" pitchFamily="2" charset="-122"/>
            </a:endParaRPr>
          </a:p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养良好习惯之根，争当“雅行少年”</a:t>
            </a:r>
            <a:endParaRPr lang="en-US" altLang="zh-CN" sz="2800">
              <a:latin typeface="方正超粗黑简体" pitchFamily="2" charset="-122"/>
              <a:ea typeface="方正超粗黑简体" pitchFamily="2" charset="-122"/>
            </a:endParaRPr>
          </a:p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养特长发展之根，争当“少艺少年”</a:t>
            </a:r>
            <a:endParaRPr lang="en-US" altLang="zh-CN" sz="2800">
              <a:latin typeface="方正超粗黑简体" pitchFamily="2" charset="-122"/>
              <a:ea typeface="方正超粗黑简体" pitchFamily="2" charset="-122"/>
            </a:endParaRPr>
          </a:p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养优秀品德之根，争当“美德少年”</a:t>
            </a:r>
            <a:endParaRPr lang="en-US" altLang="zh-CN" sz="2800">
              <a:latin typeface="方正超粗黑简体" pitchFamily="2" charset="-122"/>
              <a:ea typeface="方正超粗黑简体" pitchFamily="2" charset="-122"/>
            </a:endParaRPr>
          </a:p>
          <a:p>
            <a:pPr eaLnBrk="1" hangingPunct="1"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latin typeface="方正超粗黑简体" pitchFamily="2" charset="-122"/>
                <a:ea typeface="方正超粗黑简体" pitchFamily="2" charset="-122"/>
              </a:rPr>
              <a:t>养基本技能之根，争当“智慧少年”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895600" y="457200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方正超粗黑简体" pitchFamily="2" charset="-122"/>
                <a:ea typeface="方正超粗黑简体" pitchFamily="2" charset="-122"/>
              </a:rPr>
              <a:t>成长宣言</a:t>
            </a:r>
          </a:p>
        </p:txBody>
      </p:sp>
    </p:spTree>
    <p:extLst>
      <p:ext uri="{BB962C8B-B14F-4D97-AF65-F5344CB8AC3E}">
        <p14:creationId xmlns:p14="http://schemas.microsoft.com/office/powerpoint/2010/main" val="25203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5" y="1412776"/>
            <a:ext cx="8208912" cy="504056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        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</a:t>
            </a:r>
            <a:r>
              <a:rPr lang="zh-CN" altLang="en-US" sz="3600" b="1" dirty="0" smtClean="0"/>
              <a:t>同学们，你们长大了！再</a:t>
            </a:r>
            <a:r>
              <a:rPr lang="zh-CN" altLang="en-US" sz="3600" b="1" dirty="0"/>
              <a:t>也不是天真幼稚的孩童了</a:t>
            </a:r>
            <a:r>
              <a:rPr lang="zh-CN" altLang="en-US" sz="3600" b="1" dirty="0" smtClean="0"/>
              <a:t>，老师希望你们付出</a:t>
            </a:r>
            <a:r>
              <a:rPr lang="zh-CN" altLang="en-US" sz="3600" b="1" dirty="0"/>
              <a:t>加倍的努力、去奋斗、去拼搏，克服今后学习生活中的种种挫折和困难</a:t>
            </a:r>
            <a:r>
              <a:rPr lang="zh-CN" altLang="en-US" sz="3600" b="1" dirty="0" smtClean="0"/>
              <a:t>。老师将会一路陪伴你茁壮成长。</a:t>
            </a:r>
            <a:endParaRPr lang="en-US" altLang="zh-CN" sz="3600" b="1" dirty="0" smtClean="0"/>
          </a:p>
          <a:p>
            <a:pPr marL="0" indent="0">
              <a:buNone/>
            </a:pPr>
            <a:endParaRPr lang="en-US" altLang="zh-CN" sz="3600" b="1" dirty="0"/>
          </a:p>
          <a:p>
            <a:pPr marL="0" indent="0">
              <a:buNone/>
            </a:pPr>
            <a:endParaRPr lang="en-US" altLang="zh-CN" sz="3600" b="1" dirty="0"/>
          </a:p>
          <a:p>
            <a:pPr marL="0" indent="0">
              <a:buNone/>
            </a:pPr>
            <a:endParaRPr lang="zh-CN" altLang="en-US" sz="3600" b="1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 smtClean="0">
                <a:solidFill>
                  <a:srgbClr val="FFFF00"/>
                </a:solidFill>
              </a:rPr>
              <a:t>教师寄语</a:t>
            </a:r>
            <a:endParaRPr lang="zh-CN" altLang="en-US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4" name="Picture 4" descr="d1d8de2aca26ba32d42af1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68313" y="3357563"/>
            <a:ext cx="88931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>
                <a:solidFill>
                  <a:srgbClr val="FF33CC"/>
                </a:solidFill>
                <a:ea typeface="黑体" pitchFamily="2" charset="-122"/>
              </a:rPr>
              <a:t>更加努力！  更加坚强 ！ 学会责任！  学会感恩！</a:t>
            </a:r>
          </a:p>
        </p:txBody>
      </p:sp>
    </p:spTree>
    <p:extLst>
      <p:ext uri="{BB962C8B-B14F-4D97-AF65-F5344CB8AC3E}">
        <p14:creationId xmlns:p14="http://schemas.microsoft.com/office/powerpoint/2010/main" val="41618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7560" y="1412776"/>
            <a:ext cx="4143404" cy="27555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右箭头 8"/>
          <p:cNvSpPr/>
          <p:nvPr/>
        </p:nvSpPr>
        <p:spPr>
          <a:xfrm>
            <a:off x="3571868" y="2857496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59412" y="4666458"/>
            <a:ext cx="8984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对小老虎来说，成长是不再依赖妈妈，而是独自去觅食</a:t>
            </a:r>
            <a:r>
              <a:rPr lang="en-US" altLang="zh-CN" sz="4000" b="1" dirty="0" smtClean="0"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4000" b="1" dirty="0" smtClean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 descr="2787_1221553669Eb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412" y="1196752"/>
            <a:ext cx="3429024" cy="2571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en-US" smtClean="0">
              <a:ea typeface="宋体" pitchFamily="2" charset="-122"/>
            </a:endParaRPr>
          </a:p>
        </p:txBody>
      </p:sp>
      <p:pic>
        <p:nvPicPr>
          <p:cNvPr id="49155" name="内容占位符 3" descr="春天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9156" name="Text Box 4" descr="白色大理石"/>
          <p:cNvSpPr txBox="1">
            <a:spLocks noChangeArrowheads="1"/>
          </p:cNvSpPr>
          <p:nvPr/>
        </p:nvSpPr>
        <p:spPr bwMode="auto">
          <a:xfrm>
            <a:off x="609600" y="1600200"/>
            <a:ext cx="403440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9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父母的祝福</a:t>
            </a:r>
            <a:r>
              <a:rPr lang="zh-CN" altLang="en-US" sz="9600" dirty="0">
                <a:latin typeface="方正少儿简体" panose="03000509000000000000" pitchFamily="65" charset="-122"/>
                <a:ea typeface="方正少儿简体" panose="03000509000000000000" pitchFamily="65" charset="-122"/>
                <a:cs typeface="方正舒体简体"/>
              </a:rPr>
              <a:t>！</a:t>
            </a:r>
          </a:p>
        </p:txBody>
      </p:sp>
      <p:pic>
        <p:nvPicPr>
          <p:cNvPr id="2" name="十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44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生日歌，围着蛋糕许愿图片、生日快乐歌</a:t>
            </a:r>
          </a:p>
        </p:txBody>
      </p:sp>
      <p:pic>
        <p:nvPicPr>
          <p:cNvPr id="18436" name="Picture 4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135147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0"/>
            <a:ext cx="9409113" cy="76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007350" y="4962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31934" y="584531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方正喵呜体" panose="02010600010101010101" pitchFamily="2" charset="-122"/>
                <a:ea typeface="方正喵呜体" panose="02010600010101010101" pitchFamily="2" charset="-122"/>
              </a:rPr>
              <a:t>成长快乐</a:t>
            </a:r>
            <a:endParaRPr lang="zh-CN" altLang="en-US" sz="40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" name="儿童歌曲 - 生日歌 - 单曲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5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1" descr="20120829155043_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2627784" y="1718102"/>
            <a:ext cx="44805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6000" dirty="0" smtClean="0">
                <a:latin typeface="隶书" pitchFamily="49" charset="-122"/>
                <a:ea typeface="隶书" pitchFamily="49" charset="-122"/>
              </a:rPr>
              <a:t>三年级十岁成长礼到此结束！</a:t>
            </a:r>
            <a:endParaRPr lang="zh-CN" altLang="en-US" sz="6000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2" name="张韶涵 - 隐形的翅膀 - 东方红广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3c28a1b1172b7659082302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15400" y="-243408"/>
            <a:ext cx="4601633" cy="3451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85852" y="4185807"/>
            <a:ext cx="3502951" cy="26297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 7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8918" y="565229"/>
            <a:ext cx="2571752" cy="38576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195736" y="6165304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/>
              <a:t>1</a:t>
            </a:r>
            <a:endParaRPr lang="zh-CN" altLang="en-US" sz="4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315892" y="4422857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/>
              <a:t>  2</a:t>
            </a:r>
            <a:endParaRPr lang="zh-CN" alt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7596336" y="2494043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/>
              <a:t>   3</a:t>
            </a:r>
            <a:endParaRPr lang="zh-CN" alt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86008" y="5045293"/>
            <a:ext cx="6157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3600" b="1" dirty="0" smtClean="0">
                <a:latin typeface="黑体" pitchFamily="49" charset="-122"/>
                <a:ea typeface="黑体" pitchFamily="49" charset="-122"/>
              </a:rPr>
              <a:t>对雏鹰来说，成长是离开安乐窝，勇敢地去翱翔天空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36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CN" altLang="en-US" sz="8000" b="1" dirty="0" smtClean="0">
                <a:latin typeface="黑体" pitchFamily="49" charset="-122"/>
                <a:ea typeface="黑体" pitchFamily="49" charset="-122"/>
              </a:rPr>
              <a:t> 对于我们来说，       </a:t>
            </a:r>
            <a:endParaRPr lang="en-US" altLang="zh-CN" sz="8000" b="1" dirty="0" smtClean="0">
              <a:latin typeface="黑体" pitchFamily="49" charset="-122"/>
              <a:ea typeface="黑体" pitchFamily="49" charset="-122"/>
            </a:endParaRPr>
          </a:p>
          <a:p>
            <a:pPr>
              <a:buNone/>
            </a:pPr>
            <a:r>
              <a:rPr lang="en-US" altLang="zh-CN" sz="8000" b="1" dirty="0" smtClean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8000" b="1" dirty="0" smtClean="0">
                <a:latin typeface="黑体" pitchFamily="49" charset="-122"/>
                <a:ea typeface="黑体" pitchFamily="49" charset="-122"/>
              </a:rPr>
              <a:t>成长是</a:t>
            </a:r>
            <a:r>
              <a:rPr lang="en-US" altLang="zh-CN" sz="8000" b="1" dirty="0" smtClean="0">
                <a:latin typeface="黑体" pitchFamily="49" charset="-122"/>
                <a:ea typeface="黑体" pitchFamily="49" charset="-122"/>
              </a:rPr>
              <a:t>…</a:t>
            </a:r>
            <a:endParaRPr lang="zh-CN" altLang="en-US" sz="8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46089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dirty="0" smtClean="0">
                <a:solidFill>
                  <a:srgbClr val="FFFF00"/>
                </a:solidFill>
                <a:latin typeface="方正康体简体" pitchFamily="2" charset="-122"/>
                <a:ea typeface="方正康体简体" pitchFamily="2" charset="-122"/>
              </a:rPr>
              <a:t>说一说</a:t>
            </a:r>
            <a:endParaRPr lang="en-US" altLang="zh-CN" sz="11500" dirty="0">
              <a:solidFill>
                <a:srgbClr val="FFFF00"/>
              </a:solidFill>
              <a:latin typeface="方正康体简体" pitchFamily="2" charset="-122"/>
              <a:ea typeface="方正康体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12a3VD1150-21U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061574"/>
            <a:ext cx="3080660" cy="4525963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0"/>
            <a:ext cx="7686700" cy="796908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b="1" dirty="0" smtClean="0">
                <a:latin typeface="黑体" pitchFamily="49" charset="-122"/>
                <a:ea typeface="黑体" pitchFamily="49" charset="-122"/>
              </a:rPr>
            </a:br>
            <a:r>
              <a:rPr lang="en-US" altLang="zh-CN" b="1" dirty="0" smtClean="0">
                <a:latin typeface="黑体" pitchFamily="49" charset="-122"/>
                <a:ea typeface="黑体" pitchFamily="49" charset="-122"/>
              </a:rPr>
              <a:t>   </a:t>
            </a:r>
            <a:br>
              <a:rPr lang="en-US" altLang="zh-CN" b="1" dirty="0" smtClean="0">
                <a:latin typeface="黑体" pitchFamily="49" charset="-122"/>
                <a:ea typeface="黑体" pitchFamily="49" charset="-122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成长是不再像以前一样遇到困难哭泣，而是乐观从容地面对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黑体" pitchFamily="49" charset="-122"/>
                <a:ea typeface="黑体" pitchFamily="49" charset="-122"/>
              </a:rPr>
              <a:t>…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 descr="3608853_105147048243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8629" y="2060848"/>
            <a:ext cx="3138838" cy="4501639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286116" y="3429000"/>
            <a:ext cx="2428892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Your Smile你的微笑（班得瑞）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5">
                <p:cTn id="1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00916212226452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140888"/>
            <a:ext cx="3551211" cy="3857628"/>
          </a:xfrm>
        </p:spPr>
      </p:pic>
      <p:pic>
        <p:nvPicPr>
          <p:cNvPr id="5" name="图片 4" descr="20080517155518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8459" y="3212976"/>
            <a:ext cx="5130002" cy="35319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429124" y="500042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   成长是不再像以前那样依赖父母，而是逐步地学会独立</a:t>
            </a:r>
            <a:r>
              <a:rPr lang="en-US" altLang="zh-CN" sz="3200" b="1" dirty="0" smtClean="0">
                <a:latin typeface="黑体" pitchFamily="49" charset="-122"/>
                <a:ea typeface="黑体" pitchFamily="49" charset="-122"/>
              </a:rPr>
              <a:t>….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76837" cy="3451225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56" y="3429000"/>
            <a:ext cx="4565062" cy="3214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3571876"/>
            <a:ext cx="3925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成长是不再像以前那样总想着自己，而是学会了如何关心他人</a:t>
            </a:r>
            <a:r>
              <a:rPr lang="en-US" altLang="zh-CN" sz="3200" b="1" dirty="0" smtClean="0"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1020</TotalTime>
  <Words>1102</Words>
  <Application>Microsoft Office PowerPoint</Application>
  <PresentationFormat>全屏显示(4:3)</PresentationFormat>
  <Paragraphs>137</Paragraphs>
  <Slides>42</Slides>
  <Notes>1</Notes>
  <HiddenSlides>0</HiddenSlides>
  <MMClips>9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波形</vt:lpstr>
      <vt:lpstr>PowerPoint 演示文稿</vt:lpstr>
      <vt:lpstr>PowerPoint 演示文稿</vt:lpstr>
      <vt:lpstr>     对果实来说，成长是淡去青涩，变得甘甜……</vt:lpstr>
      <vt:lpstr>PowerPoint 演示文稿</vt:lpstr>
      <vt:lpstr>PowerPoint 演示文稿</vt:lpstr>
      <vt:lpstr>PowerPoint 演示文稿</vt:lpstr>
      <vt:lpstr>         成长是不再像以前一样遇到困难哭泣，而是乐观从容地面对…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站在十岁的路口      岁月的风铃在我耳边叮当作响  站在十岁的路口  我静静地凝望 目光直达梦想的远方 </vt:lpstr>
      <vt:lpstr>PowerPoint 演示文稿</vt:lpstr>
      <vt:lpstr>PowerPoint 演示文稿</vt:lpstr>
      <vt:lpstr>文明礼仪伴我成长</vt:lpstr>
      <vt:lpstr>文明礼仪教育</vt:lpstr>
      <vt:lpstr>小学生文明礼仪歌</vt:lpstr>
      <vt:lpstr>感恩之心伴我成长</vt:lpstr>
      <vt:lpstr>PowerPoint 演示文稿</vt:lpstr>
      <vt:lpstr>PowerPoint 演示文稿</vt:lpstr>
      <vt:lpstr>自信伴我成长</vt:lpstr>
      <vt:lpstr>小组讨论，展示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教师寄语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135</cp:revision>
  <dcterms:created xsi:type="dcterms:W3CDTF">2011-09-15T12:18:32Z</dcterms:created>
  <dcterms:modified xsi:type="dcterms:W3CDTF">2017-05-24T07:36:12Z</dcterms:modified>
</cp:coreProperties>
</file>