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6" r:id="rId4"/>
    <p:sldId id="295" r:id="rId5"/>
    <p:sldId id="299" r:id="rId6"/>
    <p:sldId id="294" r:id="rId7"/>
    <p:sldId id="297" r:id="rId8"/>
    <p:sldId id="298" r:id="rId9"/>
    <p:sldId id="275" r:id="rId10"/>
    <p:sldId id="276" r:id="rId11"/>
    <p:sldId id="303" r:id="rId12"/>
    <p:sldId id="300" r:id="rId13"/>
    <p:sldId id="301" r:id="rId14"/>
    <p:sldId id="302" r:id="rId15"/>
    <p:sldId id="304" r:id="rId16"/>
    <p:sldId id="305" r:id="rId17"/>
    <p:sldId id="328" r:id="rId18"/>
    <p:sldId id="353" r:id="rId19"/>
    <p:sldId id="332" r:id="rId20"/>
    <p:sldId id="330" r:id="rId21"/>
    <p:sldId id="333" r:id="rId22"/>
    <p:sldId id="354" r:id="rId23"/>
    <p:sldId id="338" r:id="rId24"/>
    <p:sldId id="339" r:id="rId25"/>
    <p:sldId id="340" r:id="rId26"/>
    <p:sldId id="262" r:id="rId27"/>
    <p:sldId id="335" r:id="rId28"/>
    <p:sldId id="348" r:id="rId29"/>
    <p:sldId id="337" r:id="rId30"/>
    <p:sldId id="263" r:id="rId31"/>
    <p:sldId id="264" r:id="rId3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55" d="100"/>
          <a:sy n="55" d="100"/>
        </p:scale>
        <p:origin x="114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8DDD6-7671-4E1D-B0F8-A7264842C5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0575F-CD0E-4654-8174-10D6AF5EEE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B9EDF-88AD-4B6D-816A-EBC8CF1301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6437C-4617-44B7-B3DA-5E5ECA1B0A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9D4EC-BC3E-48A8-88DB-8310EF7945E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7B7EE-A8CC-49C5-9343-F49DAAFF195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8E587-383A-4105-88A8-88FC544EC0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1BFBC-3F58-4BD8-B4CB-C9B4F99F1D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A97D-6269-47ED-90D8-D16273AAB1F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E5D46-74C6-4B34-B755-18A0848C85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38EE6-F4D6-4E17-AE07-2A56E4F4867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noProof="1"/>
            </a:lvl1pPr>
          </a:lstStyle>
          <a:p>
            <a:pPr>
              <a:defRPr/>
            </a:pPr>
            <a:fld id="{C0D2BDE0-A5E1-4254-94EB-2B08CC547DF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microsoft.com/office/2007/relationships/media" Target="file:///C:\Users\37281\Desktop\&#24179;&#29256;&#35838;&#20214;&#24102;&#38899;&#20048;\&#24179;&#29256;&#35838;&#20214;&#24102;&#38899;&#20048;\&#32431;&#38899;&#20048;%20-%20&#22320;&#38663;&#35686;&#25253;.mp3" TargetMode="External"/><Relationship Id="rId2" Type="http://schemas.openxmlformats.org/officeDocument/2006/relationships/audio" Target="file:///C:\Users\37281\Desktop\&#24179;&#29256;&#35838;&#20214;&#24102;&#38899;&#20048;\&#24179;&#29256;&#35838;&#20214;&#24102;&#38899;&#20048;\&#32431;&#38899;&#20048;%20-%20&#22320;&#38663;&#35686;&#25253;.mp3" TargetMode="Externa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298700"/>
            <a:ext cx="915035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885190" y="272414"/>
            <a:ext cx="7719695" cy="18611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1500" b="1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地 震 来 了</a:t>
            </a:r>
            <a:endParaRPr lang="zh-CN" altLang="en-US" sz="11500" b="1" noProof="1">
              <a:blipFill>
                <a:blip r:embed="rId2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163" y="-26988"/>
            <a:ext cx="9731376" cy="689768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975" y="-50800"/>
            <a:ext cx="4716463" cy="69596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4850" y="-14288"/>
            <a:ext cx="4810125" cy="689768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25" y="-63500"/>
            <a:ext cx="9337675" cy="69596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5563" y="895350"/>
            <a:ext cx="9255126" cy="506571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2225"/>
            <a:ext cx="6065838" cy="687387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4928" y="0"/>
            <a:ext cx="9191626" cy="6896100"/>
          </a:xfrm>
        </p:spPr>
      </p:pic>
      <p:sp>
        <p:nvSpPr>
          <p:cNvPr id="17410" name="标题 1"/>
          <p:cNvSpPr>
            <a:spLocks noGrp="1" noChangeArrowheads="1"/>
          </p:cNvSpPr>
          <p:nvPr>
            <p:ph type="title"/>
          </p:nvPr>
        </p:nvSpPr>
        <p:spPr>
          <a:xfrm>
            <a:off x="247650" y="1638300"/>
            <a:ext cx="8229600" cy="1143000"/>
          </a:xfrm>
        </p:spPr>
        <p:txBody>
          <a:bodyPr/>
          <a:lstStyle/>
          <a:p>
            <a:r>
              <a:rPr lang="zh-CN" altLang="en-US" sz="5400" b="1"/>
              <a:t>地震的形成</a:t>
            </a:r>
            <a:endParaRPr lang="zh-CN" altLang="en-US" sz="54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8674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-3175"/>
            <a:ext cx="9150350" cy="6862763"/>
          </a:xfrm>
        </p:spPr>
      </p:pic>
      <p:sp>
        <p:nvSpPr>
          <p:cNvPr id="100" name="文本框 99"/>
          <p:cNvSpPr txBox="1"/>
          <p:nvPr/>
        </p:nvSpPr>
        <p:spPr>
          <a:xfrm>
            <a:off x="1390015" y="1417955"/>
            <a:ext cx="557593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altLang="zh-CN" sz="3200" b="0">
                <a:latin typeface="Calibri" panose="020F0502020204030204" charset="0"/>
                <a:ea typeface="宋体" panose="02010600030101010101" pitchFamily="2" charset="-122"/>
              </a:rPr>
              <a:t>         </a:t>
            </a:r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地震成因目前有大陆漂移学说和板块构造学说两种说法，他是一种自然现象。全球平均每年约发生</a:t>
            </a:r>
            <a:r>
              <a:rPr lang="en-US" sz="32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500 </a:t>
            </a:r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万次地震。其中，人们感受到的约</a:t>
            </a:r>
            <a:r>
              <a:rPr lang="en-US" sz="3200" b="0">
                <a:latin typeface="Calibri" panose="020F0502020204030204" charset="0"/>
                <a:ea typeface="宋体" panose="02010600030101010101" pitchFamily="2" charset="-122"/>
              </a:rPr>
              <a:t> 5 </a:t>
            </a:r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万次，造成破</a:t>
            </a:r>
            <a:r>
              <a:rPr lang="en-US" sz="3200" b="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坏的约</a:t>
            </a:r>
            <a:r>
              <a:rPr lang="en-US" sz="3200" b="0">
                <a:latin typeface="Calibri" panose="020F0502020204030204" charset="0"/>
                <a:ea typeface="宋体" panose="02010600030101010101" pitchFamily="2" charset="-122"/>
              </a:rPr>
              <a:t> 1000 </a:t>
            </a:r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次，</a:t>
            </a:r>
            <a:r>
              <a:rPr lang="en-US" sz="3200" b="0">
                <a:latin typeface="Calibri" panose="020F0502020204030204" charset="0"/>
                <a:ea typeface="宋体" panose="02010600030101010101" pitchFamily="2" charset="-122"/>
              </a:rPr>
              <a:t>7 </a:t>
            </a:r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级以上强烈地震约</a:t>
            </a:r>
            <a:r>
              <a:rPr lang="en-US" sz="3200" b="0">
                <a:latin typeface="Calibri" panose="020F0502020204030204" charset="0"/>
                <a:ea typeface="宋体" panose="02010600030101010101" pitchFamily="2" charset="-122"/>
              </a:rPr>
              <a:t> 18 </a:t>
            </a:r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次。</a:t>
            </a:r>
            <a:endParaRPr lang="en-US" altLang="zh-CN" sz="32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813" y="-19050"/>
            <a:ext cx="9191626" cy="6896100"/>
          </a:xfrm>
        </p:spPr>
      </p:pic>
      <p:sp>
        <p:nvSpPr>
          <p:cNvPr id="18434" name="标题 1"/>
          <p:cNvSpPr>
            <a:spLocks noGrp="1" noChangeArrowheads="1"/>
          </p:cNvSpPr>
          <p:nvPr>
            <p:ph type="title"/>
          </p:nvPr>
        </p:nvSpPr>
        <p:spPr>
          <a:xfrm>
            <a:off x="247650" y="1638300"/>
            <a:ext cx="8229600" cy="1143000"/>
          </a:xfrm>
        </p:spPr>
        <p:txBody>
          <a:bodyPr/>
          <a:lstStyle/>
          <a:p>
            <a:r>
              <a:rPr lang="zh-CN" altLang="en-US" sz="5400" b="1"/>
              <a:t>地震前兆</a:t>
            </a:r>
            <a:endParaRPr lang="en-US" altLang="zh-CN" sz="54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813" y="-19050"/>
            <a:ext cx="9191626" cy="6896100"/>
          </a:xfrm>
        </p:spPr>
      </p:pic>
      <p:sp>
        <p:nvSpPr>
          <p:cNvPr id="19458" name="标题 1"/>
          <p:cNvSpPr>
            <a:spLocks noGrp="1" noChangeArrowheads="1"/>
          </p:cNvSpPr>
          <p:nvPr>
            <p:ph type="title"/>
          </p:nvPr>
        </p:nvSpPr>
        <p:spPr>
          <a:xfrm>
            <a:off x="247650" y="1638300"/>
            <a:ext cx="8229600" cy="1143000"/>
          </a:xfrm>
        </p:spPr>
        <p:txBody>
          <a:bodyPr/>
          <a:lstStyle/>
          <a:p>
            <a:r>
              <a:rPr lang="zh-CN" altLang="en-US" sz="5400" b="1"/>
              <a:t>地震发生时怎么做</a:t>
            </a:r>
            <a:endParaRPr lang="zh-CN" altLang="en-US" sz="54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6000" y="-39688"/>
            <a:ext cx="10193338" cy="691197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482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560" y="-10795"/>
            <a:ext cx="9215120" cy="690181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813" y="-19050"/>
            <a:ext cx="9191626" cy="6896100"/>
          </a:xfrm>
        </p:spPr>
      </p:pic>
      <p:sp>
        <p:nvSpPr>
          <p:cNvPr id="27650" name="标题 1"/>
          <p:cNvSpPr>
            <a:spLocks noGrp="1" noChangeArrowheads="1"/>
          </p:cNvSpPr>
          <p:nvPr>
            <p:ph type="title"/>
          </p:nvPr>
        </p:nvSpPr>
        <p:spPr>
          <a:xfrm>
            <a:off x="644525" y="1638300"/>
            <a:ext cx="7832725" cy="1143000"/>
          </a:xfrm>
        </p:spPr>
        <p:txBody>
          <a:bodyPr/>
          <a:lstStyle/>
          <a:p>
            <a:pPr algn="l"/>
            <a:r>
              <a:rPr lang="en-US" altLang="zh-CN" sz="3200" b="1"/>
              <a:t>       </a:t>
            </a:r>
            <a:br>
              <a:rPr lang="en-US" altLang="zh-CN" sz="3200" b="1"/>
            </a:br>
            <a:br>
              <a:rPr lang="en-US" altLang="zh-CN" sz="3200" b="1"/>
            </a:br>
            <a:r>
              <a:rPr lang="en-US" altLang="zh-CN" sz="2800" b="1"/>
              <a:t>        </a:t>
            </a:r>
            <a:br>
              <a:rPr lang="en-US" altLang="zh-CN" sz="2800" b="1"/>
            </a:br>
            <a:br>
              <a:rPr lang="en-US" altLang="zh-CN" sz="2800" b="1"/>
            </a:br>
            <a:br>
              <a:rPr lang="en-US" altLang="zh-CN" sz="2800" b="1"/>
            </a:br>
            <a:br>
              <a:rPr lang="en-US" altLang="zh-CN" sz="2800" b="1"/>
            </a:br>
            <a:br>
              <a:rPr lang="en-US" altLang="zh-CN" sz="2800" b="1"/>
            </a:br>
            <a:r>
              <a:rPr lang="en-US" altLang="zh-CN" sz="2800" b="1"/>
              <a:t>       </a:t>
            </a:r>
            <a:r>
              <a:rPr lang="zh-CN" altLang="en-US" sz="2800" b="1"/>
              <a:t>紧急避险的重要性：经验表明，破坏性地震发生时，从人们发现地光、地声，感觉有震动，到房屋破坏、倒塌，形成灾害，有十几秒，最多三十几秒的时间。这段极短的时间叫预警时间。</a:t>
            </a:r>
            <a:br>
              <a:rPr lang="zh-CN" altLang="en-US" sz="2800" b="1"/>
            </a:br>
            <a:r>
              <a:rPr lang="zh-CN" altLang="en-US" sz="2800" b="1"/>
              <a:t>       逃生原则：</a:t>
            </a:r>
            <a:r>
              <a:rPr lang="zh-CN" altLang="en-US" sz="2800" b="1">
                <a:sym typeface="+mn-ea"/>
              </a:rPr>
              <a:t>现在城市居民多住高层楼房，根本来不及跑到楼外，反而</a:t>
            </a:r>
            <a:r>
              <a:rPr lang="zh-CN" altLang="en-US" sz="2800" b="1">
                <a:sym typeface="+mn-ea"/>
              </a:rPr>
              <a:t>会因楼道中的拥挤践踏造成伤亡。</a:t>
            </a:r>
            <a:r>
              <a:rPr lang="zh-CN" altLang="en-US" sz="2800" b="1"/>
              <a:t>破坏性地震突然发生时，采取就近躲避，震后迅速撤离的方法是应急避险的好办法。当然，如果身处楼房一层，能直接跑到室外安全地点也是可行的。</a:t>
            </a:r>
            <a:endParaRPr lang="zh-CN" altLang="en-US" sz="28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1506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3" y="11113"/>
            <a:ext cx="9034462" cy="6918325"/>
          </a:xfrm>
        </p:spPr>
      </p:pic>
      <p:pic>
        <p:nvPicPr>
          <p:cNvPr id="21507" name="图片 1" descr="14404846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1113"/>
            <a:ext cx="9128125" cy="710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2530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400" y="-79375"/>
            <a:ext cx="9572625" cy="701357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3554" name="内容占位符 4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0650" y="-66675"/>
            <a:ext cx="9385300" cy="70151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4578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" y="-30163"/>
            <a:ext cx="9034463" cy="6918326"/>
          </a:xfrm>
        </p:spPr>
      </p:pic>
      <p:sp>
        <p:nvSpPr>
          <p:cNvPr id="24579" name="文本框 1"/>
          <p:cNvSpPr txBox="1">
            <a:spLocks noChangeArrowheads="1"/>
          </p:cNvSpPr>
          <p:nvPr/>
        </p:nvSpPr>
        <p:spPr bwMode="auto">
          <a:xfrm>
            <a:off x="295275" y="942975"/>
            <a:ext cx="79168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/>
              <a:t>平房，楼房，室外，电梯里，行驶的车内</a:t>
            </a:r>
            <a:r>
              <a:rPr lang="en-US" altLang="zh-CN" sz="4800"/>
              <a:t>……</a:t>
            </a:r>
            <a:endParaRPr lang="en-US" altLang="zh-CN" sz="4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" y="19050"/>
            <a:ext cx="9093200" cy="6819900"/>
          </a:xfrm>
        </p:spPr>
      </p:pic>
      <p:sp>
        <p:nvSpPr>
          <p:cNvPr id="25602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5603" name="文本框 4"/>
          <p:cNvSpPr txBox="1">
            <a:spLocks noChangeArrowheads="1"/>
          </p:cNvSpPr>
          <p:nvPr/>
        </p:nvSpPr>
        <p:spPr bwMode="auto">
          <a:xfrm>
            <a:off x="618490" y="1055053"/>
            <a:ext cx="5943600" cy="483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/>
              <a:t>       </a:t>
            </a:r>
            <a:r>
              <a:rPr lang="zh-CN" altLang="en-US" sz="2800"/>
              <a:t>在公共场所，如车站、商店、影剧院、教室等场所切忌乱逃，要保持冷静，就地择物如椅子等躲避，伏而待定，然后听从指挥，有序撤离。记住不要随便点明火，因为空气中可能有易燃易爆气体，以免发生爆炸危险。在室外应选择安全开阔地避震，避开高大建筑物；避开危险物、高耸物或悬挂物，避免地震时被砸伤。</a:t>
            </a:r>
            <a:r>
              <a:rPr lang="zh-CN" altLang="en-US" sz="2800">
                <a:sym typeface="+mn-ea"/>
              </a:rPr>
              <a:t>无论在何处躲避，都要尽量用棉被、枕头、书包或其他软物体保护头部。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823913"/>
            <a:ext cx="9237663" cy="875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纯音乐 - 地震警报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6155161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813" y="-19050"/>
            <a:ext cx="9191626" cy="6896100"/>
          </a:xfrm>
        </p:spPr>
      </p:pic>
      <p:sp>
        <p:nvSpPr>
          <p:cNvPr id="27650" name="标题 1"/>
          <p:cNvSpPr>
            <a:spLocks noGrp="1" noChangeArrowheads="1"/>
          </p:cNvSpPr>
          <p:nvPr>
            <p:ph type="title"/>
          </p:nvPr>
        </p:nvSpPr>
        <p:spPr>
          <a:xfrm>
            <a:off x="247650" y="1638300"/>
            <a:ext cx="8229600" cy="1143000"/>
          </a:xfrm>
        </p:spPr>
        <p:txBody>
          <a:bodyPr/>
          <a:lstStyle/>
          <a:p>
            <a:br>
              <a:rPr lang="zh-CN" altLang="en-US" sz="5400" b="1"/>
            </a:br>
            <a:br>
              <a:rPr lang="zh-CN" altLang="en-US" sz="5400" b="1"/>
            </a:br>
            <a:br>
              <a:rPr lang="zh-CN" altLang="en-US" sz="5400" b="1"/>
            </a:br>
            <a:r>
              <a:rPr lang="zh-CN" altLang="en-US" sz="5400" b="1"/>
              <a:t>如何自救</a:t>
            </a:r>
            <a:endParaRPr lang="zh-CN" altLang="en-US" sz="54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8674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-3175"/>
            <a:ext cx="9150350" cy="6862763"/>
          </a:xfrm>
        </p:spPr>
      </p:pic>
      <p:sp>
        <p:nvSpPr>
          <p:cNvPr id="28675" name="文本框 1"/>
          <p:cNvSpPr txBox="1">
            <a:spLocks noChangeArrowheads="1"/>
          </p:cNvSpPr>
          <p:nvPr/>
        </p:nvSpPr>
        <p:spPr bwMode="auto">
          <a:xfrm>
            <a:off x="1925638" y="2781300"/>
            <a:ext cx="4157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/>
              <a:t>地震知识问答</a:t>
            </a:r>
            <a:endParaRPr lang="zh-CN" altLang="en-US"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6150" y="-20638"/>
            <a:ext cx="5172075" cy="6899276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-12700"/>
            <a:ext cx="9186863" cy="6889750"/>
          </a:xfrm>
        </p:spPr>
      </p:pic>
      <p:sp>
        <p:nvSpPr>
          <p:cNvPr id="29698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/>
              <a:t>家作</a:t>
            </a:r>
            <a:endParaRPr lang="zh-CN" altLang="en-US" b="1"/>
          </a:p>
        </p:txBody>
      </p:sp>
      <p:sp>
        <p:nvSpPr>
          <p:cNvPr id="29699" name="文本框 99"/>
          <p:cNvSpPr txBox="1">
            <a:spLocks noChangeArrowheads="1"/>
          </p:cNvSpPr>
          <p:nvPr/>
        </p:nvSpPr>
        <p:spPr bwMode="auto">
          <a:xfrm>
            <a:off x="876300" y="1538288"/>
            <a:ext cx="7688263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latin typeface="Calibri" panose="020F0502020204030204" charset="0"/>
              </a:rPr>
              <a:t>     </a:t>
            </a:r>
            <a:r>
              <a:rPr lang="en-US" altLang="zh-CN" sz="3200">
                <a:latin typeface="Calibri" panose="020F0502020204030204" charset="0"/>
              </a:rPr>
              <a:t>    </a:t>
            </a:r>
            <a:r>
              <a:rPr lang="zh-CN" altLang="zh-CN" sz="3200">
                <a:latin typeface="Calibri" panose="020F0502020204030204" charset="0"/>
              </a:rPr>
              <a:t>结合你所学的知识，请以我是小小宣传员为主题，设计一份有关地震与防震的宣传单，向爸爸妈妈、邻居宣传有关地震与防震的知识与技能，进一步提高他们防震减灾的能力，用自己的力量为社会尽到自己的责任吧！</a:t>
            </a:r>
            <a:endParaRPr lang="zh-CN" altLang="en-US"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988" y="-3175"/>
            <a:ext cx="9240838" cy="69246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-6350"/>
            <a:ext cx="9150350" cy="68659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" y="-14288"/>
            <a:ext cx="9786938" cy="691038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-76200"/>
            <a:ext cx="9178926" cy="69469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638"/>
            <a:ext cx="9144000" cy="609758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内容占位符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" y="482600"/>
            <a:ext cx="9023350" cy="549433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WPS 演示</Application>
  <PresentationFormat>全屏显示(4:3)</PresentationFormat>
  <Paragraphs>24</Paragraphs>
  <Slides>30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Arial Unicode MS</vt:lpstr>
      <vt:lpstr>Calibri</vt:lpstr>
      <vt:lpstr>Times New Roman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地震的形成</vt:lpstr>
      <vt:lpstr>PowerPoint 演示文稿</vt:lpstr>
      <vt:lpstr>地震前兆</vt:lpstr>
      <vt:lpstr>地震发生时怎么做</vt:lpstr>
      <vt:lpstr>PowerPoint 演示文稿</vt:lpstr>
      <vt:lpstr>如何自救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如何自救</vt:lpstr>
      <vt:lpstr>PowerPoint 演示文稿</vt:lpstr>
      <vt:lpstr>家作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lanbing</dc:creator>
  <cp:lastModifiedBy>DELL</cp:lastModifiedBy>
  <cp:revision>48</cp:revision>
  <dcterms:created xsi:type="dcterms:W3CDTF">2017-11-24T03:00:00Z</dcterms:created>
  <dcterms:modified xsi:type="dcterms:W3CDTF">2018-05-16T10:55:06Z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