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73" r:id="rId6"/>
    <p:sldId id="259" r:id="rId7"/>
    <p:sldId id="268" r:id="rId8"/>
    <p:sldId id="267" r:id="rId9"/>
    <p:sldId id="269" r:id="rId10"/>
    <p:sldId id="270" r:id="rId11"/>
    <p:sldId id="266" r:id="rId12"/>
    <p:sldId id="271" r:id="rId13"/>
    <p:sldId id="272" r:id="rId14"/>
    <p:sldId id="265" r:id="rId15"/>
    <p:sldId id="264" r:id="rId16"/>
    <p:sldId id="263" r:id="rId17"/>
    <p:sldId id="262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  <a:srgbClr val="D60093"/>
    <a:srgbClr val="FFFF99"/>
    <a:srgbClr val="66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64" d="100"/>
          <a:sy n="64" d="100"/>
        </p:scale>
        <p:origin x="-15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93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56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51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91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00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64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64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15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25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42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89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FF5E1-315E-4AFE-9741-8813BFC7CCAE}" type="datetimeFigureOut">
              <a:rPr lang="zh-CN" altLang="en-US" smtClean="0"/>
              <a:t>2018/4/7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BC1F4-A6F4-47A8-827C-3CCD38C8A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158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 descr="ImageLink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73325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179512" y="5784870"/>
            <a:ext cx="9228809" cy="92333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她们也是一道靓丽的风景线！</a:t>
            </a:r>
            <a:endParaRPr lang="zh-CN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07704" y="188640"/>
            <a:ext cx="5256584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zh-CN" altLang="en-US" sz="7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D60093"/>
                </a:solidFill>
                <a:effectLst>
                  <a:glow rad="127000">
                    <a:srgbClr val="FFFFCC"/>
                  </a:glow>
                </a:effectLst>
                <a:latin typeface="华文彩云" pitchFamily="2" charset="-122"/>
                <a:ea typeface="华文彩云" pitchFamily="2" charset="-122"/>
              </a:rPr>
              <a:t>驿路梨花</a:t>
            </a:r>
            <a:endParaRPr lang="en-US" altLang="zh-CN" sz="72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D60093"/>
              </a:solidFill>
              <a:effectLst>
                <a:glow rad="127000">
                  <a:srgbClr val="FFFFCC"/>
                </a:glow>
              </a:effectLst>
              <a:latin typeface="华文彩云" pitchFamily="2" charset="-122"/>
              <a:ea typeface="华文彩云" pitchFamily="2" charset="-122"/>
            </a:endParaRPr>
          </a:p>
          <a:p>
            <a:pPr algn="ctr"/>
            <a:r>
              <a:rPr lang="zh-CN" altLang="en-US" sz="54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D60093"/>
                </a:solidFill>
                <a:effectLst>
                  <a:glow rad="127000">
                    <a:srgbClr val="FFFFCC"/>
                  </a:glow>
                </a:effectLst>
                <a:latin typeface="华文彩云" pitchFamily="2" charset="-122"/>
                <a:ea typeface="华文彩云" pitchFamily="2" charset="-122"/>
              </a:rPr>
              <a:t>                     </a:t>
            </a:r>
            <a:r>
              <a:rPr lang="zh-CN" altLang="en-US" sz="4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D60093"/>
                </a:solidFill>
                <a:effectLst>
                  <a:glow rad="127000">
                    <a:srgbClr val="FFFFCC"/>
                  </a:glow>
                </a:effectLst>
                <a:latin typeface="华文彩云" pitchFamily="2" charset="-122"/>
                <a:ea typeface="华文彩云" pitchFamily="2" charset="-122"/>
              </a:rPr>
              <a:t>彭荆凤</a:t>
            </a:r>
            <a:endParaRPr lang="zh-CN" altLang="en-US" sz="40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D60093"/>
              </a:solidFill>
              <a:effectLst>
                <a:glow rad="127000">
                  <a:srgbClr val="FFFFCC"/>
                </a:glow>
              </a:effectLst>
              <a:latin typeface="华文彩云" pitchFamily="2" charset="-122"/>
              <a:ea typeface="华文彩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495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96" y="-1358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76672"/>
            <a:ext cx="8228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/>
              <a:t>小屋的主人都分别做了什么？</a:t>
            </a:r>
            <a:endParaRPr lang="zh-CN" alt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624444"/>
            <a:ext cx="8012130" cy="1077218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FF00"/>
                </a:solidFill>
              </a:rPr>
              <a:t>“我”和老余修葺茅屋，把屋前屋后的排水</a:t>
            </a:r>
            <a:endParaRPr lang="en-US" altLang="zh-CN" sz="3200" b="1" dirty="0" smtClean="0">
              <a:solidFill>
                <a:srgbClr val="FFFF00"/>
              </a:solidFill>
            </a:endParaRPr>
          </a:p>
          <a:p>
            <a:r>
              <a:rPr lang="zh-CN" altLang="en-US" sz="3200" b="1" dirty="0" smtClean="0">
                <a:solidFill>
                  <a:srgbClr val="FFFF00"/>
                </a:solidFill>
              </a:rPr>
              <a:t>沟挖深。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180" y="2924944"/>
            <a:ext cx="8012130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FF00"/>
                </a:solidFill>
              </a:rPr>
              <a:t>瑶族老人送粮食、帮助我们一起修葺茅屋。</a:t>
            </a:r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861047"/>
            <a:ext cx="5540299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哈尼小姑娘、梨花照料茅屋。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4797151"/>
            <a:ext cx="3892412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解放军战士盖茅屋。</a:t>
            </a:r>
          </a:p>
        </p:txBody>
      </p:sp>
    </p:spTree>
    <p:extLst>
      <p:ext uri="{BB962C8B-B14F-4D97-AF65-F5344CB8AC3E}">
        <p14:creationId xmlns:p14="http://schemas.microsoft.com/office/powerpoint/2010/main" val="14773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8116" y="5815"/>
            <a:ext cx="575029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赞</a:t>
            </a:r>
            <a:r>
              <a:rPr lang="zh-CN" altLang="en-US" sz="54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“梨花”之精神</a:t>
            </a:r>
            <a:endParaRPr lang="zh-CN" altLang="en-US" sz="5400" b="1" cap="none" spc="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16" y="1268760"/>
            <a:ext cx="84946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         为什么课文要以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驿路梨花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为题？下面是本文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所有描写梨花的句子，请加以分析，并得出结论。</a:t>
            </a:r>
            <a:endParaRPr lang="zh-CN" alt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420888"/>
            <a:ext cx="902362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2800" b="1" dirty="0" smtClean="0">
                <a:solidFill>
                  <a:srgbClr val="D60093"/>
                </a:solidFill>
              </a:rPr>
              <a:t>（</a:t>
            </a:r>
            <a:r>
              <a:rPr lang="en-US" altLang="zh-CN" sz="2800" b="1" dirty="0" smtClean="0">
                <a:solidFill>
                  <a:srgbClr val="D60093"/>
                </a:solidFill>
              </a:rPr>
              <a:t>1</a:t>
            </a:r>
            <a:r>
              <a:rPr lang="zh-CN" altLang="en-US" sz="2800" b="1" dirty="0" smtClean="0">
                <a:solidFill>
                  <a:srgbClr val="D60093"/>
                </a:solidFill>
              </a:rPr>
              <a:t>）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白色梨花开满枝头</a:t>
            </a:r>
            <a:r>
              <a:rPr lang="zh-CN" altLang="en-US" sz="2800" b="1" dirty="0" smtClean="0">
                <a:solidFill>
                  <a:srgbClr val="D60093"/>
                </a:solidFill>
              </a:rPr>
              <a:t>，多么美丽的一片梨树林啊！</a:t>
            </a:r>
            <a:endParaRPr lang="en-US" altLang="zh-CN" sz="2800" b="1" dirty="0" smtClean="0">
              <a:solidFill>
                <a:srgbClr val="D60093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D60093"/>
                </a:solidFill>
              </a:rPr>
              <a:t> </a:t>
            </a:r>
            <a:r>
              <a:rPr lang="zh-CN" altLang="en-US" sz="2800" b="1" dirty="0" smtClean="0">
                <a:solidFill>
                  <a:srgbClr val="D60093"/>
                </a:solidFill>
              </a:rPr>
              <a:t>           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……</a:t>
            </a:r>
            <a:r>
              <a:rPr lang="zh-CN" altLang="en-US" sz="2800" b="1" dirty="0" smtClean="0">
                <a:solidFill>
                  <a:srgbClr val="D60093"/>
                </a:solidFill>
              </a:rPr>
              <a:t>山间的夜风吹得人脸上凉凉的，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梨花</a:t>
            </a:r>
            <a:r>
              <a:rPr lang="zh-CN" altLang="zh-CN" sz="2800" b="1" dirty="0">
                <a:solidFill>
                  <a:srgbClr val="D60093"/>
                </a:solidFill>
              </a:rPr>
              <a:t>的白色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花</a:t>
            </a:r>
            <a:endParaRPr lang="en-US" altLang="zh-CN" sz="2800" b="1" dirty="0" smtClean="0">
              <a:solidFill>
                <a:srgbClr val="D60093"/>
              </a:solidFill>
            </a:endParaRPr>
          </a:p>
          <a:p>
            <a:pPr lvl="0"/>
            <a:r>
              <a:rPr lang="en-US" altLang="zh-CN" sz="2800" b="1" dirty="0">
                <a:solidFill>
                  <a:srgbClr val="D60093"/>
                </a:solidFill>
              </a:rPr>
              <a:t> </a:t>
            </a:r>
            <a:r>
              <a:rPr lang="en-US" altLang="zh-CN" sz="2800" b="1" dirty="0" smtClean="0">
                <a:solidFill>
                  <a:srgbClr val="D60093"/>
                </a:solidFill>
              </a:rPr>
              <a:t>          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瓣轻轻飘落在</a:t>
            </a:r>
            <a:r>
              <a:rPr lang="zh-CN" altLang="zh-CN" sz="2800" b="1" dirty="0">
                <a:solidFill>
                  <a:srgbClr val="D60093"/>
                </a:solidFill>
              </a:rPr>
              <a:t>我们身上。</a:t>
            </a:r>
          </a:p>
          <a:p>
            <a:pPr lvl="0"/>
            <a:r>
              <a:rPr lang="zh-CN" altLang="en-US" sz="2800" b="1" dirty="0" smtClean="0">
                <a:solidFill>
                  <a:srgbClr val="D60093"/>
                </a:solidFill>
              </a:rPr>
              <a:t>（</a:t>
            </a:r>
            <a:r>
              <a:rPr lang="en-US" altLang="zh-CN" sz="2800" b="1" dirty="0" smtClean="0">
                <a:solidFill>
                  <a:srgbClr val="D60093"/>
                </a:solidFill>
              </a:rPr>
              <a:t>2</a:t>
            </a:r>
            <a:r>
              <a:rPr lang="zh-CN" altLang="en-US" sz="2800" b="1" dirty="0" smtClean="0">
                <a:solidFill>
                  <a:srgbClr val="D60093"/>
                </a:solidFill>
              </a:rPr>
              <a:t>）原来对门山上有个名叫梨花的哈尼小姑娘。</a:t>
            </a:r>
            <a:endParaRPr lang="en-US" altLang="zh-CN" sz="2800" b="1" dirty="0" smtClean="0">
              <a:solidFill>
                <a:srgbClr val="D60093"/>
              </a:solidFill>
            </a:endParaRPr>
          </a:p>
          <a:p>
            <a:pPr lvl="0"/>
            <a:r>
              <a:rPr lang="zh-CN" altLang="en-US" sz="2800" b="1" dirty="0">
                <a:solidFill>
                  <a:srgbClr val="D60093"/>
                </a:solidFill>
              </a:rPr>
              <a:t>（</a:t>
            </a:r>
            <a:r>
              <a:rPr lang="en-US" altLang="zh-CN" sz="2800" b="1" dirty="0">
                <a:solidFill>
                  <a:srgbClr val="D60093"/>
                </a:solidFill>
              </a:rPr>
              <a:t>3</a:t>
            </a:r>
            <a:r>
              <a:rPr lang="zh-CN" altLang="en-US" sz="2800" b="1" dirty="0">
                <a:solidFill>
                  <a:srgbClr val="D60093"/>
                </a:solidFill>
              </a:rPr>
              <a:t>）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……</a:t>
            </a:r>
            <a:r>
              <a:rPr lang="zh-CN" altLang="zh-CN" sz="2800" b="1" dirty="0">
                <a:solidFill>
                  <a:srgbClr val="D60093"/>
                </a:solidFill>
              </a:rPr>
              <a:t>梦中恍惚在那香气四溢的梨花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林</a:t>
            </a:r>
            <a:r>
              <a:rPr lang="zh-CN" altLang="en-US" sz="2800" b="1" dirty="0" smtClean="0">
                <a:solidFill>
                  <a:srgbClr val="D60093"/>
                </a:solidFill>
              </a:rPr>
              <a:t>里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漫步</a:t>
            </a:r>
            <a:r>
              <a:rPr lang="zh-CN" altLang="zh-CN" sz="2800" b="1" dirty="0">
                <a:solidFill>
                  <a:srgbClr val="D60093"/>
                </a:solidFill>
              </a:rPr>
              <a:t>，还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看</a:t>
            </a:r>
            <a:endParaRPr lang="en-US" altLang="zh-CN" sz="2800" b="1" dirty="0" smtClean="0">
              <a:solidFill>
                <a:srgbClr val="D60093"/>
              </a:solidFill>
            </a:endParaRPr>
          </a:p>
          <a:p>
            <a:pPr lvl="0"/>
            <a:r>
              <a:rPr lang="en-US" altLang="zh-CN" sz="2800" b="1" dirty="0">
                <a:solidFill>
                  <a:srgbClr val="D60093"/>
                </a:solidFill>
              </a:rPr>
              <a:t> </a:t>
            </a:r>
            <a:r>
              <a:rPr lang="en-US" altLang="zh-CN" sz="2800" b="1" dirty="0" smtClean="0">
                <a:solidFill>
                  <a:srgbClr val="D60093"/>
                </a:solidFill>
              </a:rPr>
              <a:t>         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见</a:t>
            </a:r>
            <a:r>
              <a:rPr lang="zh-CN" altLang="zh-CN" sz="2800" b="1" dirty="0">
                <a:solidFill>
                  <a:srgbClr val="D60093"/>
                </a:solidFill>
              </a:rPr>
              <a:t>一个身穿花衫的哈尼小姑娘在梨花丛中歌唱……</a:t>
            </a:r>
          </a:p>
          <a:p>
            <a:pPr lvl="0"/>
            <a:r>
              <a:rPr lang="zh-CN" altLang="en-US" sz="2800" b="1" dirty="0" smtClean="0">
                <a:solidFill>
                  <a:srgbClr val="D60093"/>
                </a:solidFill>
              </a:rPr>
              <a:t>（</a:t>
            </a:r>
            <a:r>
              <a:rPr lang="en-US" altLang="zh-CN" sz="2800" b="1" dirty="0" smtClean="0">
                <a:solidFill>
                  <a:srgbClr val="D60093"/>
                </a:solidFill>
              </a:rPr>
              <a:t>4</a:t>
            </a:r>
            <a:r>
              <a:rPr lang="zh-CN" altLang="en-US" sz="2800" b="1" dirty="0" smtClean="0">
                <a:solidFill>
                  <a:srgbClr val="D60093"/>
                </a:solidFill>
              </a:rPr>
              <a:t>）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我</a:t>
            </a:r>
            <a:r>
              <a:rPr lang="zh-CN" altLang="zh-CN" sz="2800" b="1" dirty="0">
                <a:solidFill>
                  <a:srgbClr val="D60093"/>
                </a:solidFill>
              </a:rPr>
              <a:t>望着这群充满朝气的哈尼小姑娘和那洁白的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梨</a:t>
            </a:r>
            <a:endParaRPr lang="en-US" altLang="zh-CN" sz="2800" b="1" dirty="0" smtClean="0">
              <a:solidFill>
                <a:srgbClr val="D60093"/>
              </a:solidFill>
            </a:endParaRPr>
          </a:p>
          <a:p>
            <a:pPr lvl="0"/>
            <a:r>
              <a:rPr lang="en-US" altLang="zh-CN" sz="2800" b="1" dirty="0">
                <a:solidFill>
                  <a:srgbClr val="D60093"/>
                </a:solidFill>
              </a:rPr>
              <a:t> </a:t>
            </a:r>
            <a:r>
              <a:rPr lang="en-US" altLang="zh-CN" sz="2800" b="1" dirty="0" smtClean="0">
                <a:solidFill>
                  <a:srgbClr val="D60093"/>
                </a:solidFill>
              </a:rPr>
              <a:t>          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花</a:t>
            </a:r>
            <a:r>
              <a:rPr lang="zh-CN" altLang="zh-CN" sz="2800" b="1" dirty="0">
                <a:solidFill>
                  <a:srgbClr val="D60093"/>
                </a:solidFill>
              </a:rPr>
              <a:t>，不由得想起了一句话：“驿路梨花处处开。</a:t>
            </a:r>
            <a:r>
              <a:rPr lang="zh-CN" altLang="zh-CN" sz="2800" b="1" dirty="0" smtClean="0">
                <a:solidFill>
                  <a:srgbClr val="D60093"/>
                </a:solidFill>
              </a:rPr>
              <a:t>”</a:t>
            </a:r>
            <a:endParaRPr lang="zh-CN" altLang="zh-CN" sz="2800" b="1" dirty="0">
              <a:solidFill>
                <a:srgbClr val="D60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79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8116" y="5815"/>
            <a:ext cx="575029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solidFill>
                  <a:prstClr val="black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赞</a:t>
            </a:r>
            <a:r>
              <a:rPr lang="zh-CN" altLang="en-US" sz="5400" b="1" dirty="0" smtClean="0">
                <a:ln w="11430"/>
                <a:solidFill>
                  <a:prstClr val="black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“梨花”之精神</a:t>
            </a:r>
            <a:endParaRPr lang="zh-CN" altLang="en-US" sz="5400" b="1" dirty="0">
              <a:ln w="11430"/>
              <a:solidFill>
                <a:prstClr val="black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16" y="1268760"/>
            <a:ext cx="92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prstClr val="black"/>
                </a:solidFill>
              </a:rPr>
              <a:t>         </a:t>
            </a:r>
            <a:endParaRPr lang="zh-CN" altLang="en-US" sz="28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926" y="1814705"/>
            <a:ext cx="925125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prstClr val="black"/>
                </a:solidFill>
              </a:rPr>
              <a:t>         梨花即指自然界的梨花；</a:t>
            </a:r>
            <a:endParaRPr lang="en-US" altLang="zh-CN" sz="5400" b="1" dirty="0" smtClean="0">
              <a:solidFill>
                <a:prstClr val="black"/>
              </a:solidFill>
            </a:endParaRPr>
          </a:p>
          <a:p>
            <a:r>
              <a:rPr lang="zh-CN" altLang="en-US" sz="5400" b="1" dirty="0" smtClean="0">
                <a:solidFill>
                  <a:prstClr val="black"/>
                </a:solidFill>
              </a:rPr>
              <a:t>也指小屋的主人梨花姑娘；</a:t>
            </a:r>
            <a:endParaRPr lang="en-US" altLang="zh-CN" sz="5400" b="1" dirty="0" smtClean="0">
              <a:solidFill>
                <a:prstClr val="black"/>
              </a:solidFill>
            </a:endParaRPr>
          </a:p>
          <a:p>
            <a:r>
              <a:rPr lang="zh-CN" altLang="en-US" sz="5400" b="1" dirty="0" smtClean="0">
                <a:solidFill>
                  <a:prstClr val="black"/>
                </a:solidFill>
              </a:rPr>
              <a:t>还指梨花精神，即雷锋精神。</a:t>
            </a:r>
            <a:endParaRPr lang="en-US" altLang="zh-CN" sz="5400" b="1" dirty="0" smtClean="0">
              <a:solidFill>
                <a:prstClr val="black"/>
              </a:solidFill>
            </a:endParaRPr>
          </a:p>
          <a:p>
            <a:r>
              <a:rPr lang="zh-CN" altLang="en-US" sz="5400" b="1" dirty="0" smtClean="0">
                <a:solidFill>
                  <a:prstClr val="black"/>
                </a:solidFill>
              </a:rPr>
              <a:t>文章的标题是一语双关。</a:t>
            </a:r>
            <a:endParaRPr lang="zh-CN" altLang="en-US" sz="5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42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24" y="-2857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2" y="836712"/>
            <a:ext cx="88649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/>
              <a:t>         根据</a:t>
            </a:r>
            <a:r>
              <a:rPr lang="zh-CN" altLang="en-US" sz="4800" b="1" dirty="0"/>
              <a:t>刚才我们所学的内容</a:t>
            </a:r>
            <a:r>
              <a:rPr lang="zh-CN" altLang="en-US" sz="4800" b="1" dirty="0" smtClean="0"/>
              <a:t>，</a:t>
            </a:r>
            <a:endParaRPr lang="en-US" altLang="zh-CN" sz="4800" b="1" dirty="0" smtClean="0"/>
          </a:p>
          <a:p>
            <a:r>
              <a:rPr lang="zh-CN" altLang="en-US" sz="4800" b="1" dirty="0" smtClean="0"/>
              <a:t>并</a:t>
            </a:r>
            <a:r>
              <a:rPr lang="zh-CN" altLang="en-US" sz="4800" b="1" dirty="0"/>
              <a:t>结合文章的主旨，你能</a:t>
            </a:r>
            <a:r>
              <a:rPr lang="zh-CN" altLang="en-US" sz="4800" b="1" dirty="0" smtClean="0"/>
              <a:t>对出</a:t>
            </a:r>
            <a:endParaRPr lang="en-US" altLang="zh-CN" sz="4800" b="1" dirty="0" smtClean="0"/>
          </a:p>
          <a:p>
            <a:r>
              <a:rPr lang="zh-CN" altLang="en-US" sz="4800" b="1" dirty="0" smtClean="0"/>
              <a:t>下联</a:t>
            </a:r>
            <a:r>
              <a:rPr lang="zh-CN" altLang="en-US" sz="4800" b="1" dirty="0"/>
              <a:t>吗</a:t>
            </a:r>
            <a:r>
              <a:rPr lang="zh-CN" altLang="en-US" sz="4800" b="1" dirty="0" smtClean="0"/>
              <a:t>？</a:t>
            </a:r>
            <a:endParaRPr lang="zh-CN" alt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47967" y="3010439"/>
            <a:ext cx="670407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dirty="0"/>
              <a:t>驿路梨花处处开</a:t>
            </a:r>
            <a:r>
              <a:rPr lang="zh-CN" altLang="en-US" sz="6000" b="1" dirty="0" smtClean="0"/>
              <a:t>，</a:t>
            </a:r>
            <a:endParaRPr lang="en-US" altLang="zh-CN" sz="6000" b="1" dirty="0" smtClean="0"/>
          </a:p>
          <a:p>
            <a:r>
              <a:rPr lang="en-US" altLang="zh-CN" sz="6000" b="1" dirty="0" smtClean="0"/>
              <a:t>_______________</a:t>
            </a:r>
            <a:r>
              <a:rPr lang="zh-CN" altLang="en-US" sz="6000" b="1" dirty="0"/>
              <a:t>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4949431"/>
            <a:ext cx="41456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雷锋精神代代传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5744370"/>
            <a:ext cx="41456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</a:rPr>
              <a:t>人间真情时时在</a:t>
            </a:r>
          </a:p>
        </p:txBody>
      </p:sp>
    </p:spTree>
    <p:extLst>
      <p:ext uri="{BB962C8B-B14F-4D97-AF65-F5344CB8AC3E}">
        <p14:creationId xmlns:p14="http://schemas.microsoft.com/office/powerpoint/2010/main" val="167795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8117" y="5815"/>
            <a:ext cx="575029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扬“梨花”之品行</a:t>
            </a:r>
            <a:endParaRPr lang="zh-CN" altLang="en-US" sz="5400" b="1" cap="none" spc="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347411"/>
            <a:ext cx="763542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            </a:t>
            </a:r>
            <a:r>
              <a:rPr lang="zh-CN" altLang="zh-CN" sz="4800" b="1" dirty="0" smtClean="0"/>
              <a:t>请同学</a:t>
            </a:r>
            <a:r>
              <a:rPr lang="zh-CN" altLang="en-US" sz="4800" b="1" dirty="0" smtClean="0"/>
              <a:t>观</a:t>
            </a:r>
            <a:r>
              <a:rPr lang="zh-CN" altLang="zh-CN" sz="4800" b="1" dirty="0" smtClean="0"/>
              <a:t>看</a:t>
            </a:r>
            <a:r>
              <a:rPr lang="en-US" altLang="zh-CN" sz="4800" b="1" dirty="0" smtClean="0"/>
              <a:t>2018</a:t>
            </a:r>
            <a:r>
              <a:rPr lang="zh-CN" altLang="zh-CN" sz="4800" b="1" dirty="0"/>
              <a:t>年春</a:t>
            </a:r>
            <a:r>
              <a:rPr lang="zh-CN" altLang="zh-CN" sz="4800" b="1" dirty="0" smtClean="0"/>
              <a:t>晚</a:t>
            </a:r>
            <a:endParaRPr lang="en-US" altLang="zh-CN" sz="4800" b="1" dirty="0" smtClean="0"/>
          </a:p>
          <a:p>
            <a:r>
              <a:rPr lang="zh-CN" altLang="zh-CN" sz="4800" b="1" dirty="0" smtClean="0"/>
              <a:t>相声</a:t>
            </a:r>
            <a:r>
              <a:rPr lang="en-US" altLang="zh-CN" sz="4800" b="1" dirty="0" smtClean="0"/>
              <a:t>——</a:t>
            </a:r>
            <a:r>
              <a:rPr lang="zh-CN" altLang="zh-CN" sz="4800" b="1" dirty="0" smtClean="0"/>
              <a:t>《单车问答》，</a:t>
            </a:r>
            <a:r>
              <a:rPr lang="zh-CN" altLang="en-US" sz="4800" b="1" dirty="0" smtClean="0"/>
              <a:t>并</a:t>
            </a:r>
            <a:endParaRPr lang="en-US" altLang="zh-CN" sz="4800" b="1" dirty="0" smtClean="0"/>
          </a:p>
          <a:p>
            <a:r>
              <a:rPr lang="zh-CN" altLang="en-US" sz="4800" b="1" dirty="0" smtClean="0"/>
              <a:t>结合老师提供的资料，指出</a:t>
            </a:r>
            <a:endParaRPr lang="en-US" altLang="zh-CN" sz="4800" b="1" dirty="0" smtClean="0"/>
          </a:p>
          <a:p>
            <a:r>
              <a:rPr lang="zh-CN" altLang="en-US" sz="4800" b="1" dirty="0" smtClean="0"/>
              <a:t>市民</a:t>
            </a:r>
            <a:r>
              <a:rPr lang="zh-CN" altLang="zh-CN" sz="4800" b="1" dirty="0" smtClean="0"/>
              <a:t>使用</a:t>
            </a:r>
            <a:r>
              <a:rPr lang="zh-CN" altLang="zh-CN" sz="4800" b="1" dirty="0"/>
              <a:t>单车的不良</a:t>
            </a:r>
            <a:r>
              <a:rPr lang="zh-CN" altLang="zh-CN" sz="4800" b="1" dirty="0" smtClean="0"/>
              <a:t>现象，</a:t>
            </a:r>
            <a:endParaRPr lang="en-US" altLang="zh-CN" sz="4800" b="1" dirty="0" smtClean="0"/>
          </a:p>
          <a:p>
            <a:r>
              <a:rPr lang="zh-CN" altLang="en-US" sz="4800" b="1" dirty="0" smtClean="0"/>
              <a:t>然后</a:t>
            </a:r>
            <a:r>
              <a:rPr lang="zh-CN" altLang="zh-CN" sz="4800" b="1" dirty="0" smtClean="0"/>
              <a:t>给正在使用</a:t>
            </a:r>
            <a:r>
              <a:rPr lang="zh-CN" altLang="zh-CN" sz="4800" b="1" dirty="0"/>
              <a:t>单车</a:t>
            </a:r>
            <a:r>
              <a:rPr lang="zh-CN" altLang="zh-CN" sz="4800" b="1" dirty="0" smtClean="0"/>
              <a:t>的人提</a:t>
            </a:r>
            <a:endParaRPr lang="en-US" altLang="zh-CN" sz="4800" b="1" dirty="0" smtClean="0"/>
          </a:p>
          <a:p>
            <a:r>
              <a:rPr lang="zh-CN" altLang="zh-CN" sz="4800" b="1" dirty="0" smtClean="0"/>
              <a:t>点建议</a:t>
            </a:r>
            <a:r>
              <a:rPr lang="zh-CN" altLang="en-US" sz="4800" b="1" dirty="0" smtClean="0"/>
              <a:t>。</a:t>
            </a: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7067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2843808" y="620688"/>
            <a:ext cx="3124574" cy="923330"/>
          </a:xfrm>
          <a:prstGeom prst="rect">
            <a:avLst/>
          </a:prstGeom>
          <a:solidFill>
            <a:srgbClr val="D60093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我的 收获</a:t>
            </a:r>
            <a:endParaRPr lang="zh-CN" alt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132856"/>
            <a:ext cx="832471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/>
              <a:t>学完本课，我收获了</a:t>
            </a:r>
            <a:endParaRPr lang="en-US" altLang="zh-CN" sz="4400" b="1" dirty="0" smtClean="0"/>
          </a:p>
          <a:p>
            <a:r>
              <a:rPr lang="en-US" altLang="zh-CN" sz="4400" b="1" dirty="0" smtClean="0"/>
              <a:t>___________________________</a:t>
            </a:r>
            <a:r>
              <a:rPr lang="zh-CN" altLang="en-US" sz="4400" b="1" dirty="0" smtClean="0"/>
              <a:t>。</a:t>
            </a:r>
            <a:endParaRPr lang="zh-CN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067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2699792" y="332656"/>
            <a:ext cx="3744416" cy="923330"/>
          </a:xfrm>
          <a:prstGeom prst="rect">
            <a:avLst/>
          </a:prstGeom>
          <a:solidFill>
            <a:srgbClr val="002060"/>
          </a:solidFill>
          <a:effectLst>
            <a:glow rad="228600">
              <a:schemeClr val="accent1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课后作业</a:t>
            </a:r>
            <a:endParaRPr lang="zh-CN" alt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859340"/>
            <a:ext cx="822853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        </a:t>
            </a:r>
            <a:r>
              <a:rPr lang="zh-CN" altLang="zh-CN" sz="4800" b="1" dirty="0" smtClean="0"/>
              <a:t>这</a:t>
            </a:r>
            <a:r>
              <a:rPr lang="zh-CN" altLang="zh-CN" sz="4800" b="1" dirty="0"/>
              <a:t>篇文章所写的朴实的</a:t>
            </a:r>
            <a:r>
              <a:rPr lang="zh-CN" altLang="zh-CN" sz="4800" b="1" dirty="0" smtClean="0"/>
              <a:t>民</a:t>
            </a:r>
            <a:endParaRPr lang="en-US" altLang="zh-CN" sz="4800" b="1" dirty="0" smtClean="0"/>
          </a:p>
          <a:p>
            <a:r>
              <a:rPr lang="zh-CN" altLang="zh-CN" sz="4800" b="1" dirty="0" smtClean="0"/>
              <a:t>风</a:t>
            </a:r>
            <a:r>
              <a:rPr lang="zh-CN" altLang="zh-CN" sz="4800" b="1" dirty="0"/>
              <a:t>令人感动，你身边有没有</a:t>
            </a:r>
            <a:r>
              <a:rPr lang="zh-CN" altLang="zh-CN" sz="4800" b="1" dirty="0" smtClean="0"/>
              <a:t>令</a:t>
            </a:r>
            <a:endParaRPr lang="en-US" altLang="zh-CN" sz="4800" b="1" dirty="0" smtClean="0"/>
          </a:p>
          <a:p>
            <a:r>
              <a:rPr lang="zh-CN" altLang="zh-CN" sz="4800" b="1" dirty="0" smtClean="0"/>
              <a:t>人</a:t>
            </a:r>
            <a:r>
              <a:rPr lang="zh-CN" altLang="zh-CN" sz="4800" b="1" dirty="0"/>
              <a:t>感动的“梨花”故事？请</a:t>
            </a:r>
            <a:r>
              <a:rPr lang="zh-CN" altLang="zh-CN" sz="4800" b="1" dirty="0" smtClean="0"/>
              <a:t>你</a:t>
            </a:r>
            <a:endParaRPr lang="en-US" altLang="zh-CN" sz="4800" b="1" dirty="0" smtClean="0"/>
          </a:p>
          <a:p>
            <a:r>
              <a:rPr lang="zh-CN" altLang="zh-CN" sz="4800" b="1" dirty="0" smtClean="0"/>
              <a:t>也</a:t>
            </a:r>
            <a:r>
              <a:rPr lang="zh-CN" altLang="zh-CN" sz="4800" b="1" dirty="0"/>
              <a:t>来写一写。</a:t>
            </a: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7067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7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628224" y="404664"/>
            <a:ext cx="5612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阅读方法</a:t>
            </a:r>
            <a:r>
              <a:rPr lang="en-US" altLang="zh-CN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——</a:t>
            </a:r>
            <a:r>
              <a:rPr lang="zh-CN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略读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8534" y="1772816"/>
            <a:ext cx="872546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/>
              <a:t>        </a:t>
            </a:r>
            <a:r>
              <a:rPr lang="zh-CN" altLang="en-US" sz="4800" b="1" dirty="0" smtClean="0">
                <a:solidFill>
                  <a:srgbClr val="C00000"/>
                </a:solidFill>
              </a:rPr>
              <a:t>就教学而言，精读是主体，</a:t>
            </a:r>
            <a:endParaRPr lang="en-US" altLang="zh-CN" sz="4800" b="1" dirty="0" smtClean="0">
              <a:solidFill>
                <a:srgbClr val="C00000"/>
              </a:solidFill>
            </a:endParaRPr>
          </a:p>
          <a:p>
            <a:r>
              <a:rPr lang="zh-CN" altLang="en-US" sz="4800" b="1" dirty="0" smtClean="0">
                <a:solidFill>
                  <a:srgbClr val="C00000"/>
                </a:solidFill>
              </a:rPr>
              <a:t>略读只是</a:t>
            </a:r>
            <a:r>
              <a:rPr lang="zh-CN" altLang="en-US" sz="4800" b="1" dirty="0">
                <a:solidFill>
                  <a:srgbClr val="C00000"/>
                </a:solidFill>
              </a:rPr>
              <a:t>补充</a:t>
            </a:r>
            <a:r>
              <a:rPr lang="zh-CN" altLang="en-US" sz="4800" b="1" dirty="0" smtClean="0">
                <a:solidFill>
                  <a:srgbClr val="C00000"/>
                </a:solidFill>
              </a:rPr>
              <a:t>；但是就效果而</a:t>
            </a:r>
            <a:endParaRPr lang="en-US" altLang="zh-CN" sz="4800" b="1" dirty="0" smtClean="0">
              <a:solidFill>
                <a:srgbClr val="C00000"/>
              </a:solidFill>
            </a:endParaRPr>
          </a:p>
          <a:p>
            <a:r>
              <a:rPr lang="zh-CN" altLang="en-US" sz="4800" b="1" dirty="0" smtClean="0">
                <a:solidFill>
                  <a:srgbClr val="C00000"/>
                </a:solidFill>
              </a:rPr>
              <a:t>言，精读是准备，略读才是应</a:t>
            </a:r>
            <a:endParaRPr lang="en-US" altLang="zh-CN" sz="4800" b="1" dirty="0" smtClean="0">
              <a:solidFill>
                <a:srgbClr val="C00000"/>
              </a:solidFill>
            </a:endParaRPr>
          </a:p>
          <a:p>
            <a:r>
              <a:rPr lang="zh-CN" altLang="en-US" sz="4800" b="1" dirty="0" smtClean="0">
                <a:solidFill>
                  <a:srgbClr val="C00000"/>
                </a:solidFill>
              </a:rPr>
              <a:t>用。</a:t>
            </a:r>
            <a:endParaRPr lang="en-US" altLang="zh-CN" sz="4800" b="1" dirty="0" smtClean="0">
              <a:solidFill>
                <a:srgbClr val="C00000"/>
              </a:solidFill>
            </a:endParaRPr>
          </a:p>
          <a:p>
            <a:r>
              <a:rPr lang="en-US" altLang="zh-CN" sz="4800" b="1" dirty="0" smtClean="0">
                <a:solidFill>
                  <a:srgbClr val="C00000"/>
                </a:solidFill>
              </a:rPr>
              <a:t>                                     ——</a:t>
            </a:r>
            <a:r>
              <a:rPr lang="zh-CN" altLang="en-US" sz="4800" b="1" dirty="0" smtClean="0">
                <a:solidFill>
                  <a:srgbClr val="C00000"/>
                </a:solidFill>
              </a:rPr>
              <a:t>叶圣陶</a:t>
            </a:r>
            <a:endParaRPr lang="zh-CN" alt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9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3105916" y="404664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略读口诀</a:t>
            </a:r>
            <a:endParaRPr lang="zh-CN" alt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9184" y="1393898"/>
            <a:ext cx="2040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/>
              <a:t>心专一</a:t>
            </a:r>
            <a:endParaRPr lang="zh-CN" altLang="en-US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6841" y="2362412"/>
            <a:ext cx="2040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/>
              <a:t>眼扫视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04498" y="3284984"/>
            <a:ext cx="2040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/>
              <a:t>记要点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04498" y="4293096"/>
            <a:ext cx="2040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/>
              <a:t>勿出声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13326" y="5301208"/>
            <a:ext cx="2040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/>
              <a:t>忌回视</a:t>
            </a:r>
          </a:p>
        </p:txBody>
      </p:sp>
    </p:spTree>
    <p:extLst>
      <p:ext uri="{BB962C8B-B14F-4D97-AF65-F5344CB8AC3E}">
        <p14:creationId xmlns:p14="http://schemas.microsoft.com/office/powerpoint/2010/main" val="2838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8115" y="5815"/>
            <a:ext cx="575029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说“梨花”之故事</a:t>
            </a:r>
            <a:endParaRPr lang="zh-CN" altLang="en-US" sz="5400" b="1" cap="none" spc="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975" y="1196752"/>
            <a:ext cx="8610049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        </a:t>
            </a:r>
            <a:r>
              <a:rPr lang="zh-CN" altLang="zh-CN" sz="2800" b="1" dirty="0" smtClean="0"/>
              <a:t>下面</a:t>
            </a:r>
            <a:r>
              <a:rPr lang="zh-CN" altLang="zh-CN" sz="2800" b="1" dirty="0"/>
              <a:t>是对本文故事情节的概述，</a:t>
            </a:r>
            <a:r>
              <a:rPr lang="zh-CN" altLang="zh-CN" sz="2800" b="1" dirty="0" smtClean="0"/>
              <a:t>其中有几处</a:t>
            </a:r>
            <a:r>
              <a:rPr lang="zh-CN" altLang="zh-CN" sz="2800" b="1" dirty="0"/>
              <a:t>和</a:t>
            </a:r>
            <a:r>
              <a:rPr lang="zh-CN" altLang="zh-CN" sz="2800" b="1" dirty="0" smtClean="0"/>
              <a:t>课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文</a:t>
            </a:r>
            <a:r>
              <a:rPr lang="zh-CN" altLang="zh-CN" sz="2800" b="1" dirty="0"/>
              <a:t>不符</a:t>
            </a:r>
            <a:r>
              <a:rPr lang="zh-CN" altLang="zh-CN" sz="2800" b="1" dirty="0" smtClean="0"/>
              <a:t>，请</a:t>
            </a:r>
            <a:r>
              <a:rPr lang="zh-CN" altLang="zh-CN" sz="2800" b="1" dirty="0"/>
              <a:t>指出来，并改正</a:t>
            </a:r>
            <a:r>
              <a:rPr lang="zh-CN" altLang="zh-CN" sz="2800" b="1" dirty="0" smtClean="0"/>
              <a:t>。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（</a:t>
            </a:r>
            <a:r>
              <a:rPr lang="zh-CN" altLang="zh-CN" sz="2800" b="1" dirty="0">
                <a:solidFill>
                  <a:srgbClr val="FF0000"/>
                </a:solidFill>
              </a:rPr>
              <a:t>注意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运用</a:t>
            </a:r>
            <a:r>
              <a:rPr lang="zh-CN" altLang="zh-CN" sz="2800" b="1" dirty="0">
                <a:solidFill>
                  <a:srgbClr val="FF0000"/>
                </a:solidFill>
              </a:rPr>
              <a:t>正确的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修改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zh-CN" sz="2800" b="1" dirty="0" smtClean="0">
                <a:solidFill>
                  <a:srgbClr val="FF0000"/>
                </a:solidFill>
              </a:rPr>
              <a:t>符号</a:t>
            </a:r>
            <a:r>
              <a:rPr lang="zh-CN" altLang="zh-CN" sz="2800" b="1" dirty="0">
                <a:solidFill>
                  <a:srgbClr val="FF0000"/>
                </a:solidFill>
              </a:rPr>
              <a:t>）</a:t>
            </a:r>
          </a:p>
          <a:p>
            <a:r>
              <a:rPr lang="en-US" altLang="zh-CN" sz="2800" b="1" dirty="0" smtClean="0"/>
              <a:t>      </a:t>
            </a:r>
            <a:r>
              <a:rPr lang="zh-CN" altLang="zh-CN" sz="2800" b="1" dirty="0" smtClean="0"/>
              <a:t>《驿路梨花》</a:t>
            </a:r>
            <a:r>
              <a:rPr lang="zh-CN" altLang="zh-CN" sz="2800" b="1" dirty="0"/>
              <a:t>主要写</a:t>
            </a:r>
            <a:r>
              <a:rPr lang="zh-CN" altLang="zh-CN" sz="2800" b="1" dirty="0" smtClean="0"/>
              <a:t>了</a:t>
            </a:r>
            <a:r>
              <a:rPr lang="zh-CN" altLang="en-US" sz="2800" b="1" dirty="0" smtClean="0"/>
              <a:t>“</a:t>
            </a:r>
            <a:r>
              <a:rPr lang="zh-CN" altLang="zh-CN" sz="2800" b="1" dirty="0" smtClean="0"/>
              <a:t>我</a:t>
            </a:r>
            <a:r>
              <a:rPr lang="zh-CN" altLang="en-US" sz="2800" b="1" dirty="0" smtClean="0"/>
              <a:t>”</a:t>
            </a:r>
            <a:r>
              <a:rPr lang="zh-CN" altLang="zh-CN" sz="2800" b="1" dirty="0" smtClean="0"/>
              <a:t>和</a:t>
            </a:r>
            <a:r>
              <a:rPr lang="zh-CN" altLang="zh-CN" sz="2800" b="1" dirty="0"/>
              <a:t>老余在</a:t>
            </a:r>
            <a:r>
              <a:rPr lang="zh-CN" altLang="zh-CN" sz="2800" b="1" dirty="0" smtClean="0"/>
              <a:t>茫茫暮色中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急于赶路</a:t>
            </a:r>
            <a:r>
              <a:rPr lang="zh-CN" altLang="zh-CN" sz="2800" b="1" dirty="0"/>
              <a:t>，寻找投宿之处。在</a:t>
            </a:r>
            <a:r>
              <a:rPr lang="zh-CN" altLang="zh-CN" sz="2800" b="1" dirty="0" smtClean="0"/>
              <a:t>不经意</a:t>
            </a:r>
            <a:r>
              <a:rPr lang="zh-CN" altLang="zh-CN" sz="2800" b="1" dirty="0"/>
              <a:t>间，</a:t>
            </a:r>
            <a:r>
              <a:rPr lang="zh-CN" altLang="zh-CN" sz="2800" b="1" dirty="0" smtClean="0"/>
              <a:t>发现</a:t>
            </a:r>
            <a:r>
              <a:rPr lang="zh-CN" altLang="zh-CN" sz="2800" b="1" dirty="0"/>
              <a:t>了</a:t>
            </a:r>
            <a:r>
              <a:rPr lang="zh-CN" altLang="zh-CN" sz="2800" b="1" dirty="0" smtClean="0"/>
              <a:t>小茅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屋。我们</a:t>
            </a:r>
            <a:r>
              <a:rPr lang="zh-CN" altLang="zh-CN" sz="2800" b="1" dirty="0"/>
              <a:t>在小屋中</a:t>
            </a:r>
            <a:r>
              <a:rPr lang="zh-CN" altLang="zh-CN" sz="2800" b="1" dirty="0" smtClean="0"/>
              <a:t>解除了</a:t>
            </a:r>
            <a:r>
              <a:rPr lang="zh-CN" altLang="zh-CN" sz="2800" b="1" dirty="0"/>
              <a:t>饥饿疲劳</a:t>
            </a:r>
            <a:r>
              <a:rPr lang="zh-CN" altLang="zh-CN" sz="2800" b="1" dirty="0" smtClean="0"/>
              <a:t>之后</a:t>
            </a:r>
            <a:r>
              <a:rPr lang="zh-CN" altLang="zh-CN" sz="2800" b="1" dirty="0"/>
              <a:t>，猜测小屋</a:t>
            </a:r>
            <a:r>
              <a:rPr lang="zh-CN" altLang="zh-CN" sz="2800" b="1" dirty="0" smtClean="0"/>
              <a:t>的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主人是</a:t>
            </a:r>
            <a:r>
              <a:rPr lang="zh-CN" altLang="zh-CN" sz="2800" b="1" dirty="0"/>
              <a:t>谁</a:t>
            </a:r>
            <a:r>
              <a:rPr lang="zh-CN" altLang="zh-CN" sz="2800" b="1" dirty="0" smtClean="0"/>
              <a:t>。这时</a:t>
            </a:r>
            <a:r>
              <a:rPr lang="zh-CN" altLang="zh-CN" sz="2800" b="1" dirty="0"/>
              <a:t>，正好瑶族</a:t>
            </a:r>
            <a:r>
              <a:rPr lang="zh-CN" altLang="zh-CN" sz="2800" b="1" dirty="0" smtClean="0"/>
              <a:t>老人</a:t>
            </a:r>
            <a:r>
              <a:rPr lang="zh-CN" altLang="zh-CN" sz="2800" b="1" dirty="0"/>
              <a:t>受人之托来送粮食</a:t>
            </a:r>
            <a:r>
              <a:rPr lang="zh-CN" altLang="zh-CN" sz="2800" b="1" dirty="0" smtClean="0"/>
              <a:t>，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说出小</a:t>
            </a:r>
            <a:r>
              <a:rPr lang="zh-CN" altLang="zh-CN" sz="2800" b="1" dirty="0"/>
              <a:t>屋主人名叫梨花</a:t>
            </a:r>
            <a:r>
              <a:rPr lang="zh-CN" altLang="zh-CN" sz="2800" b="1" dirty="0" smtClean="0"/>
              <a:t>。第二天早上，</a:t>
            </a:r>
            <a:r>
              <a:rPr lang="zh-CN" altLang="en-US" sz="2800" b="1" dirty="0" smtClean="0"/>
              <a:t>“</a:t>
            </a:r>
            <a:r>
              <a:rPr lang="zh-CN" altLang="zh-CN" sz="2800" b="1" dirty="0" smtClean="0"/>
              <a:t>我</a:t>
            </a:r>
            <a:r>
              <a:rPr lang="zh-CN" altLang="en-US" sz="2800" b="1" dirty="0" smtClean="0"/>
              <a:t>”</a:t>
            </a:r>
            <a:r>
              <a:rPr lang="zh-CN" altLang="zh-CN" sz="2800" b="1" dirty="0" smtClean="0"/>
              <a:t>、老余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和瑶族老人</a:t>
            </a:r>
            <a:r>
              <a:rPr lang="zh-CN" altLang="zh-CN" sz="2800" b="1" dirty="0"/>
              <a:t>修葺小屋时</a:t>
            </a:r>
            <a:r>
              <a:rPr lang="zh-CN" altLang="zh-CN" sz="2800" b="1" dirty="0" smtClean="0"/>
              <a:t>，遇见</a:t>
            </a:r>
            <a:r>
              <a:rPr lang="zh-CN" altLang="zh-CN" sz="2800" b="1" dirty="0"/>
              <a:t>梨花的</a:t>
            </a:r>
            <a:r>
              <a:rPr lang="zh-CN" altLang="zh-CN" sz="2800" b="1" dirty="0" smtClean="0"/>
              <a:t>妹妹，</a:t>
            </a:r>
            <a:r>
              <a:rPr lang="zh-CN" altLang="zh-CN" sz="2800" b="1" dirty="0"/>
              <a:t>终于</a:t>
            </a:r>
            <a:r>
              <a:rPr lang="zh-CN" altLang="zh-CN" sz="2800" b="1" dirty="0" smtClean="0"/>
              <a:t>知道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小屋是解放军因上级</a:t>
            </a:r>
            <a:r>
              <a:rPr lang="zh-CN" altLang="zh-CN" sz="2800" b="1" dirty="0"/>
              <a:t>命令才建造了此屋，并且</a:t>
            </a:r>
            <a:r>
              <a:rPr lang="zh-CN" altLang="zh-CN" sz="2800" b="1" dirty="0" smtClean="0"/>
              <a:t>梨花是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因为解放军的</a:t>
            </a:r>
            <a:r>
              <a:rPr lang="zh-CN" altLang="en-US" sz="2800" b="1" dirty="0"/>
              <a:t>恳</a:t>
            </a:r>
            <a:r>
              <a:rPr lang="zh-CN" altLang="zh-CN" sz="2800" b="1" dirty="0" smtClean="0"/>
              <a:t>求</a:t>
            </a:r>
            <a:r>
              <a:rPr lang="zh-CN" altLang="zh-CN" sz="2800" b="1" dirty="0"/>
              <a:t>才</a:t>
            </a:r>
            <a:r>
              <a:rPr lang="zh-CN" altLang="zh-CN" sz="2800" b="1" dirty="0" smtClean="0"/>
              <a:t>来照料小屋。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38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8115" y="5815"/>
            <a:ext cx="575029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solidFill>
                  <a:prstClr val="black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说“梨花”之故事</a:t>
            </a:r>
            <a:endParaRPr lang="zh-CN" altLang="en-US" sz="5400" b="1" dirty="0">
              <a:ln w="11430"/>
              <a:solidFill>
                <a:prstClr val="black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975" y="1196752"/>
            <a:ext cx="8610049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prstClr val="black"/>
                </a:solidFill>
              </a:rPr>
              <a:t>        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下面</a:t>
            </a:r>
            <a:r>
              <a:rPr lang="zh-CN" altLang="zh-CN" sz="2800" b="1" dirty="0">
                <a:solidFill>
                  <a:prstClr val="black"/>
                </a:solidFill>
              </a:rPr>
              <a:t>是对本文故事情节的概述，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其中有几处</a:t>
            </a:r>
            <a:r>
              <a:rPr lang="zh-CN" altLang="zh-CN" sz="2800" b="1" dirty="0">
                <a:solidFill>
                  <a:prstClr val="black"/>
                </a:solidFill>
              </a:rPr>
              <a:t>和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课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文</a:t>
            </a:r>
            <a:r>
              <a:rPr lang="zh-CN" altLang="zh-CN" sz="2800" b="1" dirty="0">
                <a:solidFill>
                  <a:prstClr val="black"/>
                </a:solidFill>
              </a:rPr>
              <a:t>不符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，请</a:t>
            </a:r>
            <a:r>
              <a:rPr lang="zh-CN" altLang="zh-CN" sz="2800" b="1" dirty="0">
                <a:solidFill>
                  <a:prstClr val="black"/>
                </a:solidFill>
              </a:rPr>
              <a:t>指出来，并改正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。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（</a:t>
            </a:r>
            <a:r>
              <a:rPr lang="zh-CN" altLang="zh-CN" sz="2800" b="1" dirty="0">
                <a:solidFill>
                  <a:srgbClr val="FF0000"/>
                </a:solidFill>
              </a:rPr>
              <a:t>注意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运用</a:t>
            </a:r>
            <a:r>
              <a:rPr lang="zh-CN" altLang="zh-CN" sz="2800" b="1" dirty="0">
                <a:solidFill>
                  <a:srgbClr val="FF0000"/>
                </a:solidFill>
              </a:rPr>
              <a:t>正确的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修改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zh-CN" sz="2800" b="1" dirty="0" smtClean="0">
                <a:solidFill>
                  <a:srgbClr val="FF0000"/>
                </a:solidFill>
              </a:rPr>
              <a:t>符号</a:t>
            </a:r>
            <a:r>
              <a:rPr lang="zh-CN" altLang="zh-CN" sz="2800" b="1" dirty="0">
                <a:solidFill>
                  <a:srgbClr val="FF0000"/>
                </a:solidFill>
              </a:rPr>
              <a:t>）</a:t>
            </a:r>
          </a:p>
          <a:p>
            <a:r>
              <a:rPr lang="en-US" altLang="zh-CN" sz="2800" b="1" dirty="0" smtClean="0">
                <a:solidFill>
                  <a:prstClr val="black"/>
                </a:solidFill>
              </a:rPr>
              <a:t>      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《驿路梨花》</a:t>
            </a:r>
            <a:r>
              <a:rPr lang="zh-CN" altLang="zh-CN" sz="2800" b="1" dirty="0">
                <a:solidFill>
                  <a:prstClr val="black"/>
                </a:solidFill>
              </a:rPr>
              <a:t>主要写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了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“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我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”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和</a:t>
            </a:r>
            <a:r>
              <a:rPr lang="zh-CN" altLang="zh-CN" sz="2800" b="1" dirty="0">
                <a:solidFill>
                  <a:prstClr val="black"/>
                </a:solidFill>
              </a:rPr>
              <a:t>老余在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茫茫暮色中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急于赶路</a:t>
            </a:r>
            <a:r>
              <a:rPr lang="zh-CN" altLang="zh-CN" sz="2800" b="1" dirty="0">
                <a:solidFill>
                  <a:prstClr val="black"/>
                </a:solidFill>
              </a:rPr>
              <a:t>，寻找投宿之处。在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不经意</a:t>
            </a:r>
            <a:r>
              <a:rPr lang="zh-CN" altLang="zh-CN" sz="2800" b="1" dirty="0">
                <a:solidFill>
                  <a:prstClr val="black"/>
                </a:solidFill>
              </a:rPr>
              <a:t>间，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发现</a:t>
            </a:r>
            <a:r>
              <a:rPr lang="zh-CN" altLang="zh-CN" sz="2800" b="1" dirty="0">
                <a:solidFill>
                  <a:prstClr val="black"/>
                </a:solidFill>
              </a:rPr>
              <a:t>了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小茅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屋。我们</a:t>
            </a:r>
            <a:r>
              <a:rPr lang="zh-CN" altLang="zh-CN" sz="2800" b="1" dirty="0">
                <a:solidFill>
                  <a:prstClr val="black"/>
                </a:solidFill>
              </a:rPr>
              <a:t>在小屋中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解除了</a:t>
            </a:r>
            <a:r>
              <a:rPr lang="zh-CN" altLang="zh-CN" sz="2800" b="1" dirty="0">
                <a:solidFill>
                  <a:prstClr val="black"/>
                </a:solidFill>
              </a:rPr>
              <a:t>饥饿疲劳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之后</a:t>
            </a:r>
            <a:r>
              <a:rPr lang="zh-CN" altLang="zh-CN" sz="2800" b="1" dirty="0">
                <a:solidFill>
                  <a:prstClr val="black"/>
                </a:solidFill>
              </a:rPr>
              <a:t>，猜测小屋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的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主人是</a:t>
            </a:r>
            <a:r>
              <a:rPr lang="zh-CN" altLang="zh-CN" sz="2800" b="1" dirty="0">
                <a:solidFill>
                  <a:prstClr val="black"/>
                </a:solidFill>
              </a:rPr>
              <a:t>谁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。这时</a:t>
            </a:r>
            <a:r>
              <a:rPr lang="zh-CN" altLang="zh-CN" sz="2800" b="1" dirty="0">
                <a:solidFill>
                  <a:prstClr val="black"/>
                </a:solidFill>
              </a:rPr>
              <a:t>，正好瑶族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老人</a:t>
            </a:r>
            <a:r>
              <a:rPr lang="zh-CN" altLang="zh-CN" sz="2800" b="1" i="1" dirty="0">
                <a:solidFill>
                  <a:srgbClr val="FF0000"/>
                </a:solidFill>
              </a:rPr>
              <a:t>受人之托</a:t>
            </a:r>
            <a:r>
              <a:rPr lang="zh-CN" altLang="zh-CN" sz="2800" b="1" dirty="0">
                <a:solidFill>
                  <a:prstClr val="black"/>
                </a:solidFill>
              </a:rPr>
              <a:t>来送粮食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，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说出小</a:t>
            </a:r>
            <a:r>
              <a:rPr lang="zh-CN" altLang="zh-CN" sz="2800" b="1" dirty="0">
                <a:solidFill>
                  <a:prstClr val="black"/>
                </a:solidFill>
              </a:rPr>
              <a:t>屋主人名叫梨花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。第二天早上，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“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我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”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、老余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和瑶族老人</a:t>
            </a:r>
            <a:r>
              <a:rPr lang="zh-CN" altLang="zh-CN" sz="2800" b="1" dirty="0">
                <a:solidFill>
                  <a:prstClr val="black"/>
                </a:solidFill>
              </a:rPr>
              <a:t>修葺小屋时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，遇见</a:t>
            </a:r>
            <a:r>
              <a:rPr lang="zh-CN" altLang="zh-CN" sz="2800" b="1" dirty="0">
                <a:solidFill>
                  <a:prstClr val="black"/>
                </a:solidFill>
              </a:rPr>
              <a:t>梨花的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妹妹，</a:t>
            </a:r>
            <a:r>
              <a:rPr lang="zh-CN" altLang="zh-CN" sz="2800" b="1" dirty="0">
                <a:solidFill>
                  <a:prstClr val="black"/>
                </a:solidFill>
              </a:rPr>
              <a:t>终于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知道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小屋是解放军</a:t>
            </a:r>
            <a:r>
              <a:rPr lang="zh-CN" altLang="zh-CN" sz="2800" b="1" i="1" dirty="0" smtClean="0">
                <a:solidFill>
                  <a:srgbClr val="FF0000"/>
                </a:solidFill>
              </a:rPr>
              <a:t>因上级</a:t>
            </a:r>
            <a:r>
              <a:rPr lang="zh-CN" altLang="zh-CN" sz="2800" b="1" i="1" dirty="0">
                <a:solidFill>
                  <a:srgbClr val="FF0000"/>
                </a:solidFill>
              </a:rPr>
              <a:t>命令才</a:t>
            </a:r>
            <a:r>
              <a:rPr lang="zh-CN" altLang="zh-CN" sz="2800" b="1" dirty="0">
                <a:solidFill>
                  <a:prstClr val="black"/>
                </a:solidFill>
              </a:rPr>
              <a:t>建造了此屋，并且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梨花是</a:t>
            </a:r>
            <a:endParaRPr lang="en-US" altLang="zh-CN" sz="2800" b="1" dirty="0" smtClean="0">
              <a:solidFill>
                <a:prstClr val="black"/>
              </a:solidFill>
            </a:endParaRPr>
          </a:p>
          <a:p>
            <a:r>
              <a:rPr lang="zh-CN" altLang="zh-CN" sz="2800" b="1" dirty="0" smtClean="0">
                <a:solidFill>
                  <a:prstClr val="black"/>
                </a:solidFill>
              </a:rPr>
              <a:t>因为</a:t>
            </a:r>
            <a:r>
              <a:rPr lang="zh-CN" altLang="zh-CN" sz="2800" b="1" i="1" dirty="0" smtClean="0">
                <a:solidFill>
                  <a:srgbClr val="FF0000"/>
                </a:solidFill>
              </a:rPr>
              <a:t>解放军的</a:t>
            </a:r>
            <a:r>
              <a:rPr lang="zh-CN" altLang="en-US" sz="2800" b="1" i="1" dirty="0">
                <a:solidFill>
                  <a:srgbClr val="FF0000"/>
                </a:solidFill>
              </a:rPr>
              <a:t>恳</a:t>
            </a:r>
            <a:r>
              <a:rPr lang="zh-CN" altLang="zh-CN" sz="2800" b="1" i="1" dirty="0" smtClean="0">
                <a:solidFill>
                  <a:srgbClr val="FF0000"/>
                </a:solidFill>
              </a:rPr>
              <a:t>求</a:t>
            </a:r>
            <a:r>
              <a:rPr lang="zh-CN" altLang="zh-CN" sz="2800" b="1" dirty="0">
                <a:solidFill>
                  <a:prstClr val="black"/>
                </a:solidFill>
              </a:rPr>
              <a:t>才</a:t>
            </a:r>
            <a:r>
              <a:rPr lang="zh-CN" altLang="zh-CN" sz="2800" b="1" dirty="0" smtClean="0">
                <a:solidFill>
                  <a:prstClr val="black"/>
                </a:solidFill>
              </a:rPr>
              <a:t>来照料小屋。</a:t>
            </a:r>
            <a:endParaRPr lang="zh-CN" alt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03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1" y="20805"/>
            <a:ext cx="575029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析</a:t>
            </a:r>
            <a:r>
              <a:rPr lang="zh-CN" altLang="en-US" sz="54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“梨花”之悬念</a:t>
            </a:r>
            <a:endParaRPr lang="zh-CN" altLang="en-US" sz="5400" b="1" cap="none" spc="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822" y="1196752"/>
            <a:ext cx="85347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         围绕“小屋的主人是谁”这个问题，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作者设了两次误会，请试着找找这两次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误会。</a:t>
            </a:r>
            <a:endParaRPr lang="zh-CN" alt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9551" y="3105834"/>
            <a:ext cx="80602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7030A0"/>
                </a:solidFill>
              </a:rPr>
              <a:t>误会一：我们认为瑶族老人是主人，可</a:t>
            </a:r>
            <a:endParaRPr lang="en-US" altLang="zh-CN" sz="3600" b="1" dirty="0" smtClean="0">
              <a:solidFill>
                <a:srgbClr val="7030A0"/>
              </a:solidFill>
            </a:endParaRPr>
          </a:p>
          <a:p>
            <a:r>
              <a:rPr lang="zh-CN" altLang="en-US" sz="3600" b="1" dirty="0" smtClean="0">
                <a:solidFill>
                  <a:srgbClr val="7030A0"/>
                </a:solidFill>
              </a:rPr>
              <a:t>他说不是。</a:t>
            </a:r>
            <a:endParaRPr lang="zh-CN" altLang="en-US" sz="36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0010" y="4582869"/>
            <a:ext cx="80602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7030A0"/>
                </a:solidFill>
              </a:rPr>
              <a:t>误会二：我们和瑶族老人认为哈尼小姑</a:t>
            </a:r>
            <a:endParaRPr lang="en-US" altLang="zh-CN" sz="3600" b="1" dirty="0" smtClean="0">
              <a:solidFill>
                <a:srgbClr val="7030A0"/>
              </a:solidFill>
            </a:endParaRPr>
          </a:p>
          <a:p>
            <a:r>
              <a:rPr lang="zh-CN" altLang="en-US" sz="3600" b="1" dirty="0" smtClean="0">
                <a:solidFill>
                  <a:srgbClr val="7030A0"/>
                </a:solidFill>
              </a:rPr>
              <a:t>娘是主人，然而又不是。</a:t>
            </a:r>
            <a:endParaRPr lang="zh-CN" alt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" y="-148260"/>
            <a:ext cx="9144000" cy="700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692696"/>
            <a:ext cx="80714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prstClr val="black"/>
                </a:solidFill>
              </a:rPr>
              <a:t>         全文设有三次悬念，你能找到吗？</a:t>
            </a:r>
            <a:endParaRPr lang="en-US" altLang="zh-CN" sz="3600" b="1" dirty="0" smtClean="0">
              <a:solidFill>
                <a:prstClr val="black"/>
              </a:solidFill>
            </a:endParaRPr>
          </a:p>
          <a:p>
            <a:r>
              <a:rPr lang="zh-CN" altLang="en-US" sz="3600" b="1" dirty="0" smtClean="0">
                <a:solidFill>
                  <a:prstClr val="black"/>
                </a:solidFill>
              </a:rPr>
              <a:t>请根据课文内容，完成这张表格。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652440"/>
              </p:ext>
            </p:extLst>
          </p:nvPr>
        </p:nvGraphicFramePr>
        <p:xfrm>
          <a:off x="854639" y="2137641"/>
          <a:ext cx="7756353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657"/>
                <a:gridCol w="6264696"/>
              </a:tblGrid>
              <a:tr h="62286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286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286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71599" y="2668270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prstClr val="black"/>
                </a:solidFill>
              </a:rPr>
              <a:t>悬念一</a:t>
            </a:r>
            <a:endParaRPr lang="zh-CN" altLang="en-US" sz="2800" b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6428" y="4125732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</a:rPr>
              <a:t>悬念二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9114" y="5517232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</a:rPr>
              <a:t>悬念三</a:t>
            </a:r>
          </a:p>
        </p:txBody>
      </p:sp>
    </p:spTree>
    <p:extLst>
      <p:ext uri="{BB962C8B-B14F-4D97-AF65-F5344CB8AC3E}">
        <p14:creationId xmlns:p14="http://schemas.microsoft.com/office/powerpoint/2010/main" val="9882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" y="-148260"/>
            <a:ext cx="9144000" cy="700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7848" y="92531"/>
            <a:ext cx="80714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         全文设有三次悬念，你能找到吗？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请根据课文内容，完成这张表格。</a:t>
            </a:r>
            <a:endParaRPr lang="zh-CN" altLang="en-US" sz="3600" b="1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767406"/>
              </p:ext>
            </p:extLst>
          </p:nvPr>
        </p:nvGraphicFramePr>
        <p:xfrm>
          <a:off x="832935" y="1376469"/>
          <a:ext cx="7756353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657"/>
                <a:gridCol w="6264696"/>
              </a:tblGrid>
              <a:tr h="151216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8417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8417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81162" y="1979809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悬念一</a:t>
            </a:r>
            <a:endParaRPr lang="zh-CN" alt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81161" y="3538609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悬念二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53236" y="1548921"/>
            <a:ext cx="63161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我们正焦急时发现小茅屋，却没有人，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没有灯。我们发生了疑问：这是什么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人的房子呢？</a:t>
            </a:r>
            <a:endParaRPr lang="zh-CN" alt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57802" y="4929395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悬念三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3425" y="2933916"/>
            <a:ext cx="595547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我们认为瑶族老人是“主人”，而</a:t>
            </a:r>
            <a:r>
              <a:rPr lang="zh-CN" altLang="en-US" sz="2800" b="1" dirty="0" smtClean="0"/>
              <a:t>老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人</a:t>
            </a:r>
            <a:r>
              <a:rPr lang="zh-CN" altLang="en-US" sz="2800" b="1" dirty="0"/>
              <a:t>却说“我不是主人”</a:t>
            </a:r>
            <a:r>
              <a:rPr lang="zh-CN" altLang="en-US" sz="2800" b="1" dirty="0" smtClean="0"/>
              <a:t>，到底</a:t>
            </a:r>
            <a:r>
              <a:rPr lang="zh-CN" altLang="en-US" sz="2800" b="1" dirty="0"/>
              <a:t>谁是</a:t>
            </a:r>
            <a:r>
              <a:rPr lang="zh-CN" altLang="en-US" sz="2800" b="1" dirty="0" smtClean="0"/>
              <a:t>主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人</a:t>
            </a:r>
            <a:r>
              <a:rPr lang="zh-CN" altLang="en-US" sz="2800" b="1" dirty="0"/>
              <a:t>呢？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53235" y="4498507"/>
            <a:ext cx="63161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当我们要感谢哈尼族小姑娘是，她说</a:t>
            </a:r>
            <a:r>
              <a:rPr lang="zh-CN" altLang="en-US" sz="2800" b="1" dirty="0" smtClean="0"/>
              <a:t>：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“</a:t>
            </a:r>
            <a:r>
              <a:rPr lang="zh-CN" altLang="en-US" sz="2800" b="1" dirty="0"/>
              <a:t>不要谢我们，房子是解放军</a:t>
            </a:r>
            <a:r>
              <a:rPr lang="zh-CN" altLang="en-US" sz="2800" b="1" dirty="0" smtClean="0"/>
              <a:t>叔叔盖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的</a:t>
            </a:r>
            <a:r>
              <a:rPr lang="zh-CN" altLang="en-US" sz="2800" b="1" dirty="0"/>
              <a:t>。”那解放军为什么盖房子呢？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5987" y="4134245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流程图: 资料带 5"/>
          <p:cNvSpPr/>
          <p:nvPr/>
        </p:nvSpPr>
        <p:spPr>
          <a:xfrm>
            <a:off x="2051720" y="1986717"/>
            <a:ext cx="5887004" cy="2736304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5400" dirty="0"/>
              <a:t>设置悬念使情节跌宕起伏、引人入胜。</a:t>
            </a:r>
          </a:p>
        </p:txBody>
      </p:sp>
    </p:spTree>
    <p:extLst>
      <p:ext uri="{BB962C8B-B14F-4D97-AF65-F5344CB8AC3E}">
        <p14:creationId xmlns:p14="http://schemas.microsoft.com/office/powerpoint/2010/main" val="370679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/>
      <p:bldP spid="15" grpId="0"/>
      <p:bldP spid="16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cj\Desktop\45bOOOPIC5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50367" y="380187"/>
            <a:ext cx="58432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>
                <a:latin typeface="隶书" pitchFamily="49" charset="-122"/>
                <a:ea typeface="隶书" pitchFamily="49" charset="-122"/>
              </a:rPr>
              <a:t>这</a:t>
            </a:r>
            <a:r>
              <a:rPr lang="zh-CN" altLang="en-US" sz="4400" b="1" dirty="0" smtClean="0">
                <a:latin typeface="隶书" pitchFamily="49" charset="-122"/>
                <a:ea typeface="隶书" pitchFamily="49" charset="-122"/>
              </a:rPr>
              <a:t>间小茅屋的主人是：</a:t>
            </a:r>
            <a:endParaRPr lang="zh-CN" altLang="en-US" sz="4400" b="1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4063" y="1412776"/>
            <a:ext cx="4429418" cy="7694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4400" b="1" dirty="0" smtClean="0">
                <a:latin typeface="隶书" pitchFamily="49" charset="-122"/>
                <a:ea typeface="隶书" pitchFamily="49" charset="-122"/>
              </a:rPr>
              <a:t>A</a:t>
            </a:r>
            <a:r>
              <a:rPr lang="zh-CN" altLang="en-US" sz="4400" b="1" dirty="0">
                <a:latin typeface="隶书" pitchFamily="49" charset="-122"/>
                <a:ea typeface="隶书" pitchFamily="49" charset="-122"/>
              </a:rPr>
              <a:t>、</a:t>
            </a:r>
            <a:r>
              <a:rPr lang="zh-CN" altLang="en-US" sz="4400" b="1" dirty="0" smtClean="0">
                <a:latin typeface="隶书" pitchFamily="49" charset="-122"/>
                <a:ea typeface="隶书" pitchFamily="49" charset="-122"/>
              </a:rPr>
              <a:t>“我”和老余</a:t>
            </a:r>
            <a:endParaRPr lang="zh-CN" altLang="en-US" sz="4400" b="1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8245" y="2276872"/>
            <a:ext cx="3297698" cy="7694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4400" b="1" dirty="0">
                <a:latin typeface="隶书" pitchFamily="49" charset="-122"/>
                <a:ea typeface="隶书" pitchFamily="49" charset="-122"/>
              </a:rPr>
              <a:t>B</a:t>
            </a:r>
            <a:r>
              <a:rPr lang="zh-CN" altLang="en-US" sz="4400" b="1" dirty="0">
                <a:latin typeface="隶书" pitchFamily="49" charset="-122"/>
                <a:ea typeface="隶书" pitchFamily="49" charset="-122"/>
              </a:rPr>
              <a:t>、瑶族老人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18245" y="3212790"/>
            <a:ext cx="4995278" cy="7694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4400" b="1" dirty="0">
                <a:latin typeface="隶书" pitchFamily="49" charset="-122"/>
                <a:ea typeface="隶书" pitchFamily="49" charset="-122"/>
              </a:rPr>
              <a:t>C</a:t>
            </a:r>
            <a:r>
              <a:rPr lang="zh-CN" altLang="en-US" sz="4400" b="1" dirty="0">
                <a:latin typeface="隶书" pitchFamily="49" charset="-122"/>
                <a:ea typeface="隶书" pitchFamily="49" charset="-122"/>
              </a:rPr>
              <a:t>、一群哈尼小姑娘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30031" y="4079618"/>
            <a:ext cx="6692858" cy="7694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4400" b="1" dirty="0">
                <a:latin typeface="隶书" pitchFamily="49" charset="-122"/>
                <a:ea typeface="隶书" pitchFamily="49" charset="-122"/>
              </a:rPr>
              <a:t>D</a:t>
            </a:r>
            <a:r>
              <a:rPr lang="zh-CN" altLang="en-US" sz="4400" b="1" dirty="0">
                <a:latin typeface="隶书" pitchFamily="49" charset="-122"/>
                <a:ea typeface="隶书" pitchFamily="49" charset="-122"/>
              </a:rPr>
              <a:t>、解放军</a:t>
            </a:r>
            <a:r>
              <a:rPr lang="zh-CN" altLang="en-US" sz="4400" b="1" dirty="0" smtClean="0">
                <a:latin typeface="隶书" pitchFamily="49" charset="-122"/>
                <a:ea typeface="隶书" pitchFamily="49" charset="-122"/>
              </a:rPr>
              <a:t>战士和梨花姑娘</a:t>
            </a:r>
            <a:endParaRPr lang="zh-CN" altLang="en-US" sz="4400" b="1" dirty="0">
              <a:latin typeface="隶书" pitchFamily="49" charset="-122"/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86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961</Words>
  <Application>Microsoft Office PowerPoint</Application>
  <PresentationFormat>全屏显示(4:3)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cj</dc:creator>
  <cp:lastModifiedBy>cj</cp:lastModifiedBy>
  <cp:revision>39</cp:revision>
  <dcterms:created xsi:type="dcterms:W3CDTF">2018-03-16T03:19:23Z</dcterms:created>
  <dcterms:modified xsi:type="dcterms:W3CDTF">2018-04-07T14:33:48Z</dcterms:modified>
</cp:coreProperties>
</file>