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23"/>
  </p:notesMasterIdLst>
  <p:sldIdLst>
    <p:sldId id="256" r:id="rId3"/>
    <p:sldId id="262"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6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欢迎" id="{E75E278A-FF0E-49A4-B170-79828D63BBAD}">
          <p14:sldIdLst>
            <p14:sldId id="256"/>
          </p14:sldIdLst>
        </p14:section>
        <p14:section name="设计、令人印象深刻、协作" id="{B9B51309-D148-4332-87C2-07BE32FBCA3B}">
          <p14:sldIdLst>
            <p14:sldId id="262"/>
            <p14:sldId id="264"/>
            <p14:sldId id="265"/>
            <p14:sldId id="266"/>
            <p14:sldId id="267"/>
            <p14:sldId id="268"/>
            <p14:sldId id="269"/>
            <p14:sldId id="270"/>
            <p14:sldId id="271"/>
            <p14:sldId id="272"/>
            <p14:sldId id="273"/>
            <p14:sldId id="274"/>
            <p14:sldId id="275"/>
            <p14:sldId id="276"/>
            <p14:sldId id="277"/>
            <p14:sldId id="278"/>
            <p14:sldId id="279"/>
            <p14:sldId id="280"/>
          </p14:sldIdLst>
        </p14:section>
        <p14:section name="了解更多" id="{2CC34DB2-6590-42C0-AD4B-A04C6060184E}">
          <p14:sldIdLst>
            <p14:sldId id="263"/>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62F"/>
    <a:srgbClr val="FFCC00"/>
    <a:srgbClr val="D24726"/>
    <a:srgbClr val="D2B4A6"/>
    <a:srgbClr val="734F29"/>
    <a:srgbClr val="AEB785"/>
    <a:srgbClr val="EFD5A2"/>
    <a:srgbClr val="3B3026"/>
    <a:srgbClr val="ECE1CA"/>
    <a:srgbClr val="795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8" autoAdjust="0"/>
    <p:restoredTop sz="94280" autoAdjust="0"/>
  </p:normalViewPr>
  <p:slideViewPr>
    <p:cSldViewPr snapToGrid="0">
      <p:cViewPr varScale="1">
        <p:scale>
          <a:sx n="75" d="100"/>
          <a:sy n="75" d="100"/>
        </p:scale>
        <p:origin x="-312"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EC13577B-6902-467D-A26C-08A0DD5E4E03}" type="datetimeFigureOut">
              <a:t>2014/9/27</a:t>
            </a:fld>
            <a:endParaRPr lang="zh-CN"/>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DF61EA0F-A667-4B49-8422-0062BC55E249}" type="slidenum">
              <a:t>‹#›</a:t>
            </a:fld>
            <a:endParaRPr lang="zh-CN"/>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DF61EA0F-A667-4B49-8422-0062BC55E249}" type="slidenum">
              <a:rPr lang="zh-CN" smtClean="0"/>
              <a:t>1</a:t>
            </a:fld>
            <a:endParaRPr lang="zh-CN"/>
          </a:p>
        </p:txBody>
      </p:sp>
    </p:spTree>
    <p:extLst>
      <p:ext uri="{BB962C8B-B14F-4D97-AF65-F5344CB8AC3E}">
        <p14:creationId xmlns:p14="http://schemas.microsoft.com/office/powerpoint/2010/main" val="101176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dirty="0" smtClean="0"/>
              <a:t>在 </a:t>
            </a:r>
            <a:r>
              <a:rPr lang="zh-CN" baseline="0" dirty="0" smtClean="0"/>
              <a:t>“幻灯片放映”模式，单击箭头进入 PowerPoint 入门中心。</a:t>
            </a:r>
            <a:endParaRPr lang="zh-CN" dirty="0"/>
          </a:p>
        </p:txBody>
      </p:sp>
      <p:sp>
        <p:nvSpPr>
          <p:cNvPr id="4" name="幻灯片编号占位符 3"/>
          <p:cNvSpPr>
            <a:spLocks noGrp="1"/>
          </p:cNvSpPr>
          <p:nvPr>
            <p:ph type="sldNum" sz="quarter" idx="10"/>
          </p:nvPr>
        </p:nvSpPr>
        <p:spPr/>
        <p:txBody>
          <a:bodyPr/>
          <a:lstStyle/>
          <a:p>
            <a:fld id="{DF61EA0F-A667-4B49-8422-0062BC55E249}" type="slidenum">
              <a:rPr lang="en-US" altLang="zh-CN" smtClean="0"/>
              <a:t>20</a:t>
            </a:fld>
            <a:endParaRPr lang="zh-CN"/>
          </a:p>
        </p:txBody>
      </p:sp>
    </p:spTree>
    <p:extLst>
      <p:ext uri="{BB962C8B-B14F-4D97-AF65-F5344CB8AC3E}">
        <p14:creationId xmlns:p14="http://schemas.microsoft.com/office/powerpoint/2010/main" val="1851196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ctrTitle"/>
          </p:nvPr>
        </p:nvSpPr>
        <p:spPr>
          <a:xfrm>
            <a:off x="838200" y="2061006"/>
            <a:ext cx="10515600" cy="2387600"/>
          </a:xfrm>
        </p:spPr>
        <p:txBody>
          <a:bodyPr anchor="b">
            <a:normAutofit/>
          </a:bodyPr>
          <a:lstStyle>
            <a:lvl1pPr algn="l" latinLnBrk="0">
              <a:defRPr lang="zh-CN" sz="5400">
                <a:solidFill>
                  <a:schemeClr val="bg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838202" y="5110609"/>
            <a:ext cx="6705599" cy="1137793"/>
          </a:xfrm>
        </p:spPr>
        <p:txBody>
          <a:bodyPr>
            <a:normAutofit/>
          </a:bodyPr>
          <a:lstStyle>
            <a:lvl1pPr marL="0" indent="0" algn="l" latinLnBrk="0">
              <a:lnSpc>
                <a:spcPct val="150000"/>
              </a:lnSpc>
              <a:spcBef>
                <a:spcPts val="600"/>
              </a:spcBef>
              <a:buNone/>
              <a:defRPr lang="zh-CN" sz="2800">
                <a:solidFill>
                  <a:srgbClr val="D24726"/>
                </a:solidFill>
                <a:latin typeface="+mj-lt"/>
              </a:defRPr>
            </a:lvl1pPr>
            <a:lvl2pPr marL="457200" indent="0" algn="ctr" latinLnBrk="0">
              <a:buNone/>
              <a:defRPr lang="zh-CN" sz="2000"/>
            </a:lvl2pPr>
            <a:lvl3pPr marL="914400" indent="0" algn="ctr" latinLnBrk="0">
              <a:buNone/>
              <a:defRPr lang="zh-CN" sz="1800"/>
            </a:lvl3pPr>
            <a:lvl4pPr marL="1371600" indent="0" algn="ctr" latinLnBrk="0">
              <a:buNone/>
              <a:defRPr lang="zh-CN" sz="1600"/>
            </a:lvl4pPr>
            <a:lvl5pPr marL="1828800" indent="0" algn="ctr" latinLnBrk="0">
              <a:buNone/>
              <a:defRPr lang="zh-CN" sz="1600"/>
            </a:lvl5pPr>
            <a:lvl6pPr marL="2286000" indent="0" algn="ctr" latinLnBrk="0">
              <a:buNone/>
              <a:defRPr lang="zh-CN" sz="1600"/>
            </a:lvl6pPr>
            <a:lvl7pPr marL="2743200" indent="0" algn="ctr" latinLnBrk="0">
              <a:buNone/>
              <a:defRPr lang="zh-CN" sz="1600"/>
            </a:lvl7pPr>
            <a:lvl8pPr marL="3200400" indent="0" algn="ctr" latinLnBrk="0">
              <a:buNone/>
              <a:defRPr lang="zh-CN" sz="1600"/>
            </a:lvl8pPr>
            <a:lvl9pPr marL="3657600" indent="0" algn="ctr" latinLnBrk="0">
              <a:buNone/>
              <a:defRPr lang="zh-CN" sz="1600"/>
            </a:lvl9pPr>
          </a:lstStyle>
          <a:p>
            <a:r>
              <a:rPr lang="zh-CN" altLang="en-US" smtClean="0"/>
              <a:t>单击此处编辑母版副标题样式</a:t>
            </a:r>
            <a:endParaRPr lang="zh-CN" dirty="0"/>
          </a:p>
        </p:txBody>
      </p:sp>
      <p:sp>
        <p:nvSpPr>
          <p:cNvPr id="4" name="日期占位符 3"/>
          <p:cNvSpPr>
            <a:spLocks noGrp="1"/>
          </p:cNvSpPr>
          <p:nvPr>
            <p:ph type="dt" sz="half" idx="10"/>
          </p:nvPr>
        </p:nvSpPr>
        <p:spPr/>
        <p:txBody>
          <a:bodyPr/>
          <a:lstStyle/>
          <a:p>
            <a:fld id="{8BEEBAAA-29B5-4AF5-BC5F-7E580C29002D}" type="datetimeFigureOut">
              <a:t>2014/9/27</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7" name="矩形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1"/>
            <a:ext cx="10744200"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8BEEBAAA-29B5-4AF5-BC5F-7E580C29002D}" type="datetimeFigureOut">
              <a:t>2014/9/27</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596921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7" name="矩形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竖排标题 1"/>
          <p:cNvSpPr>
            <a:spLocks noGrp="1"/>
          </p:cNvSpPr>
          <p:nvPr>
            <p:ph type="title" orient="vert"/>
          </p:nvPr>
        </p:nvSpPr>
        <p:spPr>
          <a:xfrm>
            <a:off x="10215419" y="365125"/>
            <a:ext cx="1819564" cy="5811838"/>
          </a:xfrm>
        </p:spPr>
        <p:txBody>
          <a:bodyPr vert="eaVert"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8BEEBAAA-29B5-4AF5-BC5F-7E580C29002D}" type="datetimeFigureOut">
              <a:t>2014/9/27</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302266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4434" y="0"/>
            <a:ext cx="10749367" cy="1208868"/>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内容占位符 2"/>
          <p:cNvSpPr>
            <a:spLocks noGrp="1"/>
          </p:cNvSpPr>
          <p:nvPr>
            <p:ph idx="1"/>
          </p:nvPr>
        </p:nvSpPr>
        <p:spPr>
          <a:xfrm>
            <a:off x="838201" y="1825625"/>
            <a:ext cx="4167753" cy="4351338"/>
          </a:xfrm>
        </p:spPr>
        <p:txBody>
          <a:bodyPr>
            <a:normAutofit/>
          </a:bodyPr>
          <a:lstStyle>
            <a:lvl1pPr marL="0" indent="0" latinLnBrk="0">
              <a:lnSpc>
                <a:spcPct val="150000"/>
              </a:lnSpc>
              <a:spcAft>
                <a:spcPts val="1200"/>
              </a:spcAft>
              <a:buNone/>
              <a:defRPr lang="zh-CN" sz="1600">
                <a:solidFill>
                  <a:schemeClr val="bg1">
                    <a:lumMod val="50000"/>
                  </a:schemeClr>
                </a:solidFill>
              </a:defRPr>
            </a:lvl1pPr>
            <a:lvl2pPr latinLnBrk="0">
              <a:lnSpc>
                <a:spcPct val="150000"/>
              </a:lnSpc>
              <a:spcAft>
                <a:spcPts val="1200"/>
              </a:spcAft>
              <a:defRPr lang="zh-CN" sz="1400">
                <a:solidFill>
                  <a:schemeClr val="bg1">
                    <a:lumMod val="50000"/>
                  </a:schemeClr>
                </a:solidFill>
              </a:defRPr>
            </a:lvl2pPr>
            <a:lvl3pPr latinLnBrk="0">
              <a:lnSpc>
                <a:spcPct val="150000"/>
              </a:lnSpc>
              <a:spcAft>
                <a:spcPts val="1200"/>
              </a:spcAft>
              <a:defRPr lang="zh-CN" sz="1200">
                <a:solidFill>
                  <a:schemeClr val="bg1">
                    <a:lumMod val="50000"/>
                  </a:schemeClr>
                </a:solidFill>
              </a:defRPr>
            </a:lvl3pPr>
            <a:lvl4pPr latinLnBrk="0">
              <a:lnSpc>
                <a:spcPct val="150000"/>
              </a:lnSpc>
              <a:spcAft>
                <a:spcPts val="1200"/>
              </a:spcAft>
              <a:defRPr lang="zh-CN" sz="1100">
                <a:solidFill>
                  <a:schemeClr val="bg1">
                    <a:lumMod val="50000"/>
                  </a:schemeClr>
                </a:solidFill>
              </a:defRPr>
            </a:lvl4pPr>
            <a:lvl5pPr latinLnBrk="0">
              <a:lnSpc>
                <a:spcPct val="150000"/>
              </a:lnSpc>
              <a:spcAft>
                <a:spcPts val="1200"/>
              </a:spcAft>
              <a:defRPr lang="zh-CN" sz="1100">
                <a:solidFill>
                  <a:schemeClr val="bg1">
                    <a:lumMod val="50000"/>
                  </a:schemeClr>
                </a:solidFill>
              </a:defRPr>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dirty="0"/>
          </a:p>
        </p:txBody>
      </p:sp>
      <p:sp>
        <p:nvSpPr>
          <p:cNvPr id="4" name="日期占位符 3"/>
          <p:cNvSpPr>
            <a:spLocks noGrp="1"/>
          </p:cNvSpPr>
          <p:nvPr>
            <p:ph type="dt" sz="half" idx="10"/>
          </p:nvPr>
        </p:nvSpPr>
        <p:spPr/>
        <p:txBody>
          <a:bodyPr/>
          <a:lstStyle/>
          <a:p>
            <a:fld id="{8BEEBAAA-29B5-4AF5-BC5F-7E580C29002D}" type="datetimeFigureOut">
              <a:t>2014/9/27</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838201" y="2402238"/>
            <a:ext cx="4508715" cy="2187227"/>
          </a:xfrm>
        </p:spPr>
        <p:txBody>
          <a:bodyPr anchor="ctr">
            <a:noAutofit/>
          </a:bodyPr>
          <a:lstStyle>
            <a:lvl1pPr algn="l" latinLnBrk="0">
              <a:defRPr lang="zh-CN" sz="4800">
                <a:solidFill>
                  <a:srgbClr val="D24726"/>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6323308" y="2402237"/>
            <a:ext cx="5269424" cy="2187226"/>
          </a:xfrm>
        </p:spPr>
        <p:txBody>
          <a:bodyPr anchor="ctr">
            <a:normAutofit/>
          </a:bodyPr>
          <a:lstStyle>
            <a:lvl1pPr marL="0" indent="0" latinLnBrk="0">
              <a:lnSpc>
                <a:spcPct val="150000"/>
              </a:lnSpc>
              <a:buNone/>
              <a:defRPr lang="zh-CN" sz="2800">
                <a:solidFill>
                  <a:schemeClr val="bg1"/>
                </a:solidFill>
                <a:latin typeface="+mj-lt"/>
              </a:defRPr>
            </a:lvl1pPr>
            <a:lvl2pPr marL="457200" indent="0" latinLnBrk="0">
              <a:buNone/>
              <a:defRPr lang="zh-CN" sz="2000"/>
            </a:lvl2pPr>
            <a:lvl3pPr marL="914400" indent="0" latinLnBrk="0">
              <a:buNone/>
              <a:defRPr lang="zh-CN" sz="1800"/>
            </a:lvl3pPr>
            <a:lvl4pPr marL="1371600" indent="0" latinLnBrk="0">
              <a:buNone/>
              <a:defRPr lang="zh-CN" sz="1600"/>
            </a:lvl4pPr>
            <a:lvl5pPr marL="1828800" indent="0" latinLnBrk="0">
              <a:buNone/>
              <a:defRPr lang="zh-CN" sz="1600"/>
            </a:lvl5pPr>
            <a:lvl6pPr marL="2286000" indent="0" latinLnBrk="0">
              <a:buNone/>
              <a:defRPr lang="zh-CN" sz="1600"/>
            </a:lvl6pPr>
            <a:lvl7pPr marL="2743200" indent="0" latinLnBrk="0">
              <a:buNone/>
              <a:defRPr lang="zh-CN" sz="1600"/>
            </a:lvl7pPr>
            <a:lvl8pPr marL="3200400" indent="0" latinLnBrk="0">
              <a:buNone/>
              <a:defRPr lang="zh-CN" sz="1600"/>
            </a:lvl8pPr>
            <a:lvl9pPr marL="3657600" indent="0" latinLnBrk="0">
              <a:buNone/>
              <a:defRPr lang="zh-CN" sz="16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BEEBAAA-29B5-4AF5-BC5F-7E580C29002D}" type="datetimeFigureOut">
              <a:t>2014/9/27</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9860EDB8-5305-433F-BE41-D7A86D811DB3}" type="slidenum">
              <a:t>‹#›</a:t>
            </a:fld>
            <a:endParaRPr lang="zh-CN"/>
          </a:p>
        </p:txBody>
      </p:sp>
      <p:sp>
        <p:nvSpPr>
          <p:cNvPr id="8" name="矩形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1"/>
            <a:ext cx="10744200"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内容占位符 2"/>
          <p:cNvSpPr>
            <a:spLocks noGrp="1"/>
          </p:cNvSpPr>
          <p:nvPr>
            <p:ph sz="half" idx="1"/>
          </p:nvPr>
        </p:nvSpPr>
        <p:spPr>
          <a:xfrm>
            <a:off x="838200" y="1825625"/>
            <a:ext cx="5181600" cy="4351338"/>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4" name="内容占位符 3"/>
          <p:cNvSpPr>
            <a:spLocks noGrp="1"/>
          </p:cNvSpPr>
          <p:nvPr>
            <p:ph sz="half" idx="2"/>
          </p:nvPr>
        </p:nvSpPr>
        <p:spPr>
          <a:xfrm>
            <a:off x="6172200" y="1825625"/>
            <a:ext cx="5181600" cy="4351338"/>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5" name="日期占位符 4"/>
          <p:cNvSpPr>
            <a:spLocks noGrp="1"/>
          </p:cNvSpPr>
          <p:nvPr>
            <p:ph type="dt" sz="half" idx="10"/>
          </p:nvPr>
        </p:nvSpPr>
        <p:spPr/>
        <p:txBody>
          <a:bodyPr/>
          <a:lstStyle/>
          <a:p>
            <a:fld id="{8BEEBAAA-29B5-4AF5-BC5F-7E580C29002D}" type="datetimeFigureOut">
              <a:t>2014/9/27</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9860EDB8-5305-433F-BE41-D7A86D811DB3}" type="slidenum">
              <a:t>‹#›</a:t>
            </a:fld>
            <a:endParaRPr lang="zh-CN"/>
          </a:p>
        </p:txBody>
      </p:sp>
      <p:sp>
        <p:nvSpPr>
          <p:cNvPr id="9" name="矩形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332822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0"/>
            <a:ext cx="10737851"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831851" y="1489075"/>
            <a:ext cx="5156200" cy="641350"/>
          </a:xfrm>
        </p:spPr>
        <p:txBody>
          <a:bodyPr anchor="b"/>
          <a:lstStyle>
            <a:lvl1pPr marL="0" indent="0" latinLnBrk="0">
              <a:buNone/>
              <a:defRPr lang="zh-CN" sz="2400" b="1"/>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4" name="内容占位符 3"/>
          <p:cNvSpPr>
            <a:spLocks noGrp="1"/>
          </p:cNvSpPr>
          <p:nvPr>
            <p:ph sz="half" idx="2"/>
          </p:nvPr>
        </p:nvSpPr>
        <p:spPr>
          <a:xfrm>
            <a:off x="831851" y="2193927"/>
            <a:ext cx="5156200" cy="397827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5" name="文本占位符 4"/>
          <p:cNvSpPr>
            <a:spLocks noGrp="1"/>
          </p:cNvSpPr>
          <p:nvPr>
            <p:ph type="body" sz="quarter" idx="3"/>
          </p:nvPr>
        </p:nvSpPr>
        <p:spPr>
          <a:xfrm>
            <a:off x="6189664" y="1489075"/>
            <a:ext cx="5157787" cy="641350"/>
          </a:xfrm>
        </p:spPr>
        <p:txBody>
          <a:bodyPr anchor="b"/>
          <a:lstStyle>
            <a:lvl1pPr marL="0" indent="0" latinLnBrk="0">
              <a:buNone/>
              <a:defRPr lang="zh-CN" sz="2400" b="1"/>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6" name="内容占位符 5"/>
          <p:cNvSpPr>
            <a:spLocks noGrp="1"/>
          </p:cNvSpPr>
          <p:nvPr>
            <p:ph sz="quarter" idx="4"/>
          </p:nvPr>
        </p:nvSpPr>
        <p:spPr>
          <a:xfrm>
            <a:off x="6189664" y="2193927"/>
            <a:ext cx="5157787" cy="397827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7" name="日期占位符 6"/>
          <p:cNvSpPr>
            <a:spLocks noGrp="1"/>
          </p:cNvSpPr>
          <p:nvPr>
            <p:ph type="dt" sz="half" idx="10"/>
          </p:nvPr>
        </p:nvSpPr>
        <p:spPr/>
        <p:txBody>
          <a:bodyPr/>
          <a:lstStyle/>
          <a:p>
            <a:fld id="{8BEEBAAA-29B5-4AF5-BC5F-7E580C29002D}" type="datetimeFigureOut">
              <a:t>2014/9/27</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9860EDB8-5305-433F-BE41-D7A86D811DB3}" type="slidenum">
              <a:t>‹#›</a:t>
            </a:fld>
            <a:endParaRPr lang="zh-CN"/>
          </a:p>
        </p:txBody>
      </p:sp>
      <p:sp>
        <p:nvSpPr>
          <p:cNvPr id="11" name="矩形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360602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
        <p:nvSpPr>
          <p:cNvPr id="2" name="标题 1"/>
          <p:cNvSpPr>
            <a:spLocks noGrp="1"/>
          </p:cNvSpPr>
          <p:nvPr>
            <p:ph type="title"/>
          </p:nvPr>
        </p:nvSpPr>
        <p:spPr>
          <a:xfrm>
            <a:off x="609600" y="1"/>
            <a:ext cx="10744200" cy="1228436"/>
          </a:xfrm>
        </p:spPr>
        <p:txBody>
          <a:bodyPr anchor="b">
            <a:normAutofit/>
          </a:bodyPr>
          <a:lstStyle>
            <a:lvl1pPr latinLnBrk="0">
              <a:defRPr lang="zh-CN" sz="3600">
                <a:solidFill>
                  <a:schemeClr val="bg1"/>
                </a:solidFill>
              </a:defRPr>
            </a:lvl1p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8BEEBAAA-29B5-4AF5-BC5F-7E580C29002D}" type="datetimeFigureOut">
              <a:t>2014/9/27</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9860EDB8-5305-433F-BE41-D7A86D811DB3}" type="slidenum">
              <a:t>‹#›</a:t>
            </a:fld>
            <a:endParaRPr lang="zh-CN"/>
          </a:p>
        </p:txBody>
      </p:sp>
      <p:sp>
        <p:nvSpPr>
          <p:cNvPr id="7" name="矩形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sz="1800"/>
          </a:p>
        </p:txBody>
      </p:sp>
    </p:spTree>
    <p:extLst>
      <p:ext uri="{BB962C8B-B14F-4D97-AF65-F5344CB8AC3E}">
        <p14:creationId xmlns:p14="http://schemas.microsoft.com/office/powerpoint/2010/main" val="10081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BEEBAAA-29B5-4AF5-BC5F-7E580C29002D}" type="datetimeFigureOut">
              <a:t>2014/9/27</a:t>
            </a:fld>
            <a:endParaRPr lang="zh-CN"/>
          </a:p>
        </p:txBody>
      </p:sp>
      <p:sp>
        <p:nvSpPr>
          <p:cNvPr id="3" name="页脚占位符 2"/>
          <p:cNvSpPr>
            <a:spLocks noGrp="1"/>
          </p:cNvSpPr>
          <p:nvPr>
            <p:ph type="ftr" sz="quarter" idx="11"/>
          </p:nvPr>
        </p:nvSpPr>
        <p:spPr/>
        <p:txBody>
          <a:bodyPr/>
          <a:lstStyle/>
          <a:p>
            <a:endParaRPr lang="zh-CN"/>
          </a:p>
        </p:txBody>
      </p:sp>
      <p:sp>
        <p:nvSpPr>
          <p:cNvPr id="4" name="幻灯片编号占位符 3"/>
          <p:cNvSpPr>
            <a:spLocks noGrp="1"/>
          </p:cNvSpPr>
          <p:nvPr>
            <p:ph type="sldNum" sz="quarter" idx="12"/>
          </p:nvPr>
        </p:nvSpPr>
        <p:spPr/>
        <p:txBody>
          <a:bodyPr/>
          <a:lstStyle/>
          <a:p>
            <a:fld id="{9860EDB8-5305-433F-BE41-D7A86D811DB3}" type="slidenum">
              <a:t>‹#›</a:t>
            </a:fld>
            <a:endParaRPr lang="zh-CN"/>
          </a:p>
        </p:txBody>
      </p:sp>
    </p:spTree>
    <p:extLst>
      <p:ext uri="{BB962C8B-B14F-4D97-AF65-F5344CB8AC3E}">
        <p14:creationId xmlns:p14="http://schemas.microsoft.com/office/powerpoint/2010/main" val="4037432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atinLnBrk="0">
              <a:defRPr lang="zh-CN" sz="3200"/>
            </a:lvl1pPr>
          </a:lstStyle>
          <a:p>
            <a:r>
              <a:rPr lang="zh-CN" altLang="en-US" smtClean="0"/>
              <a:t>单击此处编辑母版标题样式</a:t>
            </a:r>
            <a:endParaRPr lang="zh-CN"/>
          </a:p>
        </p:txBody>
      </p:sp>
      <p:sp>
        <p:nvSpPr>
          <p:cNvPr id="3" name="内容占位符 2"/>
          <p:cNvSpPr>
            <a:spLocks noGrp="1"/>
          </p:cNvSpPr>
          <p:nvPr>
            <p:ph idx="1"/>
          </p:nvPr>
        </p:nvSpPr>
        <p:spPr>
          <a:xfrm>
            <a:off x="5183188" y="987427"/>
            <a:ext cx="6172200" cy="4873625"/>
          </a:xfrm>
        </p:spPr>
        <p:txBody>
          <a:bodyPr vert="horz" lIns="91440" tIns="45720" rIns="91440" bIns="45720" rtlCol="0">
            <a:normAutofit/>
          </a:bodyPr>
          <a:lstStyle>
            <a:lvl1pPr latinLnBrk="0">
              <a:defRPr lang="zh-CN" sz="1600">
                <a:solidFill>
                  <a:schemeClr val="bg1">
                    <a:lumMod val="50000"/>
                  </a:schemeClr>
                </a:solidFill>
              </a:defRPr>
            </a:lvl1pPr>
            <a:lvl2pPr latinLnBrk="0">
              <a:defRPr lang="zh-CN" sz="1400">
                <a:solidFill>
                  <a:schemeClr val="bg1">
                    <a:lumMod val="50000"/>
                  </a:schemeClr>
                </a:solidFill>
              </a:defRPr>
            </a:lvl2pPr>
            <a:lvl3pPr latinLnBrk="0">
              <a:defRPr lang="zh-CN" sz="1200">
                <a:solidFill>
                  <a:schemeClr val="bg1">
                    <a:lumMod val="50000"/>
                  </a:schemeClr>
                </a:solidFill>
              </a:defRPr>
            </a:lvl3pPr>
            <a:lvl4pPr latinLnBrk="0">
              <a:defRPr lang="zh-CN" sz="1100">
                <a:solidFill>
                  <a:schemeClr val="bg1">
                    <a:lumMod val="50000"/>
                  </a:schemeClr>
                </a:solidFill>
              </a:defRPr>
            </a:lvl4pPr>
            <a:lvl5pPr latinLnBrk="0">
              <a:defRPr lang="zh-CN" sz="1100">
                <a:solidFill>
                  <a:schemeClr val="bg1">
                    <a:lumMod val="50000"/>
                  </a:schemeClr>
                </a:solidFill>
              </a:defRPr>
            </a:lvl5pPr>
          </a:lstStyle>
          <a:p>
            <a:pPr marL="0" lvl="0" indent="0">
              <a:lnSpc>
                <a:spcPct val="150000"/>
              </a:lnSpc>
              <a:spcAft>
                <a:spcPts val="1200"/>
              </a:spcAft>
              <a:buNone/>
            </a:pPr>
            <a:r>
              <a:rPr lang="zh-CN" altLang="en-US" smtClean="0"/>
              <a:t>单击此处编辑母版文本样式</a:t>
            </a:r>
          </a:p>
          <a:p>
            <a:pPr marL="0" lvl="1" indent="0">
              <a:lnSpc>
                <a:spcPct val="150000"/>
              </a:lnSpc>
              <a:spcAft>
                <a:spcPts val="1200"/>
              </a:spcAft>
              <a:buNone/>
            </a:pPr>
            <a:r>
              <a:rPr lang="zh-CN" altLang="en-US" smtClean="0"/>
              <a:t>第二级</a:t>
            </a:r>
          </a:p>
          <a:p>
            <a:pPr marL="0" lvl="2" indent="0">
              <a:lnSpc>
                <a:spcPct val="150000"/>
              </a:lnSpc>
              <a:spcAft>
                <a:spcPts val="1200"/>
              </a:spcAft>
              <a:buNone/>
            </a:pPr>
            <a:r>
              <a:rPr lang="zh-CN" altLang="en-US" smtClean="0"/>
              <a:t>第三级</a:t>
            </a:r>
          </a:p>
          <a:p>
            <a:pPr marL="0" lvl="3" indent="0">
              <a:lnSpc>
                <a:spcPct val="150000"/>
              </a:lnSpc>
              <a:spcAft>
                <a:spcPts val="1200"/>
              </a:spcAft>
              <a:buNone/>
            </a:pPr>
            <a:r>
              <a:rPr lang="zh-CN" altLang="en-US" smtClean="0"/>
              <a:t>第四级</a:t>
            </a:r>
          </a:p>
          <a:p>
            <a:pPr marL="0" lvl="4" indent="0">
              <a:lnSpc>
                <a:spcPct val="150000"/>
              </a:lnSpc>
              <a:spcAft>
                <a:spcPts val="1200"/>
              </a:spcAft>
              <a:buNone/>
            </a:pPr>
            <a:r>
              <a:rPr lang="zh-CN" altLang="en-US" smtClean="0"/>
              <a:t>第五级</a:t>
            </a:r>
            <a:endParaRPr lang="zh-CN"/>
          </a:p>
        </p:txBody>
      </p:sp>
      <p:sp>
        <p:nvSpPr>
          <p:cNvPr id="4" name="文本占位符 3"/>
          <p:cNvSpPr>
            <a:spLocks noGrp="1"/>
          </p:cNvSpPr>
          <p:nvPr>
            <p:ph type="body" sz="half" idx="2"/>
          </p:nvPr>
        </p:nvSpPr>
        <p:spPr>
          <a:xfrm>
            <a:off x="839788" y="2101850"/>
            <a:ext cx="3932237" cy="3759200"/>
          </a:xfrm>
        </p:spPr>
        <p:txBody>
          <a:bodyPr/>
          <a:lstStyle>
            <a:lvl1pPr marL="0" indent="0" latinLnBrk="0">
              <a:buNone/>
              <a:defRPr lang="zh-CN" sz="1600"/>
            </a:lvl1pPr>
            <a:lvl2pPr marL="457200" indent="0" latinLnBrk="0">
              <a:buNone/>
              <a:defRPr lang="zh-CN" sz="1400"/>
            </a:lvl2pPr>
            <a:lvl3pPr marL="914400" indent="0" latinLnBrk="0">
              <a:buNone/>
              <a:defRPr lang="zh-CN" sz="1200"/>
            </a:lvl3pPr>
            <a:lvl4pPr marL="1371600" indent="0" latinLnBrk="0">
              <a:buNone/>
              <a:defRPr lang="zh-CN" sz="1000"/>
            </a:lvl4pPr>
            <a:lvl5pPr marL="1828800" indent="0" latinLnBrk="0">
              <a:buNone/>
              <a:defRPr lang="zh-CN" sz="1000"/>
            </a:lvl5pPr>
            <a:lvl6pPr marL="2286000" indent="0" latinLnBrk="0">
              <a:buNone/>
              <a:defRPr lang="zh-CN" sz="1000"/>
            </a:lvl6pPr>
            <a:lvl7pPr marL="2743200" indent="0" latinLnBrk="0">
              <a:buNone/>
              <a:defRPr lang="zh-CN" sz="1000"/>
            </a:lvl7pPr>
            <a:lvl8pPr marL="3200400" indent="0" latinLnBrk="0">
              <a:buNone/>
              <a:defRPr lang="zh-CN" sz="1000"/>
            </a:lvl8pPr>
            <a:lvl9pPr marL="3657600" indent="0" latinLnBrk="0">
              <a:buNone/>
              <a:defRPr lang="zh-CN"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EEBAAA-29B5-4AF5-BC5F-7E580C29002D}" type="datetimeFigureOut">
              <a:t>2014/9/27</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9860EDB8-5305-433F-BE41-D7A86D811DB3}" type="slidenum">
              <a:t>‹#›</a:t>
            </a:fld>
            <a:endParaRPr lang="zh-CN"/>
          </a:p>
        </p:txBody>
      </p:sp>
    </p:spTree>
    <p:extLst>
      <p:ext uri="{BB962C8B-B14F-4D97-AF65-F5344CB8AC3E}">
        <p14:creationId xmlns:p14="http://schemas.microsoft.com/office/powerpoint/2010/main" val="1784193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题注">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latinLnBrk="0">
              <a:defRPr lang="zh-CN" sz="3200"/>
            </a:lvl1pPr>
          </a:lstStyle>
          <a:p>
            <a:r>
              <a:rPr lang="zh-CN" altLang="en-US" smtClean="0"/>
              <a:t>单击此处编辑母版标题样式</a:t>
            </a:r>
            <a:endParaRPr lang="zh-CN"/>
          </a:p>
        </p:txBody>
      </p:sp>
      <p:sp>
        <p:nvSpPr>
          <p:cNvPr id="3" name="图片占位符 2"/>
          <p:cNvSpPr>
            <a:spLocks noGrp="1"/>
          </p:cNvSpPr>
          <p:nvPr>
            <p:ph type="pic" idx="1"/>
          </p:nvPr>
        </p:nvSpPr>
        <p:spPr>
          <a:xfrm>
            <a:off x="5183188" y="987427"/>
            <a:ext cx="6172200" cy="4873625"/>
          </a:xfrm>
        </p:spPr>
        <p:txBody>
          <a:bodyPr/>
          <a:lstStyle>
            <a:lvl1pPr marL="0" indent="0" latinLnBrk="0">
              <a:buNone/>
              <a:defRPr lang="zh-CN" sz="3200"/>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smtClean="0"/>
              <a:t>单击图标添加图片</a:t>
            </a:r>
            <a:endParaRPr lang="zh-CN"/>
          </a:p>
        </p:txBody>
      </p:sp>
      <p:sp>
        <p:nvSpPr>
          <p:cNvPr id="4" name="文本占位符 3"/>
          <p:cNvSpPr>
            <a:spLocks noGrp="1"/>
          </p:cNvSpPr>
          <p:nvPr>
            <p:ph type="body" sz="half" idx="2"/>
          </p:nvPr>
        </p:nvSpPr>
        <p:spPr>
          <a:xfrm>
            <a:off x="839788" y="2101850"/>
            <a:ext cx="3932237" cy="3759200"/>
          </a:xfrm>
        </p:spPr>
        <p:txBody>
          <a:bodyPr/>
          <a:lstStyle>
            <a:lvl1pPr marL="0" indent="0" latinLnBrk="0">
              <a:buNone/>
              <a:defRPr lang="zh-CN" sz="1600"/>
            </a:lvl1pPr>
            <a:lvl2pPr marL="457200" indent="0" latinLnBrk="0">
              <a:buNone/>
              <a:defRPr lang="zh-CN" sz="1400"/>
            </a:lvl2pPr>
            <a:lvl3pPr marL="914400" indent="0" latinLnBrk="0">
              <a:buNone/>
              <a:defRPr lang="zh-CN" sz="1200"/>
            </a:lvl3pPr>
            <a:lvl4pPr marL="1371600" indent="0" latinLnBrk="0">
              <a:buNone/>
              <a:defRPr lang="zh-CN" sz="1000"/>
            </a:lvl4pPr>
            <a:lvl5pPr marL="1828800" indent="0" latinLnBrk="0">
              <a:buNone/>
              <a:defRPr lang="zh-CN" sz="1000"/>
            </a:lvl5pPr>
            <a:lvl6pPr marL="2286000" indent="0" latinLnBrk="0">
              <a:buNone/>
              <a:defRPr lang="zh-CN" sz="1000"/>
            </a:lvl6pPr>
            <a:lvl7pPr marL="2743200" indent="0" latinLnBrk="0">
              <a:buNone/>
              <a:defRPr lang="zh-CN" sz="1000"/>
            </a:lvl7pPr>
            <a:lvl8pPr marL="3200400" indent="0" latinLnBrk="0">
              <a:buNone/>
              <a:defRPr lang="zh-CN" sz="1000"/>
            </a:lvl8pPr>
            <a:lvl9pPr marL="3657600" indent="0" latinLnBrk="0">
              <a:buNone/>
              <a:defRPr lang="zh-CN"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BEEBAAA-29B5-4AF5-BC5F-7E580C29002D}" type="datetimeFigureOut">
              <a:t>2014/9/27</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9860EDB8-5305-433F-BE41-D7A86D811DB3}" type="slidenum">
              <a:t>‹#›</a:t>
            </a:fld>
            <a:endParaRPr lang="zh-CN"/>
          </a:p>
        </p:txBody>
      </p:sp>
    </p:spTree>
    <p:extLst>
      <p:ext uri="{BB962C8B-B14F-4D97-AF65-F5344CB8AC3E}">
        <p14:creationId xmlns:p14="http://schemas.microsoft.com/office/powerpoint/2010/main" val="316109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4" name="日期占位符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8BEEBAAA-29B5-4AF5-BC5F-7E580C29002D}" type="datetimeFigureOut">
              <a:rPr lang="en-US" altLang="zh-CN" smtClean="0"/>
              <a:pPr/>
              <a:t>10/27/2014</a:t>
            </a:fld>
            <a:endParaRPr lang="zh-CN" altLang="en-US"/>
          </a:p>
        </p:txBody>
      </p:sp>
      <p:sp>
        <p:nvSpPr>
          <p:cNvPr id="5" name="页脚占位符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latinLnBrk="0">
              <a:defRPr lang="zh-CN" sz="1200">
                <a:solidFill>
                  <a:schemeClr val="tx1">
                    <a:tint val="75000"/>
                  </a:schemeClr>
                </a:solidFill>
                <a:latin typeface="Microsoft YaHei UI" panose="020B0503020204020204" pitchFamily="34" charset="-122"/>
                <a:ea typeface="Microsoft YaHei UI" panose="020B0503020204020204" pitchFamily="34" charset="-122"/>
              </a:defRPr>
            </a:lvl1pPr>
          </a:lstStyle>
          <a:p>
            <a:fld id="{9860EDB8-5305-433F-BE41-D7A86D811DB3}" type="slidenum">
              <a:rPr lang="en-US" altLang="zh-CN" smtClean="0"/>
              <a:pPr/>
              <a:t>‹#›</a:t>
            </a:fld>
            <a:endParaRPr lang="en-US" altLang="zh-CN"/>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lang="zh-CN" sz="4400" kern="1200">
          <a:solidFill>
            <a:schemeClr val="tx1"/>
          </a:solidFill>
          <a:latin typeface="Microsoft YaHei UI" panose="020B0503020204020204" pitchFamily="34" charset="-122"/>
          <a:ea typeface="Microsoft YaHei UI" panose="020B0503020204020204" pitchFamily="34" charset="-122"/>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lang="zh-CN" sz="2800" kern="1200">
          <a:solidFill>
            <a:schemeClr val="tx1"/>
          </a:solidFill>
          <a:latin typeface="Microsoft YaHei UI" panose="020B0503020204020204" pitchFamily="34" charset="-122"/>
          <a:ea typeface="Microsoft YaHei UI" panose="020B0503020204020204" pitchFamily="34" charset="-122"/>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lang="zh-CN" sz="2400" kern="1200">
          <a:solidFill>
            <a:schemeClr val="tx1"/>
          </a:solidFill>
          <a:latin typeface="Microsoft YaHei UI" panose="020B0503020204020204" pitchFamily="34" charset="-122"/>
          <a:ea typeface="Microsoft YaHei UI" panose="020B0503020204020204" pitchFamily="34" charset="-122"/>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lang="zh-CN" sz="2000" kern="1200">
          <a:solidFill>
            <a:schemeClr val="tx1"/>
          </a:solidFill>
          <a:latin typeface="Microsoft YaHei UI" panose="020B0503020204020204" pitchFamily="34" charset="-122"/>
          <a:ea typeface="Microsoft YaHei UI" panose="020B0503020204020204" pitchFamily="34" charset="-122"/>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lang="zh-CN" sz="18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o15.officeredir.microsoft.com/r/rlid2013GettingStartedCntrPPT?clid=2052"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772300" y="2802412"/>
            <a:ext cx="10515600" cy="1547166"/>
          </a:xfrm>
        </p:spPr>
        <p:txBody>
          <a:bodyPr>
            <a:normAutofit fontScale="90000"/>
          </a:bodyPr>
          <a:lstStyle/>
          <a:p>
            <a:r>
              <a:rPr lang="zh-CN" altLang="en-US" b="1" dirty="0" smtClean="0">
                <a:latin typeface="Microsoft YaHei UI" panose="020B0503020204020204" pitchFamily="34" charset="-122"/>
                <a:ea typeface="Microsoft YaHei UI" panose="020B0503020204020204" pitchFamily="34" charset="-122"/>
              </a:rPr>
              <a:t>知文明，懂礼仪，在实践活动中成长</a:t>
            </a:r>
            <a:endParaRPr lang="zh-CN" b="1" dirty="0">
              <a:latin typeface="Microsoft YaHei UI" panose="020B0503020204020204" pitchFamily="34" charset="-122"/>
              <a:ea typeface="Microsoft YaHei UI" panose="020B0503020204020204" pitchFamily="34" charset="-122"/>
            </a:endParaRPr>
          </a:p>
        </p:txBody>
      </p:sp>
      <p:sp>
        <p:nvSpPr>
          <p:cNvPr id="3" name="副标题 2"/>
          <p:cNvSpPr>
            <a:spLocks noGrp="1"/>
          </p:cNvSpPr>
          <p:nvPr>
            <p:ph type="subTitle" idx="1"/>
          </p:nvPr>
        </p:nvSpPr>
        <p:spPr/>
        <p:txBody>
          <a:bodyPr>
            <a:normAutofit/>
          </a:bodyPr>
          <a:lstStyle/>
          <a:p>
            <a:r>
              <a:rPr lang="en-US" altLang="zh-CN" dirty="0" smtClean="0">
                <a:latin typeface="Microsoft YaHei UI" panose="020B0503020204020204" pitchFamily="34" charset="-122"/>
                <a:ea typeface="Microsoft YaHei UI" panose="020B0503020204020204" pitchFamily="34" charset="-122"/>
              </a:rPr>
              <a:t>——</a:t>
            </a:r>
            <a:r>
              <a:rPr lang="zh-CN" altLang="en-US" dirty="0" smtClean="0">
                <a:latin typeface="Microsoft YaHei UI" panose="020B0503020204020204" pitchFamily="34" charset="-122"/>
                <a:ea typeface="Microsoft YaHei UI" panose="020B0503020204020204" pitchFamily="34" charset="-122"/>
              </a:rPr>
              <a:t>八</a:t>
            </a:r>
            <a:r>
              <a:rPr lang="zh-CN" altLang="en-US" dirty="0" smtClean="0">
                <a:latin typeface="Microsoft YaHei UI" panose="020B0503020204020204" pitchFamily="34" charset="-122"/>
              </a:rPr>
              <a:t>（</a:t>
            </a:r>
            <a:r>
              <a:rPr lang="en-US" altLang="zh-CN" dirty="0" smtClean="0">
                <a:latin typeface="Microsoft YaHei UI" panose="020B0503020204020204" pitchFamily="34" charset="-122"/>
              </a:rPr>
              <a:t>1</a:t>
            </a:r>
            <a:r>
              <a:rPr lang="zh-CN" altLang="en-US" dirty="0" smtClean="0">
                <a:latin typeface="Microsoft YaHei UI" panose="020B0503020204020204" pitchFamily="34" charset="-122"/>
              </a:rPr>
              <a:t>）班主题班会</a:t>
            </a:r>
            <a:endParaRPr lang="zh-CN" dirty="0">
              <a:latin typeface="Microsoft YaHei UI" panose="020B0503020204020204" pitchFamily="34" charset="-122"/>
              <a:ea typeface="Microsoft YaHei UI" panose="020B0503020204020204" pitchFamily="34" charset="-122"/>
            </a:endParaRPr>
          </a:p>
        </p:txBody>
      </p:sp>
      <p:pic>
        <p:nvPicPr>
          <p:cNvPr id="4" name="Jason Mraz - I'm You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4216400"/>
            <a:ext cx="609600" cy="609600"/>
          </a:xfrm>
          <a:prstGeom prst="rect">
            <a:avLst/>
          </a:prstGeom>
        </p:spPr>
      </p:pic>
    </p:spTree>
    <p:extLst>
      <p:ext uri="{BB962C8B-B14F-4D97-AF65-F5344CB8AC3E}">
        <p14:creationId xmlns:p14="http://schemas.microsoft.com/office/powerpoint/2010/main" val="2471807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6" presetClass="emph" presetSubtype="0" fill="hold" grpId="0" nodeType="clickEffect">
                                  <p:stCondLst>
                                    <p:cond delay="0"/>
                                  </p:stCondLst>
                                  <p:childTnLst>
                                    <p:animEffect transition="out" filter="fade">
                                      <p:cBhvr>
                                        <p:cTn id="15" dur="500" tmFilter="0, 0; .2, .5; .8, .5; 1, 0"/>
                                        <p:tgtEl>
                                          <p:spTgt spid="3">
                                            <p:txEl>
                                              <p:pRg st="0" end="0"/>
                                            </p:txEl>
                                          </p:spTgt>
                                        </p:tgtEl>
                                      </p:cBhvr>
                                    </p:animEffect>
                                    <p:animScale>
                                      <p:cBhvr>
                                        <p:cTn id="16"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779530" y="1432605"/>
            <a:ext cx="10749367" cy="5863141"/>
          </a:xfrm>
        </p:spPr>
        <p:txBody>
          <a:bodyPr>
            <a:normAutofit/>
            <a:scene3d>
              <a:camera prst="orthographicFront"/>
              <a:lightRig rig="threePt" dir="t"/>
            </a:scene3d>
            <a:sp3d extrusionH="57150">
              <a:bevelT w="38100" h="38100" prst="angle"/>
            </a:sp3d>
          </a:bodyPr>
          <a:lstStyle/>
          <a:p>
            <a:pPr lvl="0" algn="just"/>
            <a:r>
              <a:rPr lang="en-US" altLang="zh-CN" sz="3200" dirty="0" smtClean="0">
                <a:solidFill>
                  <a:srgbClr val="D24726"/>
                </a:solidFill>
              </a:rPr>
              <a:t>Game Three:</a:t>
            </a:r>
            <a:r>
              <a:rPr lang="zh-CN" altLang="en-US" sz="3200" dirty="0" smtClean="0">
                <a:solidFill>
                  <a:schemeClr val="tx1"/>
                </a:solidFill>
              </a:rPr>
              <a:t>向老师问好展示</a:t>
            </a:r>
            <a:endParaRPr lang="en-US" altLang="zh-CN" sz="3200" dirty="0">
              <a:solidFill>
                <a:schemeClr val="tx1"/>
              </a:solidFill>
            </a:endParaRPr>
          </a:p>
          <a:p>
            <a:pPr lvl="0" algn="just"/>
            <a:r>
              <a:rPr lang="zh-CN" altLang="en-US" sz="3200" dirty="0" smtClean="0">
                <a:solidFill>
                  <a:srgbClr val="D24726"/>
                </a:solidFill>
              </a:rPr>
              <a:t>规则</a:t>
            </a:r>
            <a:r>
              <a:rPr lang="en-US" altLang="zh-CN" sz="1800" dirty="0" smtClean="0">
                <a:solidFill>
                  <a:srgbClr val="D24726"/>
                </a:solidFill>
              </a:rPr>
              <a:t>Rule</a:t>
            </a:r>
            <a:r>
              <a:rPr lang="zh-CN" altLang="en-US" sz="1800" dirty="0" smtClean="0">
                <a:solidFill>
                  <a:srgbClr val="D24726"/>
                </a:solidFill>
              </a:rPr>
              <a:t>：</a:t>
            </a:r>
            <a:r>
              <a:rPr lang="zh-CN" altLang="en-US" sz="1800" dirty="0" smtClean="0">
                <a:solidFill>
                  <a:schemeClr val="tx1"/>
                </a:solidFill>
              </a:rPr>
              <a:t>今天，我们长大了，</a:t>
            </a:r>
            <a:r>
              <a:rPr lang="en-US" altLang="zh-CN" sz="1800" dirty="0" smtClean="0">
                <a:solidFill>
                  <a:schemeClr val="tx1"/>
                </a:solidFill>
              </a:rPr>
              <a:t>53</a:t>
            </a:r>
            <a:r>
              <a:rPr lang="zh-CN" altLang="en-US" sz="1800" dirty="0" smtClean="0">
                <a:solidFill>
                  <a:schemeClr val="tx1"/>
                </a:solidFill>
              </a:rPr>
              <a:t>位文明的使者向大家诉说我们真实的感受：文明有礼新风尚。</a:t>
            </a:r>
            <a:endParaRPr lang="en-US" altLang="zh-CN" sz="1800" dirty="0" smtClean="0">
              <a:solidFill>
                <a:schemeClr val="tx1"/>
              </a:solidFill>
            </a:endParaRPr>
          </a:p>
          <a:p>
            <a:pPr lvl="0" algn="just"/>
            <a:r>
              <a:rPr lang="en-US" altLang="zh-CN" sz="8000" b="1" dirty="0" smtClean="0">
                <a:solidFill>
                  <a:srgbClr val="FFCC00"/>
                </a:solidFill>
                <a:effectLst>
                  <a:glow rad="101600">
                    <a:schemeClr val="accent4">
                      <a:satMod val="175000"/>
                      <a:alpha val="40000"/>
                    </a:schemeClr>
                  </a:glow>
                  <a:reflection blurRad="6350" stA="60000" endA="900" endPos="58000" dir="5400000" sy="-100000" algn="bl" rotWithShape="0"/>
                </a:effectLst>
              </a:rPr>
              <a:t>It is the GAME TIME!</a:t>
            </a:r>
            <a:endParaRPr lang="en-US" altLang="zh-CN" sz="8000" b="1" dirty="0">
              <a:solidFill>
                <a:srgbClr val="FFCC00"/>
              </a:solidFill>
              <a:effectLst>
                <a:glow rad="101600">
                  <a:schemeClr val="accent4">
                    <a:satMod val="175000"/>
                    <a:alpha val="40000"/>
                  </a:schemeClr>
                </a:glow>
                <a:reflection blurRad="6350" stA="60000" endA="900" endPos="58000" dir="5400000" sy="-100000" algn="bl" rotWithShape="0"/>
              </a:effectLst>
            </a:endParaRPr>
          </a:p>
          <a:p>
            <a:pPr lvl="0" algn="just"/>
            <a:endParaRPr lang="zh-CN" sz="3200" dirty="0">
              <a:solidFill>
                <a:srgbClr val="D24726"/>
              </a:solidFill>
            </a:endParaRPr>
          </a:p>
        </p:txBody>
      </p:sp>
    </p:spTree>
    <p:extLst>
      <p:ext uri="{BB962C8B-B14F-4D97-AF65-F5344CB8AC3E}">
        <p14:creationId xmlns:p14="http://schemas.microsoft.com/office/powerpoint/2010/main" val="2529736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779530" y="1432605"/>
            <a:ext cx="10749367" cy="5863141"/>
          </a:xfrm>
        </p:spPr>
        <p:txBody>
          <a:bodyPr>
            <a:normAutofit/>
          </a:bodyPr>
          <a:lstStyle/>
          <a:p>
            <a:pPr lvl="0" algn="just"/>
            <a:r>
              <a:rPr lang="zh-CN" altLang="en-US" sz="3200" dirty="0" smtClean="0">
                <a:solidFill>
                  <a:srgbClr val="DD462F"/>
                </a:solidFill>
              </a:rPr>
              <a:t>礼仪动画</a:t>
            </a:r>
            <a:r>
              <a:rPr lang="en-US" altLang="zh-CN" sz="1800" dirty="0" smtClean="0">
                <a:solidFill>
                  <a:srgbClr val="DD462F"/>
                </a:solidFill>
              </a:rPr>
              <a:t>Animation</a:t>
            </a:r>
          </a:p>
          <a:p>
            <a:pPr lvl="0" algn="just"/>
            <a:r>
              <a:rPr lang="zh-CN" altLang="en-US" sz="2400" b="1" dirty="0" smtClean="0">
                <a:solidFill>
                  <a:schemeClr val="tx1"/>
                </a:solidFill>
              </a:rPr>
              <a:t>让我们一起来欣赏中央电视台的文明礼仪公益动画。说说你们的感受吧</a:t>
            </a:r>
            <a:r>
              <a:rPr lang="en-US" altLang="zh-CN" sz="2400" b="1" dirty="0" smtClean="0">
                <a:solidFill>
                  <a:schemeClr val="tx1"/>
                </a:solidFill>
              </a:rPr>
              <a:t>……</a:t>
            </a:r>
          </a:p>
          <a:p>
            <a:pPr lvl="0" algn="just"/>
            <a:endParaRPr lang="zh-CN" sz="1800" dirty="0">
              <a:solidFill>
                <a:schemeClr val="tx1"/>
              </a:solidFill>
            </a:endParaRPr>
          </a:p>
        </p:txBody>
      </p:sp>
    </p:spTree>
    <p:extLst>
      <p:ext uri="{BB962C8B-B14F-4D97-AF65-F5344CB8AC3E}">
        <p14:creationId xmlns:p14="http://schemas.microsoft.com/office/powerpoint/2010/main" val="8660941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847623" y="1461788"/>
            <a:ext cx="10835296" cy="5863141"/>
          </a:xfrm>
        </p:spPr>
        <p:txBody>
          <a:bodyPr>
            <a:normAutofit fontScale="32500" lnSpcReduction="20000"/>
          </a:bodyPr>
          <a:lstStyle/>
          <a:p>
            <a:pPr lvl="0" algn="just"/>
            <a:r>
              <a:rPr lang="zh-CN" altLang="en-US" sz="11100" b="1" dirty="0" smtClean="0">
                <a:solidFill>
                  <a:srgbClr val="DD462F"/>
                </a:solidFill>
              </a:rPr>
              <a:t>礼仪</a:t>
            </a:r>
            <a:r>
              <a:rPr lang="zh-CN" altLang="en-US" sz="11100" b="1" dirty="0">
                <a:solidFill>
                  <a:srgbClr val="DD462F"/>
                </a:solidFill>
              </a:rPr>
              <a:t>动画</a:t>
            </a:r>
            <a:r>
              <a:rPr lang="en-US" altLang="zh-CN" sz="5500" dirty="0">
                <a:solidFill>
                  <a:srgbClr val="DD462F"/>
                </a:solidFill>
              </a:rPr>
              <a:t>Animation</a:t>
            </a:r>
          </a:p>
          <a:p>
            <a:pPr lvl="0" algn="just"/>
            <a:r>
              <a:rPr lang="zh-CN" altLang="en-US" sz="9600" dirty="0">
                <a:solidFill>
                  <a:schemeClr val="tx1"/>
                </a:solidFill>
              </a:rPr>
              <a:t>在古代，一作揖、一拱手就算敬礼</a:t>
            </a:r>
            <a:r>
              <a:rPr lang="zh-CN" altLang="en-US" sz="9600" dirty="0" smtClean="0">
                <a:solidFill>
                  <a:schemeClr val="tx1"/>
                </a:solidFill>
              </a:rPr>
              <a:t>，级别不同，方式也不一样。记得荀子他老人家说过：“不学礼无以立，人无礼则不生，事无礼则不成，国无礼则不宁。”学习文明礼仪，是我们生活的根基。是这个道理！我们都应做知礼懂礼的人。礼仪是人类为维系社会正常生活而要求人们共同遵守的最起码的道德规范，它是人们在长期共同生活和相互交往中逐渐形成的。</a:t>
            </a:r>
            <a:endParaRPr lang="zh-CN" sz="9600" dirty="0">
              <a:solidFill>
                <a:schemeClr val="tx1"/>
              </a:solidFill>
            </a:endParaRPr>
          </a:p>
        </p:txBody>
      </p:sp>
    </p:spTree>
    <p:extLst>
      <p:ext uri="{BB962C8B-B14F-4D97-AF65-F5344CB8AC3E}">
        <p14:creationId xmlns:p14="http://schemas.microsoft.com/office/powerpoint/2010/main" val="16214972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礼仪行动</a:t>
            </a:r>
            <a:r>
              <a:rPr lang="en-US" altLang="zh-CN" sz="2400" b="1" dirty="0" smtClean="0"/>
              <a:t>Action</a:t>
            </a:r>
            <a:endParaRPr lang="zh-CN" sz="2400" b="1" dirty="0"/>
          </a:p>
        </p:txBody>
      </p:sp>
      <p:sp>
        <p:nvSpPr>
          <p:cNvPr id="3" name="内容占位符 2"/>
          <p:cNvSpPr>
            <a:spLocks noGrp="1"/>
          </p:cNvSpPr>
          <p:nvPr>
            <p:ph idx="1"/>
          </p:nvPr>
        </p:nvSpPr>
        <p:spPr>
          <a:xfrm>
            <a:off x="847623" y="1461788"/>
            <a:ext cx="10835296" cy="5863141"/>
          </a:xfrm>
        </p:spPr>
        <p:txBody>
          <a:bodyPr>
            <a:normAutofit/>
          </a:bodyPr>
          <a:lstStyle/>
          <a:p>
            <a:pPr lvl="0" algn="just"/>
            <a:r>
              <a:rPr lang="zh-CN" altLang="en-US" sz="3200" b="1" dirty="0" smtClean="0">
                <a:solidFill>
                  <a:srgbClr val="DD462F"/>
                </a:solidFill>
              </a:rPr>
              <a:t>礼仪小剧场</a:t>
            </a:r>
            <a:r>
              <a:rPr lang="en-US" altLang="zh-CN" sz="1800" b="1" dirty="0" smtClean="0">
                <a:solidFill>
                  <a:srgbClr val="DD462F"/>
                </a:solidFill>
              </a:rPr>
              <a:t>Theatre</a:t>
            </a:r>
            <a:r>
              <a:rPr lang="en-US" altLang="zh-CN" sz="3200" b="1" dirty="0">
                <a:solidFill>
                  <a:srgbClr val="DD462F"/>
                </a:solidFill>
              </a:rPr>
              <a:t> </a:t>
            </a:r>
            <a:r>
              <a:rPr lang="zh-CN" altLang="en-US" sz="2000" b="1" dirty="0" smtClean="0">
                <a:solidFill>
                  <a:schemeClr val="tx1"/>
                </a:solidFill>
              </a:rPr>
              <a:t>观看生活情景剧并讨论和反思</a:t>
            </a:r>
            <a:endParaRPr lang="en-US" altLang="zh-CN" sz="3200" b="1" dirty="0" smtClean="0">
              <a:solidFill>
                <a:schemeClr val="tx1"/>
              </a:solidFill>
            </a:endParaRPr>
          </a:p>
          <a:p>
            <a:pPr lvl="0" algn="just"/>
            <a:r>
              <a:rPr lang="zh-CN" altLang="en-US" sz="3200" b="1" dirty="0" smtClean="0">
                <a:solidFill>
                  <a:srgbClr val="DD462F"/>
                </a:solidFill>
              </a:rPr>
              <a:t>情景剧</a:t>
            </a:r>
            <a:r>
              <a:rPr lang="en-US" altLang="zh-CN" sz="1800" b="1" dirty="0" smtClean="0">
                <a:solidFill>
                  <a:srgbClr val="DD462F"/>
                </a:solidFill>
              </a:rPr>
              <a:t>Scene play </a:t>
            </a:r>
            <a:r>
              <a:rPr lang="en-US" altLang="zh-CN" sz="1800" dirty="0" smtClean="0">
                <a:solidFill>
                  <a:srgbClr val="DD462F"/>
                </a:solidFill>
              </a:rPr>
              <a:t>One</a:t>
            </a:r>
            <a:r>
              <a:rPr lang="zh-CN" altLang="en-US" sz="1800" dirty="0" smtClean="0">
                <a:solidFill>
                  <a:srgbClr val="DD462F"/>
                </a:solidFill>
              </a:rPr>
              <a:t>：</a:t>
            </a:r>
            <a:r>
              <a:rPr lang="zh-CN" altLang="en-US" sz="1800" dirty="0" smtClean="0">
                <a:solidFill>
                  <a:schemeClr val="tx1"/>
                </a:solidFill>
              </a:rPr>
              <a:t>这边有人洗脚丫，那边有人涮拖布。翻越护栏，进入喷泉广场，现在有人却把它当成了洗涮池</a:t>
            </a:r>
            <a:endParaRPr lang="en-US" altLang="zh-CN" sz="1800" dirty="0" smtClean="0">
              <a:solidFill>
                <a:schemeClr val="tx1"/>
              </a:solidFill>
            </a:endParaRPr>
          </a:p>
          <a:p>
            <a:pPr algn="just"/>
            <a:r>
              <a:rPr lang="en-US" altLang="zh-CN" sz="1800" dirty="0" smtClean="0">
                <a:solidFill>
                  <a:srgbClr val="DD462F"/>
                </a:solidFill>
              </a:rPr>
              <a:t>Two</a:t>
            </a:r>
            <a:r>
              <a:rPr lang="zh-CN" altLang="en-US" sz="1800" dirty="0" smtClean="0">
                <a:solidFill>
                  <a:srgbClr val="DD462F"/>
                </a:solidFill>
              </a:rPr>
              <a:t>：</a:t>
            </a:r>
            <a:r>
              <a:rPr lang="zh-CN" altLang="en-US" sz="1800" dirty="0" smtClean="0">
                <a:solidFill>
                  <a:schemeClr val="tx1"/>
                </a:solidFill>
              </a:rPr>
              <a:t>三位男生在前往食堂路上勾肩搭背，进入食堂用餐翘起二郎腿，大声喧哗。</a:t>
            </a:r>
            <a:endParaRPr lang="en-US" altLang="zh-CN" sz="1800" dirty="0" smtClean="0">
              <a:solidFill>
                <a:schemeClr val="tx1"/>
              </a:solidFill>
            </a:endParaRPr>
          </a:p>
          <a:p>
            <a:pPr algn="just"/>
            <a:r>
              <a:rPr lang="en-US" altLang="zh-CN" sz="1800" dirty="0" smtClean="0">
                <a:solidFill>
                  <a:srgbClr val="DD462F"/>
                </a:solidFill>
              </a:rPr>
              <a:t>Three</a:t>
            </a:r>
            <a:r>
              <a:rPr lang="zh-CN" altLang="en-US" sz="1800" dirty="0" smtClean="0">
                <a:solidFill>
                  <a:srgbClr val="DD462F"/>
                </a:solidFill>
              </a:rPr>
              <a:t>：</a:t>
            </a:r>
            <a:r>
              <a:rPr lang="zh-CN" altLang="en-US" sz="1800" dirty="0" smtClean="0">
                <a:solidFill>
                  <a:schemeClr val="tx1"/>
                </a:solidFill>
              </a:rPr>
              <a:t>对待老师的正确批评不服气，随意打断老师的话，顶撞老师和父母。</a:t>
            </a:r>
            <a:endParaRPr lang="en-US" altLang="zh-CN" sz="1800" dirty="0" smtClean="0">
              <a:solidFill>
                <a:schemeClr val="tx1"/>
              </a:solidFill>
            </a:endParaRPr>
          </a:p>
          <a:p>
            <a:pPr algn="just"/>
            <a:r>
              <a:rPr lang="en-US" altLang="zh-CN" sz="1800" dirty="0" smtClean="0">
                <a:solidFill>
                  <a:srgbClr val="DD462F"/>
                </a:solidFill>
              </a:rPr>
              <a:t>Four</a:t>
            </a:r>
            <a:r>
              <a:rPr lang="zh-CN" altLang="en-US" sz="1800" dirty="0" smtClean="0">
                <a:solidFill>
                  <a:srgbClr val="DD462F"/>
                </a:solidFill>
              </a:rPr>
              <a:t>：</a:t>
            </a:r>
            <a:r>
              <a:rPr lang="zh-CN" altLang="en-US" sz="1800" dirty="0" smtClean="0">
                <a:solidFill>
                  <a:schemeClr val="tx1"/>
                </a:solidFill>
              </a:rPr>
              <a:t>参加</a:t>
            </a:r>
            <a:r>
              <a:rPr lang="en-US" altLang="zh-CN" sz="1800" dirty="0" smtClean="0">
                <a:solidFill>
                  <a:schemeClr val="tx1"/>
                </a:solidFill>
              </a:rPr>
              <a:t>14</a:t>
            </a:r>
            <a:r>
              <a:rPr lang="zh-CN" altLang="en-US" sz="1800" dirty="0" smtClean="0">
                <a:solidFill>
                  <a:schemeClr val="tx1"/>
                </a:solidFill>
              </a:rPr>
              <a:t>岁青春仪式未佩戴团徽，身着黑色</a:t>
            </a:r>
            <a:r>
              <a:rPr lang="en-US" altLang="zh-CN" sz="1800" dirty="0" smtClean="0">
                <a:solidFill>
                  <a:schemeClr val="tx1"/>
                </a:solidFill>
              </a:rPr>
              <a:t>T</a:t>
            </a:r>
            <a:r>
              <a:rPr lang="zh-CN" altLang="en-US" sz="1800" dirty="0" smtClean="0">
                <a:solidFill>
                  <a:schemeClr val="tx1"/>
                </a:solidFill>
              </a:rPr>
              <a:t>恤，嬉皮笑脸。</a:t>
            </a:r>
            <a:endParaRPr lang="zh-CN" altLang="zh-CN" sz="1800" dirty="0">
              <a:solidFill>
                <a:schemeClr val="tx1"/>
              </a:solidFill>
            </a:endParaRPr>
          </a:p>
          <a:p>
            <a:pPr lvl="0" algn="just"/>
            <a:endParaRPr lang="zh-CN" sz="1800" dirty="0">
              <a:solidFill>
                <a:schemeClr val="tx1"/>
              </a:solidFill>
            </a:endParaRPr>
          </a:p>
        </p:txBody>
      </p:sp>
    </p:spTree>
    <p:extLst>
      <p:ext uri="{BB962C8B-B14F-4D97-AF65-F5344CB8AC3E}">
        <p14:creationId xmlns:p14="http://schemas.microsoft.com/office/powerpoint/2010/main" val="3991896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礼仪行动</a:t>
            </a:r>
            <a:r>
              <a:rPr lang="en-US" altLang="zh-CN" sz="2400" b="1" dirty="0" smtClean="0"/>
              <a:t>Action</a:t>
            </a:r>
            <a:endParaRPr lang="zh-CN" sz="2400" b="1" dirty="0"/>
          </a:p>
        </p:txBody>
      </p:sp>
      <p:sp>
        <p:nvSpPr>
          <p:cNvPr id="3" name="内容占位符 2"/>
          <p:cNvSpPr>
            <a:spLocks noGrp="1"/>
          </p:cNvSpPr>
          <p:nvPr>
            <p:ph idx="1"/>
          </p:nvPr>
        </p:nvSpPr>
        <p:spPr>
          <a:xfrm>
            <a:off x="847623" y="1461788"/>
            <a:ext cx="10835296" cy="5863141"/>
          </a:xfrm>
        </p:spPr>
        <p:txBody>
          <a:bodyPr>
            <a:normAutofit/>
          </a:bodyPr>
          <a:lstStyle/>
          <a:p>
            <a:pPr lvl="0" algn="just"/>
            <a:r>
              <a:rPr lang="zh-CN" altLang="en-US" sz="3200" b="1" dirty="0">
                <a:solidFill>
                  <a:srgbClr val="DD462F"/>
                </a:solidFill>
              </a:rPr>
              <a:t>礼仪</a:t>
            </a:r>
            <a:r>
              <a:rPr lang="zh-CN" altLang="en-US" sz="3200" b="1" dirty="0" smtClean="0">
                <a:solidFill>
                  <a:srgbClr val="DD462F"/>
                </a:solidFill>
              </a:rPr>
              <a:t>万花筒</a:t>
            </a:r>
            <a:r>
              <a:rPr lang="en-US" altLang="zh-CN" sz="1800" b="1" dirty="0" err="1" smtClean="0">
                <a:solidFill>
                  <a:srgbClr val="DD462F"/>
                </a:solidFill>
              </a:rPr>
              <a:t>Phantoscope</a:t>
            </a:r>
            <a:endParaRPr lang="en-US" altLang="zh-CN" sz="1800" b="1" dirty="0" smtClean="0">
              <a:solidFill>
                <a:srgbClr val="DD462F"/>
              </a:solidFill>
            </a:endParaRPr>
          </a:p>
          <a:p>
            <a:pPr lvl="0" algn="just"/>
            <a:r>
              <a:rPr lang="zh-CN" altLang="en-US" sz="1800" dirty="0" smtClean="0">
                <a:solidFill>
                  <a:schemeClr val="tx1"/>
                </a:solidFill>
              </a:rPr>
              <a:t>       四</a:t>
            </a:r>
            <a:r>
              <a:rPr lang="zh-CN" altLang="en-US" sz="1800" dirty="0">
                <a:solidFill>
                  <a:schemeClr val="tx1"/>
                </a:solidFill>
              </a:rPr>
              <a:t>组同学</a:t>
            </a:r>
            <a:r>
              <a:rPr lang="zh-CN" altLang="en-US" sz="1800" dirty="0" smtClean="0">
                <a:solidFill>
                  <a:schemeClr val="tx1"/>
                </a:solidFill>
              </a:rPr>
              <a:t>对照</a:t>
            </a:r>
            <a:r>
              <a:rPr lang="en-US" altLang="zh-CN" sz="1800" dirty="0" smtClean="0">
                <a:solidFill>
                  <a:schemeClr val="tx1"/>
                </a:solidFill>
              </a:rPr>
              <a:t>《</a:t>
            </a:r>
            <a:r>
              <a:rPr lang="zh-CN" altLang="en-US" sz="1800" dirty="0" smtClean="0">
                <a:solidFill>
                  <a:schemeClr val="tx1"/>
                </a:solidFill>
              </a:rPr>
              <a:t>江苏省未成年人基本文明礼仪规范</a:t>
            </a:r>
            <a:r>
              <a:rPr lang="en-US" altLang="zh-CN" sz="1800" dirty="0" smtClean="0">
                <a:solidFill>
                  <a:schemeClr val="tx1"/>
                </a:solidFill>
              </a:rPr>
              <a:t>(</a:t>
            </a:r>
            <a:r>
              <a:rPr lang="zh-CN" altLang="en-US" sz="1800" dirty="0" smtClean="0">
                <a:solidFill>
                  <a:schemeClr val="tx1"/>
                </a:solidFill>
              </a:rPr>
              <a:t>试行）</a:t>
            </a:r>
            <a:r>
              <a:rPr lang="en-US" altLang="zh-CN" sz="1800" dirty="0" smtClean="0">
                <a:solidFill>
                  <a:schemeClr val="tx1"/>
                </a:solidFill>
              </a:rPr>
              <a:t>》</a:t>
            </a:r>
            <a:r>
              <a:rPr lang="zh-CN" altLang="en-US" sz="1800" dirty="0" smtClean="0">
                <a:solidFill>
                  <a:schemeClr val="tx1"/>
                </a:solidFill>
              </a:rPr>
              <a:t>自查自纠，找出不符合文明礼仪的行为，请在</a:t>
            </a:r>
            <a:r>
              <a:rPr lang="en-US" altLang="zh-CN" sz="1800" dirty="0" smtClean="0">
                <a:solidFill>
                  <a:schemeClr val="tx1"/>
                </a:solidFill>
              </a:rPr>
              <a:t>《</a:t>
            </a:r>
            <a:r>
              <a:rPr lang="zh-CN" altLang="en-US" sz="1800" dirty="0" smtClean="0">
                <a:solidFill>
                  <a:schemeClr val="tx1"/>
                </a:solidFill>
              </a:rPr>
              <a:t>八（</a:t>
            </a:r>
            <a:r>
              <a:rPr lang="en-US" altLang="zh-CN" sz="1800" dirty="0" smtClean="0">
                <a:solidFill>
                  <a:schemeClr val="tx1"/>
                </a:solidFill>
              </a:rPr>
              <a:t>1</a:t>
            </a:r>
            <a:r>
              <a:rPr lang="zh-CN" altLang="en-US" sz="1800" dirty="0" smtClean="0">
                <a:solidFill>
                  <a:schemeClr val="tx1"/>
                </a:solidFill>
              </a:rPr>
              <a:t>）班学生文明礼仪综合素质评价表</a:t>
            </a:r>
            <a:r>
              <a:rPr lang="en-US" altLang="zh-CN" sz="1800" dirty="0" smtClean="0">
                <a:solidFill>
                  <a:schemeClr val="tx1"/>
                </a:solidFill>
              </a:rPr>
              <a:t>》</a:t>
            </a:r>
            <a:r>
              <a:rPr lang="zh-CN" altLang="en-US" sz="1800" dirty="0" smtClean="0">
                <a:solidFill>
                  <a:schemeClr val="tx1"/>
                </a:solidFill>
              </a:rPr>
              <a:t>中打勾。组长收集汇总，主持人在实物展示台展示。</a:t>
            </a:r>
            <a:endParaRPr lang="en-US" altLang="zh-CN" sz="1800" dirty="0" smtClean="0">
              <a:solidFill>
                <a:schemeClr val="tx1"/>
              </a:solidFill>
            </a:endParaRPr>
          </a:p>
          <a:p>
            <a:pPr lvl="0" algn="just"/>
            <a:r>
              <a:rPr lang="zh-CN" altLang="en-US" sz="1800" dirty="0">
                <a:solidFill>
                  <a:schemeClr val="tx1"/>
                </a:solidFill>
              </a:rPr>
              <a:t>当</a:t>
            </a:r>
            <a:r>
              <a:rPr lang="zh-CN" altLang="en-US" sz="1800" dirty="0" smtClean="0">
                <a:solidFill>
                  <a:schemeClr val="tx1"/>
                </a:solidFill>
              </a:rPr>
              <a:t>我们接触一个人之后，常常会给他一些评语：“这个人素质高，有风度”；“这个人有教养，谈吐文雅”；“这个人太差劲，连句客气的话都不会说”一个素质高、有教养的人，必须有良好的文明礼仪。这样的人，被人尊重，受人欢迎。</a:t>
            </a:r>
            <a:endParaRPr lang="en-US" altLang="zh-CN" sz="1800" dirty="0" smtClean="0">
              <a:solidFill>
                <a:schemeClr val="tx1"/>
              </a:solidFill>
            </a:endParaRPr>
          </a:p>
        </p:txBody>
      </p:sp>
    </p:spTree>
    <p:extLst>
      <p:ext uri="{BB962C8B-B14F-4D97-AF65-F5344CB8AC3E}">
        <p14:creationId xmlns:p14="http://schemas.microsoft.com/office/powerpoint/2010/main" val="3890226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礼仪行动</a:t>
            </a:r>
            <a:r>
              <a:rPr lang="en-US" altLang="zh-CN" sz="2400" b="1" dirty="0" smtClean="0"/>
              <a:t>Action</a:t>
            </a:r>
            <a:endParaRPr lang="zh-CN" sz="2400" b="1" dirty="0"/>
          </a:p>
        </p:txBody>
      </p:sp>
      <p:sp>
        <p:nvSpPr>
          <p:cNvPr id="3" name="内容占位符 2"/>
          <p:cNvSpPr>
            <a:spLocks noGrp="1"/>
          </p:cNvSpPr>
          <p:nvPr>
            <p:ph idx="1"/>
          </p:nvPr>
        </p:nvSpPr>
        <p:spPr>
          <a:xfrm>
            <a:off x="604433" y="1358999"/>
            <a:ext cx="6819052" cy="5499001"/>
          </a:xfrm>
        </p:spPr>
        <p:txBody>
          <a:bodyPr>
            <a:normAutofit fontScale="77500" lnSpcReduction="20000"/>
          </a:bodyPr>
          <a:lstStyle/>
          <a:p>
            <a:pPr lvl="0" algn="just"/>
            <a:r>
              <a:rPr lang="zh-CN" altLang="en-US" sz="3200" b="1" dirty="0" smtClean="0">
                <a:solidFill>
                  <a:srgbClr val="DD462F"/>
                </a:solidFill>
              </a:rPr>
              <a:t>礼仪百家争鸣</a:t>
            </a:r>
            <a:r>
              <a:rPr lang="en-US" altLang="zh-CN" sz="2000" b="1" dirty="0" smtClean="0">
                <a:solidFill>
                  <a:srgbClr val="DD462F"/>
                </a:solidFill>
              </a:rPr>
              <a:t>Videos</a:t>
            </a:r>
          </a:p>
          <a:p>
            <a:pPr lvl="0" algn="just"/>
            <a:r>
              <a:rPr lang="zh-CN" altLang="en-US" sz="2000" dirty="0" smtClean="0">
                <a:solidFill>
                  <a:schemeClr val="tx1"/>
                </a:solidFill>
              </a:rPr>
              <a:t>怎样才能做一个有责任心的人？</a:t>
            </a:r>
            <a:r>
              <a:rPr lang="zh-CN" altLang="en-US" sz="2000" b="1" dirty="0" smtClean="0">
                <a:solidFill>
                  <a:schemeClr val="tx1"/>
                </a:solidFill>
              </a:rPr>
              <a:t>发放</a:t>
            </a:r>
            <a:r>
              <a:rPr lang="en-US" altLang="zh-CN" sz="2000" b="1" dirty="0" smtClean="0">
                <a:solidFill>
                  <a:schemeClr val="tx1"/>
                </a:solidFill>
              </a:rPr>
              <a:t>《</a:t>
            </a:r>
            <a:r>
              <a:rPr lang="zh-CN" altLang="en-US" sz="2000" b="1" dirty="0" smtClean="0">
                <a:solidFill>
                  <a:schemeClr val="tx1"/>
                </a:solidFill>
              </a:rPr>
              <a:t>文明礼仪示范卡</a:t>
            </a:r>
            <a:r>
              <a:rPr lang="en-US" altLang="zh-CN" sz="2000" b="1" dirty="0" smtClean="0">
                <a:solidFill>
                  <a:schemeClr val="tx1"/>
                </a:solidFill>
              </a:rPr>
              <a:t>》</a:t>
            </a:r>
            <a:r>
              <a:rPr lang="zh-CN" altLang="en-US" sz="2000" b="1" dirty="0" smtClean="0">
                <a:solidFill>
                  <a:schemeClr val="tx1"/>
                </a:solidFill>
              </a:rPr>
              <a:t>，拍摄视频录像</a:t>
            </a:r>
            <a:endParaRPr lang="en-US" altLang="zh-CN" sz="2000" b="1" dirty="0">
              <a:solidFill>
                <a:schemeClr val="tx1"/>
              </a:solidFill>
            </a:endParaRPr>
          </a:p>
          <a:p>
            <a:pPr lvl="0" algn="just"/>
            <a:r>
              <a:rPr lang="zh-CN" altLang="en-US" sz="2000" dirty="0" smtClean="0">
                <a:solidFill>
                  <a:srgbClr val="DD462F"/>
                </a:solidFill>
              </a:rPr>
              <a:t>第一组</a:t>
            </a:r>
            <a:r>
              <a:rPr lang="en-US" altLang="zh-CN" sz="1200" dirty="0" smtClean="0">
                <a:solidFill>
                  <a:srgbClr val="DD462F"/>
                </a:solidFill>
              </a:rPr>
              <a:t>Group One</a:t>
            </a:r>
            <a:r>
              <a:rPr lang="zh-CN" altLang="en-US" sz="1200" dirty="0" smtClean="0">
                <a:solidFill>
                  <a:srgbClr val="DD462F"/>
                </a:solidFill>
              </a:rPr>
              <a:t>：</a:t>
            </a:r>
            <a:r>
              <a:rPr lang="zh-CN" altLang="en-US" b="1" dirty="0" smtClean="0">
                <a:solidFill>
                  <a:schemeClr val="tx1"/>
                </a:solidFill>
              </a:rPr>
              <a:t>仪表之礼 餐饮之礼研究小组</a:t>
            </a:r>
            <a:endParaRPr lang="en-US" altLang="zh-CN" b="1" dirty="0" smtClean="0">
              <a:solidFill>
                <a:schemeClr val="tx1"/>
              </a:solidFill>
            </a:endParaRPr>
          </a:p>
          <a:p>
            <a:pPr lvl="0" algn="just"/>
            <a:r>
              <a:rPr lang="zh-CN" altLang="en-US" dirty="0" smtClean="0">
                <a:solidFill>
                  <a:schemeClr val="tx1"/>
                </a:solidFill>
              </a:rPr>
              <a:t>向同学、老师发放</a:t>
            </a:r>
            <a:r>
              <a:rPr lang="en-US" altLang="zh-CN" dirty="0">
                <a:solidFill>
                  <a:schemeClr val="tx1"/>
                </a:solidFill>
              </a:rPr>
              <a:t>《</a:t>
            </a:r>
            <a:r>
              <a:rPr lang="zh-CN" altLang="en-US" dirty="0">
                <a:solidFill>
                  <a:schemeClr val="tx1"/>
                </a:solidFill>
              </a:rPr>
              <a:t>文明礼仪示范卡</a:t>
            </a:r>
            <a:r>
              <a:rPr lang="en-US" altLang="zh-CN" dirty="0" smtClean="0">
                <a:solidFill>
                  <a:schemeClr val="tx1"/>
                </a:solidFill>
              </a:rPr>
              <a:t>》</a:t>
            </a:r>
            <a:r>
              <a:rPr lang="zh-CN" altLang="en-US" dirty="0" smtClean="0">
                <a:solidFill>
                  <a:schemeClr val="tx1"/>
                </a:solidFill>
              </a:rPr>
              <a:t>，拍摄视频（地点：</a:t>
            </a:r>
            <a:r>
              <a:rPr lang="zh-CN" altLang="en-US" dirty="0">
                <a:solidFill>
                  <a:schemeClr val="tx1"/>
                </a:solidFill>
              </a:rPr>
              <a:t>我校门</a:t>
            </a:r>
            <a:r>
              <a:rPr lang="zh-CN" altLang="en-US" dirty="0" smtClean="0">
                <a:solidFill>
                  <a:schemeClr val="tx1"/>
                </a:solidFill>
              </a:rPr>
              <a:t>口、食堂）</a:t>
            </a:r>
            <a:endParaRPr lang="en-US" altLang="zh-CN" dirty="0" smtClean="0">
              <a:solidFill>
                <a:schemeClr val="tx1"/>
              </a:solidFill>
            </a:endParaRPr>
          </a:p>
          <a:p>
            <a:pPr lvl="0" algn="just"/>
            <a:r>
              <a:rPr lang="zh-CN" altLang="en-US" sz="2000" dirty="0" smtClean="0">
                <a:solidFill>
                  <a:srgbClr val="DD462F"/>
                </a:solidFill>
              </a:rPr>
              <a:t>第二组</a:t>
            </a:r>
            <a:r>
              <a:rPr lang="en-US" altLang="zh-CN" sz="1200" dirty="0">
                <a:solidFill>
                  <a:srgbClr val="DD462F"/>
                </a:solidFill>
              </a:rPr>
              <a:t>Group </a:t>
            </a:r>
            <a:r>
              <a:rPr lang="en-US" altLang="zh-CN" sz="1200" dirty="0" smtClean="0">
                <a:solidFill>
                  <a:srgbClr val="DD462F"/>
                </a:solidFill>
              </a:rPr>
              <a:t>Two</a:t>
            </a:r>
            <a:r>
              <a:rPr lang="zh-CN" altLang="en-US" sz="1200" dirty="0" smtClean="0">
                <a:solidFill>
                  <a:srgbClr val="DD462F"/>
                </a:solidFill>
              </a:rPr>
              <a:t>：</a:t>
            </a:r>
            <a:r>
              <a:rPr lang="zh-CN" altLang="en-US" b="1" dirty="0">
                <a:solidFill>
                  <a:schemeClr val="tx1"/>
                </a:solidFill>
              </a:rPr>
              <a:t>言谈之</a:t>
            </a:r>
            <a:r>
              <a:rPr lang="zh-CN" altLang="en-US" b="1" dirty="0" smtClean="0">
                <a:solidFill>
                  <a:schemeClr val="tx1"/>
                </a:solidFill>
              </a:rPr>
              <a:t>礼 待人之礼研究</a:t>
            </a:r>
            <a:r>
              <a:rPr lang="zh-CN" altLang="en-US" b="1" dirty="0">
                <a:solidFill>
                  <a:schemeClr val="tx1"/>
                </a:solidFill>
              </a:rPr>
              <a:t>小组</a:t>
            </a:r>
            <a:endParaRPr lang="en-US" altLang="zh-CN" b="1" dirty="0">
              <a:solidFill>
                <a:schemeClr val="tx1"/>
              </a:solidFill>
            </a:endParaRPr>
          </a:p>
          <a:p>
            <a:pPr lvl="0" algn="just"/>
            <a:r>
              <a:rPr lang="zh-CN" altLang="en-US" dirty="0" smtClean="0">
                <a:solidFill>
                  <a:schemeClr val="tx1"/>
                </a:solidFill>
              </a:rPr>
              <a:t>向解小、省中、我校家长发放</a:t>
            </a:r>
            <a:r>
              <a:rPr lang="en-US" altLang="zh-CN" dirty="0">
                <a:solidFill>
                  <a:schemeClr val="tx1"/>
                </a:solidFill>
              </a:rPr>
              <a:t>《</a:t>
            </a:r>
            <a:r>
              <a:rPr lang="zh-CN" altLang="en-US" dirty="0">
                <a:solidFill>
                  <a:schemeClr val="tx1"/>
                </a:solidFill>
              </a:rPr>
              <a:t>文明礼仪示范卡</a:t>
            </a:r>
            <a:r>
              <a:rPr lang="en-US" altLang="zh-CN" dirty="0">
                <a:solidFill>
                  <a:schemeClr val="tx1"/>
                </a:solidFill>
              </a:rPr>
              <a:t>》</a:t>
            </a:r>
            <a:r>
              <a:rPr lang="zh-CN" altLang="en-US" dirty="0">
                <a:solidFill>
                  <a:schemeClr val="tx1"/>
                </a:solidFill>
              </a:rPr>
              <a:t>，拍摄视频（地点</a:t>
            </a:r>
            <a:r>
              <a:rPr lang="zh-CN" altLang="en-US" dirty="0" smtClean="0">
                <a:solidFill>
                  <a:schemeClr val="tx1"/>
                </a:solidFill>
              </a:rPr>
              <a:t>：</a:t>
            </a:r>
            <a:r>
              <a:rPr lang="zh-CN" altLang="en-US" dirty="0">
                <a:solidFill>
                  <a:schemeClr val="tx1"/>
                </a:solidFill>
              </a:rPr>
              <a:t>罗汉路</a:t>
            </a:r>
            <a:r>
              <a:rPr lang="zh-CN" altLang="en-US" dirty="0" smtClean="0">
                <a:solidFill>
                  <a:schemeClr val="tx1"/>
                </a:solidFill>
              </a:rPr>
              <a:t>）</a:t>
            </a:r>
            <a:endParaRPr lang="en-US" altLang="zh-CN" dirty="0" smtClean="0">
              <a:solidFill>
                <a:schemeClr val="tx1"/>
              </a:solidFill>
            </a:endParaRPr>
          </a:p>
          <a:p>
            <a:pPr lvl="0" algn="just"/>
            <a:r>
              <a:rPr lang="zh-CN" altLang="en-US" sz="2000" dirty="0" smtClean="0">
                <a:solidFill>
                  <a:srgbClr val="DD462F"/>
                </a:solidFill>
              </a:rPr>
              <a:t>第三组</a:t>
            </a:r>
            <a:r>
              <a:rPr lang="en-US" altLang="zh-CN" sz="1200" dirty="0">
                <a:solidFill>
                  <a:srgbClr val="DD462F"/>
                </a:solidFill>
              </a:rPr>
              <a:t>Group </a:t>
            </a:r>
            <a:r>
              <a:rPr lang="en-US" altLang="zh-CN" sz="1200" dirty="0" smtClean="0">
                <a:solidFill>
                  <a:srgbClr val="DD462F"/>
                </a:solidFill>
              </a:rPr>
              <a:t>Three</a:t>
            </a:r>
            <a:r>
              <a:rPr lang="zh-CN" altLang="en-US" sz="1200" dirty="0" smtClean="0">
                <a:solidFill>
                  <a:srgbClr val="DD462F"/>
                </a:solidFill>
              </a:rPr>
              <a:t>：</a:t>
            </a:r>
            <a:r>
              <a:rPr lang="zh-CN" altLang="en-US" b="1" dirty="0" smtClean="0">
                <a:solidFill>
                  <a:schemeClr val="tx1"/>
                </a:solidFill>
              </a:rPr>
              <a:t>行走之礼 观赏之礼研究</a:t>
            </a:r>
            <a:r>
              <a:rPr lang="zh-CN" altLang="en-US" b="1" dirty="0">
                <a:solidFill>
                  <a:schemeClr val="tx1"/>
                </a:solidFill>
              </a:rPr>
              <a:t>小组</a:t>
            </a:r>
            <a:endParaRPr lang="en-US" altLang="zh-CN" b="1" dirty="0">
              <a:solidFill>
                <a:schemeClr val="tx1"/>
              </a:solidFill>
            </a:endParaRPr>
          </a:p>
          <a:p>
            <a:pPr lvl="0" algn="just"/>
            <a:r>
              <a:rPr lang="zh-CN" altLang="en-US" dirty="0" smtClean="0">
                <a:solidFill>
                  <a:schemeClr val="tx1"/>
                </a:solidFill>
              </a:rPr>
              <a:t>向市中心的路人发放</a:t>
            </a:r>
            <a:r>
              <a:rPr lang="en-US" altLang="zh-CN" dirty="0">
                <a:solidFill>
                  <a:schemeClr val="tx1"/>
                </a:solidFill>
              </a:rPr>
              <a:t>《</a:t>
            </a:r>
            <a:r>
              <a:rPr lang="zh-CN" altLang="en-US" dirty="0">
                <a:solidFill>
                  <a:schemeClr val="tx1"/>
                </a:solidFill>
              </a:rPr>
              <a:t>文明礼仪示范卡</a:t>
            </a:r>
            <a:r>
              <a:rPr lang="en-US" altLang="zh-CN" dirty="0">
                <a:solidFill>
                  <a:schemeClr val="tx1"/>
                </a:solidFill>
              </a:rPr>
              <a:t>》</a:t>
            </a:r>
            <a:r>
              <a:rPr lang="zh-CN" altLang="en-US" dirty="0">
                <a:solidFill>
                  <a:schemeClr val="tx1"/>
                </a:solidFill>
              </a:rPr>
              <a:t>，拍摄视频（地点</a:t>
            </a:r>
            <a:r>
              <a:rPr lang="zh-CN" altLang="en-US" dirty="0" smtClean="0">
                <a:solidFill>
                  <a:schemeClr val="tx1"/>
                </a:solidFill>
              </a:rPr>
              <a:t>：文化宫）</a:t>
            </a:r>
            <a:endParaRPr lang="en-US" altLang="zh-CN" dirty="0" smtClean="0">
              <a:solidFill>
                <a:schemeClr val="tx1"/>
              </a:solidFill>
            </a:endParaRPr>
          </a:p>
          <a:p>
            <a:pPr lvl="0" algn="just"/>
            <a:r>
              <a:rPr lang="zh-CN" altLang="en-US" sz="2000" dirty="0" smtClean="0">
                <a:solidFill>
                  <a:srgbClr val="DD462F"/>
                </a:solidFill>
              </a:rPr>
              <a:t>第</a:t>
            </a:r>
            <a:r>
              <a:rPr lang="zh-CN" altLang="en-US" sz="2000" dirty="0">
                <a:solidFill>
                  <a:srgbClr val="DD462F"/>
                </a:solidFill>
              </a:rPr>
              <a:t>四</a:t>
            </a:r>
            <a:r>
              <a:rPr lang="zh-CN" altLang="en-US" sz="2000" dirty="0" smtClean="0">
                <a:solidFill>
                  <a:srgbClr val="DD462F"/>
                </a:solidFill>
              </a:rPr>
              <a:t>组</a:t>
            </a:r>
            <a:r>
              <a:rPr lang="en-US" altLang="zh-CN" sz="1200" dirty="0">
                <a:solidFill>
                  <a:srgbClr val="DD462F"/>
                </a:solidFill>
              </a:rPr>
              <a:t>Group </a:t>
            </a:r>
            <a:r>
              <a:rPr lang="en-US" altLang="zh-CN" sz="1200" dirty="0" smtClean="0">
                <a:solidFill>
                  <a:srgbClr val="DD462F"/>
                </a:solidFill>
              </a:rPr>
              <a:t>Four</a:t>
            </a:r>
            <a:r>
              <a:rPr lang="zh-CN" altLang="en-US" sz="1200" dirty="0" smtClean="0">
                <a:solidFill>
                  <a:srgbClr val="DD462F"/>
                </a:solidFill>
              </a:rPr>
              <a:t>：</a:t>
            </a:r>
            <a:r>
              <a:rPr lang="zh-CN" altLang="en-US" sz="1500" b="1" dirty="0" smtClean="0">
                <a:solidFill>
                  <a:schemeClr val="tx1"/>
                </a:solidFill>
              </a:rPr>
              <a:t>游览</a:t>
            </a:r>
            <a:r>
              <a:rPr lang="zh-CN" altLang="en-US" b="1" dirty="0" smtClean="0">
                <a:solidFill>
                  <a:schemeClr val="tx1"/>
                </a:solidFill>
              </a:rPr>
              <a:t>之</a:t>
            </a:r>
            <a:r>
              <a:rPr lang="zh-CN" altLang="en-US" b="1" dirty="0">
                <a:solidFill>
                  <a:schemeClr val="tx1"/>
                </a:solidFill>
              </a:rPr>
              <a:t>礼 餐饮之礼研究小组</a:t>
            </a:r>
            <a:endParaRPr lang="en-US" altLang="zh-CN" b="1" dirty="0">
              <a:solidFill>
                <a:schemeClr val="tx1"/>
              </a:solidFill>
            </a:endParaRPr>
          </a:p>
          <a:p>
            <a:pPr lvl="0" algn="just"/>
            <a:r>
              <a:rPr lang="zh-CN" altLang="en-US" dirty="0" smtClean="0">
                <a:solidFill>
                  <a:schemeClr val="tx1"/>
                </a:solidFill>
              </a:rPr>
              <a:t>向老人发放</a:t>
            </a:r>
            <a:r>
              <a:rPr lang="en-US" altLang="zh-CN" dirty="0">
                <a:solidFill>
                  <a:schemeClr val="tx1"/>
                </a:solidFill>
              </a:rPr>
              <a:t>《</a:t>
            </a:r>
            <a:r>
              <a:rPr lang="zh-CN" altLang="en-US" dirty="0">
                <a:solidFill>
                  <a:schemeClr val="tx1"/>
                </a:solidFill>
              </a:rPr>
              <a:t>文明礼仪示范卡</a:t>
            </a:r>
            <a:r>
              <a:rPr lang="en-US" altLang="zh-CN" dirty="0">
                <a:solidFill>
                  <a:schemeClr val="tx1"/>
                </a:solidFill>
              </a:rPr>
              <a:t>》</a:t>
            </a:r>
            <a:r>
              <a:rPr lang="zh-CN" altLang="en-US" dirty="0">
                <a:solidFill>
                  <a:schemeClr val="tx1"/>
                </a:solidFill>
              </a:rPr>
              <a:t>，拍摄视频（地点</a:t>
            </a:r>
            <a:r>
              <a:rPr lang="zh-CN" altLang="en-US" dirty="0" smtClean="0">
                <a:solidFill>
                  <a:schemeClr val="tx1"/>
                </a:solidFill>
              </a:rPr>
              <a:t>：红梅公园、翠竹敬老院）</a:t>
            </a:r>
            <a:endParaRPr lang="en-US" altLang="zh-CN" dirty="0">
              <a:solidFill>
                <a:srgbClr val="DD462F"/>
              </a:solidFill>
            </a:endParaRPr>
          </a:p>
          <a:p>
            <a:pPr lvl="0" algn="just"/>
            <a:endParaRPr lang="en-US" altLang="zh-CN" dirty="0">
              <a:solidFill>
                <a:srgbClr val="DD462F"/>
              </a:solidFill>
            </a:endParaRPr>
          </a:p>
          <a:p>
            <a:pPr lvl="0" algn="just"/>
            <a:endParaRPr lang="en-US" altLang="zh-CN" dirty="0">
              <a:solidFill>
                <a:srgbClr val="DD462F"/>
              </a:solidFill>
            </a:endParaRPr>
          </a:p>
          <a:p>
            <a:pPr lvl="0" algn="just"/>
            <a:endParaRPr lang="en-US" altLang="zh-CN" dirty="0" smtClean="0">
              <a:solidFill>
                <a:srgbClr val="DD462F"/>
              </a:solidFill>
            </a:endParaRPr>
          </a:p>
          <a:p>
            <a:pPr lvl="0" algn="just"/>
            <a:endParaRPr lang="en-US" altLang="zh-CN" sz="1800" dirty="0" smtClean="0">
              <a:solidFill>
                <a:schemeClr val="tx1"/>
              </a:solidFill>
            </a:endParaRPr>
          </a:p>
        </p:txBody>
      </p:sp>
      <p:sp>
        <p:nvSpPr>
          <p:cNvPr id="5" name="文本框 4"/>
          <p:cNvSpPr txBox="1"/>
          <p:nvPr/>
        </p:nvSpPr>
        <p:spPr>
          <a:xfrm>
            <a:off x="6227180" y="3693000"/>
            <a:ext cx="5639764" cy="830997"/>
          </a:xfrm>
          <a:prstGeom prst="rect">
            <a:avLst/>
          </a:prstGeom>
          <a:noFill/>
        </p:spPr>
        <p:txBody>
          <a:bodyPr wrap="square" rtlCol="0">
            <a:spAutoFit/>
          </a:bodyPr>
          <a:lstStyle/>
          <a:p>
            <a:r>
              <a:rPr lang="zh-CN" altLang="en-US" sz="2400" b="1" dirty="0" smtClean="0"/>
              <a:t>一起来看我们四组同学拍摄的“文明行动”视频，请同学们讲一讲自己的收获</a:t>
            </a:r>
            <a:r>
              <a:rPr lang="zh-CN" altLang="en-US" dirty="0" smtClean="0"/>
              <a:t>。</a:t>
            </a:r>
            <a:endParaRPr lang="zh-CN" altLang="en-US" dirty="0"/>
          </a:p>
        </p:txBody>
      </p:sp>
      <p:sp>
        <p:nvSpPr>
          <p:cNvPr id="6" name="文本框 5"/>
          <p:cNvSpPr txBox="1"/>
          <p:nvPr/>
        </p:nvSpPr>
        <p:spPr>
          <a:xfrm>
            <a:off x="604432" y="3369835"/>
            <a:ext cx="11262512" cy="2308324"/>
          </a:xfrm>
          <a:prstGeom prst="rect">
            <a:avLst/>
          </a:prstGeom>
          <a:solidFill>
            <a:srgbClr val="DD462F"/>
          </a:solidFill>
        </p:spPr>
        <p:txBody>
          <a:bodyPr wrap="square" rtlCol="0">
            <a:spAutoFit/>
          </a:bodyPr>
          <a:lstStyle/>
          <a:p>
            <a:r>
              <a:rPr lang="zh-CN" altLang="en-US" sz="3600" b="1" dirty="0" smtClean="0">
                <a:solidFill>
                  <a:schemeClr val="bg1"/>
                </a:solidFill>
              </a:rPr>
              <a:t>看来微不足道的小事，却能体现出一个人那份可贵的文明之心，折射出一个人闪光的心灵！让我们从点滴做起，每个人都对自己、班级、学校、家庭和社会负责，相信我们班定会成为一个团结胜利的文明礼仪集体。</a:t>
            </a:r>
            <a:endParaRPr lang="zh-CN" altLang="en-US" sz="3600" b="1" dirty="0">
              <a:solidFill>
                <a:schemeClr val="bg1"/>
              </a:solidFill>
            </a:endParaRPr>
          </a:p>
        </p:txBody>
      </p:sp>
    </p:spTree>
    <p:extLst>
      <p:ext uri="{BB962C8B-B14F-4D97-AF65-F5344CB8AC3E}">
        <p14:creationId xmlns:p14="http://schemas.microsoft.com/office/powerpoint/2010/main" val="3729765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1000"/>
                                        <p:tgtEl>
                                          <p:spTgt spid="3">
                                            <p:txEl>
                                              <p:pRg st="9" end="9"/>
                                            </p:txEl>
                                          </p:spTgt>
                                        </p:tgtEl>
                                      </p:cBhvr>
                                    </p:animEffect>
                                    <p:anim calcmode="lin" valueType="num">
                                      <p:cBhvr>
                                        <p:cTn id="7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情感升华</a:t>
            </a:r>
            <a:r>
              <a:rPr lang="en-US" altLang="zh-CN" sz="2400" b="1" dirty="0"/>
              <a:t>Sublimation</a:t>
            </a:r>
            <a:endParaRPr lang="zh-CN" sz="2400" b="1" dirty="0"/>
          </a:p>
        </p:txBody>
      </p:sp>
      <p:sp>
        <p:nvSpPr>
          <p:cNvPr id="3" name="内容占位符 2"/>
          <p:cNvSpPr>
            <a:spLocks noGrp="1"/>
          </p:cNvSpPr>
          <p:nvPr>
            <p:ph idx="1"/>
          </p:nvPr>
        </p:nvSpPr>
        <p:spPr>
          <a:xfrm>
            <a:off x="847623" y="1461788"/>
            <a:ext cx="10835296" cy="5863141"/>
          </a:xfrm>
        </p:spPr>
        <p:txBody>
          <a:bodyPr>
            <a:normAutofit/>
          </a:bodyPr>
          <a:lstStyle/>
          <a:p>
            <a:pPr lvl="0" algn="just"/>
            <a:r>
              <a:rPr lang="zh-CN" altLang="en-US" sz="4400" b="1" dirty="0" smtClean="0">
                <a:solidFill>
                  <a:srgbClr val="DD462F"/>
                </a:solidFill>
              </a:rPr>
              <a:t>身边的感动</a:t>
            </a:r>
            <a:r>
              <a:rPr lang="en-US" altLang="zh-CN" sz="2800" b="1" dirty="0" smtClean="0">
                <a:solidFill>
                  <a:srgbClr val="DD462F"/>
                </a:solidFill>
              </a:rPr>
              <a:t>Affect</a:t>
            </a:r>
            <a:endParaRPr lang="en-US" altLang="zh-CN" sz="2800" dirty="0" smtClean="0">
              <a:solidFill>
                <a:schemeClr val="tx1"/>
              </a:solidFill>
            </a:endParaRPr>
          </a:p>
          <a:p>
            <a:pPr lvl="0" algn="just"/>
            <a:r>
              <a:rPr lang="zh-CN" altLang="en-US" sz="2000" b="1" dirty="0" smtClean="0">
                <a:solidFill>
                  <a:schemeClr val="tx1"/>
                </a:solidFill>
              </a:rPr>
              <a:t>宣讲身边的文明事迹暨文明之星颁奖典礼</a:t>
            </a:r>
            <a:endParaRPr lang="en-US" altLang="zh-CN" sz="2000" b="1" dirty="0" smtClean="0">
              <a:solidFill>
                <a:schemeClr val="tx1"/>
              </a:solidFill>
            </a:endParaRPr>
          </a:p>
          <a:p>
            <a:pPr lvl="0" algn="just"/>
            <a:r>
              <a:rPr lang="zh-CN" altLang="en-US" sz="3600" dirty="0">
                <a:solidFill>
                  <a:schemeClr val="tx1"/>
                </a:solidFill>
              </a:rPr>
              <a:t>九月文明礼仪积分</a:t>
            </a:r>
            <a:r>
              <a:rPr lang="zh-CN" altLang="en-US" sz="3600" dirty="0" smtClean="0">
                <a:solidFill>
                  <a:schemeClr val="tx1"/>
                </a:solidFill>
              </a:rPr>
              <a:t>状元：余昊、莫凡、田沐凡、周志超、钱煜栋。</a:t>
            </a:r>
            <a:endParaRPr lang="en-US" altLang="zh-CN" sz="3600" dirty="0" smtClean="0">
              <a:solidFill>
                <a:schemeClr val="tx1"/>
              </a:solidFill>
            </a:endParaRPr>
          </a:p>
          <a:p>
            <a:pPr lvl="0" algn="just"/>
            <a:r>
              <a:rPr lang="zh-CN" altLang="en-US" sz="3600" dirty="0" smtClean="0">
                <a:solidFill>
                  <a:schemeClr val="tx1"/>
                </a:solidFill>
              </a:rPr>
              <a:t>十月</a:t>
            </a:r>
            <a:r>
              <a:rPr lang="zh-CN" altLang="en-US" sz="3600" dirty="0">
                <a:solidFill>
                  <a:schemeClr val="tx1"/>
                </a:solidFill>
              </a:rPr>
              <a:t>文明礼仪积分状元</a:t>
            </a:r>
            <a:r>
              <a:rPr lang="zh-CN" altLang="en-US" sz="3600" dirty="0" smtClean="0">
                <a:solidFill>
                  <a:schemeClr val="tx1"/>
                </a:solidFill>
              </a:rPr>
              <a:t>：是你么？</a:t>
            </a:r>
            <a:endParaRPr lang="en-US" altLang="zh-CN" sz="3600" dirty="0" smtClean="0">
              <a:solidFill>
                <a:schemeClr val="tx1"/>
              </a:solidFill>
            </a:endParaRPr>
          </a:p>
          <a:p>
            <a:pPr lvl="0" algn="just"/>
            <a:endParaRPr lang="en-US" altLang="zh-CN" sz="1800" dirty="0" smtClean="0">
              <a:solidFill>
                <a:schemeClr val="tx1"/>
              </a:solidFill>
            </a:endParaRPr>
          </a:p>
        </p:txBody>
      </p:sp>
    </p:spTree>
    <p:extLst>
      <p:ext uri="{BB962C8B-B14F-4D97-AF65-F5344CB8AC3E}">
        <p14:creationId xmlns:p14="http://schemas.microsoft.com/office/powerpoint/2010/main" val="21062027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情感升华</a:t>
            </a:r>
            <a:r>
              <a:rPr lang="en-US" altLang="zh-CN" sz="2400" b="1" dirty="0"/>
              <a:t>Sublimation</a:t>
            </a:r>
            <a:endParaRPr lang="zh-CN" sz="2400" b="1" dirty="0"/>
          </a:p>
        </p:txBody>
      </p:sp>
      <p:sp>
        <p:nvSpPr>
          <p:cNvPr id="3" name="内容占位符 2"/>
          <p:cNvSpPr>
            <a:spLocks noGrp="1"/>
          </p:cNvSpPr>
          <p:nvPr>
            <p:ph idx="1"/>
          </p:nvPr>
        </p:nvSpPr>
        <p:spPr>
          <a:xfrm>
            <a:off x="847623" y="1461788"/>
            <a:ext cx="10835296" cy="5863141"/>
          </a:xfrm>
        </p:spPr>
        <p:txBody>
          <a:bodyPr>
            <a:normAutofit/>
          </a:bodyPr>
          <a:lstStyle/>
          <a:p>
            <a:pPr lvl="0" algn="just"/>
            <a:r>
              <a:rPr lang="zh-CN" altLang="en-US" sz="3600" b="1" dirty="0" smtClean="0">
                <a:solidFill>
                  <a:srgbClr val="DD462F"/>
                </a:solidFill>
              </a:rPr>
              <a:t>文明礼仪积分卡</a:t>
            </a:r>
            <a:r>
              <a:rPr lang="en-US" altLang="zh-CN" sz="2000" b="1" dirty="0">
                <a:solidFill>
                  <a:srgbClr val="DD462F"/>
                </a:solidFill>
              </a:rPr>
              <a:t>Integral </a:t>
            </a:r>
            <a:r>
              <a:rPr lang="en-US" altLang="zh-CN" sz="2000" b="1" dirty="0" smtClean="0">
                <a:solidFill>
                  <a:srgbClr val="DD462F"/>
                </a:solidFill>
              </a:rPr>
              <a:t>card</a:t>
            </a:r>
            <a:endParaRPr lang="en-US" altLang="zh-CN" b="1" dirty="0" smtClean="0">
              <a:solidFill>
                <a:srgbClr val="DD462F"/>
              </a:solidFill>
            </a:endParaRPr>
          </a:p>
          <a:p>
            <a:pPr lvl="0" algn="just"/>
            <a:r>
              <a:rPr lang="zh-CN" altLang="en-US" sz="2800" dirty="0" smtClean="0">
                <a:solidFill>
                  <a:schemeClr val="tx1"/>
                </a:solidFill>
              </a:rPr>
              <a:t>现场发放十月文明礼仪积分卡，并在未来做好文明礼仪积分登记工作（组成老师同学考核小组，每位同学每位同学每月有基础分</a:t>
            </a:r>
            <a:r>
              <a:rPr lang="en-US" altLang="zh-CN" sz="2800" dirty="0" smtClean="0">
                <a:solidFill>
                  <a:schemeClr val="tx1"/>
                </a:solidFill>
              </a:rPr>
              <a:t>100</a:t>
            </a:r>
            <a:r>
              <a:rPr lang="zh-CN" altLang="en-US" sz="2800" dirty="0" smtClean="0">
                <a:solidFill>
                  <a:schemeClr val="tx1"/>
                </a:solidFill>
              </a:rPr>
              <a:t>分，对文明礼仪突出表现加分，不文明的扣分）</a:t>
            </a:r>
            <a:endParaRPr lang="en-US" altLang="zh-CN" sz="2800" dirty="0" smtClean="0">
              <a:solidFill>
                <a:schemeClr val="tx1"/>
              </a:solidFill>
            </a:endParaRPr>
          </a:p>
        </p:txBody>
      </p:sp>
    </p:spTree>
    <p:extLst>
      <p:ext uri="{BB962C8B-B14F-4D97-AF65-F5344CB8AC3E}">
        <p14:creationId xmlns:p14="http://schemas.microsoft.com/office/powerpoint/2010/main" val="2059782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情感升华</a:t>
            </a:r>
            <a:r>
              <a:rPr lang="en-US" altLang="zh-CN" sz="2400" b="1" dirty="0"/>
              <a:t>Sublimation</a:t>
            </a:r>
            <a:endParaRPr lang="zh-CN" sz="2400" b="1" dirty="0"/>
          </a:p>
        </p:txBody>
      </p:sp>
      <p:sp>
        <p:nvSpPr>
          <p:cNvPr id="3" name="内容占位符 2"/>
          <p:cNvSpPr>
            <a:spLocks noGrp="1"/>
          </p:cNvSpPr>
          <p:nvPr>
            <p:ph idx="1"/>
          </p:nvPr>
        </p:nvSpPr>
        <p:spPr>
          <a:xfrm>
            <a:off x="847623" y="1461789"/>
            <a:ext cx="10835296" cy="5946402"/>
          </a:xfrm>
        </p:spPr>
        <p:txBody>
          <a:bodyPr>
            <a:normAutofit fontScale="70000" lnSpcReduction="20000"/>
          </a:bodyPr>
          <a:lstStyle/>
          <a:p>
            <a:pPr lvl="0" algn="just"/>
            <a:r>
              <a:rPr lang="zh-CN" altLang="en-US" sz="2800" b="1" dirty="0" smtClean="0">
                <a:solidFill>
                  <a:srgbClr val="DD462F"/>
                </a:solidFill>
              </a:rPr>
              <a:t>朗诵</a:t>
            </a:r>
            <a:r>
              <a:rPr lang="en-US" altLang="zh-CN" sz="2800" b="1" dirty="0" smtClean="0">
                <a:solidFill>
                  <a:srgbClr val="DD462F"/>
                </a:solidFill>
              </a:rPr>
              <a:t>《</a:t>
            </a:r>
            <a:r>
              <a:rPr lang="zh-CN" altLang="en-US" sz="2800" b="1" dirty="0" smtClean="0">
                <a:solidFill>
                  <a:srgbClr val="DD462F"/>
                </a:solidFill>
              </a:rPr>
              <a:t>文明礼仪八（</a:t>
            </a:r>
            <a:r>
              <a:rPr lang="en-US" altLang="zh-CN" sz="2800" b="1" dirty="0" smtClean="0">
                <a:solidFill>
                  <a:srgbClr val="DD462F"/>
                </a:solidFill>
              </a:rPr>
              <a:t>1</a:t>
            </a:r>
            <a:r>
              <a:rPr lang="zh-CN" altLang="en-US" sz="2800" b="1" dirty="0" smtClean="0">
                <a:solidFill>
                  <a:srgbClr val="DD462F"/>
                </a:solidFill>
              </a:rPr>
              <a:t>）班三字经</a:t>
            </a:r>
            <a:r>
              <a:rPr lang="en-US" altLang="zh-CN" sz="2800" b="1" dirty="0">
                <a:solidFill>
                  <a:srgbClr val="DD462F"/>
                </a:solidFill>
              </a:rPr>
              <a:t>》</a:t>
            </a:r>
            <a:r>
              <a:rPr lang="en-US" altLang="zh-CN" sz="2000" b="1" dirty="0" smtClean="0">
                <a:solidFill>
                  <a:srgbClr val="DD462F"/>
                </a:solidFill>
              </a:rPr>
              <a:t>Recitation</a:t>
            </a:r>
          </a:p>
          <a:p>
            <a:pPr lvl="0" algn="ctr"/>
            <a:r>
              <a:rPr lang="zh-CN" altLang="en-US" sz="2800" dirty="0" smtClean="0">
                <a:solidFill>
                  <a:schemeClr val="tx1"/>
                </a:solidFill>
              </a:rPr>
              <a:t>讲文明 懂礼仪 争标兵 树模范</a:t>
            </a:r>
            <a:endParaRPr lang="en-US" altLang="zh-CN" sz="2800" dirty="0" smtClean="0">
              <a:solidFill>
                <a:schemeClr val="tx1"/>
              </a:solidFill>
            </a:endParaRPr>
          </a:p>
          <a:p>
            <a:pPr lvl="0" algn="ctr"/>
            <a:r>
              <a:rPr lang="zh-CN" altLang="en-US" sz="2800" dirty="0">
                <a:solidFill>
                  <a:schemeClr val="tx1"/>
                </a:solidFill>
              </a:rPr>
              <a:t>进</a:t>
            </a:r>
            <a:r>
              <a:rPr lang="zh-CN" altLang="en-US" sz="2800" dirty="0" smtClean="0">
                <a:solidFill>
                  <a:schemeClr val="tx1"/>
                </a:solidFill>
              </a:rPr>
              <a:t>教室 脚步轻 归座位 需安静</a:t>
            </a:r>
            <a:endParaRPr lang="en-US" altLang="zh-CN" sz="2800" dirty="0" smtClean="0">
              <a:solidFill>
                <a:schemeClr val="tx1"/>
              </a:solidFill>
            </a:endParaRPr>
          </a:p>
          <a:p>
            <a:pPr lvl="0" algn="ctr"/>
            <a:r>
              <a:rPr lang="zh-CN" altLang="en-US" sz="2800" dirty="0">
                <a:solidFill>
                  <a:schemeClr val="tx1"/>
                </a:solidFill>
              </a:rPr>
              <a:t>上</a:t>
            </a:r>
            <a:r>
              <a:rPr lang="zh-CN" altLang="en-US" sz="2800" dirty="0" smtClean="0">
                <a:solidFill>
                  <a:schemeClr val="tx1"/>
                </a:solidFill>
              </a:rPr>
              <a:t>下楼 靠右行 队列整 快静齐</a:t>
            </a:r>
            <a:endParaRPr lang="en-US" altLang="zh-CN" sz="2800" dirty="0" smtClean="0">
              <a:solidFill>
                <a:schemeClr val="tx1"/>
              </a:solidFill>
            </a:endParaRPr>
          </a:p>
          <a:p>
            <a:pPr lvl="0" algn="ctr"/>
            <a:r>
              <a:rPr lang="zh-CN" altLang="en-US" sz="2800" dirty="0">
                <a:solidFill>
                  <a:schemeClr val="tx1"/>
                </a:solidFill>
              </a:rPr>
              <a:t>唱</a:t>
            </a:r>
            <a:r>
              <a:rPr lang="zh-CN" altLang="en-US" sz="2800" dirty="0" smtClean="0">
                <a:solidFill>
                  <a:schemeClr val="tx1"/>
                </a:solidFill>
              </a:rPr>
              <a:t>国歌 声响亮 头高昂 精神爽</a:t>
            </a:r>
            <a:endParaRPr lang="en-US" altLang="zh-CN" sz="2800" dirty="0">
              <a:solidFill>
                <a:schemeClr val="tx1"/>
              </a:solidFill>
            </a:endParaRPr>
          </a:p>
          <a:p>
            <a:pPr lvl="0" algn="ctr"/>
            <a:r>
              <a:rPr lang="zh-CN" altLang="en-US" sz="2800" dirty="0" smtClean="0">
                <a:solidFill>
                  <a:schemeClr val="tx1"/>
                </a:solidFill>
              </a:rPr>
              <a:t>对来宾 有礼貌 校公物 不损害</a:t>
            </a:r>
            <a:endParaRPr lang="en-US" altLang="zh-CN" sz="2800" dirty="0" smtClean="0">
              <a:solidFill>
                <a:schemeClr val="tx1"/>
              </a:solidFill>
            </a:endParaRPr>
          </a:p>
          <a:p>
            <a:pPr lvl="0" algn="ctr"/>
            <a:r>
              <a:rPr lang="zh-CN" altLang="en-US" sz="2800" dirty="0">
                <a:solidFill>
                  <a:schemeClr val="tx1"/>
                </a:solidFill>
              </a:rPr>
              <a:t>上</a:t>
            </a:r>
            <a:r>
              <a:rPr lang="zh-CN" altLang="en-US" sz="2800" dirty="0" smtClean="0">
                <a:solidFill>
                  <a:schemeClr val="tx1"/>
                </a:solidFill>
              </a:rPr>
              <a:t>课时 坐姿正 聚精神 心领会</a:t>
            </a:r>
            <a:endParaRPr lang="en-US" altLang="zh-CN" sz="2800" dirty="0" smtClean="0">
              <a:solidFill>
                <a:schemeClr val="tx1"/>
              </a:solidFill>
            </a:endParaRPr>
          </a:p>
          <a:p>
            <a:pPr lvl="0" algn="ctr"/>
            <a:r>
              <a:rPr lang="zh-CN" altLang="en-US" sz="2800" dirty="0">
                <a:solidFill>
                  <a:schemeClr val="tx1"/>
                </a:solidFill>
              </a:rPr>
              <a:t>答题</a:t>
            </a:r>
            <a:r>
              <a:rPr lang="zh-CN" altLang="en-US" sz="2800" dirty="0" smtClean="0">
                <a:solidFill>
                  <a:schemeClr val="tx1"/>
                </a:solidFill>
              </a:rPr>
              <a:t>时 身站直 同学言 认真听</a:t>
            </a:r>
            <a:endParaRPr lang="en-US" altLang="zh-CN" sz="2800" dirty="0" smtClean="0">
              <a:solidFill>
                <a:schemeClr val="tx1"/>
              </a:solidFill>
            </a:endParaRPr>
          </a:p>
          <a:p>
            <a:pPr lvl="0" algn="ctr"/>
            <a:r>
              <a:rPr lang="zh-CN" altLang="en-US" sz="2800" dirty="0" smtClean="0">
                <a:solidFill>
                  <a:schemeClr val="tx1"/>
                </a:solidFill>
              </a:rPr>
              <a:t> </a:t>
            </a:r>
            <a:endParaRPr lang="en-US" altLang="zh-CN" sz="2800" dirty="0" smtClean="0">
              <a:solidFill>
                <a:schemeClr val="tx1"/>
              </a:solidFill>
            </a:endParaRPr>
          </a:p>
        </p:txBody>
      </p:sp>
    </p:spTree>
    <p:extLst>
      <p:ext uri="{BB962C8B-B14F-4D97-AF65-F5344CB8AC3E}">
        <p14:creationId xmlns:p14="http://schemas.microsoft.com/office/powerpoint/2010/main" val="165466902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1000"/>
                                        <p:tgtEl>
                                          <p:spTgt spid="3">
                                            <p:txEl>
                                              <p:pRg st="8" end="8"/>
                                            </p:txEl>
                                          </p:spTgt>
                                        </p:tgtEl>
                                      </p:cBhvr>
                                    </p:animEffect>
                                    <p:anim calcmode="lin" valueType="num">
                                      <p:cBhvr>
                                        <p:cTn id="7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班主任总结</a:t>
            </a:r>
            <a:r>
              <a:rPr lang="en-US" altLang="zh-CN" sz="2400" b="1" dirty="0"/>
              <a:t>Summary</a:t>
            </a:r>
            <a:endParaRPr lang="zh-CN" sz="2400" b="1" dirty="0"/>
          </a:p>
        </p:txBody>
      </p:sp>
      <p:sp>
        <p:nvSpPr>
          <p:cNvPr id="3" name="内容占位符 2"/>
          <p:cNvSpPr>
            <a:spLocks noGrp="1"/>
          </p:cNvSpPr>
          <p:nvPr>
            <p:ph idx="1"/>
          </p:nvPr>
        </p:nvSpPr>
        <p:spPr>
          <a:xfrm>
            <a:off x="746023" y="1195089"/>
            <a:ext cx="10835296" cy="5946402"/>
          </a:xfrm>
        </p:spPr>
        <p:txBody>
          <a:bodyPr>
            <a:normAutofit/>
          </a:bodyPr>
          <a:lstStyle/>
          <a:p>
            <a:pPr lvl="0" algn="just"/>
            <a:r>
              <a:rPr lang="zh-CN" altLang="en-US" sz="2800" dirty="0" smtClean="0">
                <a:solidFill>
                  <a:schemeClr val="tx1"/>
                </a:solidFill>
              </a:rPr>
              <a:t>       中国是一个有着五千年历史的文明古国，中华民族素来是一个温文尔雅，落落大方，谦恭礼让的文明礼仪之邦。同学的学习也应该首先学做人，学做文明之人，学做社会中人，只有这样，我们才能真正做到“爱国守法，明礼诚信，团结友善，勤俭自强，敬业奉献”。</a:t>
            </a:r>
            <a:endParaRPr lang="en-US" altLang="zh-CN" sz="2800" dirty="0" smtClean="0">
              <a:solidFill>
                <a:schemeClr val="tx1"/>
              </a:solidFill>
            </a:endParaRPr>
          </a:p>
          <a:p>
            <a:pPr lvl="0" algn="just"/>
            <a:r>
              <a:rPr lang="en-US" altLang="zh-CN" sz="2800" dirty="0" smtClean="0">
                <a:solidFill>
                  <a:schemeClr val="tx1"/>
                </a:solidFill>
              </a:rPr>
              <a:t>      </a:t>
            </a:r>
            <a:r>
              <a:rPr lang="zh-CN" altLang="en-US" sz="2800" dirty="0" smtClean="0">
                <a:solidFill>
                  <a:schemeClr val="tx1"/>
                </a:solidFill>
              </a:rPr>
              <a:t>陶冶礼仪、践行礼仪，让我们从现在做起。让我们全校上下，携起手来，让文明礼仪之花开满校园的每个角落！</a:t>
            </a:r>
            <a:endParaRPr lang="en-US" altLang="zh-CN" sz="2800" dirty="0" smtClean="0">
              <a:solidFill>
                <a:schemeClr val="tx1"/>
              </a:solidFill>
            </a:endParaRPr>
          </a:p>
          <a:p>
            <a:pPr lvl="0" algn="just"/>
            <a:r>
              <a:rPr lang="zh-CN" altLang="en-US" sz="2800" dirty="0" smtClean="0">
                <a:solidFill>
                  <a:schemeClr val="tx1"/>
                </a:solidFill>
              </a:rPr>
              <a:t>八（</a:t>
            </a:r>
            <a:r>
              <a:rPr lang="en-US" altLang="zh-CN" sz="2800" dirty="0" smtClean="0">
                <a:solidFill>
                  <a:schemeClr val="tx1"/>
                </a:solidFill>
              </a:rPr>
              <a:t>1</a:t>
            </a:r>
            <a:r>
              <a:rPr lang="zh-CN" altLang="en-US" sz="2800" dirty="0" smtClean="0">
                <a:solidFill>
                  <a:schemeClr val="tx1"/>
                </a:solidFill>
              </a:rPr>
              <a:t>）班主题班会到此结束，谢谢各位的光临与指导！</a:t>
            </a:r>
            <a:endParaRPr lang="en-US" altLang="zh-CN" sz="2800" dirty="0" smtClean="0">
              <a:solidFill>
                <a:schemeClr val="tx1"/>
              </a:solidFill>
            </a:endParaRPr>
          </a:p>
        </p:txBody>
      </p:sp>
    </p:spTree>
    <p:extLst>
      <p:ext uri="{BB962C8B-B14F-4D97-AF65-F5344CB8AC3E}">
        <p14:creationId xmlns:p14="http://schemas.microsoft.com/office/powerpoint/2010/main" val="2090981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smtClean="0">
                <a:latin typeface="Microsoft YaHei UI" panose="020B0503020204020204" pitchFamily="34" charset="-122"/>
                <a:ea typeface="Microsoft YaHei UI" panose="020B0503020204020204" pitchFamily="34" charset="-122"/>
              </a:rPr>
              <a:t>教育背景</a:t>
            </a:r>
            <a:r>
              <a:rPr lang="en-US" altLang="zh-CN" sz="2400" b="1" dirty="0"/>
              <a:t>Background</a:t>
            </a:r>
            <a:endParaRPr lang="zh-CN" sz="2400" b="1" dirty="0"/>
          </a:p>
        </p:txBody>
      </p:sp>
      <p:sp>
        <p:nvSpPr>
          <p:cNvPr id="3" name="内容占位符 2"/>
          <p:cNvSpPr>
            <a:spLocks noGrp="1"/>
          </p:cNvSpPr>
          <p:nvPr>
            <p:ph idx="1"/>
          </p:nvPr>
        </p:nvSpPr>
        <p:spPr>
          <a:xfrm>
            <a:off x="604434" y="1825624"/>
            <a:ext cx="10749367" cy="4447761"/>
          </a:xfrm>
        </p:spPr>
        <p:txBody>
          <a:bodyPr>
            <a:noAutofit/>
          </a:bodyPr>
          <a:lstStyle/>
          <a:p>
            <a:r>
              <a:rPr lang="zh-CN" altLang="en-US" sz="3200" dirty="0" smtClean="0">
                <a:solidFill>
                  <a:schemeClr val="tx1"/>
                </a:solidFill>
                <a:latin typeface="Microsoft YaHei UI" panose="020B0503020204020204" pitchFamily="34" charset="-122"/>
                <a:ea typeface="Microsoft YaHei UI" panose="020B0503020204020204" pitchFamily="34" charset="-122"/>
              </a:rPr>
              <a:t>       在当今的初中生中，一些孩子在学校里，不会尊重他人，不会礼让；在社会上不懂怎样称呼他人，甚至随心所欲；在家里不懂孝敬长辈，任所欲为等形象屡见不鲜，这些现象不得不引起我们的深思。可见在初中生中，深入长效开展礼仪教育，重塑中华民族“文明礼仪”的新形象，培养文明有礼的新一代，是十分必要和非常重要。</a:t>
            </a:r>
            <a:endParaRPr lang="zh-CN" sz="3200" dirty="0">
              <a:solidFill>
                <a:schemeClr val="tx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090733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5400" dirty="0" smtClean="0">
                <a:latin typeface="Microsoft YaHei UI" panose="020B0503020204020204" pitchFamily="34" charset="-122"/>
                <a:ea typeface="Microsoft YaHei UI" panose="020B0503020204020204" pitchFamily="34" charset="-122"/>
              </a:rPr>
              <a:t>THANK YOU</a:t>
            </a:r>
            <a:endParaRPr lang="zh-CN" sz="5400" dirty="0">
              <a:latin typeface="Microsoft YaHei UI" panose="020B0503020204020204" pitchFamily="34" charset="-122"/>
              <a:ea typeface="Microsoft YaHei UI" panose="020B0503020204020204" pitchFamily="34" charset="-122"/>
            </a:endParaRPr>
          </a:p>
        </p:txBody>
      </p:sp>
      <p:sp>
        <p:nvSpPr>
          <p:cNvPr id="3" name="文本占位符 2"/>
          <p:cNvSpPr>
            <a:spLocks noGrp="1"/>
          </p:cNvSpPr>
          <p:nvPr>
            <p:ph type="body" idx="1"/>
          </p:nvPr>
        </p:nvSpPr>
        <p:spPr>
          <a:xfrm>
            <a:off x="6028267" y="2402237"/>
            <a:ext cx="5859506" cy="2187226"/>
          </a:xfrm>
        </p:spPr>
        <p:txBody>
          <a:bodyPr>
            <a:noAutofit/>
          </a:bodyPr>
          <a:lstStyle/>
          <a:p>
            <a:r>
              <a:rPr lang="en-US" altLang="zh-CN" sz="5400" dirty="0" smtClean="0">
                <a:latin typeface="Microsoft YaHei UI" panose="020B0503020204020204" pitchFamily="34" charset="-122"/>
                <a:ea typeface="Microsoft YaHei UI" panose="020B0503020204020204" pitchFamily="34" charset="-122"/>
              </a:rPr>
              <a:t>THE END</a:t>
            </a:r>
            <a:endParaRPr lang="zh-CN" sz="5400" dirty="0">
              <a:latin typeface="Microsoft YaHei UI" panose="020B0503020204020204" pitchFamily="34" charset="-122"/>
              <a:ea typeface="Microsoft YaHei UI" panose="020B0503020204020204" pitchFamily="34" charset="-122"/>
            </a:endParaRPr>
          </a:p>
        </p:txBody>
      </p:sp>
      <p:sp>
        <p:nvSpPr>
          <p:cNvPr id="8" name="任意多边形 7">
            <a:hlinkClick r:id="rId3" tooltip="了解详细信息"/>
          </p:cNvPr>
          <p:cNvSpPr/>
          <p:nvPr/>
        </p:nvSpPr>
        <p:spPr>
          <a:xfrm>
            <a:off x="11557038" y="6134153"/>
            <a:ext cx="431763" cy="431763"/>
          </a:xfrm>
          <a:custGeom>
            <a:avLst/>
            <a:gdLst>
              <a:gd name="connsiteX0" fmla="*/ 283692 w 643468"/>
              <a:gd name="connsiteY0" fmla="*/ 156886 h 643468"/>
              <a:gd name="connsiteX1" fmla="*/ 315574 w 643468"/>
              <a:gd name="connsiteY1" fmla="*/ 156886 h 643468"/>
              <a:gd name="connsiteX2" fmla="*/ 486582 w 643468"/>
              <a:gd name="connsiteY2" fmla="*/ 321734 h 643468"/>
              <a:gd name="connsiteX3" fmla="*/ 315574 w 643468"/>
              <a:gd name="connsiteY3" fmla="*/ 486582 h 643468"/>
              <a:gd name="connsiteX4" fmla="*/ 283692 w 643468"/>
              <a:gd name="connsiteY4" fmla="*/ 486582 h 643468"/>
              <a:gd name="connsiteX5" fmla="*/ 441545 w 643468"/>
              <a:gd name="connsiteY5" fmla="*/ 334415 h 643468"/>
              <a:gd name="connsiteX6" fmla="*/ 156887 w 643468"/>
              <a:gd name="connsiteY6" fmla="*/ 334415 h 643468"/>
              <a:gd name="connsiteX7" fmla="*/ 156887 w 643468"/>
              <a:gd name="connsiteY7" fmla="*/ 309054 h 643468"/>
              <a:gd name="connsiteX8" fmla="*/ 441545 w 643468"/>
              <a:gd name="connsiteY8" fmla="*/ 309054 h 643468"/>
              <a:gd name="connsiteX9" fmla="*/ 321733 w 643468"/>
              <a:gd name="connsiteY9" fmla="*/ 16937 h 643468"/>
              <a:gd name="connsiteX10" fmla="*/ 16936 w 643468"/>
              <a:gd name="connsiteY10" fmla="*/ 321734 h 643468"/>
              <a:gd name="connsiteX11" fmla="*/ 321733 w 643468"/>
              <a:gd name="connsiteY11" fmla="*/ 626531 h 643468"/>
              <a:gd name="connsiteX12" fmla="*/ 626530 w 643468"/>
              <a:gd name="connsiteY12" fmla="*/ 321734 h 643468"/>
              <a:gd name="connsiteX13" fmla="*/ 321733 w 643468"/>
              <a:gd name="connsiteY13" fmla="*/ 16937 h 643468"/>
              <a:gd name="connsiteX14" fmla="*/ 321734 w 643468"/>
              <a:gd name="connsiteY14" fmla="*/ 0 h 643468"/>
              <a:gd name="connsiteX15" fmla="*/ 643468 w 643468"/>
              <a:gd name="connsiteY15" fmla="*/ 321734 h 643468"/>
              <a:gd name="connsiteX16" fmla="*/ 321734 w 643468"/>
              <a:gd name="connsiteY16" fmla="*/ 643468 h 643468"/>
              <a:gd name="connsiteX17" fmla="*/ 0 w 643468"/>
              <a:gd name="connsiteY17" fmla="*/ 321734 h 643468"/>
              <a:gd name="connsiteX18" fmla="*/ 321734 w 643468"/>
              <a:gd name="connsiteY18" fmla="*/ 0 h 64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3468" h="643468">
                <a:moveTo>
                  <a:pt x="283692" y="156886"/>
                </a:moveTo>
                <a:lnTo>
                  <a:pt x="315574" y="156886"/>
                </a:lnTo>
                <a:lnTo>
                  <a:pt x="486582" y="321734"/>
                </a:lnTo>
                <a:lnTo>
                  <a:pt x="315574" y="486582"/>
                </a:lnTo>
                <a:lnTo>
                  <a:pt x="283692" y="486582"/>
                </a:lnTo>
                <a:lnTo>
                  <a:pt x="441545" y="334415"/>
                </a:lnTo>
                <a:lnTo>
                  <a:pt x="156887" y="334415"/>
                </a:lnTo>
                <a:lnTo>
                  <a:pt x="156887" y="309054"/>
                </a:lnTo>
                <a:lnTo>
                  <a:pt x="441545" y="309054"/>
                </a:lnTo>
                <a:close/>
                <a:moveTo>
                  <a:pt x="321733" y="16937"/>
                </a:moveTo>
                <a:cubicBezTo>
                  <a:pt x="153398" y="16937"/>
                  <a:pt x="16936" y="153399"/>
                  <a:pt x="16936" y="321734"/>
                </a:cubicBezTo>
                <a:cubicBezTo>
                  <a:pt x="16936" y="490069"/>
                  <a:pt x="153398" y="626531"/>
                  <a:pt x="321733" y="626531"/>
                </a:cubicBezTo>
                <a:cubicBezTo>
                  <a:pt x="490068" y="626531"/>
                  <a:pt x="626530" y="490069"/>
                  <a:pt x="626530" y="321734"/>
                </a:cubicBezTo>
                <a:cubicBezTo>
                  <a:pt x="626530" y="153399"/>
                  <a:pt x="490068" y="16937"/>
                  <a:pt x="321733" y="16937"/>
                </a:cubicBezTo>
                <a:close/>
                <a:moveTo>
                  <a:pt x="321734" y="0"/>
                </a:moveTo>
                <a:cubicBezTo>
                  <a:pt x="499423" y="0"/>
                  <a:pt x="643468" y="144045"/>
                  <a:pt x="643468" y="321734"/>
                </a:cubicBezTo>
                <a:cubicBezTo>
                  <a:pt x="643468" y="499423"/>
                  <a:pt x="499423" y="643468"/>
                  <a:pt x="321734" y="643468"/>
                </a:cubicBezTo>
                <a:cubicBezTo>
                  <a:pt x="144045" y="643468"/>
                  <a:pt x="0" y="499423"/>
                  <a:pt x="0" y="321734"/>
                </a:cubicBezTo>
                <a:cubicBezTo>
                  <a:pt x="0" y="144045"/>
                  <a:pt x="144045" y="0"/>
                  <a:pt x="321734" y="0"/>
                </a:cubicBezTo>
                <a:close/>
              </a:path>
            </a:pathLst>
          </a:custGeom>
          <a:solidFill>
            <a:srgbClr val="DD46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solidFill>
                <a:schemeClr val="tx1"/>
              </a:solidFill>
            </a:endParaRPr>
          </a:p>
        </p:txBody>
      </p:sp>
      <p:sp>
        <p:nvSpPr>
          <p:cNvPr id="9" name="文本占位符 2">
            <a:hlinkClick r:id="rId3" tooltip="了解详细信息"/>
          </p:cNvPr>
          <p:cNvSpPr txBox="1">
            <a:spLocks/>
          </p:cNvSpPr>
          <p:nvPr/>
        </p:nvSpPr>
        <p:spPr>
          <a:xfrm>
            <a:off x="2897188" y="5844663"/>
            <a:ext cx="8659850" cy="931371"/>
          </a:xfrm>
          <a:prstGeom prst="rect">
            <a:avLst/>
          </a:prstGeom>
        </p:spPr>
        <p:txBody>
          <a:bodyPr vert="horz" lIns="91440" tIns="45720" rIns="91440" bIns="45720" rtlCol="0" anchor="ctr">
            <a:normAutofit fontScale="92500" lnSpcReduction="10000"/>
          </a:bodyPr>
          <a:lstStyle>
            <a:lvl1pPr marL="0" indent="0" algn="l" defTabSz="914400" rtl="0" eaLnBrk="1" latinLnBrk="0" hangingPunct="1">
              <a:lnSpc>
                <a:spcPct val="150000"/>
              </a:lnSpc>
              <a:spcBef>
                <a:spcPct val="30000"/>
              </a:spcBef>
              <a:buFont typeface="Arial" panose="020B0604020202020204" pitchFamily="34" charset="0"/>
              <a:buNone/>
              <a:defRPr lang="zh-CN" sz="2800" kern="1200">
                <a:solidFill>
                  <a:schemeClr val="bg1"/>
                </a:solidFill>
                <a:latin typeface="+mj-lt"/>
                <a:ea typeface="+mn-ea"/>
                <a:cs typeface="+mn-cs"/>
              </a:defRPr>
            </a:lvl1pPr>
            <a:lvl2pPr marL="457200" indent="0" algn="l" defTabSz="914400" rtl="0" eaLnBrk="1" latinLnBrk="0" hangingPunct="1">
              <a:lnSpc>
                <a:spcPct val="90000"/>
              </a:lnSpc>
              <a:spcBef>
                <a:spcPct val="30000"/>
              </a:spcBef>
              <a:buFont typeface="Arial" panose="020B0604020202020204" pitchFamily="34" charset="0"/>
              <a:buNone/>
              <a:defRPr lang="zh-CN" sz="2000" kern="1200">
                <a:solidFill>
                  <a:schemeClr val="tx1"/>
                </a:solidFill>
                <a:latin typeface="+mn-lt"/>
                <a:ea typeface="+mn-ea"/>
                <a:cs typeface="+mn-cs"/>
              </a:defRPr>
            </a:lvl2pPr>
            <a:lvl3pPr marL="914400" indent="0" algn="l" defTabSz="914400" rtl="0" eaLnBrk="1" latinLnBrk="0" hangingPunct="1">
              <a:lnSpc>
                <a:spcPct val="90000"/>
              </a:lnSpc>
              <a:spcBef>
                <a:spcPct val="30000"/>
              </a:spcBef>
              <a:buFont typeface="Arial" panose="020B0604020202020204" pitchFamily="34" charset="0"/>
              <a:buNone/>
              <a:defRPr lang="zh-CN" sz="1800" kern="1200">
                <a:solidFill>
                  <a:schemeClr val="tx1"/>
                </a:solidFill>
                <a:latin typeface="+mn-lt"/>
                <a:ea typeface="+mn-ea"/>
                <a:cs typeface="+mn-cs"/>
              </a:defRPr>
            </a:lvl3pPr>
            <a:lvl4pPr marL="13716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4pPr>
            <a:lvl5pPr marL="18288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5pPr>
            <a:lvl6pPr marL="22860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6pPr>
            <a:lvl7pPr marL="27432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7pPr>
            <a:lvl8pPr marL="32004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8pPr>
            <a:lvl9pPr marL="3657600" indent="0" algn="l" defTabSz="914400" rtl="0" eaLnBrk="1" latinLnBrk="0" hangingPunct="1">
              <a:lnSpc>
                <a:spcPct val="90000"/>
              </a:lnSpc>
              <a:spcBef>
                <a:spcPct val="30000"/>
              </a:spcBef>
              <a:buFont typeface="Arial" panose="020B0604020202020204" pitchFamily="34" charset="0"/>
              <a:buNone/>
              <a:defRPr lang="zh-CN" sz="1600" kern="1200">
                <a:solidFill>
                  <a:schemeClr val="tx1"/>
                </a:solidFill>
                <a:latin typeface="+mn-lt"/>
                <a:ea typeface="+mn-ea"/>
                <a:cs typeface="+mn-cs"/>
              </a:defRPr>
            </a:lvl9pPr>
          </a:lstStyle>
          <a:p>
            <a:pPr algn="r"/>
            <a:r>
              <a:rPr lang="zh-CN" altLang="en-US" sz="1800" dirty="0" smtClean="0">
                <a:solidFill>
                  <a:srgbClr val="DD462F"/>
                </a:solidFill>
                <a:latin typeface="Microsoft YaHei UI" panose="020B0503020204020204" pitchFamily="34" charset="-122"/>
                <a:ea typeface="Microsoft YaHei UI" panose="020B0503020204020204" pitchFamily="34" charset="-122"/>
              </a:rPr>
              <a:t>撰稿人：徐峥</a:t>
            </a:r>
            <a:endParaRPr lang="en-US" altLang="zh-CN" sz="1800" dirty="0" smtClean="0">
              <a:solidFill>
                <a:srgbClr val="DD462F"/>
              </a:solidFill>
              <a:latin typeface="Microsoft YaHei UI" panose="020B0503020204020204" pitchFamily="34" charset="-122"/>
              <a:ea typeface="Microsoft YaHei UI" panose="020B0503020204020204" pitchFamily="34" charset="-122"/>
            </a:endParaRPr>
          </a:p>
          <a:p>
            <a:pPr algn="r"/>
            <a:r>
              <a:rPr lang="zh-CN" altLang="en-US" sz="1800" dirty="0" smtClean="0">
                <a:solidFill>
                  <a:srgbClr val="DD462F"/>
                </a:solidFill>
                <a:latin typeface="Microsoft YaHei UI" panose="020B0503020204020204" pitchFamily="34" charset="-122"/>
                <a:ea typeface="Microsoft YaHei UI" panose="020B0503020204020204" pitchFamily="34" charset="-122"/>
              </a:rPr>
              <a:t>制作：胡皓阳</a:t>
            </a:r>
            <a:endParaRPr lang="zh-CN" sz="1800" dirty="0">
              <a:solidFill>
                <a:srgbClr val="DD462F"/>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3175021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smtClean="0">
                <a:latin typeface="Microsoft YaHei UI" panose="020B0503020204020204" pitchFamily="34" charset="-122"/>
                <a:ea typeface="Microsoft YaHei UI" panose="020B0503020204020204" pitchFamily="34" charset="-122"/>
              </a:rPr>
              <a:t>教育理念</a:t>
            </a:r>
            <a:r>
              <a:rPr lang="en-US" altLang="zh-CN" sz="2400" b="1" dirty="0"/>
              <a:t>Idea</a:t>
            </a:r>
            <a:endParaRPr lang="zh-CN" sz="2400" b="1" dirty="0"/>
          </a:p>
        </p:txBody>
      </p:sp>
      <p:sp>
        <p:nvSpPr>
          <p:cNvPr id="3" name="内容占位符 2"/>
          <p:cNvSpPr>
            <a:spLocks noGrp="1"/>
          </p:cNvSpPr>
          <p:nvPr>
            <p:ph idx="1"/>
          </p:nvPr>
        </p:nvSpPr>
        <p:spPr>
          <a:xfrm>
            <a:off x="604434" y="1825624"/>
            <a:ext cx="10749367" cy="4447761"/>
          </a:xfrm>
        </p:spPr>
        <p:txBody>
          <a:bodyPr>
            <a:normAutofit fontScale="92500"/>
          </a:bodyPr>
          <a:lstStyle/>
          <a:p>
            <a:r>
              <a:rPr lang="zh-CN" altLang="en-US" sz="3200" dirty="0" smtClean="0">
                <a:solidFill>
                  <a:schemeClr val="tx1"/>
                </a:solidFill>
                <a:latin typeface="Microsoft YaHei UI" panose="020B0503020204020204" pitchFamily="34" charset="-122"/>
                <a:ea typeface="Microsoft YaHei UI" panose="020B0503020204020204" pitchFamily="34" charset="-122"/>
              </a:rPr>
              <a:t>       以“八礼四仪”为主线，将和初中生有密切联系的“仪表之礼、餐饮之礼、言谈之礼、待人之礼、行走之礼、观赏之礼、游览之礼、仪式之礼”与“</a:t>
            </a:r>
            <a:r>
              <a:rPr lang="en-US" altLang="zh-CN" sz="3200" dirty="0" smtClean="0">
                <a:solidFill>
                  <a:schemeClr val="tx1"/>
                </a:solidFill>
                <a:latin typeface="Microsoft YaHei UI" panose="020B0503020204020204" pitchFamily="34" charset="-122"/>
                <a:ea typeface="Microsoft YaHei UI" panose="020B0503020204020204" pitchFamily="34" charset="-122"/>
              </a:rPr>
              <a:t>14</a:t>
            </a:r>
            <a:r>
              <a:rPr lang="zh-CN" altLang="en-US" sz="3200" dirty="0" smtClean="0">
                <a:solidFill>
                  <a:schemeClr val="tx1"/>
                </a:solidFill>
                <a:latin typeface="Microsoft YaHei UI" panose="020B0503020204020204" pitchFamily="34" charset="-122"/>
                <a:ea typeface="Microsoft YaHei UI" panose="020B0503020204020204" pitchFamily="34" charset="-122"/>
              </a:rPr>
              <a:t>岁：青春仪式”等活动紧密结合，贯穿于整个主题班会的全过程，使学生更加清楚的认识到：要从自己做起，从身边的每件小事做起，全面提高青少年学生的思想道德素质和文明礼仪素养，促进学生的健康发展。</a:t>
            </a:r>
            <a:endParaRPr lang="zh-CN" sz="3200" dirty="0">
              <a:solidFill>
                <a:schemeClr val="tx1"/>
              </a:solidFill>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8579080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a:t>活动</a:t>
            </a:r>
            <a:r>
              <a:rPr lang="zh-CN" altLang="en-US" sz="5400" b="1" dirty="0" smtClean="0"/>
              <a:t>目标</a:t>
            </a:r>
            <a:r>
              <a:rPr lang="en-US" altLang="zh-CN" sz="2400" b="1" dirty="0"/>
              <a:t>Target</a:t>
            </a:r>
            <a:endParaRPr lang="zh-CN" sz="2400" b="1" dirty="0"/>
          </a:p>
        </p:txBody>
      </p:sp>
      <p:sp>
        <p:nvSpPr>
          <p:cNvPr id="3" name="内容占位符 2"/>
          <p:cNvSpPr>
            <a:spLocks noGrp="1"/>
          </p:cNvSpPr>
          <p:nvPr>
            <p:ph idx="1"/>
          </p:nvPr>
        </p:nvSpPr>
        <p:spPr>
          <a:xfrm>
            <a:off x="604434" y="1825624"/>
            <a:ext cx="10749367" cy="4447761"/>
          </a:xfrm>
        </p:spPr>
        <p:txBody>
          <a:bodyPr>
            <a:normAutofit fontScale="85000" lnSpcReduction="10000"/>
          </a:bodyPr>
          <a:lstStyle/>
          <a:p>
            <a:r>
              <a:rPr lang="zh-CN" altLang="en-US" sz="3200" dirty="0" smtClean="0">
                <a:solidFill>
                  <a:srgbClr val="D24726"/>
                </a:solidFill>
                <a:latin typeface="Microsoft YaHei UI" panose="020B0503020204020204" pitchFamily="34" charset="-122"/>
                <a:ea typeface="Microsoft YaHei UI" panose="020B0503020204020204" pitchFamily="34" charset="-122"/>
              </a:rPr>
              <a:t>感知目标 </a:t>
            </a:r>
            <a:r>
              <a:rPr lang="zh-CN" altLang="en-US" sz="3200" dirty="0" smtClean="0">
                <a:solidFill>
                  <a:schemeClr val="tx1"/>
                </a:solidFill>
                <a:latin typeface="Microsoft YaHei UI" panose="020B0503020204020204" pitchFamily="34" charset="-122"/>
                <a:ea typeface="Microsoft YaHei UI" panose="020B0503020204020204" pitchFamily="34" charset="-122"/>
              </a:rPr>
              <a:t>对学生进行讲文明，懂礼貌，守公约，讲道德等方向的教育。使学生认识到文明礼仪就在我们身边。</a:t>
            </a:r>
            <a:endParaRPr lang="en-US" altLang="zh-CN" sz="3200" dirty="0" smtClean="0">
              <a:solidFill>
                <a:schemeClr val="tx1"/>
              </a:solidFill>
              <a:latin typeface="Microsoft YaHei UI" panose="020B0503020204020204" pitchFamily="34" charset="-122"/>
              <a:ea typeface="Microsoft YaHei UI" panose="020B0503020204020204" pitchFamily="34" charset="-122"/>
            </a:endParaRPr>
          </a:p>
          <a:p>
            <a:pPr lvl="0"/>
            <a:r>
              <a:rPr lang="zh-CN" altLang="en-US" sz="3200" dirty="0" smtClean="0">
                <a:solidFill>
                  <a:srgbClr val="D24726"/>
                </a:solidFill>
              </a:rPr>
              <a:t>行为目标 </a:t>
            </a:r>
            <a:r>
              <a:rPr lang="zh-CN" altLang="en-US" sz="3200" dirty="0" smtClean="0">
                <a:solidFill>
                  <a:schemeClr val="tx1"/>
                </a:solidFill>
              </a:rPr>
              <a:t>引导学生就自身之事，身边之事，进行反思。提高他们自检自纠意识，自觉规范自己的言行。</a:t>
            </a:r>
            <a:endParaRPr lang="en-US" altLang="zh-CN" sz="3200" dirty="0" smtClean="0">
              <a:solidFill>
                <a:schemeClr val="tx1"/>
              </a:solidFill>
            </a:endParaRPr>
          </a:p>
          <a:p>
            <a:r>
              <a:rPr lang="zh-CN" altLang="en-US" sz="3200" dirty="0" smtClean="0">
                <a:solidFill>
                  <a:srgbClr val="D24726"/>
                </a:solidFill>
              </a:rPr>
              <a:t>情感目标 </a:t>
            </a:r>
            <a:r>
              <a:rPr lang="zh-CN" altLang="en-US" sz="3200" dirty="0" smtClean="0">
                <a:solidFill>
                  <a:schemeClr val="tx1"/>
                </a:solidFill>
              </a:rPr>
              <a:t>通过这次活动，我们增强了文明礼仪意识。相信我们今天的承诺，会成为我们终生的追求，做一个传承文明礼仪的中学生。</a:t>
            </a:r>
            <a:endParaRPr lang="en-US" altLang="zh-CN" sz="3200" dirty="0">
              <a:solidFill>
                <a:schemeClr val="tx1"/>
              </a:solidFill>
            </a:endParaRPr>
          </a:p>
          <a:p>
            <a:pPr lvl="0"/>
            <a:endParaRPr lang="zh-CN" sz="3200" dirty="0">
              <a:solidFill>
                <a:schemeClr val="tx1"/>
              </a:solidFill>
            </a:endParaRPr>
          </a:p>
        </p:txBody>
      </p:sp>
    </p:spTree>
    <p:extLst>
      <p:ext uri="{BB962C8B-B14F-4D97-AF65-F5344CB8AC3E}">
        <p14:creationId xmlns:p14="http://schemas.microsoft.com/office/powerpoint/2010/main" val="39839848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5400" b="1" dirty="0" smtClean="0"/>
              <a:t>活动设计</a:t>
            </a:r>
            <a:r>
              <a:rPr lang="en-US" altLang="zh-CN" sz="2400" b="1" dirty="0"/>
              <a:t>Design</a:t>
            </a:r>
            <a:endParaRPr lang="zh-CN" sz="2400" b="1" dirty="0"/>
          </a:p>
        </p:txBody>
      </p:sp>
      <p:grpSp>
        <p:nvGrpSpPr>
          <p:cNvPr id="21" name="组合 20"/>
          <p:cNvGrpSpPr/>
          <p:nvPr/>
        </p:nvGrpSpPr>
        <p:grpSpPr>
          <a:xfrm>
            <a:off x="304812" y="1609007"/>
            <a:ext cx="2905316" cy="2652584"/>
            <a:chOff x="304812" y="1609007"/>
            <a:chExt cx="2905316" cy="2652584"/>
          </a:xfrm>
        </p:grpSpPr>
        <p:sp>
          <p:nvSpPr>
            <p:cNvPr id="4" name="椭圆 3"/>
            <p:cNvSpPr/>
            <p:nvPr/>
          </p:nvSpPr>
          <p:spPr>
            <a:xfrm>
              <a:off x="304812" y="1609007"/>
              <a:ext cx="2652584" cy="2652584"/>
            </a:xfrm>
            <a:prstGeom prst="ellipse">
              <a:avLst/>
            </a:prstGeom>
            <a:blipFill>
              <a:blip r:embed="rId2"/>
              <a:stretch>
                <a:fillRect/>
              </a:stretch>
            </a:blipFill>
            <a:ln w="9525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p:cNvCxnSpPr/>
            <p:nvPr/>
          </p:nvCxnSpPr>
          <p:spPr>
            <a:xfrm>
              <a:off x="2828383" y="3511685"/>
              <a:ext cx="381745" cy="330741"/>
            </a:xfrm>
            <a:prstGeom prst="line">
              <a:avLst/>
            </a:prstGeom>
            <a:ln w="95250">
              <a:solidFill>
                <a:srgbClr val="D24726"/>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136772" y="3604535"/>
              <a:ext cx="1866392" cy="369332"/>
            </a:xfrm>
            <a:prstGeom prst="rect">
              <a:avLst/>
            </a:prstGeom>
            <a:noFill/>
          </p:spPr>
          <p:txBody>
            <a:bodyPr wrap="square" rtlCol="0">
              <a:spAutoFit/>
            </a:bodyPr>
            <a:lstStyle/>
            <a:p>
              <a:r>
                <a:rPr lang="zh-CN" altLang="en-US" b="1" dirty="0">
                  <a:solidFill>
                    <a:schemeClr val="bg1"/>
                  </a:solidFill>
                </a:rPr>
                <a:t>感知礼仪</a:t>
              </a:r>
            </a:p>
          </p:txBody>
        </p:sp>
      </p:grpSp>
      <p:grpSp>
        <p:nvGrpSpPr>
          <p:cNvPr id="22" name="组合 21"/>
          <p:cNvGrpSpPr/>
          <p:nvPr/>
        </p:nvGrpSpPr>
        <p:grpSpPr>
          <a:xfrm>
            <a:off x="2895537" y="3335438"/>
            <a:ext cx="2967176" cy="2652584"/>
            <a:chOff x="2895537" y="3335438"/>
            <a:chExt cx="2967176" cy="2652584"/>
          </a:xfrm>
        </p:grpSpPr>
        <p:sp>
          <p:nvSpPr>
            <p:cNvPr id="5" name="椭圆 4"/>
            <p:cNvSpPr/>
            <p:nvPr/>
          </p:nvSpPr>
          <p:spPr>
            <a:xfrm>
              <a:off x="2895537" y="3335438"/>
              <a:ext cx="2652584" cy="2652584"/>
            </a:xfrm>
            <a:prstGeom prst="ellipse">
              <a:avLst/>
            </a:prstGeom>
            <a:blipFill>
              <a:blip r:embed="rId3"/>
              <a:stretch>
                <a:fillRect/>
              </a:stretch>
            </a:blipFill>
            <a:ln w="9525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4" name="直接连接符 13"/>
            <p:cNvCxnSpPr/>
            <p:nvPr/>
          </p:nvCxnSpPr>
          <p:spPr>
            <a:xfrm flipH="1">
              <a:off x="5327158" y="3677055"/>
              <a:ext cx="535555" cy="206932"/>
            </a:xfrm>
            <a:prstGeom prst="line">
              <a:avLst/>
            </a:prstGeom>
            <a:ln w="95250">
              <a:solidFill>
                <a:srgbClr val="D24726"/>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3724347" y="3745468"/>
              <a:ext cx="1118681" cy="369332"/>
            </a:xfrm>
            <a:prstGeom prst="rect">
              <a:avLst/>
            </a:prstGeom>
            <a:noFill/>
          </p:spPr>
          <p:txBody>
            <a:bodyPr wrap="square" rtlCol="0">
              <a:spAutoFit/>
            </a:bodyPr>
            <a:lstStyle/>
            <a:p>
              <a:r>
                <a:rPr lang="zh-CN" altLang="en-US" b="1" dirty="0" smtClean="0">
                  <a:solidFill>
                    <a:schemeClr val="bg1"/>
                  </a:solidFill>
                </a:rPr>
                <a:t>礼仪行动</a:t>
              </a:r>
              <a:endParaRPr lang="zh-CN" altLang="en-US" b="1" dirty="0">
                <a:solidFill>
                  <a:schemeClr val="bg1"/>
                </a:solidFill>
              </a:endParaRPr>
            </a:p>
          </p:txBody>
        </p:sp>
      </p:grpSp>
      <p:grpSp>
        <p:nvGrpSpPr>
          <p:cNvPr id="23" name="组合 22"/>
          <p:cNvGrpSpPr/>
          <p:nvPr/>
        </p:nvGrpSpPr>
        <p:grpSpPr>
          <a:xfrm>
            <a:off x="5738993" y="1784105"/>
            <a:ext cx="3094510" cy="2652584"/>
            <a:chOff x="5738993" y="1784105"/>
            <a:chExt cx="3094510" cy="2652584"/>
          </a:xfrm>
        </p:grpSpPr>
        <p:sp>
          <p:nvSpPr>
            <p:cNvPr id="7" name="椭圆 6"/>
            <p:cNvSpPr/>
            <p:nvPr/>
          </p:nvSpPr>
          <p:spPr>
            <a:xfrm>
              <a:off x="5738993" y="1784105"/>
              <a:ext cx="2652584" cy="2652584"/>
            </a:xfrm>
            <a:prstGeom prst="ellipse">
              <a:avLst/>
            </a:prstGeom>
            <a:blipFill>
              <a:blip r:embed="rId4"/>
              <a:stretch>
                <a:fillRect/>
              </a:stretch>
            </a:blipFill>
            <a:ln w="9525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a:off x="8329717" y="3653174"/>
              <a:ext cx="503786" cy="461626"/>
            </a:xfrm>
            <a:prstGeom prst="line">
              <a:avLst/>
            </a:prstGeom>
            <a:ln w="95250">
              <a:solidFill>
                <a:srgbClr val="D24726"/>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6536874" y="3842426"/>
              <a:ext cx="1118681" cy="369332"/>
            </a:xfrm>
            <a:prstGeom prst="rect">
              <a:avLst/>
            </a:prstGeom>
            <a:noFill/>
          </p:spPr>
          <p:txBody>
            <a:bodyPr wrap="square" rtlCol="0">
              <a:spAutoFit/>
            </a:bodyPr>
            <a:lstStyle/>
            <a:p>
              <a:r>
                <a:rPr lang="zh-CN" altLang="en-US" b="1" dirty="0" smtClean="0">
                  <a:solidFill>
                    <a:schemeClr val="bg1"/>
                  </a:solidFill>
                </a:rPr>
                <a:t>情感升华</a:t>
              </a:r>
              <a:endParaRPr lang="zh-CN" altLang="en-US" b="1" dirty="0">
                <a:solidFill>
                  <a:schemeClr val="bg1"/>
                </a:solidFill>
              </a:endParaRPr>
            </a:p>
          </p:txBody>
        </p:sp>
      </p:grpSp>
      <p:grpSp>
        <p:nvGrpSpPr>
          <p:cNvPr id="24" name="组合 23"/>
          <p:cNvGrpSpPr/>
          <p:nvPr/>
        </p:nvGrpSpPr>
        <p:grpSpPr>
          <a:xfrm>
            <a:off x="8833503" y="3110397"/>
            <a:ext cx="2652584" cy="2652584"/>
            <a:chOff x="8833503" y="3110397"/>
            <a:chExt cx="2652584" cy="2652584"/>
          </a:xfrm>
        </p:grpSpPr>
        <p:sp>
          <p:nvSpPr>
            <p:cNvPr id="6" name="椭圆 5"/>
            <p:cNvSpPr/>
            <p:nvPr/>
          </p:nvSpPr>
          <p:spPr>
            <a:xfrm>
              <a:off x="8833503" y="3110397"/>
              <a:ext cx="2652584" cy="2652584"/>
            </a:xfrm>
            <a:prstGeom prst="ellipse">
              <a:avLst/>
            </a:prstGeom>
            <a:blipFill>
              <a:blip r:embed="rId5"/>
              <a:stretch>
                <a:fillRect/>
              </a:stretch>
            </a:blipFill>
            <a:ln w="95250">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9489707" y="3653174"/>
              <a:ext cx="1368873" cy="369332"/>
            </a:xfrm>
            <a:prstGeom prst="rect">
              <a:avLst/>
            </a:prstGeom>
            <a:noFill/>
          </p:spPr>
          <p:txBody>
            <a:bodyPr wrap="square" rtlCol="0">
              <a:spAutoFit/>
            </a:bodyPr>
            <a:lstStyle/>
            <a:p>
              <a:r>
                <a:rPr lang="zh-CN" altLang="en-US" b="1" dirty="0" smtClean="0">
                  <a:solidFill>
                    <a:schemeClr val="bg1"/>
                  </a:solidFill>
                </a:rPr>
                <a:t>班主任总结</a:t>
              </a:r>
              <a:endParaRPr lang="zh-CN" altLang="en-US" b="1" dirty="0">
                <a:solidFill>
                  <a:schemeClr val="bg1"/>
                </a:solidFill>
              </a:endParaRPr>
            </a:p>
          </p:txBody>
        </p:sp>
      </p:grpSp>
    </p:spTree>
    <p:extLst>
      <p:ext uri="{BB962C8B-B14F-4D97-AF65-F5344CB8AC3E}">
        <p14:creationId xmlns:p14="http://schemas.microsoft.com/office/powerpoint/2010/main" val="1401935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581892" y="1432605"/>
            <a:ext cx="10947006" cy="5863141"/>
          </a:xfrm>
        </p:spPr>
        <p:txBody>
          <a:bodyPr>
            <a:normAutofit fontScale="47500" lnSpcReduction="20000"/>
          </a:bodyPr>
          <a:lstStyle/>
          <a:p>
            <a:pPr lvl="0" algn="ctr"/>
            <a:r>
              <a:rPr lang="zh-CN" altLang="en-US" sz="4200" b="1" dirty="0" smtClean="0">
                <a:solidFill>
                  <a:schemeClr val="tx1"/>
                </a:solidFill>
              </a:rPr>
              <a:t>文明</a:t>
            </a:r>
            <a:r>
              <a:rPr lang="zh-CN" altLang="en-US" sz="4200" b="1" dirty="0">
                <a:solidFill>
                  <a:schemeClr val="tx1"/>
                </a:solidFill>
              </a:rPr>
              <a:t>礼仪</a:t>
            </a:r>
            <a:r>
              <a:rPr lang="zh-CN" altLang="en-US" sz="4200" b="1" dirty="0" smtClean="0">
                <a:solidFill>
                  <a:schemeClr val="tx1"/>
                </a:solidFill>
              </a:rPr>
              <a:t>三字经</a:t>
            </a:r>
            <a:endParaRPr lang="en-US" altLang="zh-CN" sz="4200" b="1" dirty="0" smtClean="0">
              <a:solidFill>
                <a:schemeClr val="tx1"/>
              </a:solidFill>
            </a:endParaRPr>
          </a:p>
          <a:p>
            <a:pPr lvl="0" algn="ctr"/>
            <a:r>
              <a:rPr lang="zh-CN" altLang="en-US" sz="3200" dirty="0">
                <a:solidFill>
                  <a:schemeClr val="tx1"/>
                </a:solidFill>
              </a:rPr>
              <a:t>讲</a:t>
            </a:r>
            <a:r>
              <a:rPr lang="zh-CN" altLang="en-US" sz="3200" dirty="0" smtClean="0">
                <a:solidFill>
                  <a:schemeClr val="tx1"/>
                </a:solidFill>
              </a:rPr>
              <a:t>文明 懂礼仪 争标兵 树模范</a:t>
            </a:r>
            <a:endParaRPr lang="en-US" altLang="zh-CN" sz="3200" dirty="0" smtClean="0">
              <a:solidFill>
                <a:schemeClr val="tx1"/>
              </a:solidFill>
            </a:endParaRPr>
          </a:p>
          <a:p>
            <a:pPr lvl="0" algn="ctr"/>
            <a:r>
              <a:rPr lang="zh-CN" altLang="en-US" sz="3200" dirty="0">
                <a:solidFill>
                  <a:schemeClr val="tx1"/>
                </a:solidFill>
              </a:rPr>
              <a:t>面容</a:t>
            </a:r>
            <a:r>
              <a:rPr lang="zh-CN" altLang="en-US" sz="3200" dirty="0" smtClean="0">
                <a:solidFill>
                  <a:schemeClr val="tx1"/>
                </a:solidFill>
              </a:rPr>
              <a:t>净 衣得体 发自然 仪态正</a:t>
            </a:r>
            <a:endParaRPr lang="en-US" altLang="zh-CN" sz="3200" dirty="0" smtClean="0">
              <a:solidFill>
                <a:schemeClr val="tx1"/>
              </a:solidFill>
            </a:endParaRPr>
          </a:p>
          <a:p>
            <a:pPr lvl="0" algn="ctr"/>
            <a:r>
              <a:rPr lang="zh-CN" altLang="en-US" sz="3200" dirty="0" smtClean="0">
                <a:solidFill>
                  <a:schemeClr val="tx1"/>
                </a:solidFill>
              </a:rPr>
              <a:t>讲卫生 惜粮食 俭用餐 食文雅</a:t>
            </a:r>
            <a:endParaRPr lang="en-US" altLang="zh-CN" sz="3200" dirty="0" smtClean="0">
              <a:solidFill>
                <a:schemeClr val="tx1"/>
              </a:solidFill>
            </a:endParaRPr>
          </a:p>
          <a:p>
            <a:pPr lvl="0" algn="ctr"/>
            <a:r>
              <a:rPr lang="zh-CN" altLang="en-US" sz="3200" dirty="0">
                <a:solidFill>
                  <a:schemeClr val="tx1"/>
                </a:solidFill>
              </a:rPr>
              <a:t>语文</a:t>
            </a:r>
            <a:r>
              <a:rPr lang="zh-CN" altLang="en-US" sz="3200" dirty="0" smtClean="0">
                <a:solidFill>
                  <a:schemeClr val="tx1"/>
                </a:solidFill>
              </a:rPr>
              <a:t>明 心气顺 善倾听 真友善</a:t>
            </a:r>
            <a:endParaRPr lang="en-US" altLang="zh-CN" sz="3200" dirty="0" smtClean="0">
              <a:solidFill>
                <a:schemeClr val="tx1"/>
              </a:solidFill>
            </a:endParaRPr>
          </a:p>
          <a:p>
            <a:pPr lvl="0" algn="ctr"/>
            <a:r>
              <a:rPr lang="zh-CN" altLang="en-US" sz="3200" dirty="0">
                <a:solidFill>
                  <a:schemeClr val="tx1"/>
                </a:solidFill>
              </a:rPr>
              <a:t>尊</a:t>
            </a:r>
            <a:r>
              <a:rPr lang="zh-CN" altLang="en-US" sz="3200" dirty="0" smtClean="0">
                <a:solidFill>
                  <a:schemeClr val="tx1"/>
                </a:solidFill>
              </a:rPr>
              <a:t>市长 爱伙伴 重宽让 诚待人</a:t>
            </a:r>
            <a:endParaRPr lang="en-US" altLang="zh-CN" sz="3200" dirty="0" smtClean="0">
              <a:solidFill>
                <a:schemeClr val="tx1"/>
              </a:solidFill>
            </a:endParaRPr>
          </a:p>
          <a:p>
            <a:pPr lvl="0" algn="ctr"/>
            <a:r>
              <a:rPr lang="zh-CN" altLang="en-US" sz="3200" dirty="0">
                <a:solidFill>
                  <a:schemeClr val="tx1"/>
                </a:solidFill>
              </a:rPr>
              <a:t>守交</a:t>
            </a:r>
            <a:r>
              <a:rPr lang="zh-CN" altLang="en-US" sz="3200" dirty="0" smtClean="0">
                <a:solidFill>
                  <a:schemeClr val="tx1"/>
                </a:solidFill>
              </a:rPr>
              <a:t>规 让三先 助老弱 让座位</a:t>
            </a:r>
            <a:endParaRPr lang="en-US" altLang="zh-CN" sz="3200" dirty="0" smtClean="0">
              <a:solidFill>
                <a:schemeClr val="tx1"/>
              </a:solidFill>
            </a:endParaRPr>
          </a:p>
          <a:p>
            <a:pPr lvl="0" algn="ctr"/>
            <a:r>
              <a:rPr lang="zh-CN" altLang="en-US" sz="3200" dirty="0">
                <a:solidFill>
                  <a:schemeClr val="tx1"/>
                </a:solidFill>
              </a:rPr>
              <a:t>守</a:t>
            </a:r>
            <a:r>
              <a:rPr lang="zh-CN" altLang="en-US" sz="3200" dirty="0" smtClean="0">
                <a:solidFill>
                  <a:schemeClr val="tx1"/>
                </a:solidFill>
              </a:rPr>
              <a:t>秩序 护环境 会欣赏 要喝彩</a:t>
            </a:r>
            <a:endParaRPr lang="en-US" altLang="zh-CN" sz="3200" dirty="0" smtClean="0">
              <a:solidFill>
                <a:schemeClr val="tx1"/>
              </a:solidFill>
            </a:endParaRPr>
          </a:p>
          <a:p>
            <a:pPr lvl="0" algn="ctr"/>
            <a:r>
              <a:rPr lang="zh-CN" altLang="en-US" sz="3200" dirty="0">
                <a:solidFill>
                  <a:schemeClr val="tx1"/>
                </a:solidFill>
              </a:rPr>
              <a:t>护</a:t>
            </a:r>
            <a:r>
              <a:rPr lang="zh-CN" altLang="en-US" sz="3200" dirty="0" smtClean="0">
                <a:solidFill>
                  <a:schemeClr val="tx1"/>
                </a:solidFill>
              </a:rPr>
              <a:t>景观 爱文物 尊民俗 守公德</a:t>
            </a:r>
            <a:endParaRPr lang="en-US" altLang="zh-CN" sz="3200" dirty="0" smtClean="0">
              <a:solidFill>
                <a:schemeClr val="tx1"/>
              </a:solidFill>
            </a:endParaRPr>
          </a:p>
          <a:p>
            <a:pPr lvl="0" algn="ctr"/>
            <a:r>
              <a:rPr lang="zh-CN" altLang="en-US" sz="3200" dirty="0">
                <a:solidFill>
                  <a:schemeClr val="tx1"/>
                </a:solidFill>
              </a:rPr>
              <a:t>会</a:t>
            </a:r>
            <a:r>
              <a:rPr lang="zh-CN" altLang="en-US" sz="3200" dirty="0" smtClean="0">
                <a:solidFill>
                  <a:schemeClr val="tx1"/>
                </a:solidFill>
              </a:rPr>
              <a:t>行礼 存敬畏 要庄重 重礼俗</a:t>
            </a:r>
            <a:endParaRPr lang="en-US" altLang="zh-CN" sz="3200" dirty="0" smtClean="0">
              <a:solidFill>
                <a:schemeClr val="tx1"/>
              </a:solidFill>
            </a:endParaRPr>
          </a:p>
          <a:p>
            <a:pPr lvl="0" algn="ctr"/>
            <a:endParaRPr lang="zh-CN" sz="3200" dirty="0">
              <a:solidFill>
                <a:schemeClr val="tx1"/>
              </a:solidFill>
            </a:endParaRPr>
          </a:p>
        </p:txBody>
      </p:sp>
      <p:sp>
        <p:nvSpPr>
          <p:cNvPr id="5" name="文本框 4"/>
          <p:cNvSpPr txBox="1"/>
          <p:nvPr/>
        </p:nvSpPr>
        <p:spPr>
          <a:xfrm>
            <a:off x="604432" y="2791837"/>
            <a:ext cx="3413091" cy="1200329"/>
          </a:xfrm>
          <a:prstGeom prst="rect">
            <a:avLst/>
          </a:prstGeom>
          <a:noFill/>
        </p:spPr>
        <p:txBody>
          <a:bodyPr wrap="square" rtlCol="0">
            <a:spAutoFit/>
          </a:bodyPr>
          <a:lstStyle/>
          <a:p>
            <a:r>
              <a:rPr lang="zh-CN" altLang="en-US" sz="2400" b="1" dirty="0" smtClean="0">
                <a:solidFill>
                  <a:srgbClr val="D24726"/>
                </a:solidFill>
              </a:rPr>
              <a:t>这是同学们的心声</a:t>
            </a:r>
            <a:endParaRPr lang="en-US" altLang="zh-CN" sz="2400" b="1" dirty="0" smtClean="0">
              <a:solidFill>
                <a:srgbClr val="D24726"/>
              </a:solidFill>
            </a:endParaRPr>
          </a:p>
          <a:p>
            <a:endParaRPr lang="en-US" altLang="zh-CN" sz="2400" b="1" dirty="0" smtClean="0">
              <a:solidFill>
                <a:srgbClr val="D24726"/>
              </a:solidFill>
            </a:endParaRPr>
          </a:p>
          <a:p>
            <a:r>
              <a:rPr lang="zh-CN" altLang="en-US" sz="2400" b="1" dirty="0">
                <a:solidFill>
                  <a:srgbClr val="D24726"/>
                </a:solidFill>
              </a:rPr>
              <a:t>这是我们中学生的心声</a:t>
            </a:r>
          </a:p>
        </p:txBody>
      </p:sp>
    </p:spTree>
    <p:extLst>
      <p:ext uri="{BB962C8B-B14F-4D97-AF65-F5344CB8AC3E}">
        <p14:creationId xmlns:p14="http://schemas.microsoft.com/office/powerpoint/2010/main" val="3335310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779530" y="1432605"/>
            <a:ext cx="10749367" cy="5863141"/>
          </a:xfrm>
        </p:spPr>
        <p:txBody>
          <a:bodyPr>
            <a:normAutofit/>
          </a:bodyPr>
          <a:lstStyle/>
          <a:p>
            <a:pPr lvl="0" algn="just"/>
            <a:r>
              <a:rPr lang="zh-CN" altLang="en-US" sz="3200" dirty="0" smtClean="0">
                <a:solidFill>
                  <a:schemeClr val="tx1"/>
                </a:solidFill>
              </a:rPr>
              <a:t>       现在全民都在学习前总书记胡锦涛同志关于“四荣八耻”的讲话。可见，文明礼仪对我们每个人的重要性。这节课，我们就一起探讨礼仪的内涵，增强我们的礼仪意识，做一个实践文明礼仪的人，让文明礼仪，使我们的人生更璀璨。那么，什么是礼仪，首先让我们从游戏中解读。</a:t>
            </a:r>
            <a:endParaRPr lang="zh-CN" sz="3200" dirty="0">
              <a:solidFill>
                <a:schemeClr val="tx1"/>
              </a:solidFill>
            </a:endParaRPr>
          </a:p>
        </p:txBody>
      </p:sp>
    </p:spTree>
    <p:extLst>
      <p:ext uri="{BB962C8B-B14F-4D97-AF65-F5344CB8AC3E}">
        <p14:creationId xmlns:p14="http://schemas.microsoft.com/office/powerpoint/2010/main" val="1146986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779530" y="1432605"/>
            <a:ext cx="10749367" cy="5863141"/>
          </a:xfrm>
        </p:spPr>
        <p:txBody>
          <a:bodyPr>
            <a:normAutofit/>
            <a:scene3d>
              <a:camera prst="orthographicFront"/>
              <a:lightRig rig="threePt" dir="t"/>
            </a:scene3d>
            <a:sp3d extrusionH="57150">
              <a:bevelT w="38100" h="38100" prst="angle"/>
            </a:sp3d>
          </a:bodyPr>
          <a:lstStyle/>
          <a:p>
            <a:pPr lvl="0" algn="just"/>
            <a:r>
              <a:rPr lang="en-US" altLang="zh-CN" sz="3200" dirty="0" smtClean="0">
                <a:solidFill>
                  <a:srgbClr val="D24726"/>
                </a:solidFill>
              </a:rPr>
              <a:t>Game One:</a:t>
            </a:r>
            <a:r>
              <a:rPr lang="zh-CN" altLang="en-US" sz="3200" dirty="0" smtClean="0">
                <a:solidFill>
                  <a:schemeClr val="tx1"/>
                </a:solidFill>
              </a:rPr>
              <a:t>你来我来一起来</a:t>
            </a:r>
            <a:endParaRPr lang="en-US" altLang="zh-CN" sz="3200" dirty="0" smtClean="0">
              <a:solidFill>
                <a:schemeClr val="tx1"/>
              </a:solidFill>
            </a:endParaRPr>
          </a:p>
          <a:p>
            <a:r>
              <a:rPr lang="zh-CN" altLang="en-US" sz="3200" dirty="0" smtClean="0">
                <a:solidFill>
                  <a:srgbClr val="D24726"/>
                </a:solidFill>
              </a:rPr>
              <a:t>规则</a:t>
            </a:r>
            <a:r>
              <a:rPr lang="en-US" altLang="zh-CN" sz="1800" dirty="0" smtClean="0">
                <a:solidFill>
                  <a:srgbClr val="D24726"/>
                </a:solidFill>
              </a:rPr>
              <a:t>Rule</a:t>
            </a:r>
            <a:r>
              <a:rPr lang="zh-CN" altLang="en-US" sz="1800" dirty="0" smtClean="0">
                <a:solidFill>
                  <a:srgbClr val="D24726"/>
                </a:solidFill>
              </a:rPr>
              <a:t>：</a:t>
            </a:r>
            <a:r>
              <a:rPr lang="zh-CN" altLang="en-US" sz="1800" dirty="0" smtClean="0">
                <a:solidFill>
                  <a:schemeClr val="tx1"/>
                </a:solidFill>
              </a:rPr>
              <a:t>每一小组为一个单位，游戏以抢答为原则。小组员最先举手的，就拥有优先的机会。答对的小组加一分，而做到礼貌用语的额外加一分。</a:t>
            </a:r>
            <a:endParaRPr lang="en-US" altLang="zh-CN" sz="1800" dirty="0" smtClean="0">
              <a:solidFill>
                <a:schemeClr val="tx1"/>
              </a:solidFill>
            </a:endParaRPr>
          </a:p>
          <a:p>
            <a:pPr algn="ctr"/>
            <a:r>
              <a:rPr lang="en-US" altLang="zh-CN" sz="8000" b="1" dirty="0" smtClean="0">
                <a:solidFill>
                  <a:srgbClr val="FFCC00"/>
                </a:solidFill>
                <a:effectLst>
                  <a:glow rad="101600">
                    <a:schemeClr val="accent4">
                      <a:satMod val="175000"/>
                      <a:alpha val="40000"/>
                    </a:schemeClr>
                  </a:glow>
                  <a:reflection blurRad="6350" stA="60000" endA="900" endPos="58000" dir="5400000" sy="-100000" algn="bl" rotWithShape="0"/>
                </a:effectLst>
              </a:rPr>
              <a:t>It is the GAME TIME!</a:t>
            </a:r>
            <a:endParaRPr lang="en-US" altLang="zh-CN" sz="8000" b="1" dirty="0">
              <a:solidFill>
                <a:srgbClr val="FFCC00"/>
              </a:solidFill>
              <a:effectLst>
                <a:glow rad="101600">
                  <a:schemeClr val="accent4">
                    <a:satMod val="175000"/>
                    <a:alpha val="40000"/>
                  </a:schemeClr>
                </a:glow>
                <a:reflection blurRad="6350" stA="60000" endA="900" endPos="58000" dir="5400000" sy="-100000" algn="bl" rotWithShape="0"/>
              </a:effectLst>
            </a:endParaRPr>
          </a:p>
          <a:p>
            <a:pPr lvl="0" algn="just"/>
            <a:endParaRPr lang="zh-CN" sz="3200" dirty="0">
              <a:solidFill>
                <a:srgbClr val="D24726"/>
              </a:solidFill>
            </a:endParaRPr>
          </a:p>
        </p:txBody>
      </p:sp>
    </p:spTree>
    <p:extLst>
      <p:ext uri="{BB962C8B-B14F-4D97-AF65-F5344CB8AC3E}">
        <p14:creationId xmlns:p14="http://schemas.microsoft.com/office/powerpoint/2010/main" val="15760883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4432" y="51277"/>
            <a:ext cx="10749367" cy="1208868"/>
          </a:xfrm>
        </p:spPr>
        <p:txBody>
          <a:bodyPr>
            <a:normAutofit/>
          </a:bodyPr>
          <a:lstStyle/>
          <a:p>
            <a:r>
              <a:rPr lang="zh-CN" altLang="en-US" sz="5400" b="1" dirty="0" smtClean="0"/>
              <a:t>感知礼仪</a:t>
            </a:r>
            <a:r>
              <a:rPr lang="en-US" altLang="zh-CN" sz="2400" b="1" dirty="0"/>
              <a:t>Feeling</a:t>
            </a:r>
            <a:endParaRPr lang="zh-CN" sz="2400" b="1" dirty="0"/>
          </a:p>
        </p:txBody>
      </p:sp>
      <p:sp>
        <p:nvSpPr>
          <p:cNvPr id="3" name="内容占位符 2"/>
          <p:cNvSpPr>
            <a:spLocks noGrp="1"/>
          </p:cNvSpPr>
          <p:nvPr>
            <p:ph idx="1"/>
          </p:nvPr>
        </p:nvSpPr>
        <p:spPr>
          <a:xfrm>
            <a:off x="779530" y="1432605"/>
            <a:ext cx="10749367" cy="5863141"/>
          </a:xfrm>
        </p:spPr>
        <p:txBody>
          <a:bodyPr>
            <a:normAutofit/>
            <a:scene3d>
              <a:camera prst="orthographicFront"/>
              <a:lightRig rig="threePt" dir="t"/>
            </a:scene3d>
            <a:sp3d extrusionH="57150">
              <a:bevelT w="38100" h="38100" prst="angle"/>
            </a:sp3d>
          </a:bodyPr>
          <a:lstStyle/>
          <a:p>
            <a:pPr lvl="0" algn="just"/>
            <a:r>
              <a:rPr lang="en-US" altLang="zh-CN" sz="3200" dirty="0" smtClean="0">
                <a:solidFill>
                  <a:srgbClr val="D24726"/>
                </a:solidFill>
              </a:rPr>
              <a:t>Game Two:</a:t>
            </a:r>
            <a:r>
              <a:rPr lang="zh-CN" altLang="en-US" sz="3200" dirty="0" smtClean="0">
                <a:solidFill>
                  <a:schemeClr val="tx1"/>
                </a:solidFill>
              </a:rPr>
              <a:t>站姿坐姿大比拼</a:t>
            </a:r>
            <a:endParaRPr lang="en-US" altLang="zh-CN" sz="3200" dirty="0">
              <a:solidFill>
                <a:schemeClr val="tx1"/>
              </a:solidFill>
            </a:endParaRPr>
          </a:p>
          <a:p>
            <a:pPr lvl="0" algn="just"/>
            <a:r>
              <a:rPr lang="zh-CN" altLang="en-US" sz="3200" dirty="0" smtClean="0">
                <a:solidFill>
                  <a:srgbClr val="D24726"/>
                </a:solidFill>
              </a:rPr>
              <a:t>规则</a:t>
            </a:r>
            <a:r>
              <a:rPr lang="en-US" altLang="zh-CN" sz="1800" dirty="0" smtClean="0">
                <a:solidFill>
                  <a:srgbClr val="D24726"/>
                </a:solidFill>
              </a:rPr>
              <a:t>Rule</a:t>
            </a:r>
            <a:r>
              <a:rPr lang="zh-CN" altLang="en-US" sz="1800" dirty="0" smtClean="0">
                <a:solidFill>
                  <a:srgbClr val="D24726"/>
                </a:solidFill>
              </a:rPr>
              <a:t>：</a:t>
            </a:r>
            <a:r>
              <a:rPr lang="zh-CN" altLang="en-US" sz="1800" dirty="0" smtClean="0">
                <a:solidFill>
                  <a:schemeClr val="tx1"/>
                </a:solidFill>
              </a:rPr>
              <a:t>现在，让我们请三位同学上台进行一分钟的站姿与坐姿的比拼，请台下的同学考核评价。</a:t>
            </a:r>
            <a:endParaRPr lang="en-US" altLang="zh-CN" sz="1800" dirty="0" smtClean="0">
              <a:solidFill>
                <a:srgbClr val="D24726"/>
              </a:solidFill>
            </a:endParaRPr>
          </a:p>
          <a:p>
            <a:pPr lvl="0" algn="just"/>
            <a:r>
              <a:rPr lang="en-US" altLang="zh-CN" sz="8000" b="1" dirty="0" smtClean="0">
                <a:solidFill>
                  <a:srgbClr val="FFCC00"/>
                </a:solidFill>
                <a:effectLst>
                  <a:glow rad="101600">
                    <a:schemeClr val="accent4">
                      <a:satMod val="175000"/>
                      <a:alpha val="40000"/>
                    </a:schemeClr>
                  </a:glow>
                  <a:reflection blurRad="6350" stA="60000" endA="900" endPos="58000" dir="5400000" sy="-100000" algn="bl" rotWithShape="0"/>
                </a:effectLst>
              </a:rPr>
              <a:t>It is the GAME TIME!</a:t>
            </a:r>
            <a:endParaRPr lang="en-US" altLang="zh-CN" sz="8000" b="1" dirty="0">
              <a:solidFill>
                <a:srgbClr val="FFCC00"/>
              </a:solidFill>
              <a:effectLst>
                <a:glow rad="101600">
                  <a:schemeClr val="accent4">
                    <a:satMod val="175000"/>
                    <a:alpha val="40000"/>
                  </a:schemeClr>
                </a:glow>
                <a:reflection blurRad="6350" stA="60000" endA="900" endPos="58000" dir="5400000" sy="-100000" algn="bl" rotWithShape="0"/>
              </a:effectLst>
            </a:endParaRPr>
          </a:p>
          <a:p>
            <a:pPr lvl="0" algn="just"/>
            <a:endParaRPr lang="zh-CN" sz="3200" dirty="0">
              <a:solidFill>
                <a:srgbClr val="D24726"/>
              </a:solidFill>
            </a:endParaRPr>
          </a:p>
        </p:txBody>
      </p:sp>
    </p:spTree>
    <p:extLst>
      <p:ext uri="{BB962C8B-B14F-4D97-AF65-F5344CB8AC3E}">
        <p14:creationId xmlns:p14="http://schemas.microsoft.com/office/powerpoint/2010/main" val="3932043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WelcomeDoc" id="{E1E7EDF9-8B79-4E5D-B508-2301E35CD219}" vid="{4342E303-0389-44F2-B6F0-C13C203CC5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8DBC0A1-66E1-4B9D-88C2-9B3A32A214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1623</Words>
  <Application>Microsoft Office PowerPoint</Application>
  <PresentationFormat>自定义</PresentationFormat>
  <Paragraphs>103</Paragraphs>
  <Slides>20</Slides>
  <Notes>2</Notes>
  <HiddenSlides>0</HiddenSlides>
  <MMClips>1</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WelcomeDoc</vt:lpstr>
      <vt:lpstr>知文明，懂礼仪，在实践活动中成长</vt:lpstr>
      <vt:lpstr>教育背景Background</vt:lpstr>
      <vt:lpstr>教育理念Idea</vt:lpstr>
      <vt:lpstr>活动目标Target</vt:lpstr>
      <vt:lpstr>活动设计Design</vt:lpstr>
      <vt:lpstr>感知礼仪Feeling</vt:lpstr>
      <vt:lpstr>感知礼仪Feeling</vt:lpstr>
      <vt:lpstr>感知礼仪Feeling</vt:lpstr>
      <vt:lpstr>感知礼仪Feeling</vt:lpstr>
      <vt:lpstr>感知礼仪Feeling</vt:lpstr>
      <vt:lpstr>感知礼仪Feeling</vt:lpstr>
      <vt:lpstr>感知礼仪Feeling</vt:lpstr>
      <vt:lpstr>礼仪行动Action</vt:lpstr>
      <vt:lpstr>礼仪行动Action</vt:lpstr>
      <vt:lpstr>礼仪行动Action</vt:lpstr>
      <vt:lpstr>情感升华Sublimation</vt:lpstr>
      <vt:lpstr>情感升华Sublimation</vt:lpstr>
      <vt:lpstr>情感升华Sublimation</vt:lpstr>
      <vt:lpstr>班主任总结Summary</vt:lpstr>
      <vt:lpstr>THANK YOU</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2014-09-24T13:22:21Z</dcterms:created>
  <dcterms:modified xsi:type="dcterms:W3CDTF">2014-10-27T01:28:21Z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