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7" r:id="rId8"/>
    <p:sldId id="268" r:id="rId9"/>
    <p:sldId id="270" r:id="rId10"/>
    <p:sldId id="269" r:id="rId11"/>
    <p:sldId id="260" r:id="rId12"/>
    <p:sldId id="261" r:id="rId13"/>
    <p:sldId id="271" r:id="rId14"/>
    <p:sldId id="272" r:id="rId15"/>
    <p:sldId id="273" r:id="rId16"/>
    <p:sldId id="262" r:id="rId17"/>
    <p:sldId id="263" r:id="rId18"/>
    <p:sldId id="264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9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2C4F8-6138-410E-B1AA-AEF82DA99B2F}" type="datetimeFigureOut">
              <a:rPr lang="zh-CN" altLang="en-US" smtClean="0"/>
              <a:pPr/>
              <a:t>2018/4/9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CAB7F-BC4F-4F23-8EAA-B534152C00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2C4F8-6138-410E-B1AA-AEF82DA99B2F}" type="datetimeFigureOut">
              <a:rPr lang="zh-CN" altLang="en-US" smtClean="0"/>
              <a:pPr/>
              <a:t>2018/4/9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CAB7F-BC4F-4F23-8EAA-B534152C00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2C4F8-6138-410E-B1AA-AEF82DA99B2F}" type="datetimeFigureOut">
              <a:rPr lang="zh-CN" altLang="en-US" smtClean="0"/>
              <a:pPr/>
              <a:t>2018/4/9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CAB7F-BC4F-4F23-8EAA-B534152C00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2C4F8-6138-410E-B1AA-AEF82DA99B2F}" type="datetimeFigureOut">
              <a:rPr lang="zh-CN" altLang="en-US" smtClean="0"/>
              <a:pPr/>
              <a:t>2018/4/9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CAB7F-BC4F-4F23-8EAA-B534152C00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2C4F8-6138-410E-B1AA-AEF82DA99B2F}" type="datetimeFigureOut">
              <a:rPr lang="zh-CN" altLang="en-US" smtClean="0"/>
              <a:pPr/>
              <a:t>2018/4/9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CAB7F-BC4F-4F23-8EAA-B534152C00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2C4F8-6138-410E-B1AA-AEF82DA99B2F}" type="datetimeFigureOut">
              <a:rPr lang="zh-CN" altLang="en-US" smtClean="0"/>
              <a:pPr/>
              <a:t>2018/4/9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CAB7F-BC4F-4F23-8EAA-B534152C00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2C4F8-6138-410E-B1AA-AEF82DA99B2F}" type="datetimeFigureOut">
              <a:rPr lang="zh-CN" altLang="en-US" smtClean="0"/>
              <a:pPr/>
              <a:t>2018/4/9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CAB7F-BC4F-4F23-8EAA-B534152C00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2C4F8-6138-410E-B1AA-AEF82DA99B2F}" type="datetimeFigureOut">
              <a:rPr lang="zh-CN" altLang="en-US" smtClean="0"/>
              <a:pPr/>
              <a:t>2018/4/9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CAB7F-BC4F-4F23-8EAA-B534152C00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2C4F8-6138-410E-B1AA-AEF82DA99B2F}" type="datetimeFigureOut">
              <a:rPr lang="zh-CN" altLang="en-US" smtClean="0"/>
              <a:pPr/>
              <a:t>2018/4/9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CAB7F-BC4F-4F23-8EAA-B534152C00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2C4F8-6138-410E-B1AA-AEF82DA99B2F}" type="datetimeFigureOut">
              <a:rPr lang="zh-CN" altLang="en-US" smtClean="0"/>
              <a:pPr/>
              <a:t>2018/4/9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CAB7F-BC4F-4F23-8EAA-B534152C00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2C4F8-6138-410E-B1AA-AEF82DA99B2F}" type="datetimeFigureOut">
              <a:rPr lang="zh-CN" altLang="en-US" smtClean="0"/>
              <a:pPr/>
              <a:t>2018/4/9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CAB7F-BC4F-4F23-8EAA-B534152C00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2C4F8-6138-410E-B1AA-AEF82DA99B2F}" type="datetimeFigureOut">
              <a:rPr lang="zh-CN" altLang="en-US" smtClean="0"/>
              <a:pPr/>
              <a:t>2018/4/9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CAB7F-BC4F-4F23-8EAA-B534152C00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imgsa.baidu.com/timg?image&amp;quality=80&amp;size=b9999_10000&amp;sec=1512454296935&amp;di=87e5cc829f84772d215a51a267f6c0bb&amp;imgtype=jpg&amp;src=http%3A%2F%2Fimg4.imgtn.bdimg.com%2Fit%2Fu%3D3721264949%2C667499231%26fm%3D214%26gp%3D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86124"/>
            <a:ext cx="4643438" cy="3571875"/>
          </a:xfrm>
          <a:prstGeom prst="rect">
            <a:avLst/>
          </a:prstGeom>
          <a:noFill/>
        </p:spPr>
      </p:pic>
      <p:pic>
        <p:nvPicPr>
          <p:cNvPr id="1028" name="Picture 4" descr="https://timgsa.baidu.com/timg?image&amp;quality=80&amp;size=b9999_10000&amp;sec=1512454360948&amp;di=ce7d7581f17fe1bd1d0148070a450632&amp;imgtype=0&amp;src=http%3A%2F%2Fuploads.xuexila.com%2Fallimg%2F1702%2F1010-1F2231H6406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0"/>
            <a:ext cx="4929190" cy="3214686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0" y="500042"/>
            <a:ext cx="414340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6000" b="1" cap="none" spc="0" dirty="0" smtClean="0">
                <a:ln w="57150" cmpd="dbl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新宋体" pitchFamily="49" charset="-122"/>
                <a:ea typeface="新宋体" pitchFamily="49" charset="-122"/>
              </a:rPr>
              <a:t>让梦想</a:t>
            </a:r>
            <a:endParaRPr lang="en-US" altLang="zh-CN" sz="6000" b="1" cap="none" spc="0" dirty="0" smtClean="0">
              <a:ln w="57150" cmpd="dbl">
                <a:solidFill>
                  <a:srgbClr val="C00000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新宋体" pitchFamily="49" charset="-122"/>
              <a:ea typeface="新宋体" pitchFamily="49" charset="-122"/>
            </a:endParaRPr>
          </a:p>
          <a:p>
            <a:pPr algn="ctr"/>
            <a:r>
              <a:rPr lang="zh-CN" altLang="en-US" sz="6000" b="1" cap="none" spc="0" dirty="0" smtClean="0">
                <a:ln w="57150" cmpd="dbl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新宋体" pitchFamily="49" charset="-122"/>
                <a:ea typeface="新宋体" pitchFamily="49" charset="-122"/>
              </a:rPr>
              <a:t>照进现实</a:t>
            </a:r>
            <a:endParaRPr lang="zh-CN" altLang="en-US" sz="6000" b="1" cap="none" spc="0" dirty="0">
              <a:ln w="57150" cmpd="dbl">
                <a:solidFill>
                  <a:srgbClr val="C00000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新宋体" pitchFamily="49" charset="-122"/>
              <a:ea typeface="新宋体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57818" y="4286256"/>
            <a:ext cx="327525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6000" b="1" cap="none" spc="0" dirty="0" smtClean="0">
                <a:ln w="57150" cmpd="dbl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新宋体" pitchFamily="49" charset="-122"/>
                <a:ea typeface="新宋体" pitchFamily="49" charset="-122"/>
              </a:rPr>
              <a:t>让信念</a:t>
            </a:r>
            <a:endParaRPr lang="en-US" altLang="zh-CN" sz="6000" b="1" cap="none" spc="0" dirty="0" smtClean="0">
              <a:ln w="57150" cmpd="dbl">
                <a:solidFill>
                  <a:srgbClr val="C00000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新宋体" pitchFamily="49" charset="-122"/>
              <a:ea typeface="新宋体" pitchFamily="49" charset="-122"/>
            </a:endParaRPr>
          </a:p>
          <a:p>
            <a:pPr algn="ctr"/>
            <a:r>
              <a:rPr lang="zh-CN" altLang="en-US" sz="6000" b="1" cap="none" spc="0" dirty="0" smtClean="0">
                <a:ln w="57150" cmpd="dbl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新宋体" pitchFamily="49" charset="-122"/>
                <a:ea typeface="新宋体" pitchFamily="49" charset="-122"/>
              </a:rPr>
              <a:t>化为行动</a:t>
            </a:r>
            <a:endParaRPr lang="zh-CN" altLang="en-US" sz="6000" b="1" cap="none" spc="0" dirty="0">
              <a:ln w="57150" cmpd="dbl">
                <a:solidFill>
                  <a:srgbClr val="C00000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新宋体" pitchFamily="49" charset="-122"/>
              <a:ea typeface="新宋体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85786" y="2786058"/>
            <a:ext cx="7303602" cy="830997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初二（</a:t>
            </a:r>
            <a:r>
              <a:rPr lang="en-US" altLang="zh-CN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zh-CN" alt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）班公开主题班会</a:t>
            </a:r>
            <a:endParaRPr lang="zh-CN" alt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51wendang.com/pic/1de811b92b5f992f80ff8737/11-810-jpg_6-1080-0-0-10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s://timgsa.baidu.com/timg?image&amp;quality=80&amp;size=b9999_10000&amp;sec=1512463548058&amp;di=ffa582e4c73e2d7f0f800423e79382c9&amp;imgtype=0&amp;src=http%3A%2F%2Fimgsrc.baidu.com%2Fimage%2Fc0%253Dshijue1%252C0%252C0%252C294%252C40%2Fsign%3De87b3c579858d109d0eea1f1b931a6ca%2Fb2de9c82d158ccbf59aeea1313d8bc3eb135418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7" y="0"/>
            <a:ext cx="4929183" cy="3500438"/>
          </a:xfrm>
          <a:prstGeom prst="rect">
            <a:avLst/>
          </a:prstGeom>
          <a:noFill/>
        </p:spPr>
      </p:pic>
      <p:pic>
        <p:nvPicPr>
          <p:cNvPr id="10" name="Picture 2" descr="https://timgsa.baidu.com/timg?image&amp;quality=80&amp;size=b9999_10000&amp;sec=1512463374467&amp;di=265208300bb937aa565c7ae69537c2cc&amp;imgtype=0&amp;src=http%3A%2F%2Fimgsrc.baidu.com%2Fimgad%2Fpic%2Fitem%2Fe850352ac65c10389cb973dfb8119313b17e89e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14686"/>
            <a:ext cx="5000628" cy="3643314"/>
          </a:xfrm>
          <a:prstGeom prst="rect">
            <a:avLst/>
          </a:prstGeom>
          <a:noFill/>
        </p:spPr>
      </p:pic>
      <p:sp>
        <p:nvSpPr>
          <p:cNvPr id="11" name="矩形 10"/>
          <p:cNvSpPr/>
          <p:nvPr/>
        </p:nvSpPr>
        <p:spPr>
          <a:xfrm>
            <a:off x="2357422" y="0"/>
            <a:ext cx="43588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阶</a:t>
            </a:r>
            <a:r>
              <a:rPr lang="zh-CN" alt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段学习情</a:t>
            </a:r>
            <a:r>
              <a:rPr lang="zh-CN" alt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况</a:t>
            </a:r>
            <a:endParaRPr lang="zh-CN" alt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214414" y="1500174"/>
            <a:ext cx="2387192" cy="923330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进步奖</a:t>
            </a:r>
            <a:endParaRPr lang="zh-CN" alt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500563" y="3929066"/>
            <a:ext cx="4643438" cy="1938992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制定期中考试目标，</a:t>
            </a:r>
            <a:endParaRPr lang="en-US" altLang="zh-CN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zh-CN" alt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并确定一名</a:t>
            </a:r>
            <a:endParaRPr lang="en-US" altLang="zh-CN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zh-CN" alt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赶超（竞争）对手</a:t>
            </a:r>
            <a:endParaRPr lang="zh-CN" alt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timgsa.baidu.com/timg?image&amp;quality=80&amp;size=b9999_10000&amp;sec=1512455366444&amp;di=b4eb2372264099c35e2786b6ff19d051&amp;imgtype=0&amp;src=http%3A%2F%2Fsycz.jdjy.cn%2FUploadFiles%2Fbjzy%2F2016%2F10%2F2016102320203492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2285984" y="3929066"/>
            <a:ext cx="5054590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听听父</a:t>
            </a:r>
            <a:r>
              <a:rPr lang="zh-CN" altLang="en-US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母的心声</a:t>
            </a:r>
            <a:endParaRPr lang="zh-CN" altLang="en-US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2976" y="357166"/>
            <a:ext cx="7141699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CN" altLang="en-US" sz="5400" b="1" dirty="0" smtClean="0">
                <a:solidFill>
                  <a:srgbClr val="FF0000"/>
                </a:solidFill>
              </a:rPr>
              <a:t>读书是门槛最低的高贵</a:t>
            </a:r>
            <a:endParaRPr lang="zh-CN" altLang="en-US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CN" altLang="en-US" b="1" dirty="0" smtClean="0">
                <a:solidFill>
                  <a:srgbClr val="7030A0"/>
                </a:solidFill>
              </a:rPr>
              <a:t>当你（您的孩子）在学校被批评了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1285860"/>
            <a:ext cx="8802410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CN" altLang="en-US" sz="2400" dirty="0" smtClean="0"/>
              <a:t>家长对孩子说：孩子，我们不怕老师批评你，就怕老师不管你！</a:t>
            </a:r>
            <a:endParaRPr lang="zh-CN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87702" y="4572008"/>
            <a:ext cx="8494633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2400" b="1" dirty="0" smtClean="0"/>
              <a:t>好的教育，必然是宽严相济、惩罚分明的；好的老师，必然</a:t>
            </a:r>
            <a:r>
              <a:rPr lang="zh-CN" altLang="en-US" sz="2400" b="1" dirty="0" smtClean="0"/>
              <a:t>是</a:t>
            </a:r>
            <a:endParaRPr lang="en-US" altLang="zh-CN" sz="2400" b="1" dirty="0" smtClean="0"/>
          </a:p>
          <a:p>
            <a:r>
              <a:rPr lang="en-US" altLang="zh-CN" sz="2400" b="1" dirty="0" smtClean="0"/>
              <a:t> </a:t>
            </a:r>
            <a:r>
              <a:rPr lang="en-US" altLang="zh-CN" sz="2400" b="1" dirty="0" smtClean="0"/>
              <a:t>                              </a:t>
            </a:r>
            <a:r>
              <a:rPr lang="zh-CN" altLang="en-US" sz="2400" b="1" dirty="0" smtClean="0"/>
              <a:t>管</a:t>
            </a:r>
            <a:r>
              <a:rPr lang="zh-CN" altLang="en-US" sz="2400" b="1" dirty="0" smtClean="0"/>
              <a:t>教同步，严慈同体的。</a:t>
            </a:r>
            <a:endParaRPr lang="zh-CN" alt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3814" y="1928802"/>
            <a:ext cx="9110186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CN" altLang="en-US" sz="2400" dirty="0" smtClean="0"/>
              <a:t>家长说：假如老师在课上狠狠批评我家孩子，我还要感谢老师呢！</a:t>
            </a:r>
            <a:endParaRPr lang="zh-CN" alt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28596" y="2571744"/>
            <a:ext cx="7571303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CN" altLang="en-US" sz="2400" dirty="0" smtClean="0"/>
              <a:t>家长说：老师花了时间、费了精力，来教育我家孩子，</a:t>
            </a:r>
            <a:endParaRPr lang="en-US" altLang="zh-CN" sz="2400" dirty="0" smtClean="0"/>
          </a:p>
          <a:p>
            <a:r>
              <a:rPr lang="zh-CN" altLang="en-US" sz="2400" dirty="0" smtClean="0"/>
              <a:t>真的是我家孩子的福气！更是我这个家长的福气！</a:t>
            </a:r>
            <a:endParaRPr lang="zh-CN" alt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3814" y="3571876"/>
            <a:ext cx="9110186" cy="830997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zh-CN" altLang="en-US" sz="2400" dirty="0" smtClean="0"/>
              <a:t>被批评的孩子长大以后，对当时批评他的老师说：“其实我要感</a:t>
            </a:r>
            <a:r>
              <a:rPr lang="zh-CN" altLang="en-US" sz="2400" dirty="0" smtClean="0"/>
              <a:t>谢</a:t>
            </a:r>
            <a:endParaRPr lang="en-US" altLang="zh-CN" sz="2400" dirty="0" smtClean="0"/>
          </a:p>
          <a:p>
            <a:r>
              <a:rPr lang="zh-CN" altLang="en-US" sz="2400" dirty="0" smtClean="0"/>
              <a:t>您</a:t>
            </a:r>
            <a:r>
              <a:rPr lang="zh-CN" altLang="en-US" sz="2400" dirty="0" smtClean="0"/>
              <a:t>，是您的批</a:t>
            </a:r>
            <a:r>
              <a:rPr lang="zh-CN" altLang="en-US" sz="2400" dirty="0" smtClean="0"/>
              <a:t>评让</a:t>
            </a:r>
            <a:r>
              <a:rPr lang="zh-CN" altLang="en-US" sz="2400" dirty="0" smtClean="0"/>
              <a:t>我茅塞顿开，激励我往前跑的呀！”</a:t>
            </a:r>
            <a:endParaRPr lang="zh-CN" alt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657671"/>
            <a:ext cx="9110186" cy="1200329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zh-CN" altLang="en-US" sz="2400" b="1" dirty="0" smtClean="0"/>
              <a:t>所以，家长要引导孩子认识到老师的良苦用心，并积极配合老师</a:t>
            </a:r>
            <a:r>
              <a:rPr lang="zh-CN" altLang="en-US" sz="2400" b="1" dirty="0" smtClean="0"/>
              <a:t>来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进行恰</a:t>
            </a:r>
            <a:r>
              <a:rPr lang="zh-CN" altLang="en-US" sz="2400" b="1" dirty="0" smtClean="0"/>
              <a:t>当的教育，让孩子知道自己犯错了，让孩子从受批评的原</a:t>
            </a:r>
            <a:r>
              <a:rPr lang="zh-CN" altLang="en-US" sz="2400" b="1" dirty="0" smtClean="0"/>
              <a:t>因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里</a:t>
            </a:r>
            <a:r>
              <a:rPr lang="zh-CN" altLang="en-US" sz="2400" b="1" dirty="0" smtClean="0"/>
              <a:t>吸取教训。</a:t>
            </a:r>
            <a:endParaRPr lang="zh-CN" altLang="en-US" sz="2400" b="1" dirty="0"/>
          </a:p>
        </p:txBody>
      </p:sp>
      <p:sp>
        <p:nvSpPr>
          <p:cNvPr id="11" name="TextBox 10"/>
          <p:cNvSpPr txBox="1"/>
          <p:nvPr/>
        </p:nvSpPr>
        <p:spPr>
          <a:xfrm rot="19656780">
            <a:off x="14042" y="3446783"/>
            <a:ext cx="9110186" cy="83099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</a:rPr>
              <a:t>孩子，当你再读一些书，再阅一些人，再经历一些事，你就会明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白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pPr algn="ctr"/>
            <a:r>
              <a:rPr lang="zh-CN" altLang="en-US" sz="2400" b="1" dirty="0" smtClean="0">
                <a:solidFill>
                  <a:srgbClr val="FF0000"/>
                </a:solidFill>
              </a:rPr>
              <a:t>，老师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的严格管教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会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对你产生怎样的影响。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D:\用户目录\Documents\Tencent Files\1124617393\Image\C2C\2EAFCC54A398E25BC5D8D8CD871FB4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8100"/>
            <a:ext cx="9501222" cy="6896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timgsa.baidu.com/timg?image&amp;quality=80&amp;size=b9999_10000&amp;sec=1523252172743&amp;di=7a747b56e3f590827baa58090d2665ac&amp;imgtype=0&amp;src=http%3A%2F%2Fs6.sinaimg.cn%2Fmw690%2F0020CK3pzy7cucH1Xkp85%266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https://timgsa.baidu.com/timg?image&amp;quality=80&amp;size=b9999_10000&amp;sec=1523252126356&amp;di=fc254b39866df11cea6fc0a13233ffc0&amp;imgtype=0&amp;src=http%3A%2F%2Fimg.mp.itc.cn%2Fupload%2F20161008%2F1d32cca3b6ee4bc1b4737d3a01ddf32f_th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750" y="3000372"/>
            <a:ext cx="3905250" cy="2647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timgsa.baidu.com/timg?image&amp;quality=80&amp;size=b9999_10000&amp;sec=1512464857421&amp;di=59d2fd074c0090218830854fca143bf4&amp;imgtype=0&amp;src=http%3A%2F%2Fi0.hdslb.com%2Fbfs%2Farchive%2F16dfe12c97668f1709f5c50876515e6e1513a4a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928802"/>
            <a:ext cx="8215361" cy="4621140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571472" y="428604"/>
            <a:ext cx="7994497" cy="923330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zh-CN" altLang="en-US" sz="5400" b="1" cap="none" spc="0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歌曲：</a:t>
            </a:r>
            <a:r>
              <a:rPr lang="en-US" altLang="zh-CN" sz="5400" b="1" cap="none" spc="0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《</a:t>
            </a:r>
            <a:r>
              <a:rPr lang="zh-CN" altLang="en-US" sz="5400" b="1" cap="none" spc="0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小梦想 大梦想</a:t>
            </a:r>
            <a:r>
              <a:rPr lang="en-US" altLang="zh-CN" sz="5400" b="1" cap="none" spc="0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》</a:t>
            </a:r>
            <a:endParaRPr lang="zh-CN" altLang="en-US" sz="5400" b="1" cap="none" spc="0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timgsa.baidu.com/timg?image&amp;quality=80&amp;size=b9999_10000&amp;sec=1512465192252&amp;di=8ca740ffb48c3c437456ef7612c2fc12&amp;imgtype=0&amp;src=http%3A%2F%2Fwww.jianpu.cn%2Fimg%2Fb%2F0q%2Fbsxplin860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01222" cy="68580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timgsa.baidu.com/timg?image&amp;quality=80&amp;size=b9999_10000&amp;sec=1512465530613&amp;di=d1631d3d605973b9d9e293aa5b9fbf24&amp;imgtype=0&amp;src=http%3A%2F%2Fwww.byq.cc%2Fuploads%2Fallimg%2F170502%2F2-1F5020946405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ttps://timgsa.baidu.com/timg?image&amp;quality=80&amp;size=b9999_10000&amp;sec=1512465192250&amp;di=14a18b471ad5fc90740f6b723ec2d667&amp;imgtype=0&amp;src=http%3A%2F%2Fs16.sinaimg.cn%2Flarge%2F002ZFcikgy6KGY1wMXR4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2071670" cy="1285859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2928926" y="4143380"/>
            <a:ext cx="3892412" cy="156966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96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谢谢！</a:t>
            </a:r>
            <a:endParaRPr lang="zh-CN" altLang="en-US" sz="9600" b="1" i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timgsa.baidu.com/timg?image&amp;quality=80&amp;size=b9999_10000&amp;sec=1512455048551&amp;di=2e6213c507d7bba27fe4b667270a8207&amp;imgtype=0&amp;src=http%3A%2F%2Fimgsrc.baidu.com%2Fimgad%2Fpic%2Fitem%2F241f95cad1c8a78667f87dfa6d09c93d71cf50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785786" y="428604"/>
            <a:ext cx="5750293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大声说出你的梦想</a:t>
            </a:r>
            <a:endParaRPr lang="zh-CN" altLang="en-US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timgsa.baidu.com/timg?image&amp;quality=80&amp;size=b9999_10000&amp;sec=1512455013464&amp;di=4d0f6c2f9737de246c91645abb8c216b&amp;imgtype=0&amp;src=http%3A%2F%2Fpic.baike.soso.com%2Fp%2F20130708%2F20130708175400-12367150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214422"/>
            <a:ext cx="5429256" cy="4349018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428596" y="214290"/>
            <a:ext cx="2967479" cy="923330"/>
          </a:xfrm>
          <a:prstGeom prst="rect">
            <a:avLst/>
          </a:prstGeom>
          <a:solidFill>
            <a:srgbClr val="00B0F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课</a:t>
            </a:r>
            <a:r>
              <a:rPr lang="zh-CN" alt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前自评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右箭头 5"/>
          <p:cNvSpPr/>
          <p:nvPr/>
        </p:nvSpPr>
        <p:spPr>
          <a:xfrm>
            <a:off x="3714744" y="428604"/>
            <a:ext cx="1643074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500694" y="214290"/>
            <a:ext cx="2967480" cy="923330"/>
          </a:xfrm>
          <a:prstGeom prst="rect">
            <a:avLst/>
          </a:prstGeom>
          <a:solidFill>
            <a:srgbClr val="00B0F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组</a:t>
            </a:r>
            <a:r>
              <a:rPr lang="zh-CN" alt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内互评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00232" y="5643578"/>
            <a:ext cx="5054589" cy="923330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你的优点和缺点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39612" y="214290"/>
            <a:ext cx="9004388" cy="923330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结合你的梦想   针对你的不足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2844" y="5143512"/>
            <a:ext cx="8847294" cy="1569660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谈谈你需要采取什么措施或行动</a:t>
            </a:r>
            <a:endParaRPr lang="en-US" altLang="zh-CN" sz="4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zh-CN" alt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（</a:t>
            </a:r>
            <a:r>
              <a:rPr lang="zh-CN" alt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先写在纸上</a:t>
            </a:r>
            <a:r>
              <a:rPr lang="zh-CN" alt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）</a:t>
            </a:r>
            <a:endParaRPr lang="zh-CN" alt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098" name="Picture 2" descr="https://timgsa.baidu.com/timg?image&amp;quality=80&amp;size=b9999_10000&amp;sec=1512465093897&amp;di=b16d4dce945707d28e9bc42de8599633&amp;imgtype=0&amp;src=http%3A%2F%2Fxjz.kids21.cn%2Fxjzwxb%2Fztzw%2F201306%2FW0201306145875922139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85860"/>
            <a:ext cx="7143800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ic.chinadmd.com/upload/15_v21db8kb3oxrx77oa58dxjj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547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timgsa.baidu.com/timg?image&amp;quality=80&amp;size=b9999_10000&amp;sec=1522236926361&amp;di=e347744e9a86867e9f444316d65a6fa2&amp;imgtype=jpg&amp;src=http%3A%2F%2Fimg2.imgtn.bdimg.com%2Fit%2Fu%3D2248813127%2C232484050%26fm%3D214%26gp%3D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timgsa.baidu.com/timg?image&amp;quality=80&amp;size=b9999_10000&amp;sec=1522236896755&amp;di=039c0c11be6ca8683698e1908fa09799&amp;imgtype=jpg&amp;src=http%3A%2F%2Fimg3.imgtn.bdimg.com%2Fit%2Fu%3D3356669388%2C3702891742%26fm%3D214%26gp%3D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51wendang.com/pic/e4bda074899dfd85134674d9/6-810-jpg_6-1080-0-0-10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 descr="C:\Users\Administrator\AppData\Roaming\Tencent\Users\1124617393\QQ\WinTemp\RichOle\R]9T9S~XTT$HU(SF5S44B6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086475" cy="3400425"/>
          </a:xfrm>
          <a:prstGeom prst="rect">
            <a:avLst/>
          </a:prstGeom>
          <a:noFill/>
        </p:spPr>
      </p:pic>
      <p:pic>
        <p:nvPicPr>
          <p:cNvPr id="27650" name="Picture 2" descr="C:\Users\Administrator\AppData\Roaming\Tencent\Users\1124617393\QQ\WinTemp\RichOle\ZKJL]$NKP{XV1CFTX{{VXV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25" y="0"/>
            <a:ext cx="3000375" cy="2357430"/>
          </a:xfrm>
          <a:prstGeom prst="rect">
            <a:avLst/>
          </a:prstGeom>
          <a:noFill/>
        </p:spPr>
      </p:pic>
      <p:pic>
        <p:nvPicPr>
          <p:cNvPr id="27651" name="Picture 3" descr="C:\Users\Administrator\AppData\Roaming\Tencent\Users\1124617393\QQ\WinTemp\RichOle\V75XC484`T16ZZD{DGYE{S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2428868"/>
            <a:ext cx="3071802" cy="2500330"/>
          </a:xfrm>
          <a:prstGeom prst="rect">
            <a:avLst/>
          </a:prstGeom>
          <a:noFill/>
        </p:spPr>
      </p:pic>
      <p:pic>
        <p:nvPicPr>
          <p:cNvPr id="27652" name="Picture 4" descr="C:\Users\Administrator\AppData\Roaming\Tencent\Users\1124617393\QQ\WinTemp\RichOle\3IXGN%1JS9I0]BTC51T2%BW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6292" y="4929198"/>
            <a:ext cx="2917708" cy="1714488"/>
          </a:xfrm>
          <a:prstGeom prst="rect">
            <a:avLst/>
          </a:prstGeom>
          <a:noFill/>
        </p:spPr>
      </p:pic>
      <p:pic>
        <p:nvPicPr>
          <p:cNvPr id="27653" name="Picture 5" descr="C:\Users\Administrator\AppData\Roaming\Tencent\Users\1124617393\QQ\WinTemp\RichOle\GB_GM{08$P[{D6LO9%AP%FK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3429000"/>
            <a:ext cx="2928958" cy="2428892"/>
          </a:xfrm>
          <a:prstGeom prst="rect">
            <a:avLst/>
          </a:prstGeom>
          <a:noFill/>
        </p:spPr>
      </p:pic>
      <p:pic>
        <p:nvPicPr>
          <p:cNvPr id="27654" name="Picture 6" descr="C:\Users\Administrator\AppData\Roaming\Tencent\Users\1124617393\QQ\WinTemp\RichOle\O7O}2Y0SET[UO9E9GBT6`SO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429000"/>
            <a:ext cx="3114675" cy="2428892"/>
          </a:xfrm>
          <a:prstGeom prst="rect">
            <a:avLst/>
          </a:prstGeom>
          <a:noFill/>
        </p:spPr>
      </p:pic>
      <p:sp>
        <p:nvSpPr>
          <p:cNvPr id="10" name="矩形 9"/>
          <p:cNvSpPr/>
          <p:nvPr/>
        </p:nvSpPr>
        <p:spPr>
          <a:xfrm>
            <a:off x="214282" y="5934670"/>
            <a:ext cx="58015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新时代，再出发！</a:t>
            </a:r>
            <a:endParaRPr lang="zh-CN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1951</TotalTime>
  <Words>472</Words>
  <Application>Microsoft Office PowerPoint</Application>
  <PresentationFormat>全屏显示(4:3)</PresentationFormat>
  <Paragraphs>36</Paragraphs>
  <Slides>18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当你（您的孩子）在学校被批评了</vt:lpstr>
      <vt:lpstr>幻灯片 14</vt:lpstr>
      <vt:lpstr>幻灯片 15</vt:lpstr>
      <vt:lpstr>幻灯片 16</vt:lpstr>
      <vt:lpstr>幻灯片 17</vt:lpstr>
      <vt:lpstr>幻灯片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Windows 用户</dc:creator>
  <cp:lastModifiedBy>Windows 用户</cp:lastModifiedBy>
  <cp:revision>35</cp:revision>
  <dcterms:created xsi:type="dcterms:W3CDTF">2017-12-05T03:23:46Z</dcterms:created>
  <dcterms:modified xsi:type="dcterms:W3CDTF">2018-04-10T06:44:04Z</dcterms:modified>
</cp:coreProperties>
</file>