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322" r:id="rId5"/>
    <p:sldId id="327" r:id="rId6"/>
    <p:sldId id="330" r:id="rId7"/>
    <p:sldId id="292" r:id="rId8"/>
    <p:sldId id="329" r:id="rId9"/>
    <p:sldId id="299" r:id="rId10"/>
    <p:sldId id="296" r:id="rId11"/>
    <p:sldId id="303" r:id="rId12"/>
    <p:sldId id="297" r:id="rId13"/>
    <p:sldId id="304" r:id="rId14"/>
    <p:sldId id="305" r:id="rId15"/>
    <p:sldId id="306" r:id="rId16"/>
    <p:sldId id="316" r:id="rId17"/>
    <p:sldId id="317" r:id="rId18"/>
    <p:sldId id="318" r:id="rId19"/>
    <p:sldId id="321" r:id="rId20"/>
    <p:sldId id="319" r:id="rId21"/>
  </p:sldIdLst>
  <p:sldSz cx="11520488" cy="6480175"/>
  <p:notesSz cx="6858000" cy="9144000"/>
  <p:custDataLst>
    <p:tags r:id="rId23"/>
  </p:custDataLst>
  <p:defaultTextStyle>
    <a:defPPr>
      <a:defRPr lang="zh-CN"/>
    </a:defPPr>
    <a:lvl1pPr algn="l" defTabSz="863600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31800" indent="25400" algn="l" defTabSz="863600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863600" indent="50800" algn="l" defTabSz="863600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295400" indent="76200" algn="l" defTabSz="863600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727200" indent="101600" algn="l" defTabSz="863600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62E"/>
    <a:srgbClr val="D7F5AB"/>
    <a:srgbClr val="A0CF92"/>
    <a:srgbClr val="5F8B53"/>
    <a:srgbClr val="567D4B"/>
    <a:srgbClr val="46653D"/>
    <a:srgbClr val="59861C"/>
    <a:srgbClr val="5D9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5559" autoAdjust="0"/>
  </p:normalViewPr>
  <p:slideViewPr>
    <p:cSldViewPr snapToGrid="0">
      <p:cViewPr varScale="1">
        <p:scale>
          <a:sx n="104" d="100"/>
          <a:sy n="104" d="100"/>
        </p:scale>
        <p:origin x="-234" y="-96"/>
      </p:cViewPr>
      <p:guideLst>
        <p:guide orient="horz" pos="2041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640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640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5D71042-7191-4067-A8C9-A5FB92C44163}" type="datetimeFigureOut">
              <a:rPr lang="zh-CN" altLang="en-US"/>
              <a:pPr>
                <a:defRPr/>
              </a:pPr>
              <a:t>2018-5-14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640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640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0B2D42-472E-41BE-A2A9-82A5FB7B13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9B7FE019-C4A4-4CD0-B667-F2BA58B3CF13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6FF9756C-B942-4A03-8070-996F35007049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B4AEE5FB-A665-4E0F-A26A-1803526F583A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4A641174-5703-4C2C-9279-B56C2346DE6B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6D64812A-45DE-4FD3-AB2A-492AA05FDD8B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596AD62D-B157-41C6-A322-742DE235446B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74D2D59B-E14C-41B4-93EF-0266985CE5A4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D1E14E64-8E5A-4FC7-B090-50788759AFD3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39248A0A-13EC-46E2-9759-817C2BDABD6D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2241616D-6CEA-406B-BBE1-3C10064E6C54}" type="slidenum">
              <a:rPr lang="zh-CN" altLang="en-US">
                <a:solidFill>
                  <a:srgbClr val="000000"/>
                </a:solidFill>
              </a:rPr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7AA85BDA-8246-44AE-962B-0C8493EF53C9}" type="slidenum">
              <a:rPr lang="zh-CN" altLang="en-US">
                <a:solidFill>
                  <a:srgbClr val="000000"/>
                </a:solidFill>
              </a:rPr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8948531D-EECD-48D5-A580-12C153EEBE60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2C6E43B5-4AE3-420B-8302-38972FC09F7D}" type="slidenum">
              <a:rPr lang="zh-CN" altLang="en-US">
                <a:solidFill>
                  <a:srgbClr val="000000"/>
                </a:solidFill>
              </a:rPr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EBB93B95-E15F-480D-9F9E-A41B05BD517C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7BB60AF9-E260-4580-BF6A-241B94947F10}" type="slidenum">
              <a:rPr lang="zh-CN" altLang="en-US">
                <a:solidFill>
                  <a:srgbClr val="000000"/>
                </a:solidFill>
              </a:rPr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E45741-3536-419B-B8A5-0F38E37BA012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US" altLang="zh-CN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E3B6B4A-A429-4389-A328-AAB6525E68F4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6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39E179F9-40EB-488D-8255-A3119AB55AB9}" type="slidenum">
              <a:rPr lang="zh-CN" altLang="en-US"/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5D0587-6690-4EAC-9955-EE3B619DD105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8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3600" fontAlgn="base">
              <a:spcBef>
                <a:spcPct val="0"/>
              </a:spcBef>
              <a:spcAft>
                <a:spcPct val="0"/>
              </a:spcAft>
              <a:defRPr/>
            </a:pPr>
            <a:fld id="{1C9912C1-DCDF-43FB-8776-760B8B90119C}" type="slidenum">
              <a:rPr lang="zh-CN" altLang="en-US">
                <a:solidFill>
                  <a:srgbClr val="000000"/>
                </a:solidFill>
              </a:rPr>
              <a:pPr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 bwMode="auto">
          <a:xfrm>
            <a:off x="2586038" y="236538"/>
            <a:ext cx="5572125" cy="576262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D7F5A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02824" tIns="51412" rIns="102824" bIns="51412"/>
          <a:lstStyle/>
          <a:p>
            <a:pPr defTabSz="102825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9"/>
          <p:cNvSpPr/>
          <p:nvPr userDrawn="1"/>
        </p:nvSpPr>
        <p:spPr bwMode="auto">
          <a:xfrm>
            <a:off x="8158163" y="236538"/>
            <a:ext cx="3206750" cy="576262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D7F5A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02824" tIns="51412" rIns="102824" bIns="51412"/>
          <a:lstStyle/>
          <a:p>
            <a:pPr defTabSz="102825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9"/>
          <p:cNvSpPr txBox="1"/>
          <p:nvPr userDrawn="1"/>
        </p:nvSpPr>
        <p:spPr>
          <a:xfrm>
            <a:off x="8296467" y="288214"/>
            <a:ext cx="2929555" cy="473160"/>
          </a:xfrm>
          <a:prstGeom prst="rect">
            <a:avLst/>
          </a:prstGeom>
          <a:noFill/>
        </p:spPr>
        <p:txBody>
          <a:bodyPr wrap="none" lIns="102824" tIns="51412" rIns="102824" bIns="51412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blipFill dpi="0" rotWithShape="1">
                  <a:blip r:embed="rId2">
                    <a:alphaModFix amt="85000"/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八年级</a:t>
            </a:r>
            <a:r>
              <a:rPr lang="en-US" altLang="zh-CN" sz="2400" b="1" dirty="0">
                <a:blipFill dpi="0" rotWithShape="1">
                  <a:blip r:embed="rId2">
                    <a:alphaModFix amt="85000"/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686</a:t>
            </a:r>
            <a:r>
              <a:rPr lang="zh-CN" altLang="en-US" sz="2400" b="1" dirty="0">
                <a:blipFill dpi="0" rotWithShape="1">
                  <a:blip r:embed="rId2">
                    <a:alphaModFix amt="85000"/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班家长会</a:t>
            </a:r>
          </a:p>
        </p:txBody>
      </p:sp>
      <p:sp>
        <p:nvSpPr>
          <p:cNvPr id="5" name="圆角矩形 11"/>
          <p:cNvSpPr/>
          <p:nvPr userDrawn="1"/>
        </p:nvSpPr>
        <p:spPr bwMode="auto">
          <a:xfrm>
            <a:off x="152400" y="249238"/>
            <a:ext cx="2433638" cy="574675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02824" tIns="51412" rIns="102824" bIns="51412"/>
          <a:lstStyle/>
          <a:p>
            <a:pPr defTabSz="102825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</p:sldLayoutIdLst>
  <p:transition spd="slow"/>
  <p:txStyles>
    <p:titleStyle>
      <a:lvl1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15900" indent="-215900" algn="l" defTabSz="863600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56485" y="2354501"/>
            <a:ext cx="5827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n w="6350">
                  <a:solidFill>
                    <a:srgbClr val="EDF492">
                      <a:alpha val="77000"/>
                    </a:srgbClr>
                  </a:solidFill>
                </a:ln>
                <a:blipFill dpi="0" rotWithShape="1">
                  <a:blip r:embed="rId4">
                    <a:alphaModFix amt="67000"/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热烈欢迎各位家长的到来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08736" y="1049254"/>
            <a:ext cx="812273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ln w="12700">
                  <a:solidFill>
                    <a:srgbClr val="EDF492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家校携手  共创佳绩</a:t>
            </a:r>
          </a:p>
        </p:txBody>
      </p:sp>
      <p:sp>
        <p:nvSpPr>
          <p:cNvPr id="6" name="矩形 5"/>
          <p:cNvSpPr/>
          <p:nvPr/>
        </p:nvSpPr>
        <p:spPr>
          <a:xfrm>
            <a:off x="1270000" y="2295525"/>
            <a:ext cx="8999538" cy="17463"/>
          </a:xfrm>
          <a:prstGeom prst="rect">
            <a:avLst/>
          </a:prstGeom>
          <a:blipFill dpi="0" rotWithShape="1">
            <a:blip r:embed="rId4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/>
          </a:p>
        </p:txBody>
      </p:sp>
      <p:sp>
        <p:nvSpPr>
          <p:cNvPr id="7" name="等腰三角形 6"/>
          <p:cNvSpPr/>
          <p:nvPr/>
        </p:nvSpPr>
        <p:spPr>
          <a:xfrm rot="18761867" flipV="1">
            <a:off x="10028238" y="2011363"/>
            <a:ext cx="482600" cy="203200"/>
          </a:xfrm>
          <a:prstGeom prst="triangle">
            <a:avLst/>
          </a:prstGeom>
          <a:blipFill>
            <a:blip r:embed="rId6"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/>
          </a:p>
        </p:txBody>
      </p:sp>
      <p:pic>
        <p:nvPicPr>
          <p:cNvPr id="7173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5041900"/>
            <a:ext cx="5762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图片 8"/>
          <p:cNvPicPr>
            <a:picLocks noChangeAspect="1"/>
          </p:cNvPicPr>
          <p:nvPr/>
        </p:nvPicPr>
        <p:blipFill>
          <a:blip r:embed="rId8"/>
          <a:srcRect l="58817" t="67096" r="27664" b="15492"/>
          <a:stretch>
            <a:fillRect/>
          </a:stretch>
        </p:blipFill>
        <p:spPr bwMode="auto">
          <a:xfrm>
            <a:off x="6804025" y="4025900"/>
            <a:ext cx="15605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图片 9"/>
          <p:cNvPicPr>
            <a:picLocks noChangeAspect="1"/>
          </p:cNvPicPr>
          <p:nvPr/>
        </p:nvPicPr>
        <p:blipFill>
          <a:blip r:embed="rId9">
            <a:clrChange>
              <a:clrFrom>
                <a:srgbClr val="EF1D2D"/>
              </a:clrFrom>
              <a:clrTo>
                <a:srgbClr val="EF1D2D">
                  <a:alpha val="0"/>
                </a:srgbClr>
              </a:clrTo>
            </a:clrChange>
          </a:blip>
          <a:srcRect l="35039" t="74677" r="53172" b="15492"/>
          <a:stretch>
            <a:fillRect/>
          </a:stretch>
        </p:blipFill>
        <p:spPr bwMode="auto">
          <a:xfrm>
            <a:off x="4060825" y="4518025"/>
            <a:ext cx="13604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图片 10"/>
          <p:cNvPicPr>
            <a:picLocks noChangeAspect="1"/>
          </p:cNvPicPr>
          <p:nvPr/>
        </p:nvPicPr>
        <p:blipFill>
          <a:blip r:embed="rId10"/>
          <a:srcRect l="53021" t="73137" r="40785" b="15491"/>
          <a:stretch>
            <a:fillRect/>
          </a:stretch>
        </p:blipFill>
        <p:spPr bwMode="auto">
          <a:xfrm>
            <a:off x="6135688" y="4418013"/>
            <a:ext cx="714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图片 11"/>
          <p:cNvPicPr>
            <a:picLocks noChangeAspect="1"/>
          </p:cNvPicPr>
          <p:nvPr/>
        </p:nvPicPr>
        <p:blipFill>
          <a:blip r:embed="rId11"/>
          <a:srcRect l="48225" t="81548" r="46512" b="15373"/>
          <a:stretch>
            <a:fillRect/>
          </a:stretch>
        </p:blipFill>
        <p:spPr bwMode="auto">
          <a:xfrm>
            <a:off x="5583238" y="4964113"/>
            <a:ext cx="606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图片 12"/>
          <p:cNvPicPr>
            <a:picLocks noChangeAspect="1"/>
          </p:cNvPicPr>
          <p:nvPr/>
        </p:nvPicPr>
        <p:blipFill>
          <a:blip r:embed="rId12"/>
          <a:srcRect l="27179" t="68282" r="64162" b="15492"/>
          <a:stretch>
            <a:fillRect/>
          </a:stretch>
        </p:blipFill>
        <p:spPr bwMode="auto">
          <a:xfrm>
            <a:off x="3154363" y="4103688"/>
            <a:ext cx="9985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-609600" y="58705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4033838" y="3127375"/>
            <a:ext cx="395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32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初二</a:t>
            </a:r>
            <a:r>
              <a:rPr lang="en-US" altLang="zh-CN" sz="32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sz="32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年级家长会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名人说家庭教育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37178" y="1541075"/>
            <a:ext cx="6427041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如果没有整个社会首先是家庭的高度教育素养，那么不管老师付出多大的努力，都收不到完美的效果，学校里的一切问题都会在家庭里折射出来，而学校复杂的教育过程产生困难的根源也都可以追溯到家庭。</a:t>
            </a:r>
          </a:p>
        </p:txBody>
      </p:sp>
      <p:sp>
        <p:nvSpPr>
          <p:cNvPr id="4" name="椭圆 3"/>
          <p:cNvSpPr/>
          <p:nvPr/>
        </p:nvSpPr>
        <p:spPr>
          <a:xfrm>
            <a:off x="2701925" y="5195888"/>
            <a:ext cx="190500" cy="1857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25604" name="组合 4"/>
          <p:cNvGrpSpPr>
            <a:grpSpLocks/>
          </p:cNvGrpSpPr>
          <p:nvPr/>
        </p:nvGrpSpPr>
        <p:grpSpPr bwMode="auto">
          <a:xfrm>
            <a:off x="2441575" y="5402263"/>
            <a:ext cx="7437438" cy="112712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8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3"/>
              <a:ext cx="114297" cy="11143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390775" y="4922838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右箭头 9"/>
          <p:cNvSpPr/>
          <p:nvPr/>
        </p:nvSpPr>
        <p:spPr>
          <a:xfrm>
            <a:off x="1298575" y="2049463"/>
            <a:ext cx="1770063" cy="1177925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7" name="Text Box 3"/>
          <p:cNvSpPr txBox="1">
            <a:spLocks noChangeArrowheads="1"/>
          </p:cNvSpPr>
          <p:nvPr/>
        </p:nvSpPr>
        <p:spPr bwMode="auto">
          <a:xfrm>
            <a:off x="5764213" y="4757738"/>
            <a:ext cx="38481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（苏联）苏霍姆林斯基</a:t>
            </a:r>
          </a:p>
        </p:txBody>
      </p:sp>
      <p:sp>
        <p:nvSpPr>
          <p:cNvPr id="12" name="右箭头 11"/>
          <p:cNvSpPr/>
          <p:nvPr/>
        </p:nvSpPr>
        <p:spPr>
          <a:xfrm>
            <a:off x="1898650" y="3295650"/>
            <a:ext cx="979488" cy="798513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Picture 13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大家的心声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37178" y="1541075"/>
            <a:ext cx="6427041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学校教育必须要有家庭教育的配合，家庭教育既是学校教育的基础，又是学校教育的延续与升华。 </a:t>
            </a:r>
          </a:p>
        </p:txBody>
      </p:sp>
      <p:sp>
        <p:nvSpPr>
          <p:cNvPr id="4" name="椭圆 3"/>
          <p:cNvSpPr/>
          <p:nvPr/>
        </p:nvSpPr>
        <p:spPr>
          <a:xfrm>
            <a:off x="2701925" y="5195888"/>
            <a:ext cx="190500" cy="1857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27652" name="组合 4"/>
          <p:cNvGrpSpPr>
            <a:grpSpLocks/>
          </p:cNvGrpSpPr>
          <p:nvPr/>
        </p:nvGrpSpPr>
        <p:grpSpPr bwMode="auto">
          <a:xfrm>
            <a:off x="2441575" y="5402263"/>
            <a:ext cx="7437438" cy="112712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8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3"/>
              <a:ext cx="114297" cy="11143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390775" y="4922838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右箭头 9"/>
          <p:cNvSpPr/>
          <p:nvPr/>
        </p:nvSpPr>
        <p:spPr>
          <a:xfrm rot="16200000">
            <a:off x="838200" y="1670050"/>
            <a:ext cx="1852613" cy="2005013"/>
          </a:xfrm>
          <a:prstGeom prst="rightArrow">
            <a:avLst>
              <a:gd name="adj1" fmla="val 50000"/>
              <a:gd name="adj2" fmla="val 41773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Text Box 3"/>
          <p:cNvSpPr txBox="1">
            <a:spLocks noChangeArrowheads="1"/>
          </p:cNvSpPr>
          <p:nvPr/>
        </p:nvSpPr>
        <p:spPr bwMode="auto">
          <a:xfrm>
            <a:off x="5764213" y="4251325"/>
            <a:ext cx="38481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家长是孩子的第一任教师</a:t>
            </a:r>
          </a:p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家庭是孩子的天然学校</a:t>
            </a:r>
          </a:p>
        </p:txBody>
      </p:sp>
      <p:sp>
        <p:nvSpPr>
          <p:cNvPr id="12" name="右箭头 11"/>
          <p:cNvSpPr/>
          <p:nvPr/>
        </p:nvSpPr>
        <p:spPr>
          <a:xfrm rot="16200000">
            <a:off x="2148682" y="3445669"/>
            <a:ext cx="979487" cy="1057275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7" name="Picture 13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家庭教育中的几个误区</a:t>
            </a:r>
          </a:p>
        </p:txBody>
      </p:sp>
      <p:sp>
        <p:nvSpPr>
          <p:cNvPr id="29698" name="文本框 2"/>
          <p:cNvSpPr txBox="1">
            <a:spLocks noChangeArrowheads="1"/>
          </p:cNvSpPr>
          <p:nvPr/>
        </p:nvSpPr>
        <p:spPr bwMode="auto">
          <a:xfrm>
            <a:off x="3252788" y="1293813"/>
            <a:ext cx="60737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1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、过分保护，给学生造成心理压力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影响学生们的正常学习。</a:t>
            </a:r>
          </a:p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2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、期望值过高，超过了孩子实际水平，这样容易挫伤孩子的自信心。</a:t>
            </a:r>
          </a:p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3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、对孩子的身体倍加呵护，却忽视了孩子的心理健康。</a:t>
            </a:r>
          </a:p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4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、不注重言传身教，不要孩子做的事情，自己却做了。</a:t>
            </a:r>
            <a:endParaRPr lang="en-US" altLang="zh-CN" sz="2000" b="1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5.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过分放手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对孩子的在校学习生活情况不闻不问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让孩子自由发展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6.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唠叨没完没了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不抓住其当时的心理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使得效果适得其反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7.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大事化小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小事化了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为孩子开脱责任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8.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凡事武力解决</a:t>
            </a:r>
            <a:r>
              <a:rPr lang="en-US" altLang="zh-CN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不管孩子接不接受。</a:t>
            </a:r>
          </a:p>
        </p:txBody>
      </p:sp>
      <p:sp>
        <p:nvSpPr>
          <p:cNvPr id="4" name="椭圆 3"/>
          <p:cNvSpPr/>
          <p:nvPr/>
        </p:nvSpPr>
        <p:spPr>
          <a:xfrm>
            <a:off x="2619375" y="5476875"/>
            <a:ext cx="190500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29700" name="组合 4"/>
          <p:cNvGrpSpPr>
            <a:grpSpLocks/>
          </p:cNvGrpSpPr>
          <p:nvPr/>
        </p:nvGrpSpPr>
        <p:grpSpPr bwMode="auto">
          <a:xfrm>
            <a:off x="2359025" y="568325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308225" y="5203825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" name="禁止符 1"/>
          <p:cNvSpPr/>
          <p:nvPr/>
        </p:nvSpPr>
        <p:spPr>
          <a:xfrm>
            <a:off x="1117600" y="2201863"/>
            <a:ext cx="1943100" cy="1944687"/>
          </a:xfrm>
          <a:prstGeom prst="noSmoking">
            <a:avLst>
              <a:gd name="adj" fmla="val 10892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EDF492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24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乘号 12"/>
          <p:cNvSpPr/>
          <p:nvPr/>
        </p:nvSpPr>
        <p:spPr>
          <a:xfrm>
            <a:off x="9326563" y="3644900"/>
            <a:ext cx="1081087" cy="1717675"/>
          </a:xfrm>
          <a:prstGeom prst="mathMultiply">
            <a:avLst>
              <a:gd name="adj1" fmla="val 1809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4" name="Picture 12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3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3429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孩子变坏前的</a:t>
            </a:r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项征兆</a:t>
            </a:r>
          </a:p>
        </p:txBody>
      </p:sp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1670050" y="952500"/>
            <a:ext cx="909637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01.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语言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爱说谎话，黑话，脏话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及喜欢说话时带有江湖气。</a:t>
            </a: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02.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穿着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太过于时髦，暴露，喜欢擅改衣服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穿制服时特别将胸前两个扣子解开。</a:t>
            </a: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03.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外貌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发型怪异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身上有刺青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常有外伤。</a:t>
            </a: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04.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行为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较为标新立异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行为诡异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不敢让家人知道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长时间反锁自己房门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且神色紧张。</a:t>
            </a: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05.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态度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易于动怒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情绪极端变化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常与家人赌气或自暴自弃。</a:t>
            </a:r>
            <a:endParaRPr lang="en-US" altLang="zh-CN" sz="2200" b="1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06.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作息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早出晚归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常无端数日不归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白天蒙头大睡</a:t>
            </a:r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黑间外出去向不交代清楚。</a:t>
            </a: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07.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物品：有不良刊物、刀具、药物、空胶罐、香烟酒类，甚至不明钱物或票据。</a:t>
            </a: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08.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课业：一下子成绩一落千丈，经常迟到早退、逃学、读书时间骤减。</a:t>
            </a: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09.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交友：有社会人士的朋友，电话、书信量突增，有朋友也不敢介绍给家人。</a:t>
            </a:r>
          </a:p>
          <a:p>
            <a:r>
              <a:rPr lang="en-US" altLang="zh-CN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10.</a:t>
            </a:r>
            <a:r>
              <a:rPr lang="zh-CN" altLang="en-US" sz="2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习惯：有吸烟喝酒习惯，生活不正常，用钱需求量突增。</a:t>
            </a:r>
          </a:p>
        </p:txBody>
      </p:sp>
      <p:sp>
        <p:nvSpPr>
          <p:cNvPr id="10" name="十字箭头标注 9"/>
          <p:cNvSpPr/>
          <p:nvPr/>
        </p:nvSpPr>
        <p:spPr>
          <a:xfrm>
            <a:off x="490538" y="1738313"/>
            <a:ext cx="1304925" cy="1277937"/>
          </a:xfrm>
          <a:prstGeom prst="quad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十字箭头标注 14"/>
          <p:cNvSpPr/>
          <p:nvPr/>
        </p:nvSpPr>
        <p:spPr>
          <a:xfrm>
            <a:off x="438150" y="2881313"/>
            <a:ext cx="720725" cy="717550"/>
          </a:xfrm>
          <a:prstGeom prst="quad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9" name="Picture 13" descr="QQ图片201804251109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家庭教育中平时应注意的问题</a:t>
            </a:r>
          </a:p>
        </p:txBody>
      </p:sp>
      <p:sp>
        <p:nvSpPr>
          <p:cNvPr id="33794" name="文本框 2"/>
          <p:cNvSpPr txBox="1">
            <a:spLocks noChangeArrowheads="1"/>
          </p:cNvSpPr>
          <p:nvPr/>
        </p:nvSpPr>
        <p:spPr bwMode="auto">
          <a:xfrm>
            <a:off x="2840038" y="1384300"/>
            <a:ext cx="69564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1</a:t>
            </a:r>
            <a:r>
              <a:rPr lang="zh-CN" altLang="en-US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 创造和睦、祥和、稳定的家庭气氛。</a:t>
            </a:r>
            <a:endParaRPr lang="en-US" altLang="zh-CN" sz="2800" b="1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2</a:t>
            </a:r>
            <a:r>
              <a:rPr lang="zh-CN" altLang="en-US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、多关心孩子的学习内容和实际进步程度，家长要多询问孩子最近学习了什么掌握得如何等。</a:t>
            </a:r>
            <a:endParaRPr lang="en-US" altLang="zh-CN" sz="2800" b="1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3</a:t>
            </a:r>
            <a:r>
              <a:rPr lang="zh-CN" altLang="en-US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、订下家庭学习规矩，并且自始至终执行，以形成良好的学习习惯，作息习惯。</a:t>
            </a:r>
          </a:p>
          <a:p>
            <a:r>
              <a:rPr lang="en-US" altLang="zh-CN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4</a:t>
            </a:r>
            <a:r>
              <a:rPr lang="zh-CN" altLang="en-US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、“亲其师，信其道”，所以尽量不要在孩子面前议论老师，尤其不要在孩子面前贬低老师。</a:t>
            </a:r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椭圆 3"/>
          <p:cNvSpPr/>
          <p:nvPr/>
        </p:nvSpPr>
        <p:spPr>
          <a:xfrm>
            <a:off x="2619375" y="5476875"/>
            <a:ext cx="190500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33796" name="组合 4"/>
          <p:cNvGrpSpPr>
            <a:grpSpLocks/>
          </p:cNvGrpSpPr>
          <p:nvPr/>
        </p:nvGrpSpPr>
        <p:grpSpPr bwMode="auto">
          <a:xfrm>
            <a:off x="2359025" y="568325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308225" y="5203825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" name="云形 1"/>
          <p:cNvSpPr/>
          <p:nvPr/>
        </p:nvSpPr>
        <p:spPr>
          <a:xfrm>
            <a:off x="585788" y="1524000"/>
            <a:ext cx="2033587" cy="1277938"/>
          </a:xfrm>
          <a:prstGeom prst="cloud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云形 16"/>
          <p:cNvSpPr/>
          <p:nvPr/>
        </p:nvSpPr>
        <p:spPr>
          <a:xfrm rot="327651">
            <a:off x="1473200" y="3116263"/>
            <a:ext cx="1317625" cy="769937"/>
          </a:xfrm>
          <a:prstGeom prst="cloud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云形 17"/>
          <p:cNvSpPr/>
          <p:nvPr/>
        </p:nvSpPr>
        <p:spPr>
          <a:xfrm rot="327651">
            <a:off x="912813" y="4103688"/>
            <a:ext cx="673100" cy="409575"/>
          </a:xfrm>
          <a:prstGeom prst="cloud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801" name="Picture 13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给家长们的几点参考</a:t>
            </a:r>
          </a:p>
        </p:txBody>
      </p:sp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2840038" y="1384300"/>
            <a:ext cx="6956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1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、要教育孩子怎样做人，关心孩子的思想动态使孩子有正确的思想导向、明确的奋斗目标。</a:t>
            </a:r>
            <a:endParaRPr lang="en-US" altLang="zh-CN" sz="2400" b="1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2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、良好习惯的养成非常重要，包括学习习惯、思维习惯、生活习惯、饮食习惯、卫生习惯等，这些都有助于孩子的成长。</a:t>
            </a:r>
          </a:p>
          <a:p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3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、要尽量控制孩子的零用钱和上学、回家的时间，教育孩子少与社会上的或其他学校的人搭朋友。</a:t>
            </a:r>
          </a:p>
          <a:p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4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、工作再忙也要抽点时间来多了解孩子在校的表现和学习成绩情况。因为我们的一切工作都是为了孩子将来的美好前途！</a:t>
            </a:r>
          </a:p>
          <a:p>
            <a:endParaRPr lang="zh-CN" altLang="en-US" sz="2400" b="1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19375" y="5476875"/>
            <a:ext cx="190500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35844" name="组合 4"/>
          <p:cNvGrpSpPr>
            <a:grpSpLocks/>
          </p:cNvGrpSpPr>
          <p:nvPr/>
        </p:nvGrpSpPr>
        <p:grpSpPr bwMode="auto">
          <a:xfrm>
            <a:off x="2359025" y="568325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308225" y="5203825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上下箭头 9"/>
          <p:cNvSpPr/>
          <p:nvPr/>
        </p:nvSpPr>
        <p:spPr>
          <a:xfrm>
            <a:off x="1524000" y="1690688"/>
            <a:ext cx="835025" cy="2890837"/>
          </a:xfrm>
          <a:prstGeom prst="upDownArrow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上下箭头 14"/>
          <p:cNvSpPr/>
          <p:nvPr/>
        </p:nvSpPr>
        <p:spPr>
          <a:xfrm>
            <a:off x="957263" y="1206500"/>
            <a:ext cx="566737" cy="1577975"/>
          </a:xfrm>
          <a:prstGeom prst="upDownArrow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8" name="Picture 12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家长下一步怎么做</a:t>
            </a:r>
          </a:p>
        </p:txBody>
      </p:sp>
      <p:sp>
        <p:nvSpPr>
          <p:cNvPr id="3" name="右箭头标注 2"/>
          <p:cNvSpPr/>
          <p:nvPr/>
        </p:nvSpPr>
        <p:spPr>
          <a:xfrm rot="16200000" flipV="1">
            <a:off x="3778250" y="-1317625"/>
            <a:ext cx="4013200" cy="8991600"/>
          </a:xfrm>
          <a:prstGeom prst="rightArrowCallout">
            <a:avLst/>
          </a:prstGeom>
          <a:noFill/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1" name="文本框 3"/>
          <p:cNvSpPr txBox="1">
            <a:spLocks noChangeArrowheads="1"/>
          </p:cNvSpPr>
          <p:nvPr/>
        </p:nvSpPr>
        <p:spPr bwMode="auto">
          <a:xfrm>
            <a:off x="1860550" y="2730500"/>
            <a:ext cx="81041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加强与老师的联系。个别学生不愿意与家长交流，尤其不想和家长说学校里的情况，这样一来，家长往往不能从孩子那里知道他们最近的表现和变化，这就需要家长能够经常和老师联系，了解孩子的全面情况，就一些问题和老师沟通，双方合作，为孩子保驾护航。</a:t>
            </a:r>
          </a:p>
        </p:txBody>
      </p:sp>
      <p:sp>
        <p:nvSpPr>
          <p:cNvPr id="5" name="右箭头标注 4"/>
          <p:cNvSpPr/>
          <p:nvPr/>
        </p:nvSpPr>
        <p:spPr>
          <a:xfrm rot="16200000" flipV="1">
            <a:off x="3114675" y="4752975"/>
            <a:ext cx="933450" cy="768350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标注 5"/>
          <p:cNvSpPr/>
          <p:nvPr/>
        </p:nvSpPr>
        <p:spPr>
          <a:xfrm rot="16200000" flipV="1">
            <a:off x="7432675" y="4752975"/>
            <a:ext cx="933450" cy="768350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894" name="Picture 9" descr="QQ图片201804251109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需要家长配合的几个方面</a:t>
            </a:r>
          </a:p>
        </p:txBody>
      </p:sp>
      <p:sp>
        <p:nvSpPr>
          <p:cNvPr id="39938" name="文本框 2"/>
          <p:cNvSpPr txBox="1">
            <a:spLocks noChangeArrowheads="1"/>
          </p:cNvSpPr>
          <p:nvPr/>
        </p:nvSpPr>
        <p:spPr bwMode="auto">
          <a:xfrm>
            <a:off x="2840038" y="1524000"/>
            <a:ext cx="69564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⒈控制好上学放学时间及业余时间。</a:t>
            </a:r>
          </a:p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希望家长督促孩子高质量完成作业。</a:t>
            </a:r>
          </a:p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严格控制孩子的零花钱。</a:t>
            </a:r>
          </a:p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不要把手机给孩子。</a:t>
            </a:r>
          </a:p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双休日期间尽量少外出。</a:t>
            </a:r>
          </a:p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每周找一定时间和孩子聊一聊各科学习上有什么问题，   给孩子创造良好的学习环境，多鼓励孩子，多与孩子一学生习。</a:t>
            </a:r>
          </a:p>
          <a:p>
            <a:r>
              <a:rPr lang="en-US" altLang="zh-CN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7.</a:t>
            </a:r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加强与班主任和任课老师的联系，帮助子女学好薄弱学科，使成绩得到总体提高。</a:t>
            </a:r>
          </a:p>
        </p:txBody>
      </p:sp>
      <p:sp>
        <p:nvSpPr>
          <p:cNvPr id="4" name="椭圆 3"/>
          <p:cNvSpPr/>
          <p:nvPr/>
        </p:nvSpPr>
        <p:spPr>
          <a:xfrm>
            <a:off x="2619375" y="5476875"/>
            <a:ext cx="190500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39940" name="组合 4"/>
          <p:cNvGrpSpPr>
            <a:grpSpLocks/>
          </p:cNvGrpSpPr>
          <p:nvPr/>
        </p:nvGrpSpPr>
        <p:grpSpPr bwMode="auto">
          <a:xfrm>
            <a:off x="2359025" y="568325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308225" y="5203825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" name="云形 1"/>
          <p:cNvSpPr/>
          <p:nvPr/>
        </p:nvSpPr>
        <p:spPr>
          <a:xfrm>
            <a:off x="9102725" y="1933575"/>
            <a:ext cx="1695450" cy="1120775"/>
          </a:xfrm>
          <a:prstGeom prst="cloud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云形 16"/>
          <p:cNvSpPr/>
          <p:nvPr/>
        </p:nvSpPr>
        <p:spPr>
          <a:xfrm rot="327651">
            <a:off x="1473200" y="3116263"/>
            <a:ext cx="1317625" cy="769937"/>
          </a:xfrm>
          <a:prstGeom prst="cloud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云形 17"/>
          <p:cNvSpPr/>
          <p:nvPr/>
        </p:nvSpPr>
        <p:spPr>
          <a:xfrm rot="327651">
            <a:off x="912813" y="4103688"/>
            <a:ext cx="673100" cy="409575"/>
          </a:xfrm>
          <a:prstGeom prst="cloud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5350" y="1524000"/>
            <a:ext cx="1347788" cy="13493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EDF492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24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946" name="Picture 14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家长会结束语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76582" y="1269949"/>
            <a:ext cx="5917904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家长们：</a:t>
            </a:r>
            <a:endParaRPr lang="en-US" altLang="zh-CN" sz="3200" b="1" dirty="0">
              <a:ln w="12700">
                <a:solidFill>
                  <a:srgbClr val="EDF492"/>
                </a:solidFill>
              </a:ln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       我们的目标是统一的，我们的任务是一致的，愿我们相互合作，把我们的学生，您的孩子，培养成学习勤奋，品质优良的优秀人才，为将来学生的升学、就业、乃至整个人生的发展打下坚实的良好的基础。 </a:t>
            </a:r>
          </a:p>
        </p:txBody>
      </p:sp>
      <p:sp>
        <p:nvSpPr>
          <p:cNvPr id="16" name="椭圆 15"/>
          <p:cNvSpPr/>
          <p:nvPr/>
        </p:nvSpPr>
        <p:spPr>
          <a:xfrm>
            <a:off x="2584450" y="5194300"/>
            <a:ext cx="190500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41988" name="组合 16"/>
          <p:cNvGrpSpPr>
            <a:grpSpLocks/>
          </p:cNvGrpSpPr>
          <p:nvPr/>
        </p:nvGrpSpPr>
        <p:grpSpPr bwMode="auto">
          <a:xfrm>
            <a:off x="2324100" y="5400675"/>
            <a:ext cx="7437438" cy="112713"/>
            <a:chOff x="2191392" y="1032672"/>
            <a:chExt cx="7437253" cy="113025"/>
          </a:xfrm>
        </p:grpSpPr>
        <p:sp>
          <p:nvSpPr>
            <p:cNvPr id="18" name="矩形 17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 rot="2331050">
            <a:off x="2273300" y="4921250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笑脸 1"/>
          <p:cNvSpPr/>
          <p:nvPr/>
        </p:nvSpPr>
        <p:spPr>
          <a:xfrm>
            <a:off x="1365250" y="2049463"/>
            <a:ext cx="1512888" cy="1511300"/>
          </a:xfrm>
          <a:prstGeom prst="smileyFace">
            <a:avLst/>
          </a:prstGeom>
          <a:blipFill>
            <a:blip r:embed="rId4"/>
            <a:stretch>
              <a:fillRect/>
            </a:stretch>
          </a:blipFill>
          <a:ln w="38100" cap="flat" cmpd="sng" algn="ctr">
            <a:solidFill>
              <a:srgbClr val="22462E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24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91" name="Picture 11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家长会结束语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34891" y="2268672"/>
            <a:ext cx="661067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让我们共同携双手</a:t>
            </a:r>
            <a:endParaRPr lang="en-US" altLang="zh-CN" sz="6000" b="1" dirty="0">
              <a:ln w="12700">
                <a:solidFill>
                  <a:srgbClr val="EDF492"/>
                </a:solidFill>
              </a:ln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托起明天的希望</a:t>
            </a:r>
            <a:r>
              <a:rPr lang="en-US" altLang="zh-CN" sz="60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!!!</a:t>
            </a:r>
            <a:endParaRPr lang="zh-CN" altLang="en-US" sz="6000" b="1" dirty="0">
              <a:ln w="12700">
                <a:solidFill>
                  <a:srgbClr val="EDF492"/>
                </a:solidFill>
              </a:ln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84450" y="4800600"/>
            <a:ext cx="190500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44036" name="组合 16"/>
          <p:cNvGrpSpPr>
            <a:grpSpLocks/>
          </p:cNvGrpSpPr>
          <p:nvPr/>
        </p:nvGrpSpPr>
        <p:grpSpPr bwMode="auto">
          <a:xfrm>
            <a:off x="2324100" y="5006975"/>
            <a:ext cx="7437438" cy="112713"/>
            <a:chOff x="2191392" y="1032672"/>
            <a:chExt cx="7437253" cy="113025"/>
          </a:xfrm>
        </p:grpSpPr>
        <p:sp>
          <p:nvSpPr>
            <p:cNvPr id="18" name="矩形 17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 rot="2331050">
            <a:off x="2273300" y="4527550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笑脸 1"/>
          <p:cNvSpPr/>
          <p:nvPr/>
        </p:nvSpPr>
        <p:spPr>
          <a:xfrm>
            <a:off x="1365250" y="1654175"/>
            <a:ext cx="1512888" cy="1512888"/>
          </a:xfrm>
          <a:prstGeom prst="smileyFace">
            <a:avLst/>
          </a:prstGeom>
          <a:blipFill>
            <a:blip r:embed="rId4"/>
            <a:stretch>
              <a:fillRect/>
            </a:stretch>
          </a:blipFill>
          <a:ln w="38100" cap="flat" cmpd="sng" algn="ctr">
            <a:solidFill>
              <a:srgbClr val="22462E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24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空心弧 2"/>
          <p:cNvSpPr/>
          <p:nvPr/>
        </p:nvSpPr>
        <p:spPr>
          <a:xfrm flipV="1">
            <a:off x="1104900" y="1924050"/>
            <a:ext cx="2033588" cy="1933575"/>
          </a:xfrm>
          <a:prstGeom prst="blockArc">
            <a:avLst>
              <a:gd name="adj1" fmla="val 10800000"/>
              <a:gd name="adj2" fmla="val 0"/>
              <a:gd name="adj3" fmla="val 10269"/>
            </a:avLst>
          </a:prstGeom>
          <a:blipFill>
            <a:blip r:embed="rId3"/>
            <a:stretch>
              <a:fillRect/>
            </a:stretch>
          </a:blipFill>
          <a:ln w="9525">
            <a:solidFill>
              <a:srgbClr val="D7F5AB"/>
            </a:solidFill>
            <a:miter lim="800000"/>
            <a:headEnd/>
            <a:tailEnd/>
          </a:ln>
        </p:spPr>
        <p:txBody>
          <a:bodyPr/>
          <a:lstStyle/>
          <a:p>
            <a:pPr algn="ctr" defTabSz="115196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57">
              <a:solidFill>
                <a:prstClr val="black"/>
              </a:solidFill>
              <a:latin typeface="Impact" pitchFamily="34" charset="0"/>
              <a:ea typeface="微软雅黑" pitchFamily="34" charset="-122"/>
            </a:endParaRPr>
          </a:p>
        </p:txBody>
      </p:sp>
      <p:pic>
        <p:nvPicPr>
          <p:cNvPr id="44040" name="Picture 12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/>
          <p:cNvSpPr>
            <a:spLocks/>
          </p:cNvSpPr>
          <p:nvPr/>
        </p:nvSpPr>
        <p:spPr bwMode="auto">
          <a:xfrm>
            <a:off x="-34925" y="523875"/>
            <a:ext cx="1841500" cy="2638425"/>
          </a:xfrm>
          <a:custGeom>
            <a:avLst/>
            <a:gdLst>
              <a:gd name="T0" fmla="*/ 2055 w 2055"/>
              <a:gd name="T1" fmla="*/ 3548 h 3548"/>
              <a:gd name="T2" fmla="*/ 0 w 2055"/>
              <a:gd name="T3" fmla="*/ 3548 h 3548"/>
              <a:gd name="T4" fmla="*/ 0 w 2055"/>
              <a:gd name="T5" fmla="*/ 0 h 3548"/>
              <a:gd name="T6" fmla="*/ 2055 w 2055"/>
              <a:gd name="T7" fmla="*/ 0 h 3548"/>
              <a:gd name="T8" fmla="*/ 959 w 2055"/>
              <a:gd name="T9" fmla="*/ 1774 h 3548"/>
              <a:gd name="T10" fmla="*/ 2055 w 2055"/>
              <a:gd name="T11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5" h="3548">
                <a:moveTo>
                  <a:pt x="2055" y="3548"/>
                </a:moveTo>
                <a:lnTo>
                  <a:pt x="0" y="3548"/>
                </a:lnTo>
                <a:lnTo>
                  <a:pt x="0" y="0"/>
                </a:lnTo>
                <a:lnTo>
                  <a:pt x="2055" y="0"/>
                </a:lnTo>
                <a:cubicBezTo>
                  <a:pt x="1407" y="317"/>
                  <a:pt x="959" y="992"/>
                  <a:pt x="959" y="1774"/>
                </a:cubicBezTo>
                <a:cubicBezTo>
                  <a:pt x="959" y="2555"/>
                  <a:pt x="1407" y="3231"/>
                  <a:pt x="2055" y="3548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rgbClr val="D7F5AB"/>
            </a:solidFill>
          </a:ln>
          <a:extLst/>
        </p:spPr>
        <p:txBody>
          <a:bodyPr lIns="102824" tIns="51412" rIns="102824" bIns="51412"/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 flipH="1">
            <a:off x="817563" y="3162300"/>
            <a:ext cx="1841500" cy="2638425"/>
          </a:xfrm>
          <a:custGeom>
            <a:avLst/>
            <a:gdLst>
              <a:gd name="T0" fmla="*/ 2055 w 2055"/>
              <a:gd name="T1" fmla="*/ 3548 h 3548"/>
              <a:gd name="T2" fmla="*/ 0 w 2055"/>
              <a:gd name="T3" fmla="*/ 3548 h 3548"/>
              <a:gd name="T4" fmla="*/ 0 w 2055"/>
              <a:gd name="T5" fmla="*/ 0 h 3548"/>
              <a:gd name="T6" fmla="*/ 2055 w 2055"/>
              <a:gd name="T7" fmla="*/ 0 h 3548"/>
              <a:gd name="T8" fmla="*/ 959 w 2055"/>
              <a:gd name="T9" fmla="*/ 1774 h 3548"/>
              <a:gd name="T10" fmla="*/ 2055 w 2055"/>
              <a:gd name="T11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5" h="3548">
                <a:moveTo>
                  <a:pt x="2055" y="3548"/>
                </a:moveTo>
                <a:lnTo>
                  <a:pt x="0" y="3548"/>
                </a:lnTo>
                <a:lnTo>
                  <a:pt x="0" y="0"/>
                </a:lnTo>
                <a:lnTo>
                  <a:pt x="2055" y="0"/>
                </a:lnTo>
                <a:cubicBezTo>
                  <a:pt x="1407" y="317"/>
                  <a:pt x="959" y="992"/>
                  <a:pt x="959" y="1774"/>
                </a:cubicBezTo>
                <a:cubicBezTo>
                  <a:pt x="959" y="2555"/>
                  <a:pt x="1407" y="3231"/>
                  <a:pt x="2055" y="3548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rgbClr val="D7F5AB"/>
            </a:solidFill>
          </a:ln>
          <a:extLst/>
        </p:spPr>
        <p:txBody>
          <a:bodyPr lIns="102824" tIns="51412" rIns="102824" bIns="51412"/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1309" y="1367500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179763" y="523875"/>
            <a:ext cx="7704137" cy="4752975"/>
          </a:xfrm>
          <a:prstGeom prst="roundRect">
            <a:avLst>
              <a:gd name="adj" fmla="val 6602"/>
            </a:avLst>
          </a:prstGeom>
          <a:noFill/>
          <a:ln w="19050" cap="flat" cmpd="sng" algn="ctr">
            <a:solidFill>
              <a:srgbClr val="D7F5AB"/>
            </a:solidFill>
            <a:prstDash val="solid"/>
          </a:ln>
          <a:effectLst/>
        </p:spPr>
        <p:txBody>
          <a:bodyPr lIns="106985" tIns="53492" rIns="106985" bIns="53492" anchor="ctr"/>
          <a:lstStyle/>
          <a:p>
            <a:pPr algn="ctr" defTabSz="125172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00" ker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378200" y="879475"/>
            <a:ext cx="73675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742" tIns="59870" rIns="119742" bIns="59870">
            <a:spAutoFit/>
          </a:bodyPr>
          <a:lstStyle/>
          <a:p>
            <a:pPr defTabSz="914400"/>
            <a:r>
              <a:rPr lang="zh-CN" altLang="en-US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尊敬的各位家长：</a:t>
            </a:r>
          </a:p>
          <a:p>
            <a:pPr defTabSz="914400"/>
            <a:r>
              <a:rPr lang="zh-CN" altLang="en-US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大家上午好！</a:t>
            </a:r>
          </a:p>
          <a:p>
            <a:pPr defTabSz="914400"/>
            <a:r>
              <a:rPr lang="zh-CN" altLang="en-US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首先感谢您百忙之中前来参加家长会。关心、帮助、督促孩子健康、全面发展是我们共同的心愿。</a:t>
            </a:r>
          </a:p>
          <a:p>
            <a:pPr defTabSz="914400"/>
            <a:r>
              <a:rPr lang="zh-CN" altLang="en-US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从某种意义上来说，我们对孩子的教育是双向的，必须家庭和学校积极配合才可能取得成效。在此</a:t>
            </a:r>
            <a:r>
              <a:rPr lang="en-US" altLang="zh-CN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我代表</a:t>
            </a:r>
            <a:r>
              <a:rPr lang="en-US" altLang="zh-CN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班所有的学生和任课老师对在座的家长表示衷心的感谢</a:t>
            </a:r>
            <a:r>
              <a:rPr lang="en-US" altLang="zh-CN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!</a:t>
            </a:r>
            <a:r>
              <a:rPr lang="zh-CN" altLang="en-US" sz="28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感谢您们对我们工作的支持与关心！</a:t>
            </a:r>
          </a:p>
          <a:p>
            <a:pPr defTabSz="914400"/>
            <a:r>
              <a:rPr lang="en-US" altLang="zh-CN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400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01856" y="2362933"/>
            <a:ext cx="639149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n w="6350">
                  <a:solidFill>
                    <a:srgbClr val="EDF492">
                      <a:alpha val="77000"/>
                    </a:srgbClr>
                  </a:solidFill>
                </a:ln>
                <a:blipFill dpi="0" rotWithShape="1">
                  <a:blip r:embed="rId3">
                    <a:alphaModFix amt="67000"/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衷心感谢各位家长的参与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93006" y="937067"/>
            <a:ext cx="428835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ln w="12700">
                  <a:solidFill>
                    <a:srgbClr val="EDF492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</p:txBody>
      </p:sp>
      <p:sp>
        <p:nvSpPr>
          <p:cNvPr id="6" name="矩形 5"/>
          <p:cNvSpPr/>
          <p:nvPr/>
        </p:nvSpPr>
        <p:spPr>
          <a:xfrm>
            <a:off x="1270000" y="2295525"/>
            <a:ext cx="8999538" cy="17463"/>
          </a:xfrm>
          <a:prstGeom prst="rect">
            <a:avLst/>
          </a:prstGeom>
          <a:blipFill dpi="0" rotWithShape="1">
            <a:blip r:embed="rId3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8761867" flipV="1">
            <a:off x="10028238" y="2011363"/>
            <a:ext cx="482600" cy="203200"/>
          </a:xfrm>
          <a:prstGeom prst="triangle">
            <a:avLst/>
          </a:prstGeom>
          <a:blipFill>
            <a:blip r:embed="rId5"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1">
              <a:solidFill>
                <a:prstClr val="white"/>
              </a:solidFill>
            </a:endParaRPr>
          </a:p>
        </p:txBody>
      </p:sp>
      <p:pic>
        <p:nvPicPr>
          <p:cNvPr id="46085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5041900"/>
            <a:ext cx="5762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图片 8"/>
          <p:cNvPicPr>
            <a:picLocks noChangeAspect="1"/>
          </p:cNvPicPr>
          <p:nvPr/>
        </p:nvPicPr>
        <p:blipFill>
          <a:blip r:embed="rId7"/>
          <a:srcRect l="58817" t="67096" r="27664" b="15492"/>
          <a:stretch>
            <a:fillRect/>
          </a:stretch>
        </p:blipFill>
        <p:spPr bwMode="auto">
          <a:xfrm>
            <a:off x="6804025" y="4025900"/>
            <a:ext cx="15605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图片 9"/>
          <p:cNvPicPr>
            <a:picLocks noChangeAspect="1"/>
          </p:cNvPicPr>
          <p:nvPr/>
        </p:nvPicPr>
        <p:blipFill>
          <a:blip r:embed="rId8">
            <a:clrChange>
              <a:clrFrom>
                <a:srgbClr val="EF1D2D"/>
              </a:clrFrom>
              <a:clrTo>
                <a:srgbClr val="EF1D2D">
                  <a:alpha val="0"/>
                </a:srgbClr>
              </a:clrTo>
            </a:clrChange>
          </a:blip>
          <a:srcRect l="35039" t="74677" r="53172" b="15492"/>
          <a:stretch>
            <a:fillRect/>
          </a:stretch>
        </p:blipFill>
        <p:spPr bwMode="auto">
          <a:xfrm>
            <a:off x="4060825" y="4518025"/>
            <a:ext cx="13604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图片 10"/>
          <p:cNvPicPr>
            <a:picLocks noChangeAspect="1"/>
          </p:cNvPicPr>
          <p:nvPr/>
        </p:nvPicPr>
        <p:blipFill>
          <a:blip r:embed="rId9"/>
          <a:srcRect l="53021" t="73137" r="40785" b="15491"/>
          <a:stretch>
            <a:fillRect/>
          </a:stretch>
        </p:blipFill>
        <p:spPr bwMode="auto">
          <a:xfrm>
            <a:off x="6135688" y="4418013"/>
            <a:ext cx="714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图片 11"/>
          <p:cNvPicPr>
            <a:picLocks noChangeAspect="1"/>
          </p:cNvPicPr>
          <p:nvPr/>
        </p:nvPicPr>
        <p:blipFill>
          <a:blip r:embed="rId10"/>
          <a:srcRect l="48225" t="81548" r="46512" b="15373"/>
          <a:stretch>
            <a:fillRect/>
          </a:stretch>
        </p:blipFill>
        <p:spPr bwMode="auto">
          <a:xfrm>
            <a:off x="5583238" y="4964113"/>
            <a:ext cx="606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图片 12"/>
          <p:cNvPicPr>
            <a:picLocks noChangeAspect="1"/>
          </p:cNvPicPr>
          <p:nvPr/>
        </p:nvPicPr>
        <p:blipFill>
          <a:blip r:embed="rId11"/>
          <a:srcRect l="27179" t="68282" r="64162" b="15492"/>
          <a:stretch>
            <a:fillRect/>
          </a:stretch>
        </p:blipFill>
        <p:spPr bwMode="auto">
          <a:xfrm>
            <a:off x="3154363" y="4103688"/>
            <a:ext cx="9985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3860708" y="3085005"/>
            <a:ext cx="37529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 w="6350">
                  <a:solidFill>
                    <a:srgbClr val="EDF492">
                      <a:alpha val="77000"/>
                    </a:srgbClr>
                  </a:solidFill>
                </a:ln>
                <a:blipFill dpi="0" rotWithShape="1">
                  <a:blip r:embed="rId3">
                    <a:alphaModFix amt="67000"/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祝您：家庭幸福  生活愉快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32"/>
          <p:cNvSpPr/>
          <p:nvPr/>
        </p:nvSpPr>
        <p:spPr>
          <a:xfrm>
            <a:off x="3471863" y="2874963"/>
            <a:ext cx="4557712" cy="2465387"/>
          </a:xfrm>
          <a:custGeom>
            <a:avLst/>
            <a:gdLst/>
            <a:ahLst/>
            <a:cxnLst/>
            <a:rect l="l" t="t" r="r" b="b"/>
            <a:pathLst>
              <a:path w="4824536" h="2606664">
                <a:moveTo>
                  <a:pt x="9816" y="0"/>
                </a:moveTo>
                <a:lnTo>
                  <a:pt x="176698" y="0"/>
                </a:lnTo>
                <a:cubicBezTo>
                  <a:pt x="169689" y="63981"/>
                  <a:pt x="166882" y="128861"/>
                  <a:pt x="166882" y="194397"/>
                </a:cubicBezTo>
                <a:cubicBezTo>
                  <a:pt x="166882" y="1434491"/>
                  <a:pt x="1172175" y="2439785"/>
                  <a:pt x="2412269" y="2439785"/>
                </a:cubicBezTo>
                <a:cubicBezTo>
                  <a:pt x="3652363" y="2439785"/>
                  <a:pt x="4657657" y="1434491"/>
                  <a:pt x="4657657" y="194397"/>
                </a:cubicBezTo>
                <a:lnTo>
                  <a:pt x="4647841" y="0"/>
                </a:lnTo>
                <a:lnTo>
                  <a:pt x="4814720" y="0"/>
                </a:lnTo>
                <a:cubicBezTo>
                  <a:pt x="4821926" y="64013"/>
                  <a:pt x="4824536" y="128900"/>
                  <a:pt x="4824536" y="194396"/>
                </a:cubicBezTo>
                <a:cubicBezTo>
                  <a:pt x="4824536" y="1526655"/>
                  <a:pt x="3744527" y="2606664"/>
                  <a:pt x="2412268" y="2606664"/>
                </a:cubicBezTo>
                <a:cubicBezTo>
                  <a:pt x="1080009" y="2606664"/>
                  <a:pt x="0" y="1526655"/>
                  <a:pt x="0" y="19439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 dirty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754438" y="1765300"/>
            <a:ext cx="1973262" cy="19716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ln w="3175">
                  <a:noFill/>
                </a:ln>
                <a:solidFill>
                  <a:srgbClr val="2246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家长会的目的</a:t>
            </a:r>
          </a:p>
        </p:txBody>
      </p:sp>
      <p:sp>
        <p:nvSpPr>
          <p:cNvPr id="32" name="椭圆 31"/>
          <p:cNvSpPr/>
          <p:nvPr/>
        </p:nvSpPr>
        <p:spPr>
          <a:xfrm>
            <a:off x="5794375" y="1765300"/>
            <a:ext cx="1973263" cy="19716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ln w="3175">
                  <a:noFill/>
                </a:ln>
                <a:solidFill>
                  <a:srgbClr val="2246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家长会的意义</a:t>
            </a:r>
          </a:p>
        </p:txBody>
      </p:sp>
      <p:sp>
        <p:nvSpPr>
          <p:cNvPr id="33" name="椭圆 32"/>
          <p:cNvSpPr/>
          <p:nvPr/>
        </p:nvSpPr>
        <p:spPr>
          <a:xfrm>
            <a:off x="4775200" y="3025775"/>
            <a:ext cx="1971675" cy="19716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EDF492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24" b="1" kern="0" dirty="0">
                <a:solidFill>
                  <a:srgbClr val="2246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家长会</a:t>
            </a:r>
          </a:p>
        </p:txBody>
      </p:sp>
      <p:grpSp>
        <p:nvGrpSpPr>
          <p:cNvPr id="11269" name="组合 1"/>
          <p:cNvGrpSpPr>
            <a:grpSpLocks/>
          </p:cNvGrpSpPr>
          <p:nvPr/>
        </p:nvGrpSpPr>
        <p:grpSpPr bwMode="auto">
          <a:xfrm>
            <a:off x="0" y="2686050"/>
            <a:ext cx="4127500" cy="361950"/>
            <a:chOff x="94" y="2685617"/>
            <a:chExt cx="4127010" cy="362011"/>
          </a:xfrm>
        </p:grpSpPr>
        <p:cxnSp>
          <p:nvCxnSpPr>
            <p:cNvPr id="11277" name="直接连接符 34"/>
            <p:cNvCxnSpPr>
              <a:cxnSpLocks noChangeShapeType="1"/>
            </p:cNvCxnSpPr>
            <p:nvPr/>
          </p:nvCxnSpPr>
          <p:spPr bwMode="auto">
            <a:xfrm>
              <a:off x="94" y="2875623"/>
              <a:ext cx="3780000" cy="0"/>
            </a:xfrm>
            <a:prstGeom prst="line">
              <a:avLst/>
            </a:prstGeom>
            <a:noFill/>
            <a:ln w="19050" algn="ctr">
              <a:solidFill>
                <a:srgbClr val="A0CF92"/>
              </a:solidFill>
              <a:round/>
              <a:headEnd/>
              <a:tailEnd/>
            </a:ln>
          </p:spPr>
        </p:cxnSp>
        <p:sp>
          <p:nvSpPr>
            <p:cNvPr id="36" name="椭圆 35"/>
            <p:cNvSpPr/>
            <p:nvPr/>
          </p:nvSpPr>
          <p:spPr>
            <a:xfrm>
              <a:off x="3765197" y="2685617"/>
              <a:ext cx="361907" cy="362011"/>
            </a:xfrm>
            <a:prstGeom prst="ellipse">
              <a:avLst/>
            </a:prstGeom>
            <a:solidFill>
              <a:srgbClr val="22462E"/>
            </a:solidFill>
            <a:ln w="3175" cap="flat" cmpd="sng" algn="ctr">
              <a:solidFill>
                <a:srgbClr val="A0CF9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1519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764" b="1" kern="0" dirty="0">
                  <a:solidFill>
                    <a:srgbClr val="A0CF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764" b="1" kern="0" dirty="0">
                <a:solidFill>
                  <a:srgbClr val="A0CF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0" name="TextBox 47"/>
          <p:cNvSpPr txBox="1">
            <a:spLocks noChangeArrowheads="1"/>
          </p:cNvSpPr>
          <p:nvPr/>
        </p:nvSpPr>
        <p:spPr bwMode="auto">
          <a:xfrm>
            <a:off x="442913" y="2990850"/>
            <a:ext cx="30146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50938"/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为加强老师与家长、家长与家长、家长与学生之间的联系，相互交流，共同提高，促进学生的成人与成才。</a:t>
            </a:r>
          </a:p>
        </p:txBody>
      </p:sp>
      <p:grpSp>
        <p:nvGrpSpPr>
          <p:cNvPr id="11271" name="组合 2"/>
          <p:cNvGrpSpPr>
            <a:grpSpLocks/>
          </p:cNvGrpSpPr>
          <p:nvPr/>
        </p:nvGrpSpPr>
        <p:grpSpPr bwMode="auto">
          <a:xfrm>
            <a:off x="7394575" y="2686050"/>
            <a:ext cx="4117975" cy="361950"/>
            <a:chOff x="7395194" y="2685611"/>
            <a:chExt cx="4118005" cy="362010"/>
          </a:xfrm>
        </p:grpSpPr>
        <p:cxnSp>
          <p:nvCxnSpPr>
            <p:cNvPr id="11275" name="直接连接符 28"/>
            <p:cNvCxnSpPr>
              <a:cxnSpLocks noChangeShapeType="1"/>
            </p:cNvCxnSpPr>
            <p:nvPr/>
          </p:nvCxnSpPr>
          <p:spPr bwMode="auto">
            <a:xfrm flipV="1">
              <a:off x="7553199" y="2866616"/>
              <a:ext cx="3960000" cy="9001"/>
            </a:xfrm>
            <a:prstGeom prst="line">
              <a:avLst/>
            </a:prstGeom>
            <a:noFill/>
            <a:ln w="19050" algn="ctr">
              <a:solidFill>
                <a:srgbClr val="A0CF92"/>
              </a:solidFill>
              <a:round/>
              <a:headEnd/>
              <a:tailEnd/>
            </a:ln>
          </p:spPr>
        </p:cxnSp>
        <p:sp>
          <p:nvSpPr>
            <p:cNvPr id="40" name="椭圆 39"/>
            <p:cNvSpPr/>
            <p:nvPr/>
          </p:nvSpPr>
          <p:spPr>
            <a:xfrm>
              <a:off x="7395194" y="2685611"/>
              <a:ext cx="361953" cy="362010"/>
            </a:xfrm>
            <a:prstGeom prst="ellipse">
              <a:avLst/>
            </a:prstGeom>
            <a:solidFill>
              <a:srgbClr val="22462E"/>
            </a:solidFill>
            <a:ln w="3175" cap="flat" cmpd="sng" algn="ctr">
              <a:solidFill>
                <a:srgbClr val="A0CF9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1519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764" b="1" kern="0" dirty="0">
                  <a:solidFill>
                    <a:srgbClr val="A0CF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764" b="1" kern="0" dirty="0">
                <a:solidFill>
                  <a:srgbClr val="A0CF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2" name="TextBox 48"/>
          <p:cNvSpPr txBox="1">
            <a:spLocks noChangeArrowheads="1"/>
          </p:cNvSpPr>
          <p:nvPr/>
        </p:nvSpPr>
        <p:spPr bwMode="auto">
          <a:xfrm>
            <a:off x="8091488" y="2957513"/>
            <a:ext cx="37544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50938"/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三个方面可以说明：</a:t>
            </a:r>
          </a:p>
          <a:p>
            <a:pPr defTabSz="1150938"/>
            <a:endParaRPr lang="zh-CN" altLang="en-US" sz="2000" b="1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50938"/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一、孩子是您生命的延续；</a:t>
            </a:r>
          </a:p>
          <a:p>
            <a:pPr defTabSz="1150938"/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二、孩子是我工作的寄托；</a:t>
            </a:r>
          </a:p>
          <a:p>
            <a:pPr defTabSz="1150938"/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三、孩子是自己命运的主宰体。</a:t>
            </a:r>
          </a:p>
        </p:txBody>
      </p:sp>
      <p:sp>
        <p:nvSpPr>
          <p:cNvPr id="11273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此次家长会的目的和意义</a:t>
            </a:r>
          </a:p>
        </p:txBody>
      </p:sp>
      <p:pic>
        <p:nvPicPr>
          <p:cNvPr id="11274" name="Picture 15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学生学习成绩情况</a:t>
            </a:r>
          </a:p>
        </p:txBody>
      </p:sp>
      <p:sp>
        <p:nvSpPr>
          <p:cNvPr id="4" name="椭圆 3"/>
          <p:cNvSpPr/>
          <p:nvPr/>
        </p:nvSpPr>
        <p:spPr>
          <a:xfrm>
            <a:off x="2427288" y="1520825"/>
            <a:ext cx="188912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3315" name="组合 4"/>
          <p:cNvGrpSpPr>
            <a:grpSpLocks/>
          </p:cNvGrpSpPr>
          <p:nvPr/>
        </p:nvGrpSpPr>
        <p:grpSpPr bwMode="auto">
          <a:xfrm>
            <a:off x="2165350" y="172720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114550" y="1247775"/>
            <a:ext cx="312738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" name="右箭头标注 9"/>
          <p:cNvSpPr/>
          <p:nvPr/>
        </p:nvSpPr>
        <p:spPr>
          <a:xfrm rot="16200000" flipV="1">
            <a:off x="4092575" y="-741362"/>
            <a:ext cx="3355975" cy="8991600"/>
          </a:xfrm>
          <a:prstGeom prst="rightArrowCallout">
            <a:avLst>
              <a:gd name="adj1" fmla="val 59459"/>
              <a:gd name="adj2" fmla="val 53156"/>
              <a:gd name="adj3" fmla="val 9872"/>
              <a:gd name="adj4" fmla="val 84308"/>
            </a:avLst>
          </a:prstGeom>
          <a:noFill/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8" name="文本框 10"/>
          <p:cNvSpPr txBox="1">
            <a:spLocks noChangeArrowheads="1"/>
          </p:cNvSpPr>
          <p:nvPr/>
        </p:nvSpPr>
        <p:spPr bwMode="auto">
          <a:xfrm>
            <a:off x="2376488" y="2759075"/>
            <a:ext cx="80121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张国悦    杨浩      王学银</a:t>
            </a:r>
          </a:p>
          <a:p>
            <a:r>
              <a:rPr lang="zh-CN" altLang="en-US" sz="4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王文杰    张帅      王永林</a:t>
            </a:r>
          </a:p>
          <a:p>
            <a:r>
              <a:rPr lang="zh-CN" altLang="en-US" sz="4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金阳       路雨婕   贾逸   路雨娇</a:t>
            </a:r>
          </a:p>
        </p:txBody>
      </p:sp>
      <p:sp>
        <p:nvSpPr>
          <p:cNvPr id="12" name="右箭头标注 11"/>
          <p:cNvSpPr/>
          <p:nvPr/>
        </p:nvSpPr>
        <p:spPr>
          <a:xfrm rot="16200000" flipV="1">
            <a:off x="3098800" y="4999038"/>
            <a:ext cx="936625" cy="768350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标注 12"/>
          <p:cNvSpPr/>
          <p:nvPr/>
        </p:nvSpPr>
        <p:spPr>
          <a:xfrm rot="16200000" flipV="1">
            <a:off x="7417594" y="4999831"/>
            <a:ext cx="936625" cy="766763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1" name="Picture 14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3270250" y="1133475"/>
            <a:ext cx="626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36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6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）（</a:t>
            </a:r>
            <a:r>
              <a:rPr lang="en-US" altLang="zh-CN" sz="36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）班的年级前</a:t>
            </a:r>
            <a:r>
              <a:rPr lang="en-US" altLang="zh-CN" sz="36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本班学生学习成绩情况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27780" y="1103773"/>
            <a:ext cx="52629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综合成绩有所进步的学生</a:t>
            </a:r>
          </a:p>
        </p:txBody>
      </p:sp>
      <p:sp>
        <p:nvSpPr>
          <p:cNvPr id="4" name="椭圆 3"/>
          <p:cNvSpPr/>
          <p:nvPr/>
        </p:nvSpPr>
        <p:spPr>
          <a:xfrm>
            <a:off x="2427288" y="1520825"/>
            <a:ext cx="188912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5364" name="组合 4"/>
          <p:cNvGrpSpPr>
            <a:grpSpLocks/>
          </p:cNvGrpSpPr>
          <p:nvPr/>
        </p:nvGrpSpPr>
        <p:grpSpPr bwMode="auto">
          <a:xfrm>
            <a:off x="2165350" y="172720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114550" y="1247775"/>
            <a:ext cx="312738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" name="右箭头标注 9"/>
          <p:cNvSpPr/>
          <p:nvPr/>
        </p:nvSpPr>
        <p:spPr>
          <a:xfrm rot="16200000" flipV="1">
            <a:off x="4092575" y="-741362"/>
            <a:ext cx="3355975" cy="8991600"/>
          </a:xfrm>
          <a:prstGeom prst="rightArrowCallout">
            <a:avLst>
              <a:gd name="adj1" fmla="val 59459"/>
              <a:gd name="adj2" fmla="val 53156"/>
              <a:gd name="adj3" fmla="val 9872"/>
              <a:gd name="adj4" fmla="val 84308"/>
            </a:avLst>
          </a:prstGeom>
          <a:noFill/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文本框 10"/>
          <p:cNvSpPr txBox="1">
            <a:spLocks noChangeArrowheads="1"/>
          </p:cNvSpPr>
          <p:nvPr/>
        </p:nvSpPr>
        <p:spPr bwMode="auto">
          <a:xfrm>
            <a:off x="1625600" y="2944813"/>
            <a:ext cx="81041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）班：金阳 麻富泉 马敬陈 许诺 刘勇奇</a:t>
            </a:r>
          </a:p>
          <a:p>
            <a:endParaRPr lang="zh-CN" altLang="en-US" sz="3200" b="1">
              <a:solidFill>
                <a:srgbClr val="D7F5AB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）班：龚浩 邢兆静 曹晓东 叶宇 胡香香</a:t>
            </a:r>
          </a:p>
        </p:txBody>
      </p:sp>
      <p:sp>
        <p:nvSpPr>
          <p:cNvPr id="12" name="右箭头标注 11"/>
          <p:cNvSpPr/>
          <p:nvPr/>
        </p:nvSpPr>
        <p:spPr>
          <a:xfrm rot="16200000" flipV="1">
            <a:off x="3098800" y="4999038"/>
            <a:ext cx="936625" cy="768350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标注 12"/>
          <p:cNvSpPr/>
          <p:nvPr/>
        </p:nvSpPr>
        <p:spPr>
          <a:xfrm rot="16200000" flipV="1">
            <a:off x="7417594" y="4999831"/>
            <a:ext cx="936625" cy="766763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0" name="Picture 14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让我们共同面对问题</a:t>
            </a:r>
          </a:p>
        </p:txBody>
      </p:sp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3900488" y="1658938"/>
            <a:ext cx="52085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初二阶段的学生刚好是处于人生的第二次断乳期（心理断乳期），其生理特征已进入青春期，在心理上自我感觉已是成年人，但由于知识、生活实际能力还欠缺，所以这个阶段的孩子最容易出现问题，若过渡不好将影响其一生。 </a:t>
            </a:r>
          </a:p>
        </p:txBody>
      </p:sp>
      <p:sp>
        <p:nvSpPr>
          <p:cNvPr id="4" name="椭圆 3"/>
          <p:cNvSpPr/>
          <p:nvPr/>
        </p:nvSpPr>
        <p:spPr>
          <a:xfrm>
            <a:off x="2584450" y="4984750"/>
            <a:ext cx="190500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17412" name="组合 4"/>
          <p:cNvGrpSpPr>
            <a:grpSpLocks/>
          </p:cNvGrpSpPr>
          <p:nvPr/>
        </p:nvGrpSpPr>
        <p:grpSpPr bwMode="auto">
          <a:xfrm>
            <a:off x="2324100" y="5191125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273300" y="4711700"/>
            <a:ext cx="311150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右箭头 9"/>
          <p:cNvSpPr/>
          <p:nvPr/>
        </p:nvSpPr>
        <p:spPr>
          <a:xfrm rot="18268326">
            <a:off x="2144713" y="2700338"/>
            <a:ext cx="1768475" cy="1177925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15849629">
            <a:off x="1441451" y="2286000"/>
            <a:ext cx="1255712" cy="801687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4" b="1" kern="0">
              <a:solidFill>
                <a:srgbClr val="0456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6" name="Picture 12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关于“初二现象”中的学生表现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70207" y="1103773"/>
            <a:ext cx="38779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一、学习成绩下降</a:t>
            </a:r>
          </a:p>
        </p:txBody>
      </p:sp>
      <p:sp>
        <p:nvSpPr>
          <p:cNvPr id="4" name="椭圆 3"/>
          <p:cNvSpPr/>
          <p:nvPr/>
        </p:nvSpPr>
        <p:spPr>
          <a:xfrm>
            <a:off x="2427288" y="1520825"/>
            <a:ext cx="188912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19460" name="组合 4"/>
          <p:cNvGrpSpPr>
            <a:grpSpLocks/>
          </p:cNvGrpSpPr>
          <p:nvPr/>
        </p:nvGrpSpPr>
        <p:grpSpPr bwMode="auto">
          <a:xfrm>
            <a:off x="2165350" y="172720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114550" y="1247775"/>
            <a:ext cx="312738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右箭头标注 9"/>
          <p:cNvSpPr/>
          <p:nvPr/>
        </p:nvSpPr>
        <p:spPr>
          <a:xfrm rot="5400000">
            <a:off x="3929856" y="-613568"/>
            <a:ext cx="3592513" cy="8991600"/>
          </a:xfrm>
          <a:prstGeom prst="rightArrowCallout">
            <a:avLst/>
          </a:prstGeom>
          <a:noFill/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文本框 10"/>
          <p:cNvSpPr txBox="1">
            <a:spLocks noChangeArrowheads="1"/>
          </p:cNvSpPr>
          <p:nvPr/>
        </p:nvSpPr>
        <p:spPr bwMode="auto">
          <a:xfrm>
            <a:off x="1833563" y="2238375"/>
            <a:ext cx="8105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在学习上，初二是一个分水岭，一部分学生在初二进步很快，由成绩中等上升为优秀，但也有一部分学生存在畏难情绪，将心思用在学习之外，成绩迅速下降，对学习失去兴趣，自暴自弃，从此一蹶不振。这样的学生到了初三往往很难有所突破，中考的失利难以避免。</a:t>
            </a:r>
          </a:p>
        </p:txBody>
      </p:sp>
      <p:sp>
        <p:nvSpPr>
          <p:cNvPr id="13" name="右箭头标注 12"/>
          <p:cNvSpPr/>
          <p:nvPr/>
        </p:nvSpPr>
        <p:spPr>
          <a:xfrm rot="5400000">
            <a:off x="3163094" y="4307682"/>
            <a:ext cx="933450" cy="766762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右箭头标注 14"/>
          <p:cNvSpPr/>
          <p:nvPr/>
        </p:nvSpPr>
        <p:spPr>
          <a:xfrm rot="5400000">
            <a:off x="7481888" y="4306888"/>
            <a:ext cx="933450" cy="768350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6" name="Picture 14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关于“初二现象”中的学生表现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70207" y="1103773"/>
            <a:ext cx="38779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二、逆反心理严重</a:t>
            </a:r>
          </a:p>
        </p:txBody>
      </p:sp>
      <p:sp>
        <p:nvSpPr>
          <p:cNvPr id="4" name="椭圆 3"/>
          <p:cNvSpPr/>
          <p:nvPr/>
        </p:nvSpPr>
        <p:spPr>
          <a:xfrm>
            <a:off x="2427288" y="1520825"/>
            <a:ext cx="188912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21508" name="组合 4"/>
          <p:cNvGrpSpPr>
            <a:grpSpLocks/>
          </p:cNvGrpSpPr>
          <p:nvPr/>
        </p:nvGrpSpPr>
        <p:grpSpPr bwMode="auto">
          <a:xfrm>
            <a:off x="2165350" y="172720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/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114550" y="1247775"/>
            <a:ext cx="312738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右箭头标注 9"/>
          <p:cNvSpPr/>
          <p:nvPr/>
        </p:nvSpPr>
        <p:spPr>
          <a:xfrm rot="5400000">
            <a:off x="3929856" y="-613568"/>
            <a:ext cx="3592513" cy="8991600"/>
          </a:xfrm>
          <a:prstGeom prst="rightArrowCallout">
            <a:avLst/>
          </a:prstGeom>
          <a:noFill/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文本框 10"/>
          <p:cNvSpPr txBox="1">
            <a:spLocks noChangeArrowheads="1"/>
          </p:cNvSpPr>
          <p:nvPr/>
        </p:nvSpPr>
        <p:spPr bwMode="auto">
          <a:xfrm>
            <a:off x="1822450" y="2381250"/>
            <a:ext cx="8104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老师们分析，初二学生的另一特点是“不服管教”。一些学生对老师</a:t>
            </a:r>
            <a:r>
              <a:rPr lang="en-US" altLang="zh-CN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﹑</a:t>
            </a:r>
            <a:r>
              <a:rPr lang="zh-CN" altLang="en-US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家长的批评不再虚心接受，开始反驳</a:t>
            </a:r>
            <a:r>
              <a:rPr lang="en-US" altLang="zh-CN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﹑</a:t>
            </a:r>
            <a:r>
              <a:rPr lang="zh-CN" altLang="en-US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顶撞，甚至嘲笑师长，越是父母</a:t>
            </a:r>
            <a:r>
              <a:rPr lang="en-US" altLang="zh-CN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﹑</a:t>
            </a:r>
            <a:r>
              <a:rPr lang="zh-CN" altLang="en-US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老师不让做的事，他们越起劲，一定要和师长“对着干”。</a:t>
            </a:r>
          </a:p>
        </p:txBody>
      </p:sp>
      <p:sp>
        <p:nvSpPr>
          <p:cNvPr id="13" name="右箭头标注 12"/>
          <p:cNvSpPr/>
          <p:nvPr/>
        </p:nvSpPr>
        <p:spPr>
          <a:xfrm rot="5400000">
            <a:off x="3163094" y="4307682"/>
            <a:ext cx="933450" cy="766762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右箭头标注 14"/>
          <p:cNvSpPr/>
          <p:nvPr/>
        </p:nvSpPr>
        <p:spPr>
          <a:xfrm rot="5400000">
            <a:off x="7481888" y="4306888"/>
            <a:ext cx="933450" cy="768350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D7F5AB"/>
            </a:solidFill>
            <a:prstDash val="solid"/>
          </a:ln>
          <a:effectLst/>
        </p:spPr>
        <p:txBody>
          <a:bodyPr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14" name="Picture 14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66"/>
          <p:cNvSpPr txBox="1">
            <a:spLocks noChangeArrowheads="1"/>
          </p:cNvSpPr>
          <p:nvPr/>
        </p:nvSpPr>
        <p:spPr bwMode="auto">
          <a:xfrm>
            <a:off x="2840038" y="303213"/>
            <a:ext cx="5165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4" tIns="51412" rIns="102824" bIns="51412">
            <a:spAutoFit/>
          </a:bodyPr>
          <a:lstStyle/>
          <a:p>
            <a:r>
              <a:rPr lang="zh-CN" altLang="en-US" sz="24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关于“初二现象”中的学生表现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70207" y="1103773"/>
            <a:ext cx="38779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2700">
                  <a:solidFill>
                    <a:srgbClr val="EDF492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三、容易交友不慎</a:t>
            </a:r>
          </a:p>
        </p:txBody>
      </p:sp>
      <p:sp>
        <p:nvSpPr>
          <p:cNvPr id="4" name="椭圆 3"/>
          <p:cNvSpPr/>
          <p:nvPr/>
        </p:nvSpPr>
        <p:spPr>
          <a:xfrm>
            <a:off x="2427288" y="1520825"/>
            <a:ext cx="188912" cy="1857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3556" name="组合 4"/>
          <p:cNvGrpSpPr>
            <a:grpSpLocks/>
          </p:cNvGrpSpPr>
          <p:nvPr/>
        </p:nvGrpSpPr>
        <p:grpSpPr bwMode="auto">
          <a:xfrm>
            <a:off x="2165350" y="1727200"/>
            <a:ext cx="7437438" cy="112713"/>
            <a:chOff x="2191392" y="1032672"/>
            <a:chExt cx="7437253" cy="113025"/>
          </a:xfrm>
        </p:grpSpPr>
        <p:sp>
          <p:nvSpPr>
            <p:cNvPr id="6" name="矩形 5"/>
            <p:cNvSpPr/>
            <p:nvPr/>
          </p:nvSpPr>
          <p:spPr>
            <a:xfrm flipV="1">
              <a:off x="2299339" y="1080429"/>
              <a:ext cx="7226120" cy="23879"/>
            </a:xfrm>
            <a:prstGeom prst="rect">
              <a:avLst/>
            </a:prstGeom>
            <a:blipFill dpi="0" rotWithShape="1">
              <a:blip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1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191392" y="1032672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514348" y="1034264"/>
              <a:ext cx="114297" cy="1114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 rot="2331050">
            <a:off x="2114550" y="1247775"/>
            <a:ext cx="312738" cy="317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" name="右箭头标注 9"/>
          <p:cNvSpPr>
            <a:spLocks noChangeArrowheads="1"/>
          </p:cNvSpPr>
          <p:nvPr/>
        </p:nvSpPr>
        <p:spPr bwMode="auto">
          <a:xfrm rot="5400000">
            <a:off x="3529013" y="-212725"/>
            <a:ext cx="4394200" cy="8991600"/>
          </a:xfrm>
          <a:prstGeom prst="rightArrowCallout">
            <a:avLst>
              <a:gd name="adj1" fmla="val 20443"/>
              <a:gd name="adj2" fmla="val 20434"/>
              <a:gd name="adj3" fmla="val 25000"/>
              <a:gd name="adj4" fmla="val 64977"/>
            </a:avLst>
          </a:prstGeom>
          <a:noFill/>
          <a:ln w="9525" algn="ctr">
            <a:solidFill>
              <a:srgbClr val="D7F5AB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defTabSz="11519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srgbClr val="2246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文本框 10"/>
          <p:cNvSpPr txBox="1">
            <a:spLocks noChangeArrowheads="1"/>
          </p:cNvSpPr>
          <p:nvPr/>
        </p:nvSpPr>
        <p:spPr bwMode="auto">
          <a:xfrm>
            <a:off x="1698625" y="2339975"/>
            <a:ext cx="81041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400">
                <a:solidFill>
                  <a:srgbClr val="D7F5AB"/>
                </a:solidFill>
                <a:latin typeface="微软雅黑" pitchFamily="34" charset="-122"/>
                <a:ea typeface="微软雅黑" pitchFamily="34" charset="-122"/>
              </a:rPr>
              <a:t>初二学生自我意识逐渐发展，他们有了一定的评价能力，一些行为与做法，希望得到老师和学生的理解。但由于他们的思维独立性和批判性还处于萌芽阶段，容易受外界影响。如有些学生有点成绩就盲目自满，认为高人一等，遇挫折时则盲目自卑，垂头丧气，而且他们彼此之间情绪感染性极强，做好事和做坏事都有从众心理，甚至拉帮结派等现象。</a:t>
            </a:r>
          </a:p>
        </p:txBody>
      </p:sp>
      <p:pic>
        <p:nvPicPr>
          <p:cNvPr id="23560" name="Picture 14" descr="QQ图片2018042511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27000"/>
            <a:ext cx="3354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3614</TotalTime>
  <Words>1906</Words>
  <Application>Microsoft Office PowerPoint</Application>
  <PresentationFormat>自定义</PresentationFormat>
  <Paragraphs>102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Calibri Light</vt:lpstr>
      <vt:lpstr>Calibri</vt:lpstr>
      <vt:lpstr>微软雅黑</vt:lpstr>
      <vt:lpstr>Office 主题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cxz</cp:lastModifiedBy>
  <cp:revision>7</cp:revision>
  <dcterms:created xsi:type="dcterms:W3CDTF">2016-09-11T14:09:28Z</dcterms:created>
  <dcterms:modified xsi:type="dcterms:W3CDTF">2018-05-14T06:11:18Z</dcterms:modified>
</cp:coreProperties>
</file>