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sldIdLst>
    <p:sldId id="256" r:id="rId3"/>
    <p:sldId id="291" r:id="rId4"/>
    <p:sldId id="290" r:id="rId5"/>
    <p:sldId id="257" r:id="rId6"/>
    <p:sldId id="258" r:id="rId7"/>
    <p:sldId id="259" r:id="rId8"/>
    <p:sldId id="260" r:id="rId9"/>
    <p:sldId id="292" r:id="rId10"/>
    <p:sldId id="263" r:id="rId11"/>
    <p:sldId id="278" r:id="rId12"/>
    <p:sldId id="277" r:id="rId13"/>
    <p:sldId id="279" r:id="rId14"/>
    <p:sldId id="283" r:id="rId15"/>
    <p:sldId id="268" r:id="rId16"/>
    <p:sldId id="269" r:id="rId17"/>
    <p:sldId id="284" r:id="rId18"/>
    <p:sldId id="270" r:id="rId19"/>
    <p:sldId id="293" r:id="rId20"/>
    <p:sldId id="272" r:id="rId21"/>
  </p:sldIdLst>
  <p:sldSz cx="10080625" cy="5670550"/>
  <p:notesSz cx="7559675" cy="106918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ejaVu Sans"/>
        <a:cs typeface="DejaVu San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ejaVu Sans"/>
        <a:cs typeface="DejaVu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78" y="-102"/>
      </p:cViewPr>
      <p:guideLst>
        <p:guide orient="horz" pos="1786"/>
        <p:guide pos="317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36800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36800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308556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308556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308556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60000" y="72000"/>
            <a:ext cx="8424000" cy="5007600"/>
          </a:xfrm>
          <a:prstGeom prst="rect">
            <a:avLst/>
          </a:prstGeom>
        </p:spPr>
        <p:txBody>
          <a:bodyPr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71560" y="136800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639120" y="136800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639120" y="308556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71560" y="308556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504000" y="3085560"/>
            <a:ext cx="292104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9072000" cy="3288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60000" y="72000"/>
            <a:ext cx="8424000" cy="5007600"/>
          </a:xfrm>
          <a:prstGeom prst="rect">
            <a:avLst/>
          </a:prstGeom>
        </p:spPr>
        <p:txBody>
          <a:bodyPr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000" y="308556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3288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328824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152680" y="308556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60000" y="72000"/>
            <a:ext cx="8424000" cy="108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152680" y="1368000"/>
            <a:ext cx="442692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504000" y="3085560"/>
            <a:ext cx="9072000" cy="156816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079038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PlaceHolder 1"/>
          <p:cNvSpPr>
            <a:spLocks noGrp="1"/>
          </p:cNvSpPr>
          <p:nvPr>
            <p:ph type="title"/>
          </p:nvPr>
        </p:nvSpPr>
        <p:spPr bwMode="auto">
          <a:xfrm>
            <a:off x="360363" y="71438"/>
            <a:ext cx="84232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单击鼠标编辑标题文字格式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3238" y="1368425"/>
            <a:ext cx="9072562" cy="32877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de-DE"/>
              <a:t>单击鼠标编辑大纲文字格式</a:t>
            </a:r>
          </a:p>
          <a:p>
            <a:pPr lvl="1"/>
            <a:r>
              <a:rPr lang="de-DE"/>
              <a:t>第二个大纲级</a:t>
            </a:r>
          </a:p>
          <a:p>
            <a:pPr lvl="2"/>
            <a:r>
              <a:rPr lang="de-DE"/>
              <a:t>第三大纲级别</a:t>
            </a:r>
          </a:p>
          <a:p>
            <a:pPr lvl="3"/>
            <a:r>
              <a:rPr lang="de-DE"/>
              <a:t>第四大纲级别</a:t>
            </a:r>
          </a:p>
          <a:p>
            <a:pPr lvl="4"/>
            <a:r>
              <a:rPr lang="de-DE"/>
              <a:t>第五大纲级别</a:t>
            </a:r>
          </a:p>
          <a:p>
            <a:pPr lvl="5"/>
            <a:r>
              <a:rPr lang="de-DE"/>
              <a:t>第六大纲级别</a:t>
            </a:r>
          </a:p>
          <a:p>
            <a:pPr lvl="6"/>
            <a:r>
              <a:rPr lang="de-DE"/>
              <a:t>第七大纲级别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/>
          </p:nvPr>
        </p:nvSpPr>
        <p:spPr>
          <a:xfrm>
            <a:off x="1223963" y="5165725"/>
            <a:ext cx="1628775" cy="3905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&lt;日期/时间&gt;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3448050" y="5165725"/>
            <a:ext cx="3194050" cy="390525"/>
          </a:xfrm>
          <a:prstGeom prst="rect">
            <a:avLst/>
          </a:prstGeo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&lt;页脚&gt;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7227888" y="5165725"/>
            <a:ext cx="2347912" cy="390525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defRPr>
            </a:lvl1pPr>
          </a:lstStyle>
          <a:p>
            <a:pPr>
              <a:defRPr/>
            </a:pPr>
            <a:fld id="{B009CD9C-00DA-48CA-8839-D273632B4FC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-1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10079038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PlaceHolder 1"/>
          <p:cNvSpPr>
            <a:spLocks noGrp="1"/>
          </p:cNvSpPr>
          <p:nvPr>
            <p:ph type="title"/>
          </p:nvPr>
        </p:nvSpPr>
        <p:spPr bwMode="auto">
          <a:xfrm>
            <a:off x="360363" y="71438"/>
            <a:ext cx="842327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单击鼠标编辑标题文字格式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3238" y="1368425"/>
            <a:ext cx="9072562" cy="32877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r>
              <a:rPr lang="de-DE"/>
              <a:t>单击鼠标编辑大纲文字格式</a:t>
            </a:r>
          </a:p>
          <a:p>
            <a:pPr lvl="1"/>
            <a:r>
              <a:rPr lang="de-DE"/>
              <a:t>第二个大纲级</a:t>
            </a:r>
          </a:p>
          <a:p>
            <a:pPr lvl="2"/>
            <a:r>
              <a:rPr lang="de-DE"/>
              <a:t>第三大纲级别</a:t>
            </a:r>
          </a:p>
          <a:p>
            <a:pPr lvl="3"/>
            <a:r>
              <a:rPr lang="de-DE"/>
              <a:t>第四大纲级别</a:t>
            </a:r>
          </a:p>
          <a:p>
            <a:pPr lvl="4"/>
            <a:r>
              <a:rPr lang="de-DE"/>
              <a:t>第五大纲级别</a:t>
            </a:r>
          </a:p>
          <a:p>
            <a:pPr lvl="5"/>
            <a:r>
              <a:rPr lang="de-DE"/>
              <a:t>第六大纲级别</a:t>
            </a:r>
          </a:p>
          <a:p>
            <a:pPr lvl="6"/>
            <a:r>
              <a:rPr lang="de-DE"/>
              <a:t>第七大纲级别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/>
          </p:nvPr>
        </p:nvSpPr>
        <p:spPr>
          <a:xfrm>
            <a:off x="1223963" y="5165725"/>
            <a:ext cx="1628775" cy="390525"/>
          </a:xfrm>
          <a:prstGeom prst="rect">
            <a:avLst/>
          </a:prstGeom>
        </p:spPr>
        <p:txBody>
          <a:bodyPr lIns="0" tIns="0" rIns="0" bIns="0"/>
          <a:lstStyle>
            <a:lvl1pPr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&lt;日期/时间&gt;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ftr"/>
          </p:nvPr>
        </p:nvSpPr>
        <p:spPr>
          <a:xfrm>
            <a:off x="3448050" y="5165725"/>
            <a:ext cx="3194050" cy="390525"/>
          </a:xfrm>
          <a:prstGeom prst="rect">
            <a:avLst/>
          </a:prstGeom>
        </p:spPr>
        <p:txBody>
          <a:bodyPr lIns="0" tIns="0" rIns="0" bIns="0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&lt;页脚&gt;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/>
          </p:nvPr>
        </p:nvSpPr>
        <p:spPr>
          <a:xfrm>
            <a:off x="7227888" y="5165725"/>
            <a:ext cx="2347912" cy="390525"/>
          </a:xfrm>
          <a:prstGeom prst="rect">
            <a:avLst/>
          </a:prstGeom>
        </p:spPr>
        <p:txBody>
          <a:bodyPr lIns="0" tIns="0" rIns="0" bIns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defRPr>
            </a:lvl1pPr>
          </a:lstStyle>
          <a:p>
            <a:pPr>
              <a:defRPr/>
            </a:pPr>
            <a:fld id="{BB077164-6595-461E-9A79-F3CE73627A2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H:\&#20027;&#39064;&#29677;&#20250;2017&#35802;&#20449;\&#26032;&#24314;&#25991;&#20214;&#22841;\20171130122437.avi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G:\&#20027;&#39064;&#29677;&#20250;2017&#35802;&#20449;\&#32431;&#38899;&#20048;%20-%20&#24320;&#22330;&#22823;&#27668;&#39041;&#22870;&#38899;&#20048;the%20submarine.mp3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9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G:\&#20027;&#39064;&#29677;&#20250;2017&#35802;&#20449;\&#32431;&#38899;&#20048;%20-%20&#24320;&#22330;&#22823;&#27668;&#39041;&#22870;&#38899;&#20048;the%20submarine.mp3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0.png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9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G:\&#20027;&#39064;&#29677;&#20250;2017&#35802;&#20449;\&#32431;&#38899;&#20048;%20-%20&#24320;&#22330;&#22823;&#27668;&#39041;&#22870;&#38899;&#20048;the%20submarine.mp3" TargetMode="Externa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0.png"/><Relationship Id="rId9" Type="http://schemas.openxmlformats.org/officeDocument/2006/relationships/image" Target="../media/image22.jpeg"/><Relationship Id="rId1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&#20027;&#39064;&#29677;&#20250;2017&#35802;&#20449;\&#30456;&#20449;.mp3" TargetMode="Externa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video" Target="file:///H:\&#20027;&#39064;&#29677;&#20250;2017&#35802;&#20449;\&#26032;&#24314;&#25991;&#20214;&#22841;\20171130122922.avi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G:\&#20027;&#39064;&#29677;&#20250;2017&#35802;&#20449;\&#32431;&#38899;&#20048;%20-%20&#24320;&#22330;&#22823;&#27668;&#39041;&#22870;&#38899;&#20048;the%20submarine.mp3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图片 2" descr="64r58PICkWp_10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-1033463"/>
            <a:ext cx="10160000" cy="7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Shape 1"/>
          <p:cNvSpPr txBox="1"/>
          <p:nvPr/>
        </p:nvSpPr>
        <p:spPr>
          <a:xfrm>
            <a:off x="431800" y="71438"/>
            <a:ext cx="8351838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</a:t>
            </a:r>
          </a:p>
        </p:txBody>
      </p:sp>
      <p:sp>
        <p:nvSpPr>
          <p:cNvPr id="4" name="矩形 3"/>
          <p:cNvSpPr/>
          <p:nvPr/>
        </p:nvSpPr>
        <p:spPr>
          <a:xfrm>
            <a:off x="1519555" y="2235835"/>
            <a:ext cx="704088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 </a:t>
            </a:r>
            <a:endParaRPr lang="de-DE" altLang="en-US" sz="7200" b="1" spc="-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2" name="20171130122437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78100" y="695325"/>
            <a:ext cx="4926013" cy="427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60363" y="71438"/>
            <a:ext cx="8423275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八.第一拨人：</a:t>
            </a:r>
          </a:p>
        </p:txBody>
      </p:sp>
      <p:sp>
        <p:nvSpPr>
          <p:cNvPr id="57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6867" name="图片 1" descr="201112181306364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12700"/>
            <a:ext cx="10117138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07615" y="2235835"/>
            <a:ext cx="5064760" cy="15684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b="1"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+mn-cs"/>
              </a:rPr>
              <a:t>运动健将</a:t>
            </a:r>
          </a:p>
        </p:txBody>
      </p:sp>
      <p:pic>
        <p:nvPicPr>
          <p:cNvPr id="35846" name="纯音乐 - 开场大气颁奖音乐the submarin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44688" y="5140325"/>
            <a:ext cx="3587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7" descr="QQ图片20171130115441"/>
          <p:cNvPicPr>
            <a:picLocks noChangeAspect="1" noChangeArrowheads="1"/>
          </p:cNvPicPr>
          <p:nvPr/>
        </p:nvPicPr>
        <p:blipFill>
          <a:blip r:embed="rId5"/>
          <a:srcRect l="6645" t="18106" r="-926" b="29030"/>
          <a:stretch>
            <a:fillRect/>
          </a:stretch>
        </p:blipFill>
        <p:spPr bwMode="auto">
          <a:xfrm>
            <a:off x="2663825" y="501650"/>
            <a:ext cx="5113338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58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58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84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60363" y="71438"/>
            <a:ext cx="8423275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八.第一拨人：</a:t>
            </a:r>
          </a:p>
        </p:txBody>
      </p:sp>
      <p:sp>
        <p:nvSpPr>
          <p:cNvPr id="57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7891" name="图片 1" descr="201112181306364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12700"/>
            <a:ext cx="10117138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1897380" y="2235835"/>
            <a:ext cx="6285230" cy="15684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b="1"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+mn-cs"/>
              </a:rPr>
              <a:t>班级小园丁</a:t>
            </a:r>
          </a:p>
        </p:txBody>
      </p:sp>
      <p:pic>
        <p:nvPicPr>
          <p:cNvPr id="37894" name="纯音乐 - 开场大气颁奖音乐the submarin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-962025" y="-2362200"/>
            <a:ext cx="69850" cy="6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 descr="QQ图片201711301203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60813" y="3411538"/>
            <a:ext cx="14795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QQ图片2017112913470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00225" y="3411538"/>
            <a:ext cx="14795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 descr="QQ图片2017112913472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36850" y="819150"/>
            <a:ext cx="14795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 descr="QQ图片201711291348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8875" y="819150"/>
            <a:ext cx="147955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 descr="QQ图片2017113012024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92838" y="3411538"/>
            <a:ext cx="1479550" cy="197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纯音乐 - 开场大气颁奖音乐the submarin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223963" y="5140325"/>
            <a:ext cx="2873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378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4"/>
                </p:tgtEl>
              </p:cMediaNode>
            </p:audio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9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37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900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60363" y="71438"/>
            <a:ext cx="8423275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八.第一拨人：</a:t>
            </a:r>
          </a:p>
        </p:txBody>
      </p:sp>
      <p:sp>
        <p:nvSpPr>
          <p:cNvPr id="57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8915" name="图片 1" descr="201112181306364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12700"/>
            <a:ext cx="10117138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07615" y="2235835"/>
            <a:ext cx="5064760" cy="15684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b="1"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+mn-cs"/>
              </a:rPr>
              <a:t>最棒家长</a:t>
            </a:r>
          </a:p>
        </p:txBody>
      </p:sp>
      <p:pic>
        <p:nvPicPr>
          <p:cNvPr id="39942" name="纯音乐 - 开场大气颁奖音乐the submarin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944688" y="49958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9944" name="Picture 10" descr="QQ图片201711301028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32475" y="3698875"/>
            <a:ext cx="23050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13" descr="QQ图片201711301029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44688" y="3771900"/>
            <a:ext cx="3024187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7" descr="QQ图片201711301030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0363" y="531813"/>
            <a:ext cx="1941512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8" descr="QQ图片201711301027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00900" y="2187575"/>
            <a:ext cx="2087563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8" name="Picture 9" descr="QQ图片2017113010282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63825" y="531813"/>
            <a:ext cx="1800225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9" name="Picture 11" descr="QQ图片2017113010284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40313" y="2114550"/>
            <a:ext cx="1657350" cy="1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0" name="Picture 12" descr="QQ图片2017113010285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911975" y="603250"/>
            <a:ext cx="2232025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1" name="Picture 14" descr="QQ图片2017113010294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663825" y="2187575"/>
            <a:ext cx="201612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2" name="Picture 15" descr="QQ图片2017113010295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60363" y="2330450"/>
            <a:ext cx="2016125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53" name="Picture 16" descr="QQ图片20171130103007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824413" y="603250"/>
            <a:ext cx="1871662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263" y="71438"/>
            <a:ext cx="8207375" cy="1223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二.你心中的诚信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</a:t>
            </a:r>
          </a:p>
        </p:txBody>
      </p:sp>
      <p:pic>
        <p:nvPicPr>
          <p:cNvPr id="39939" name="图片 1" descr="3e4cc3f1b6e2635d8f6da1820805f2f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20725"/>
            <a:ext cx="100584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117850" y="2106930"/>
            <a:ext cx="384556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+mn-cs"/>
              </a:rPr>
              <a:t>说我诚信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3" descr="mpt8_201304030007088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4613" y="-17463"/>
            <a:ext cx="10215563" cy="570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Shape 1"/>
          <p:cNvSpPr txBox="1"/>
          <p:nvPr/>
        </p:nvSpPr>
        <p:spPr>
          <a:xfrm>
            <a:off x="42863" y="77788"/>
            <a:ext cx="8423275" cy="1079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</a:t>
            </a:r>
          </a:p>
        </p:txBody>
      </p:sp>
      <p:sp>
        <p:nvSpPr>
          <p:cNvPr id="67" name="TextShape 2"/>
          <p:cNvSpPr txBox="1"/>
          <p:nvPr/>
        </p:nvSpPr>
        <p:spPr>
          <a:xfrm>
            <a:off x="927100" y="550863"/>
            <a:ext cx="6415088" cy="49212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107950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000" spc="-1"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言必行，行必果。</a:t>
            </a:r>
          </a:p>
          <a:p>
            <a:pPr marL="107950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000" spc="-1"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知之为知之，不知为不知。</a:t>
            </a:r>
          </a:p>
          <a:p>
            <a:pPr marL="107950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000" spc="-1"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以诚信换取诚信，</a:t>
            </a:r>
          </a:p>
          <a:p>
            <a:pPr marL="107950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000" spc="-1"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以诚信收获成果。</a:t>
            </a:r>
          </a:p>
          <a:p>
            <a:pPr marL="107950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000" spc="-1"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用诚信开启知识之窗，</a:t>
            </a:r>
          </a:p>
          <a:p>
            <a:pPr marL="107950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000" spc="-1"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用诚信鼓起上进之帆。</a:t>
            </a:r>
          </a:p>
          <a:p>
            <a:pPr marL="107950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000" spc="-1"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我诚信，我光荣；</a:t>
            </a:r>
          </a:p>
          <a:p>
            <a:pPr marL="107950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000" spc="-1"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我诚信，我自尊；</a:t>
            </a:r>
          </a:p>
          <a:p>
            <a:pPr marL="107950" fontAlgn="auto">
              <a:lnSpc>
                <a:spcPts val="3200"/>
              </a:lnSpc>
              <a:spcBef>
                <a:spcPts val="0"/>
              </a:spcBef>
              <a:spcAft>
                <a:spcPts val="1200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000" spc="-1"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我诚信，我成功。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图片 1" descr="2883815_104324009769_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9213" y="-34925"/>
            <a:ext cx="10177463" cy="63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Shape 1"/>
          <p:cNvSpPr txBox="1"/>
          <p:nvPr/>
        </p:nvSpPr>
        <p:spPr>
          <a:xfrm>
            <a:off x="2019300" y="1519238"/>
            <a:ext cx="8423275" cy="1079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600" b="1" spc="-1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《我相信》</a:t>
            </a:r>
          </a:p>
        </p:txBody>
      </p:sp>
      <p:sp>
        <p:nvSpPr>
          <p:cNvPr id="69" name="TextShape 2"/>
          <p:cNvSpPr txBox="1"/>
          <p:nvPr/>
        </p:nvSpPr>
        <p:spPr>
          <a:xfrm>
            <a:off x="2962275" y="3179763"/>
            <a:ext cx="9072563" cy="3287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</a:t>
            </a:r>
            <a:r>
              <a:rPr lang="de-DE" sz="4000" b="1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赵思旺  陈浩</a:t>
            </a:r>
          </a:p>
        </p:txBody>
      </p:sp>
      <p:pic>
        <p:nvPicPr>
          <p:cNvPr id="43014" name="相信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488238" y="3843338"/>
            <a:ext cx="433387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0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51" fill="hold"/>
                                        <p:tgtEl>
                                          <p:spTgt spid="430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0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01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263" y="71438"/>
            <a:ext cx="8207375" cy="1223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二.你心中的诚信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</a:t>
            </a:r>
          </a:p>
        </p:txBody>
      </p:sp>
      <p:pic>
        <p:nvPicPr>
          <p:cNvPr id="43011" name="图片 1" descr="3e4cc3f1b6e2635d8f6da1820805f2f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20725"/>
            <a:ext cx="100584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040380" y="2235835"/>
            <a:ext cx="3999230" cy="10147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+mn-cs"/>
              </a:rPr>
              <a:t>用爱换诚信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图片 1" descr="2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4913" y="-4763"/>
            <a:ext cx="11520488" cy="689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TextShape 1"/>
          <p:cNvSpPr txBox="1"/>
          <p:nvPr/>
        </p:nvSpPr>
        <p:spPr>
          <a:xfrm>
            <a:off x="585788" y="101600"/>
            <a:ext cx="8424862" cy="1079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44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1" name="TextShape 2"/>
          <p:cNvSpPr txBox="1"/>
          <p:nvPr/>
        </p:nvSpPr>
        <p:spPr>
          <a:xfrm>
            <a:off x="503238" y="1074738"/>
            <a:ext cx="9072562" cy="3287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en-US" alt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 </a:t>
            </a: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有多少同学欺骗过父母？</a:t>
            </a:r>
          </a:p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</a:t>
            </a:r>
            <a:r>
              <a:rPr lang="zh-CN" alt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趁</a:t>
            </a: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此机会，向爸爸妈妈说出来</a:t>
            </a:r>
          </a:p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                                  道个歉吧！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图片 2" descr="64r58PICkWp_10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-1033463"/>
            <a:ext cx="10160000" cy="7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Shape 1"/>
          <p:cNvSpPr txBox="1"/>
          <p:nvPr/>
        </p:nvSpPr>
        <p:spPr>
          <a:xfrm>
            <a:off x="431800" y="71438"/>
            <a:ext cx="8351838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493713" y="1150938"/>
            <a:ext cx="9215437" cy="436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</a:t>
            </a: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</a:t>
            </a:r>
          </a:p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</a:t>
            </a:r>
          </a:p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de-DE" sz="3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de-DE" sz="3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       </a:t>
            </a: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——初二（2）班主题班会</a:t>
            </a:r>
          </a:p>
        </p:txBody>
      </p:sp>
      <p:sp>
        <p:nvSpPr>
          <p:cNvPr id="4" name="矩形 3"/>
          <p:cNvSpPr/>
          <p:nvPr/>
        </p:nvSpPr>
        <p:spPr>
          <a:xfrm>
            <a:off x="1519555" y="2235835"/>
            <a:ext cx="704088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 </a:t>
            </a:r>
            <a:endParaRPr lang="de-DE" altLang="en-US" sz="7200" b="1" spc="-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1727200" y="674688"/>
            <a:ext cx="69850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chemeClr val="accent2"/>
                </a:solidFill>
              </a:rPr>
              <a:t>诚信</a:t>
            </a:r>
          </a:p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chemeClr val="accent2"/>
                </a:solidFill>
              </a:rPr>
              <a:t>       让我更闪亮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图片 2" descr="64r58PICkWp_10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-66675"/>
            <a:ext cx="10128251" cy="644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TextShape 1"/>
          <p:cNvSpPr txBox="1"/>
          <p:nvPr/>
        </p:nvSpPr>
        <p:spPr>
          <a:xfrm>
            <a:off x="360363" y="71438"/>
            <a:ext cx="8423275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 </a:t>
            </a:r>
          </a:p>
        </p:txBody>
      </p:sp>
      <p:sp>
        <p:nvSpPr>
          <p:cNvPr id="75" name="TextShape 2"/>
          <p:cNvSpPr txBox="1"/>
          <p:nvPr/>
        </p:nvSpPr>
        <p:spPr>
          <a:xfrm>
            <a:off x="960438" y="1069975"/>
            <a:ext cx="7956550" cy="37211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50">
              <a:spcAft>
                <a:spcPts val="1238"/>
              </a:spcAft>
              <a:buClr>
                <a:srgbClr val="661900"/>
              </a:buClr>
              <a:buSzPct val="45000"/>
              <a:buFont typeface="Wingdings" pitchFamily="2" charset="2"/>
              <a:buNone/>
            </a:pPr>
            <a:r>
              <a:rPr lang="en-US" altLang="de-DE" sz="31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      </a:t>
            </a:r>
            <a:r>
              <a:rPr lang="de-DE" sz="31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诚信是心灵家园里最美丽的风景，人生因诚信而更加精彩！</a:t>
            </a:r>
          </a:p>
          <a:p>
            <a:pPr marL="107950">
              <a:spcAft>
                <a:spcPts val="1238"/>
              </a:spcAft>
              <a:buClr>
                <a:srgbClr val="661900"/>
              </a:buClr>
              <a:buSzPct val="45000"/>
              <a:buFont typeface="Wingdings" pitchFamily="2" charset="2"/>
              <a:buNone/>
            </a:pPr>
            <a:r>
              <a:rPr lang="de-DE" altLang="zh-CN" sz="31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      </a:t>
            </a:r>
            <a:r>
              <a:rPr lang="de-DE" sz="31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我们用诚信谱写着我们生命的开端和结束！</a:t>
            </a:r>
          </a:p>
          <a:p>
            <a:pPr marL="107950" algn="ctr">
              <a:spcAft>
                <a:spcPts val="1238"/>
              </a:spcAft>
              <a:buClr>
                <a:srgbClr val="661900"/>
              </a:buClr>
              <a:buSzPct val="45000"/>
              <a:buFont typeface="Wingdings" pitchFamily="2" charset="2"/>
              <a:buNone/>
            </a:pPr>
            <a:r>
              <a:rPr lang="de-DE" altLang="zh-CN" sz="31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        </a:t>
            </a:r>
            <a:r>
              <a:rPr lang="de-DE" sz="31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我诚信！我快乐！</a:t>
            </a:r>
          </a:p>
          <a:p>
            <a:pPr marL="107950">
              <a:spcAft>
                <a:spcPts val="1238"/>
              </a:spcAft>
              <a:buClr>
                <a:srgbClr val="661900"/>
              </a:buClr>
              <a:buSzPct val="45000"/>
              <a:buFont typeface="Wingdings" pitchFamily="2" charset="2"/>
              <a:buNone/>
            </a:pPr>
            <a:r>
              <a:rPr lang="de-DE" altLang="zh-CN" sz="31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                </a:t>
            </a:r>
            <a:r>
              <a:rPr lang="de-DE" sz="31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我诚信！我自豪！</a:t>
            </a:r>
          </a:p>
          <a:p>
            <a:pPr marL="107950">
              <a:spcAft>
                <a:spcPts val="1238"/>
              </a:spcAft>
              <a:buClr>
                <a:srgbClr val="661900"/>
              </a:buClr>
              <a:buSzPct val="45000"/>
              <a:buFont typeface="Wingdings" pitchFamily="2" charset="2"/>
              <a:buNone/>
            </a:pPr>
            <a:r>
              <a:rPr lang="de-DE" altLang="zh-CN" sz="31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                </a:t>
            </a:r>
            <a:r>
              <a:rPr lang="de-DE" sz="3100">
                <a:solidFill>
                  <a:srgbClr val="FF0000"/>
                </a:solidFill>
                <a:latin typeface="华文行楷"/>
                <a:ea typeface="华文行楷"/>
                <a:cs typeface="华文行楷"/>
              </a:rPr>
              <a:t>我诚信！我享受！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2" descr="64r58PICkWp_10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-1033463"/>
            <a:ext cx="10160000" cy="7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Shape 1"/>
          <p:cNvSpPr txBox="1"/>
          <p:nvPr/>
        </p:nvSpPr>
        <p:spPr>
          <a:xfrm>
            <a:off x="431800" y="71438"/>
            <a:ext cx="8351838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-1044575" y="1152525"/>
            <a:ext cx="9215438" cy="436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</a:t>
            </a: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</a:t>
            </a:r>
          </a:p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</a:t>
            </a:r>
          </a:p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de-DE" sz="3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de-DE" sz="3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       </a:t>
            </a:r>
            <a:endParaRPr lang="de-DE" sz="2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华文行楷" panose="02010800040101010101" charset="-122"/>
              <a:ea typeface="华文行楷" panose="02010800040101010101" charset="-122"/>
              <a:cs typeface="+mn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19555" y="2235835"/>
            <a:ext cx="704088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 </a:t>
            </a:r>
            <a:endParaRPr lang="de-DE" altLang="en-US" sz="7200" b="1" spc="-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24890" y="1239520"/>
            <a:ext cx="292608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</a:t>
            </a:r>
            <a:endParaRPr lang="de-DE" altLang="en-US" sz="7200" b="1" spc="-1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6" name="20171130122922.avi">
            <a:hlinkClick r:id="" action="ppaction://media"/>
          </p:cNvPr>
          <p:cNvPicPr>
            <a:picLocks noChangeAspect="1" noChangeArrowheads="1"/>
          </p:cNvPicPr>
          <p:nvPr>
            <a:vide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93888" y="1084263"/>
            <a:ext cx="5810250" cy="371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图片 2" descr="64r58PICkWp_10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-1033463"/>
            <a:ext cx="10160000" cy="7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Shape 1"/>
          <p:cNvSpPr txBox="1"/>
          <p:nvPr/>
        </p:nvSpPr>
        <p:spPr>
          <a:xfrm>
            <a:off x="431800" y="71438"/>
            <a:ext cx="8351838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493713" y="1150938"/>
            <a:ext cx="9215437" cy="436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</a:t>
            </a: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</a:t>
            </a:r>
          </a:p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</a:t>
            </a:r>
          </a:p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de-DE" sz="3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de-DE" sz="3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       </a:t>
            </a: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——初二（2）班主题班会</a:t>
            </a:r>
          </a:p>
        </p:txBody>
      </p:sp>
      <p:sp>
        <p:nvSpPr>
          <p:cNvPr id="4" name="矩形 3"/>
          <p:cNvSpPr/>
          <p:nvPr/>
        </p:nvSpPr>
        <p:spPr>
          <a:xfrm>
            <a:off x="1519555" y="2235835"/>
            <a:ext cx="704088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 </a:t>
            </a:r>
            <a:endParaRPr lang="de-DE" altLang="en-US" sz="7200" b="1" spc="-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727200" y="674688"/>
            <a:ext cx="69850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chemeClr val="accent2"/>
                </a:solidFill>
              </a:rPr>
              <a:t>诚信</a:t>
            </a:r>
          </a:p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chemeClr val="accent2"/>
                </a:solidFill>
              </a:rPr>
              <a:t>       让我更闪亮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Shape 1"/>
          <p:cNvSpPr txBox="1"/>
          <p:nvPr/>
        </p:nvSpPr>
        <p:spPr>
          <a:xfrm>
            <a:off x="576263" y="71438"/>
            <a:ext cx="8207375" cy="1223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二.你心中的诚信</a:t>
            </a:r>
          </a:p>
        </p:txBody>
      </p:sp>
      <p:sp>
        <p:nvSpPr>
          <p:cNvPr id="45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</a:t>
            </a:r>
          </a:p>
        </p:txBody>
      </p:sp>
      <p:pic>
        <p:nvPicPr>
          <p:cNvPr id="30723" name="图片 1" descr="3e4cc3f1b6e2635d8f6da1820805f2f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13" y="-720725"/>
            <a:ext cx="100584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3117850" y="2012950"/>
            <a:ext cx="384556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7200" b="1"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+mn-cs"/>
              </a:rPr>
              <a:t>我说诚信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360363" y="71438"/>
            <a:ext cx="8423275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三.听三则故事，寻找答案</a:t>
            </a:r>
          </a:p>
        </p:txBody>
      </p:sp>
      <p:sp>
        <p:nvSpPr>
          <p:cNvPr id="47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</a:t>
            </a:r>
          </a:p>
        </p:txBody>
      </p:sp>
      <p:pic>
        <p:nvPicPr>
          <p:cNvPr id="31747" name="图片 1" descr="7eba880f4a3f3e57cd2f9&amp;69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38138" y="-95250"/>
            <a:ext cx="10666413" cy="719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文本框 2"/>
          <p:cNvSpPr txBox="1">
            <a:spLocks noChangeArrowheads="1"/>
          </p:cNvSpPr>
          <p:nvPr/>
        </p:nvSpPr>
        <p:spPr bwMode="auto">
          <a:xfrm>
            <a:off x="1416050" y="922338"/>
            <a:ext cx="7834313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/>
              <a:t>     </a:t>
            </a:r>
            <a:r>
              <a:rPr lang="zh-CN" altLang="en-US" sz="2800" b="1"/>
              <a:t>曾子的妻子到市场上去，她的儿子要跟着一起去，一边走，一边哭。妈妈对他说:“你回去，等我回来以后，”妻子从市场回来杀猪给你吃。了，曾子要捉猪来杀，他的妻子拦住他说:“那不过是跟小孩子说着玩的。”曾子说:“决不可以跟小孩子说着玩。小孩本来不懂事，要照父母的样子学，听父母的教导。现在你骗他，就是教孩子骗人。做妈妈的骗孩子，孩子不相信妈妈的话，那是不可能把孩子教好的。”曾子于是把猪给杀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图片 3" descr="625598d5g88d1dc165f65&amp;69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-447675"/>
            <a:ext cx="11514137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Shape 1"/>
          <p:cNvSpPr txBox="1"/>
          <p:nvPr/>
        </p:nvSpPr>
        <p:spPr>
          <a:xfrm>
            <a:off x="360363" y="71438"/>
            <a:ext cx="8423275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.</a:t>
            </a:r>
          </a:p>
        </p:txBody>
      </p:sp>
      <p:sp>
        <p:nvSpPr>
          <p:cNvPr id="49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32772" name="文本框 2"/>
          <p:cNvSpPr txBox="1">
            <a:spLocks noChangeArrowheads="1"/>
          </p:cNvSpPr>
          <p:nvPr/>
        </p:nvSpPr>
        <p:spPr bwMode="auto">
          <a:xfrm>
            <a:off x="903288" y="358775"/>
            <a:ext cx="73374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/>
              <a:t>        </a:t>
            </a:r>
            <a:r>
              <a:rPr lang="zh-CN" altLang="en-US" sz="2400" b="1"/>
              <a:t>汽车维修店一个顾客走进一家汽车维修店，自称是某运输公司的汽车司机。“在我的帐单上多写点零件，我回公司报销后，有你一份好处。”他对店主说。但店主拒绝了这样的要求。顾客纠缠说:“我的生意不算小，会常来的，你肯定能赚很多钱!店主告诉他，这事无论如何也不会“谁都会这么干的，顾客气急败坏的嚷道:我看你是太傻了。”店主火了，他要那个顾客马上离开，到别处谈这种生意去。这时，顾客露出微笑，并满怀敬佩的握住店主的手:“我就是那家运输公司的老板。我一直在寻找一个固定的、信得过的维修店，我今后常来!面对诱惑，不怦然心动，不为其所惑，虽平淡如行云，质朴如流水，却让人领略到一种山高海深。这是一种闪光的品格一诚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360363" y="71438"/>
            <a:ext cx="8423275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五.</a:t>
            </a:r>
          </a:p>
        </p:txBody>
      </p:sp>
      <p:sp>
        <p:nvSpPr>
          <p:cNvPr id="51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3795" name="图片 1" descr="mpt8_201304030007088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-936625"/>
            <a:ext cx="14468475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文本框 2"/>
          <p:cNvSpPr txBox="1">
            <a:spLocks noChangeArrowheads="1"/>
          </p:cNvSpPr>
          <p:nvPr/>
        </p:nvSpPr>
        <p:spPr bwMode="auto">
          <a:xfrm>
            <a:off x="833438" y="573088"/>
            <a:ext cx="7477125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/>
              <a:t>        </a:t>
            </a:r>
            <a:r>
              <a:rPr lang="zh-CN" altLang="en-US" sz="2400" b="1"/>
              <a:t>秦未有个叫季布的人，一向说话算数，信誉非常高，许多人都同他建立起了浓厚的友情。当时甚至流传着这样的谚语:“得黄金百斤，不如得季布一诺。”(这就是成语“一诺千斤”的由来)后来，他得罪了汉高祖刘邦，被悬赏捉拿。结果他的旧日的朋友不仅不被重金所惑，而且冒着灭九族的危险来保护他，缍使他免遭祸殃一个人诚实有信，自然得道多助，能获得大家的尊重和友谊。反过来，如果贪图一时的安逸或小便宜，而失信于朋友，表面上是得到了“实惠”。但为了这点实惠他毁了自己的声誉而声誉相比于物质是重要得多的。所以，失信于朋友，无异于失去了西瓜捡芝麻，得不偿失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2" descr="64r58PICkWp_10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8" y="-1033463"/>
            <a:ext cx="10160000" cy="744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Shape 1"/>
          <p:cNvSpPr txBox="1"/>
          <p:nvPr/>
        </p:nvSpPr>
        <p:spPr>
          <a:xfrm>
            <a:off x="431800" y="71438"/>
            <a:ext cx="8351838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</a:t>
            </a:r>
          </a:p>
        </p:txBody>
      </p:sp>
      <p:sp>
        <p:nvSpPr>
          <p:cNvPr id="43" name="TextShape 2"/>
          <p:cNvSpPr txBox="1"/>
          <p:nvPr/>
        </p:nvSpPr>
        <p:spPr>
          <a:xfrm>
            <a:off x="493713" y="1150938"/>
            <a:ext cx="9215437" cy="4368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</a:t>
            </a: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</a:t>
            </a:r>
          </a:p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</a:t>
            </a:r>
          </a:p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de-DE" sz="3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  <a:p>
            <a:pPr marL="431800" indent="-3238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Char char=""/>
              <a:defRPr/>
            </a:pPr>
            <a:endParaRPr lang="de-DE" sz="36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  <a:p>
            <a:pPr marL="107950" fontAlgn="auto">
              <a:spcBef>
                <a:spcPts val="0"/>
              </a:spcBef>
              <a:spcAft>
                <a:spcPts val="1235"/>
              </a:spcAft>
              <a:buClr>
                <a:srgbClr val="661900"/>
              </a:buClr>
              <a:buSzPct val="45000"/>
              <a:buFont typeface="Wingdings" panose="05000000000000000000" pitchFamily="2" charset="2"/>
              <a:buNone/>
              <a:defRPr/>
            </a:pPr>
            <a:r>
              <a:rPr lang="de-DE" sz="36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       </a:t>
            </a:r>
            <a:r>
              <a:rPr lang="de-DE" sz="28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华文行楷" panose="02010800040101010101" charset="-122"/>
                <a:ea typeface="华文行楷" panose="02010800040101010101" charset="-122"/>
                <a:cs typeface="+mn-cs"/>
              </a:rPr>
              <a:t>——初二（2）班主题班会</a:t>
            </a:r>
          </a:p>
        </p:txBody>
      </p:sp>
      <p:sp>
        <p:nvSpPr>
          <p:cNvPr id="4" name="矩形 3"/>
          <p:cNvSpPr/>
          <p:nvPr/>
        </p:nvSpPr>
        <p:spPr>
          <a:xfrm>
            <a:off x="1519555" y="2235835"/>
            <a:ext cx="7040880" cy="119888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                              </a:t>
            </a:r>
            <a:endParaRPr lang="de-DE" altLang="en-US" sz="7200" b="1" spc="-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727200" y="674688"/>
            <a:ext cx="6985000" cy="2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chemeClr val="accent2"/>
                </a:solidFill>
              </a:rPr>
              <a:t>诚信</a:t>
            </a:r>
          </a:p>
          <a:p>
            <a:pPr>
              <a:spcBef>
                <a:spcPct val="50000"/>
              </a:spcBef>
            </a:pPr>
            <a:r>
              <a:rPr lang="zh-CN" altLang="en-US" sz="6600" b="1">
                <a:solidFill>
                  <a:schemeClr val="accent2"/>
                </a:solidFill>
              </a:rPr>
              <a:t>       让我更闪亮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Shape 1"/>
          <p:cNvSpPr txBox="1"/>
          <p:nvPr/>
        </p:nvSpPr>
        <p:spPr>
          <a:xfrm>
            <a:off x="360363" y="71438"/>
            <a:ext cx="8423275" cy="108108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4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/>
                <a:ea typeface="+mn-ea"/>
                <a:cs typeface="+mn-cs"/>
              </a:rPr>
              <a:t>八.第一拨人：</a:t>
            </a:r>
          </a:p>
        </p:txBody>
      </p:sp>
      <p:sp>
        <p:nvSpPr>
          <p:cNvPr id="57" name="TextShape 2"/>
          <p:cNvSpPr txBox="1"/>
          <p:nvPr/>
        </p:nvSpPr>
        <p:spPr>
          <a:xfrm>
            <a:off x="503238" y="1368425"/>
            <a:ext cx="9072562" cy="32877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800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/>
              <a:ea typeface="+mn-ea"/>
              <a:cs typeface="+mn-cs"/>
            </a:endParaRPr>
          </a:p>
        </p:txBody>
      </p:sp>
      <p:pic>
        <p:nvPicPr>
          <p:cNvPr id="35843" name="图片 1" descr="201112181306364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12700"/>
            <a:ext cx="10117138" cy="623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507615" y="2235835"/>
            <a:ext cx="5064760" cy="15684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600" b="1"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华文行楷" panose="02010800040101010101" charset="-122"/>
                <a:ea typeface="华文行楷" panose="02010800040101010101" charset="-122"/>
                <a:cs typeface="+mn-cs"/>
              </a:rPr>
              <a:t>学习能手</a:t>
            </a:r>
          </a:p>
        </p:txBody>
      </p:sp>
      <p:pic>
        <p:nvPicPr>
          <p:cNvPr id="33798" name="纯音乐 - 开场大气颁奖音乐the submarin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871663" y="5140325"/>
            <a:ext cx="368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7" descr="QQ图片20171129134723"/>
          <p:cNvPicPr>
            <a:picLocks noChangeAspect="1" noChangeArrowheads="1"/>
          </p:cNvPicPr>
          <p:nvPr/>
        </p:nvPicPr>
        <p:blipFill>
          <a:blip r:embed="rId5"/>
          <a:srcRect l="11121" t="15611" r="5029"/>
          <a:stretch>
            <a:fillRect/>
          </a:stretch>
        </p:blipFill>
        <p:spPr bwMode="auto">
          <a:xfrm>
            <a:off x="2519363" y="1395413"/>
            <a:ext cx="489585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7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3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9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79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733</Words>
  <Application>WPS 演示</Application>
  <PresentationFormat>Custom</PresentationFormat>
  <Paragraphs>69</Paragraphs>
  <Slides>19</Slides>
  <Notes>0</Notes>
  <HiddenSlides>0</HiddenSlides>
  <MMClips>8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演示文稿设计模板</vt:lpstr>
      </vt:variant>
      <vt:variant>
        <vt:i4>26</vt:i4>
      </vt:variant>
      <vt:variant>
        <vt:lpstr>幻灯片标题</vt:lpstr>
      </vt:variant>
      <vt:variant>
        <vt:i4>19</vt:i4>
      </vt:variant>
    </vt:vector>
  </HeadingPairs>
  <TitlesOfParts>
    <vt:vector size="52" baseType="lpstr">
      <vt:lpstr>Arial</vt:lpstr>
      <vt:lpstr>DejaVu Sans</vt:lpstr>
      <vt:lpstr>Calibri</vt:lpstr>
      <vt:lpstr>宋体</vt:lpstr>
      <vt:lpstr>Times New Roman</vt:lpstr>
      <vt:lpstr>华文行楷</vt:lpstr>
      <vt:lpstr>Wingdings</vt:lpstr>
      <vt:lpstr>Office Theme</vt:lpstr>
      <vt:lpstr>1_Office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Vintage</dc:title>
  <dc:creator/>
  <cp:lastModifiedBy>YLMF</cp:lastModifiedBy>
  <cp:revision>13</cp:revision>
  <dcterms:created xsi:type="dcterms:W3CDTF">2017-11-27T22:32:00Z</dcterms:created>
  <dcterms:modified xsi:type="dcterms:W3CDTF">2017-11-30T05:34:01Z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