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9" r:id="rId2"/>
    <p:sldId id="260" r:id="rId3"/>
    <p:sldId id="261" r:id="rId4"/>
    <p:sldId id="256" r:id="rId5"/>
    <p:sldId id="257" r:id="rId6"/>
    <p:sldId id="258" r:id="rId7"/>
    <p:sldId id="267" r:id="rId8"/>
    <p:sldId id="264" r:id="rId9"/>
    <p:sldId id="263" r:id="rId10"/>
    <p:sldId id="265" r:id="rId11"/>
    <p:sldId id="294" r:id="rId12"/>
    <p:sldId id="266" r:id="rId13"/>
    <p:sldId id="272" r:id="rId14"/>
    <p:sldId id="277" r:id="rId15"/>
    <p:sldId id="270" r:id="rId16"/>
    <p:sldId id="280" r:id="rId17"/>
    <p:sldId id="283" r:id="rId18"/>
    <p:sldId id="287" r:id="rId19"/>
    <p:sldId id="288" r:id="rId20"/>
    <p:sldId id="292" r:id="rId21"/>
    <p:sldId id="290" r:id="rId22"/>
    <p:sldId id="289" r:id="rId23"/>
    <p:sldId id="293" r:id="rId24"/>
    <p:sldId id="281"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94647" autoAdjust="0"/>
  </p:normalViewPr>
  <p:slideViewPr>
    <p:cSldViewPr>
      <p:cViewPr varScale="1">
        <p:scale>
          <a:sx n="66" d="100"/>
          <a:sy n="66" d="100"/>
        </p:scale>
        <p:origin x="-118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2CB19-6A62-4873-8489-4BBF3FCD8973}" type="datetimeFigureOut">
              <a:rPr lang="zh-CN" altLang="en-US" smtClean="0"/>
              <a:t>2014/11/11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862FA-554A-43DE-9DBD-E3C59C935913}" type="slidenum">
              <a:rPr lang="zh-CN" altLang="en-US" smtClean="0"/>
              <a:t>‹#›</a:t>
            </a:fld>
            <a:endParaRPr lang="zh-CN" altLang="en-US"/>
          </a:p>
        </p:txBody>
      </p:sp>
    </p:spTree>
    <p:extLst>
      <p:ext uri="{BB962C8B-B14F-4D97-AF65-F5344CB8AC3E}">
        <p14:creationId xmlns:p14="http://schemas.microsoft.com/office/powerpoint/2010/main" val="176744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323894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320403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321019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365943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29828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230152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109624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87930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5098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196570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BF3522-3851-43F6-B0C4-01C3932E0F6A}" type="datetimeFigureOut">
              <a:rPr lang="zh-CN" altLang="en-US" smtClean="0"/>
              <a:t>2014/11/11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421121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3522-3851-43F6-B0C4-01C3932E0F6A}" type="datetimeFigureOut">
              <a:rPr lang="zh-CN" altLang="en-US" smtClean="0"/>
              <a:t>2014/11/11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CC22C-8FD7-4C03-8A9E-EDAE11588AE7}" type="slidenum">
              <a:rPr lang="zh-CN" altLang="en-US" smtClean="0"/>
              <a:t>‹#›</a:t>
            </a:fld>
            <a:endParaRPr lang="zh-CN" altLang="en-US"/>
          </a:p>
        </p:txBody>
      </p:sp>
    </p:spTree>
    <p:extLst>
      <p:ext uri="{BB962C8B-B14F-4D97-AF65-F5344CB8AC3E}">
        <p14:creationId xmlns:p14="http://schemas.microsoft.com/office/powerpoint/2010/main" val="637103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xuxiaoping\&#26700;&#38754;\&#21152;&#21202;&#27604;&#28023;&#30423;-he%20s%20a%20pirate(&#20027;&#39064;&#26354;).mp3" TargetMode="Externa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724128" y="1988840"/>
            <a:ext cx="3765104" cy="1143000"/>
          </a:xfrm>
        </p:spPr>
        <p:txBody>
          <a:bodyPr>
            <a:normAutofit fontScale="90000"/>
          </a:bodyPr>
          <a:lstStyle/>
          <a:p>
            <a:r>
              <a:rPr lang="zh-CN" altLang="en-US" dirty="0" smtClean="0">
                <a:solidFill>
                  <a:schemeClr val="bg1"/>
                </a:solidFill>
              </a:rPr>
              <a:t>安倍晋（</a:t>
            </a:r>
            <a:r>
              <a:rPr lang="en-US" altLang="zh-CN" dirty="0" smtClean="0">
                <a:solidFill>
                  <a:schemeClr val="bg1"/>
                </a:solidFill>
              </a:rPr>
              <a:t>wan</a:t>
            </a:r>
            <a:r>
              <a:rPr lang="zh-CN" altLang="en-US" dirty="0" smtClean="0">
                <a:solidFill>
                  <a:schemeClr val="bg1"/>
                </a:solidFill>
              </a:rPr>
              <a:t>）三（</a:t>
            </a:r>
            <a:r>
              <a:rPr lang="en-US" altLang="zh-CN" dirty="0" err="1" smtClean="0">
                <a:solidFill>
                  <a:schemeClr val="bg1"/>
                </a:solidFill>
              </a:rPr>
              <a:t>ren</a:t>
            </a:r>
            <a:r>
              <a:rPr lang="zh-CN" altLang="en-US" dirty="0" smtClean="0">
                <a:solidFill>
                  <a:schemeClr val="bg1"/>
                </a:solidFill>
              </a:rPr>
              <a:t>）</a:t>
            </a:r>
            <a:endParaRPr lang="zh-CN" altLang="en-US" dirty="0">
              <a:solidFill>
                <a:schemeClr val="bg1"/>
              </a:solidFill>
            </a:endParaRPr>
          </a:p>
        </p:txBody>
      </p:sp>
      <p:pic>
        <p:nvPicPr>
          <p:cNvPr id="4" name="Picture 4"/>
          <p:cNvPicPr>
            <a:picLocks noGrp="1" noChangeAspect="1" noChangeArrowheads="1"/>
          </p:cNvPicPr>
          <p:nvPr>
            <p:ph idx="1"/>
          </p:nvPr>
        </p:nvPicPr>
        <p:blipFill>
          <a:blip r:embed="rId4" cstate="print"/>
          <a:srcRect/>
          <a:stretch>
            <a:fillRect/>
          </a:stretch>
        </p:blipFill>
        <p:spPr bwMode="auto">
          <a:xfrm>
            <a:off x="0" y="0"/>
            <a:ext cx="5976664" cy="6721232"/>
          </a:xfrm>
          <a:prstGeom prst="rect">
            <a:avLst/>
          </a:prstGeom>
          <a:noFill/>
          <a:ln w="9525">
            <a:noFill/>
            <a:miter lim="800000"/>
            <a:headEnd/>
            <a:tailEnd/>
          </a:ln>
        </p:spPr>
      </p:pic>
      <p:pic>
        <p:nvPicPr>
          <p:cNvPr id="6" name="加勒比海盗-he s a pirate(主题曲).mp3">
            <a:hlinkClick r:id="" action="ppaction://media"/>
          </p:cNvPr>
          <p:cNvPicPr>
            <a:picLocks noRot="1" noChangeAspect="1"/>
          </p:cNvPicPr>
          <p:nvPr>
            <a:audioFile r:link="rId2"/>
          </p:nvPr>
        </p:nvPicPr>
        <p:blipFill>
          <a:blip r:embed="rId5" cstate="print"/>
          <a:stretch>
            <a:fillRect/>
          </a:stretch>
        </p:blipFill>
        <p:spPr>
          <a:xfrm>
            <a:off x="7884368" y="5229200"/>
            <a:ext cx="304800" cy="304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72"/>
    </mc:Choice>
    <mc:Fallback xmlns="">
      <p:transition spd="slow" advTm="3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矩形 7"/>
          <p:cNvSpPr/>
          <p:nvPr/>
        </p:nvSpPr>
        <p:spPr>
          <a:xfrm>
            <a:off x="4932040" y="4919008"/>
            <a:ext cx="3275256" cy="1938992"/>
          </a:xfrm>
          <a:prstGeom prst="rect">
            <a:avLst/>
          </a:prstGeom>
          <a:noFill/>
        </p:spPr>
        <p:txBody>
          <a:bodyPr wrap="none" lIns="91440" tIns="45720" rIns="91440" bIns="45720">
            <a:spAutoFit/>
          </a:bodyPr>
          <a:lstStyle/>
          <a:p>
            <a:pPr algn="ct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战火纷飞</a:t>
            </a:r>
            <a:endParaRPr lang="en-US" altLang="zh-CN"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三人组</a:t>
            </a:r>
            <a:r>
              <a:rPr lang="en-US" altLang="zh-CN"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6" name="Picture 2" descr="C:\Documents and Settings\xuxiaoping\桌面\QQ图片20141109203340.jpg"/>
          <p:cNvPicPr>
            <a:picLocks noGrp="1" noChangeAspect="1" noChangeArrowheads="1"/>
          </p:cNvPicPr>
          <p:nvPr>
            <p:ph idx="1"/>
          </p:nvPr>
        </p:nvPicPr>
        <p:blipFill>
          <a:blip r:embed="rId3" cstate="print"/>
          <a:srcRect/>
          <a:stretch>
            <a:fillRect/>
          </a:stretch>
        </p:blipFill>
        <p:spPr bwMode="auto">
          <a:xfrm>
            <a:off x="251520" y="0"/>
            <a:ext cx="2397733" cy="4365104"/>
          </a:xfrm>
          <a:prstGeom prst="rect">
            <a:avLst/>
          </a:prstGeom>
          <a:noFill/>
        </p:spPr>
      </p:pic>
      <p:pic>
        <p:nvPicPr>
          <p:cNvPr id="6147" name="Picture 3" descr="C:\Documents and Settings\xuxiaoping\桌面\QQ图片20141109183746.jpg"/>
          <p:cNvPicPr>
            <a:picLocks noChangeAspect="1" noChangeArrowheads="1"/>
          </p:cNvPicPr>
          <p:nvPr/>
        </p:nvPicPr>
        <p:blipFill>
          <a:blip r:embed="rId4" cstate="print"/>
          <a:srcRect/>
          <a:stretch>
            <a:fillRect/>
          </a:stretch>
        </p:blipFill>
        <p:spPr bwMode="auto">
          <a:xfrm>
            <a:off x="3419872" y="0"/>
            <a:ext cx="2160240" cy="5117711"/>
          </a:xfrm>
          <a:prstGeom prst="rect">
            <a:avLst/>
          </a:prstGeom>
          <a:noFill/>
        </p:spPr>
      </p:pic>
      <p:pic>
        <p:nvPicPr>
          <p:cNvPr id="21" name="Picture 2" descr="C:\Documents and Settings\xuxiaoping\桌面\QQ图片20141109193908.jpg"/>
          <p:cNvPicPr>
            <a:picLocks noChangeAspect="1" noChangeArrowheads="1"/>
          </p:cNvPicPr>
          <p:nvPr/>
        </p:nvPicPr>
        <p:blipFill>
          <a:blip r:embed="rId5" cstate="print"/>
          <a:srcRect/>
          <a:stretch>
            <a:fillRect/>
          </a:stretch>
        </p:blipFill>
        <p:spPr bwMode="auto">
          <a:xfrm>
            <a:off x="5868144" y="1412776"/>
            <a:ext cx="2664296" cy="2506441"/>
          </a:xfrm>
          <a:prstGeom prst="rect">
            <a:avLst/>
          </a:prstGeom>
          <a:noFill/>
        </p:spPr>
      </p:pic>
    </p:spTree>
    <p:custDataLst>
      <p:tags r:id="rId1"/>
    </p:custDataLst>
  </p:cSld>
  <p:clrMapOvr>
    <a:masterClrMapping/>
  </p:clrMapOvr>
  <p:transition advClick="0" advTm="49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down)">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04664"/>
            <a:ext cx="8229600" cy="4525963"/>
          </a:xfrm>
        </p:spPr>
        <p:txBody>
          <a:bodyPr/>
          <a:lstStyle/>
          <a:p>
            <a:pPr marL="0" lvl="0" indent="0">
              <a:buNone/>
            </a:pPr>
            <a:r>
              <a:rPr lang="en-US" altLang="zh-CN" b="1" dirty="0" smtClean="0">
                <a:latin typeface="新宋体" pitchFamily="49" charset="-122"/>
                <a:ea typeface="新宋体" pitchFamily="49" charset="-122"/>
              </a:rPr>
              <a:t>·</a:t>
            </a:r>
            <a:r>
              <a:rPr lang="zh-CN" altLang="en-US" b="1" dirty="0">
                <a:latin typeface="新宋体" pitchFamily="49" charset="-122"/>
                <a:ea typeface="新宋体" pitchFamily="49" charset="-122"/>
              </a:rPr>
              <a:t>有一个美国的军官说过：“中国是世界上最贫穷的国家，这个国家的人民只会盗用别国的科技，这个国家是永远不可能成为超级大国的。”</a:t>
            </a:r>
            <a:r>
              <a:rPr lang="en-US" altLang="zh-CN" b="1" dirty="0">
                <a:latin typeface="新宋体" pitchFamily="49" charset="-122"/>
                <a:ea typeface="新宋体" pitchFamily="49" charset="-122"/>
              </a:rPr>
              <a:t/>
            </a:r>
            <a:br>
              <a:rPr lang="en-US" altLang="zh-CN" b="1" dirty="0">
                <a:latin typeface="新宋体" pitchFamily="49" charset="-122"/>
                <a:ea typeface="新宋体" pitchFamily="49" charset="-122"/>
              </a:rPr>
            </a:br>
            <a:endParaRPr lang="zh-CN" altLang="en-US" dirty="0"/>
          </a:p>
          <a:p>
            <a:endParaRPr lang="zh-CN" altLang="en-US" dirty="0"/>
          </a:p>
        </p:txBody>
      </p:sp>
      <p:sp>
        <p:nvSpPr>
          <p:cNvPr id="4" name="矩形 3"/>
          <p:cNvSpPr/>
          <p:nvPr/>
        </p:nvSpPr>
        <p:spPr>
          <a:xfrm>
            <a:off x="305445" y="2967335"/>
            <a:ext cx="8533106" cy="923330"/>
          </a:xfrm>
          <a:prstGeom prst="rect">
            <a:avLst/>
          </a:prstGeom>
          <a:noFill/>
        </p:spPr>
        <p:txBody>
          <a:bodyPr wrap="none" lIns="91440" tIns="45720" rIns="91440" bIns="45720">
            <a:spAutoFit/>
          </a:bodyPr>
          <a:lstStyle/>
          <a:p>
            <a:pPr algn="ctr"/>
            <a:r>
              <a:rPr lang="zh-CN" alt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但是这一切都将由我来改写</a:t>
            </a:r>
            <a:endParaRPr lang="zh-CN" alt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897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5301208"/>
            <a:ext cx="3384376" cy="864096"/>
          </a:xfrm>
        </p:spPr>
        <p:txBody>
          <a:bodyPr>
            <a:normAutofit/>
          </a:bodyPr>
          <a:lstStyle/>
          <a:p>
            <a:pPr>
              <a:buNone/>
            </a:pPr>
            <a:r>
              <a:rPr lang="zh-CN" altLang="en-US" dirty="0" smtClean="0"/>
              <a:t>国防部长</a:t>
            </a:r>
            <a:r>
              <a:rPr lang="en-US" altLang="zh-CN" dirty="0" smtClean="0"/>
              <a:t>--</a:t>
            </a:r>
            <a:r>
              <a:rPr lang="zh-CN" altLang="en-US" dirty="0" smtClean="0"/>
              <a:t>张肇麟</a:t>
            </a:r>
          </a:p>
          <a:p>
            <a:pPr>
              <a:buNone/>
            </a:pPr>
            <a:endParaRPr lang="zh-CN" altLang="en-US" dirty="0"/>
          </a:p>
        </p:txBody>
      </p:sp>
      <p:pic>
        <p:nvPicPr>
          <p:cNvPr id="8" name="Picture 3" descr="0b7b02087bf40ad1ef4a671d552c11dfa8eccea6"/>
          <p:cNvPicPr>
            <a:picLocks noChangeAspect="1" noChangeArrowheads="1"/>
          </p:cNvPicPr>
          <p:nvPr/>
        </p:nvPicPr>
        <p:blipFill>
          <a:blip r:embed="rId3" cstate="print"/>
          <a:srcRect/>
          <a:stretch>
            <a:fillRect/>
          </a:stretch>
        </p:blipFill>
        <p:spPr bwMode="auto">
          <a:xfrm>
            <a:off x="251520" y="614080"/>
            <a:ext cx="2738438" cy="3771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3"/>
          <p:cNvSpPr txBox="1">
            <a:spLocks noChangeArrowheads="1"/>
          </p:cNvSpPr>
          <p:nvPr/>
        </p:nvSpPr>
        <p:spPr>
          <a:xfrm>
            <a:off x="3796680" y="260648"/>
            <a:ext cx="5347320" cy="56166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altLang="zh-CN" sz="20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zh-CN" altLang="en-US" sz="2000" b="1" i="0" u="none" strike="noStrike" kern="1200" cap="none" spc="0" normalizeH="0" baseline="0" noProof="0" dirty="0" smtClean="0">
              <a:ln>
                <a:noFill/>
              </a:ln>
              <a:solidFill>
                <a:schemeClr val="tx1"/>
              </a:solidFill>
              <a:effectLst/>
              <a:uLnTx/>
              <a:uFillTx/>
              <a:latin typeface="新宋体" pitchFamily="49" charset="-122"/>
              <a:ea typeface="新宋体" pitchFamily="49" charset="-122"/>
              <a:cs typeface="+mn-cs"/>
            </a:endParaRPr>
          </a:p>
        </p:txBody>
      </p:sp>
      <p:pic>
        <p:nvPicPr>
          <p:cNvPr id="7170" name="Picture 2" descr="C:\Documents and Settings\xuxiaoping\桌面\QQ图片20141109203340_副本.jpg"/>
          <p:cNvPicPr>
            <a:picLocks noChangeAspect="1" noChangeArrowheads="1"/>
          </p:cNvPicPr>
          <p:nvPr/>
        </p:nvPicPr>
        <p:blipFill>
          <a:blip r:embed="rId4" cstate="print"/>
          <a:srcRect/>
          <a:stretch>
            <a:fillRect/>
          </a:stretch>
        </p:blipFill>
        <p:spPr bwMode="auto">
          <a:xfrm>
            <a:off x="683568" y="781691"/>
            <a:ext cx="1472804" cy="1872208"/>
          </a:xfrm>
          <a:prstGeom prst="rect">
            <a:avLst/>
          </a:prstGeom>
          <a:ln>
            <a:noFill/>
          </a:ln>
          <a:effectLst>
            <a:outerShdw blurRad="292100" dist="139700" dir="2700000" algn="tl" rotWithShape="0">
              <a:srgbClr val="333333">
                <a:alpha val="65000"/>
              </a:srgbClr>
            </a:outerShdw>
          </a:effectLst>
        </p:spPr>
      </p:pic>
      <p:sp>
        <p:nvSpPr>
          <p:cNvPr id="2" name="矩形 1"/>
          <p:cNvSpPr/>
          <p:nvPr/>
        </p:nvSpPr>
        <p:spPr>
          <a:xfrm>
            <a:off x="3796680" y="913880"/>
            <a:ext cx="4572000" cy="3539430"/>
          </a:xfrm>
          <a:prstGeom prst="rect">
            <a:avLst/>
          </a:prstGeom>
        </p:spPr>
        <p:txBody>
          <a:bodyPr>
            <a:spAutoFit/>
          </a:bodyPr>
          <a:lstStyle/>
          <a:p>
            <a:pPr marL="342900" lvl="0" indent="-342900">
              <a:spcBef>
                <a:spcPct val="20000"/>
              </a:spcBef>
              <a:defRPr/>
            </a:pPr>
            <a:r>
              <a:rPr lang="en-US" altLang="zh-CN" sz="2000" dirty="0" smtClean="0">
                <a:solidFill>
                  <a:prstClr val="black"/>
                </a:solidFill>
                <a:latin typeface="新宋体" pitchFamily="49" charset="-122"/>
                <a:ea typeface="新宋体" pitchFamily="49" charset="-122"/>
              </a:rPr>
              <a:t>1· </a:t>
            </a:r>
            <a:r>
              <a:rPr lang="zh-CN" altLang="en-US" sz="2000" b="1" dirty="0">
                <a:solidFill>
                  <a:prstClr val="black"/>
                </a:solidFill>
                <a:latin typeface="新宋体" pitchFamily="49" charset="-122"/>
                <a:ea typeface="新宋体" pitchFamily="49" charset="-122"/>
              </a:rPr>
              <a:t>因为我们家里有三代人都是做军人的了，所以我想跟着前辈们的风将这种职业传承下去。</a:t>
            </a:r>
          </a:p>
          <a:p>
            <a:pPr marL="342900" lvl="0" indent="-342900">
              <a:spcBef>
                <a:spcPct val="20000"/>
              </a:spcBef>
              <a:defRPr/>
            </a:pPr>
            <a:r>
              <a:rPr lang="en-US" altLang="zh-CN" sz="2000" b="1" dirty="0" smtClean="0">
                <a:solidFill>
                  <a:prstClr val="black"/>
                </a:solidFill>
                <a:latin typeface="新宋体" pitchFamily="49" charset="-122"/>
                <a:ea typeface="新宋体" pitchFamily="49" charset="-122"/>
              </a:rPr>
              <a:t>2·</a:t>
            </a:r>
            <a:r>
              <a:rPr lang="zh-CN" altLang="en-US" sz="2000" b="1" dirty="0">
                <a:solidFill>
                  <a:prstClr val="black"/>
                </a:solidFill>
                <a:latin typeface="新宋体" pitchFamily="49" charset="-122"/>
                <a:ea typeface="新宋体" pitchFamily="49" charset="-122"/>
              </a:rPr>
              <a:t>我非常崇拜</a:t>
            </a:r>
            <a:r>
              <a:rPr lang="zh-CN" altLang="en-US" sz="2000" b="1" dirty="0" smtClean="0">
                <a:solidFill>
                  <a:prstClr val="black"/>
                </a:solidFill>
                <a:latin typeface="新宋体" pitchFamily="49" charset="-122"/>
                <a:ea typeface="新宋体" pitchFamily="49" charset="-122"/>
              </a:rPr>
              <a:t>军人</a:t>
            </a:r>
            <a:r>
              <a:rPr lang="en-US" altLang="zh-CN" sz="2000" b="1" dirty="0" smtClean="0">
                <a:solidFill>
                  <a:prstClr val="black"/>
                </a:solidFill>
                <a:latin typeface="新宋体" pitchFamily="49" charset="-122"/>
                <a:ea typeface="新宋体" pitchFamily="49" charset="-122"/>
              </a:rPr>
              <a:t>------</a:t>
            </a:r>
            <a:r>
              <a:rPr lang="zh-CN" altLang="en-US" sz="2000" b="1" dirty="0" smtClean="0">
                <a:solidFill>
                  <a:prstClr val="black"/>
                </a:solidFill>
                <a:latin typeface="新宋体" pitchFamily="49" charset="-122"/>
                <a:ea typeface="新宋体" pitchFamily="49" charset="-122"/>
              </a:rPr>
              <a:t>从</a:t>
            </a:r>
            <a:r>
              <a:rPr lang="zh-CN" altLang="en-US" sz="2000" b="1" dirty="0">
                <a:solidFill>
                  <a:prstClr val="black"/>
                </a:solidFill>
                <a:latin typeface="新宋体" pitchFamily="49" charset="-122"/>
                <a:ea typeface="新宋体" pitchFamily="49" charset="-122"/>
              </a:rPr>
              <a:t>辛亥革命到到新中国成立，为我们的未来而宁愿付出血的代价的也只有军人，军人为我们百姓们作出的贡献是我们无法回报的，只要我们将这为人民服务的精神传承下去，我们将会真正的做到实现中华名族的伟大复兴。</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757"/>
    </mc:Choice>
    <mc:Fallback xmlns="">
      <p:transition spd="slow" advTm="47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 calcmode="lin" valueType="num">
                                      <p:cBhvr additive="base">
                                        <p:cTn id="2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788024" y="476672"/>
            <a:ext cx="3816424" cy="3600400"/>
          </a:xfrm>
        </p:spPr>
        <p:txBody>
          <a:bodyPr>
            <a:normAutofit/>
          </a:bodyPr>
          <a:lstStyle/>
          <a:p>
            <a:pPr>
              <a:buNone/>
            </a:pPr>
            <a:r>
              <a:rPr lang="en-US" altLang="zh-CN" dirty="0"/>
              <a:t> </a:t>
            </a:r>
            <a:r>
              <a:rPr lang="en-US" altLang="zh-CN" dirty="0" smtClean="0"/>
              <a:t>  </a:t>
            </a:r>
            <a:r>
              <a:rPr lang="zh-CN" altLang="en-US" dirty="0" smtClean="0"/>
              <a:t>对没错这些威武雄壮英俊潇洒面容刚毅坚强勇敢热爱祖国训练有素柔情的铁血士兵们都将受</a:t>
            </a:r>
            <a:r>
              <a:rPr lang="zh-CN" altLang="en-US" dirty="0"/>
              <a:t>我</a:t>
            </a:r>
            <a:r>
              <a:rPr lang="zh-CN" altLang="en-US" sz="4000" dirty="0" smtClean="0"/>
              <a:t>指挥！</a:t>
            </a:r>
            <a:endParaRPr lang="zh-CN" altLang="en-US" sz="4000" strike="sngStrike" dirty="0"/>
          </a:p>
        </p:txBody>
      </p:sp>
      <p:sp>
        <p:nvSpPr>
          <p:cNvPr id="4" name="WordArt 4" descr="窄竖线"/>
          <p:cNvSpPr>
            <a:spLocks noChangeArrowheads="1" noChangeShapeType="1" noTextEdit="1"/>
          </p:cNvSpPr>
          <p:nvPr/>
        </p:nvSpPr>
        <p:spPr bwMode="auto">
          <a:xfrm>
            <a:off x="3923928" y="4653136"/>
            <a:ext cx="4896544" cy="1485255"/>
          </a:xfrm>
          <a:prstGeom prst="rect">
            <a:avLst/>
          </a:prstGeom>
        </p:spPr>
        <p:txBody>
          <a:bodyPr wrap="none" fromWordArt="1">
            <a:prstTxWarp prst="textCurveUp">
              <a:avLst>
                <a:gd name="adj" fmla="val 0"/>
              </a:avLst>
            </a:prstTxWarp>
          </a:bodyPr>
          <a:lstStyle/>
          <a:p>
            <a:pPr algn="ctr"/>
            <a:r>
              <a:rPr lang="zh-CN" alt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a:ea typeface="宋体"/>
              </a:rPr>
              <a:t>我要去证明并把中国成为超级大国的那一天</a:t>
            </a:r>
            <a:r>
              <a:rPr lang="zh-CN" altLang="en-US"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a:ea typeface="宋体"/>
              </a:rPr>
              <a:t>，</a:t>
            </a:r>
            <a:endParaRPr lang="en-US" altLang="zh-CN"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a:ea typeface="宋体"/>
            </a:endParaRPr>
          </a:p>
          <a:p>
            <a:pPr algn="ctr"/>
            <a:r>
              <a:rPr lang="zh-CN" altLang="en-US"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a:ea typeface="宋体"/>
              </a:rPr>
              <a:t>深刻</a:t>
            </a:r>
            <a:r>
              <a:rPr lang="zh-CN" alt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宋体"/>
                <a:ea typeface="宋体"/>
              </a:rPr>
              <a:t>在他的坟墓上！</a:t>
            </a:r>
          </a:p>
        </p:txBody>
      </p:sp>
      <p:pic>
        <p:nvPicPr>
          <p:cNvPr id="5" name="Picture 3" descr="20300000821754132491375612703"/>
          <p:cNvPicPr>
            <a:picLocks noChangeAspect="1" noChangeArrowheads="1"/>
          </p:cNvPicPr>
          <p:nvPr/>
        </p:nvPicPr>
        <p:blipFill>
          <a:blip r:embed="rId4" cstate="print"/>
          <a:srcRect/>
          <a:stretch>
            <a:fillRect/>
          </a:stretch>
        </p:blipFill>
        <p:spPr bwMode="auto">
          <a:xfrm>
            <a:off x="467544" y="404664"/>
            <a:ext cx="3999507"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4e4a20a4462309f7512ce36e720e0cf3d7cad60f"/>
          <p:cNvPicPr>
            <a:picLocks noChangeAspect="1" noChangeArrowheads="1"/>
          </p:cNvPicPr>
          <p:nvPr/>
        </p:nvPicPr>
        <p:blipFill>
          <a:blip r:embed="rId5" cstate="print"/>
          <a:srcRect l="23810" t="9375" r="18045" b="-3125"/>
          <a:stretch>
            <a:fillRect/>
          </a:stretch>
        </p:blipFill>
        <p:spPr bwMode="auto">
          <a:xfrm>
            <a:off x="495008" y="3291696"/>
            <a:ext cx="3201956" cy="33123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75"/>
    </mc:Choice>
    <mc:Fallback xmlns="">
      <p:transition spd="slow" advTm="17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idx="1"/>
          </p:nvPr>
        </p:nvSpPr>
        <p:spPr/>
        <p:txBody>
          <a:bodyPr/>
          <a:lstStyle/>
          <a:p>
            <a:pPr>
              <a:buFontTx/>
              <a:buNone/>
            </a:pPr>
            <a:r>
              <a:rPr lang="zh-CN" altLang="en-US" sz="1800" b="1" dirty="0"/>
              <a:t>我的优势</a:t>
            </a:r>
          </a:p>
          <a:p>
            <a:pPr>
              <a:buFontTx/>
              <a:buNone/>
            </a:pPr>
            <a:r>
              <a:rPr lang="en-US" altLang="zh-CN" sz="1800" b="1" dirty="0"/>
              <a:t>1</a:t>
            </a:r>
            <a:r>
              <a:rPr lang="zh-CN" altLang="en-US" sz="1800" b="1" dirty="0"/>
              <a:t>、我对这份工作有希望和兴趣</a:t>
            </a:r>
          </a:p>
          <a:p>
            <a:pPr>
              <a:buFontTx/>
              <a:buNone/>
            </a:pPr>
            <a:r>
              <a:rPr lang="en-US" altLang="zh-CN" sz="1800" b="1" dirty="0"/>
              <a:t>2</a:t>
            </a:r>
            <a:r>
              <a:rPr lang="zh-CN" altLang="en-US" sz="1800" b="1" dirty="0"/>
              <a:t>、我有钻研精神</a:t>
            </a:r>
          </a:p>
          <a:p>
            <a:pPr>
              <a:buFontTx/>
              <a:buNone/>
            </a:pPr>
            <a:r>
              <a:rPr lang="en-US" altLang="zh-CN" sz="1800" b="1" dirty="0"/>
              <a:t>3</a:t>
            </a:r>
            <a:r>
              <a:rPr lang="zh-CN" altLang="en-US" sz="1800" b="1" dirty="0"/>
              <a:t>、我喜欢思考</a:t>
            </a:r>
          </a:p>
          <a:p>
            <a:pPr>
              <a:buFontTx/>
              <a:buNone/>
            </a:pPr>
            <a:r>
              <a:rPr lang="en-US" altLang="zh-CN" sz="1800" b="1" dirty="0"/>
              <a:t>4</a:t>
            </a:r>
            <a:r>
              <a:rPr lang="zh-CN" altLang="en-US" sz="1800" b="1" dirty="0"/>
              <a:t>、深知钱并不重要</a:t>
            </a:r>
          </a:p>
          <a:p>
            <a:pPr>
              <a:buFontTx/>
              <a:buNone/>
            </a:pPr>
            <a:r>
              <a:rPr lang="en-US" altLang="zh-CN" sz="2400" b="1" dirty="0"/>
              <a:t>……</a:t>
            </a:r>
          </a:p>
          <a:p>
            <a:pPr>
              <a:buFontTx/>
              <a:buNone/>
            </a:pPr>
            <a:endParaRPr lang="en-US" altLang="zh-CN" sz="1800" b="1" dirty="0"/>
          </a:p>
          <a:p>
            <a:pPr>
              <a:buFontTx/>
              <a:buNone/>
            </a:pPr>
            <a:r>
              <a:rPr lang="zh-CN" altLang="en-US" sz="1800" b="1" dirty="0"/>
              <a:t>我的差距</a:t>
            </a:r>
          </a:p>
          <a:p>
            <a:pPr>
              <a:buFontTx/>
              <a:buNone/>
            </a:pPr>
            <a:r>
              <a:rPr lang="en-US" altLang="zh-CN" sz="1800" b="1" dirty="0"/>
              <a:t>1</a:t>
            </a:r>
            <a:r>
              <a:rPr lang="zh-CN" altLang="en-US" sz="1800" b="1" dirty="0"/>
              <a:t>、做事喜欢拖拉</a:t>
            </a:r>
          </a:p>
          <a:p>
            <a:pPr>
              <a:buFontTx/>
              <a:buNone/>
            </a:pPr>
            <a:r>
              <a:rPr lang="en-US" altLang="zh-CN" sz="1800" b="1" dirty="0"/>
              <a:t>2</a:t>
            </a:r>
            <a:r>
              <a:rPr lang="zh-CN" altLang="en-US" sz="1800" b="1" dirty="0"/>
              <a:t>、总是不相信自己</a:t>
            </a:r>
          </a:p>
          <a:p>
            <a:pPr>
              <a:buFontTx/>
              <a:buNone/>
            </a:pPr>
            <a:r>
              <a:rPr lang="en-US" altLang="zh-CN" sz="1800" b="1" dirty="0"/>
              <a:t>3</a:t>
            </a:r>
            <a:r>
              <a:rPr lang="zh-CN" altLang="en-US" sz="1800" b="1" dirty="0"/>
              <a:t>、喜欢钻牛角尖</a:t>
            </a:r>
          </a:p>
          <a:p>
            <a:pPr>
              <a:buFontTx/>
              <a:buNone/>
            </a:pPr>
            <a:r>
              <a:rPr lang="en-US" altLang="zh-CN" sz="1800" b="1" dirty="0"/>
              <a:t>4</a:t>
            </a:r>
            <a:r>
              <a:rPr lang="zh-CN" altLang="en-US" sz="1800" b="1" dirty="0"/>
              <a:t>、紧迫感不强</a:t>
            </a:r>
          </a:p>
          <a:p>
            <a:pPr>
              <a:buFontTx/>
              <a:buNone/>
            </a:pPr>
            <a:r>
              <a:rPr lang="en-US" altLang="zh-CN" sz="1800" b="1" dirty="0"/>
              <a:t>……</a:t>
            </a:r>
          </a:p>
          <a:p>
            <a:pPr>
              <a:buFontTx/>
              <a:buNone/>
            </a:pPr>
            <a:endParaRPr lang="en-US" altLang="zh-CN" sz="2400" dirty="0"/>
          </a:p>
          <a:p>
            <a:pPr>
              <a:buFontTx/>
              <a:buNone/>
            </a:pPr>
            <a:endParaRPr lang="en-US" altLang="zh-CN" sz="1800" dirty="0"/>
          </a:p>
        </p:txBody>
      </p:sp>
      <p:pic>
        <p:nvPicPr>
          <p:cNvPr id="731140" name="Picture 4" descr="u=1160940439,1656896226&amp;fm=23&amp;gp=0"/>
          <p:cNvPicPr>
            <a:picLocks noChangeAspect="1" noChangeArrowheads="1"/>
          </p:cNvPicPr>
          <p:nvPr/>
        </p:nvPicPr>
        <p:blipFill>
          <a:blip r:embed="rId3" cstate="print"/>
          <a:srcRect/>
          <a:stretch>
            <a:fillRect/>
          </a:stretch>
        </p:blipFill>
        <p:spPr bwMode="auto">
          <a:xfrm>
            <a:off x="5364088" y="3573016"/>
            <a:ext cx="2900363" cy="1938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cSld>
  <p:clrMapOvr>
    <a:masterClrMapping/>
  </p:clrMapOvr>
  <p:transition advTm="151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1138">
                                            <p:txEl>
                                              <p:pRg st="0" end="0"/>
                                            </p:txEl>
                                          </p:spTgt>
                                        </p:tgtEl>
                                        <p:attrNameLst>
                                          <p:attrName>style.visibility</p:attrName>
                                        </p:attrNameLst>
                                      </p:cBhvr>
                                      <p:to>
                                        <p:strVal val="visible"/>
                                      </p:to>
                                    </p:set>
                                    <p:animEffect transition="in" filter="fade">
                                      <p:cBhvr>
                                        <p:cTn id="7" dur="1000"/>
                                        <p:tgtEl>
                                          <p:spTgt spid="731138">
                                            <p:txEl>
                                              <p:pRg st="0" end="0"/>
                                            </p:txEl>
                                          </p:spTgt>
                                        </p:tgtEl>
                                      </p:cBhvr>
                                    </p:animEffect>
                                    <p:anim calcmode="lin" valueType="num">
                                      <p:cBhvr>
                                        <p:cTn id="8" dur="1000" fill="hold"/>
                                        <p:tgtEl>
                                          <p:spTgt spid="731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1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1138">
                                            <p:txEl>
                                              <p:pRg st="1" end="1"/>
                                            </p:txEl>
                                          </p:spTgt>
                                        </p:tgtEl>
                                        <p:attrNameLst>
                                          <p:attrName>style.visibility</p:attrName>
                                        </p:attrNameLst>
                                      </p:cBhvr>
                                      <p:to>
                                        <p:strVal val="visible"/>
                                      </p:to>
                                    </p:set>
                                    <p:animEffect transition="in" filter="fade">
                                      <p:cBhvr>
                                        <p:cTn id="14" dur="1000"/>
                                        <p:tgtEl>
                                          <p:spTgt spid="731138">
                                            <p:txEl>
                                              <p:pRg st="1" end="1"/>
                                            </p:txEl>
                                          </p:spTgt>
                                        </p:tgtEl>
                                      </p:cBhvr>
                                    </p:animEffect>
                                    <p:anim calcmode="lin" valueType="num">
                                      <p:cBhvr>
                                        <p:cTn id="15" dur="1000" fill="hold"/>
                                        <p:tgtEl>
                                          <p:spTgt spid="7311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1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1138">
                                            <p:txEl>
                                              <p:pRg st="2" end="2"/>
                                            </p:txEl>
                                          </p:spTgt>
                                        </p:tgtEl>
                                        <p:attrNameLst>
                                          <p:attrName>style.visibility</p:attrName>
                                        </p:attrNameLst>
                                      </p:cBhvr>
                                      <p:to>
                                        <p:strVal val="visible"/>
                                      </p:to>
                                    </p:set>
                                    <p:animEffect transition="in" filter="fade">
                                      <p:cBhvr>
                                        <p:cTn id="21" dur="1000"/>
                                        <p:tgtEl>
                                          <p:spTgt spid="731138">
                                            <p:txEl>
                                              <p:pRg st="2" end="2"/>
                                            </p:txEl>
                                          </p:spTgt>
                                        </p:tgtEl>
                                      </p:cBhvr>
                                    </p:animEffect>
                                    <p:anim calcmode="lin" valueType="num">
                                      <p:cBhvr>
                                        <p:cTn id="22" dur="1000" fill="hold"/>
                                        <p:tgtEl>
                                          <p:spTgt spid="7311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1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1138">
                                            <p:txEl>
                                              <p:pRg st="3" end="3"/>
                                            </p:txEl>
                                          </p:spTgt>
                                        </p:tgtEl>
                                        <p:attrNameLst>
                                          <p:attrName>style.visibility</p:attrName>
                                        </p:attrNameLst>
                                      </p:cBhvr>
                                      <p:to>
                                        <p:strVal val="visible"/>
                                      </p:to>
                                    </p:set>
                                    <p:animEffect transition="in" filter="fade">
                                      <p:cBhvr>
                                        <p:cTn id="28" dur="1000"/>
                                        <p:tgtEl>
                                          <p:spTgt spid="731138">
                                            <p:txEl>
                                              <p:pRg st="3" end="3"/>
                                            </p:txEl>
                                          </p:spTgt>
                                        </p:tgtEl>
                                      </p:cBhvr>
                                    </p:animEffect>
                                    <p:anim calcmode="lin" valueType="num">
                                      <p:cBhvr>
                                        <p:cTn id="29" dur="1000" fill="hold"/>
                                        <p:tgtEl>
                                          <p:spTgt spid="7311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311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1138">
                                            <p:txEl>
                                              <p:pRg st="4" end="4"/>
                                            </p:txEl>
                                          </p:spTgt>
                                        </p:tgtEl>
                                        <p:attrNameLst>
                                          <p:attrName>style.visibility</p:attrName>
                                        </p:attrNameLst>
                                      </p:cBhvr>
                                      <p:to>
                                        <p:strVal val="visible"/>
                                      </p:to>
                                    </p:set>
                                    <p:animEffect transition="in" filter="fade">
                                      <p:cBhvr>
                                        <p:cTn id="35" dur="1000"/>
                                        <p:tgtEl>
                                          <p:spTgt spid="731138">
                                            <p:txEl>
                                              <p:pRg st="4" end="4"/>
                                            </p:txEl>
                                          </p:spTgt>
                                        </p:tgtEl>
                                      </p:cBhvr>
                                    </p:animEffect>
                                    <p:anim calcmode="lin" valueType="num">
                                      <p:cBhvr>
                                        <p:cTn id="36" dur="1000" fill="hold"/>
                                        <p:tgtEl>
                                          <p:spTgt spid="7311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31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31138">
                                            <p:txEl>
                                              <p:pRg st="5" end="5"/>
                                            </p:txEl>
                                          </p:spTgt>
                                        </p:tgtEl>
                                        <p:attrNameLst>
                                          <p:attrName>style.visibility</p:attrName>
                                        </p:attrNameLst>
                                      </p:cBhvr>
                                      <p:to>
                                        <p:strVal val="visible"/>
                                      </p:to>
                                    </p:set>
                                    <p:animEffect transition="in" filter="fade">
                                      <p:cBhvr>
                                        <p:cTn id="42" dur="1000"/>
                                        <p:tgtEl>
                                          <p:spTgt spid="731138">
                                            <p:txEl>
                                              <p:pRg st="5" end="5"/>
                                            </p:txEl>
                                          </p:spTgt>
                                        </p:tgtEl>
                                      </p:cBhvr>
                                    </p:animEffect>
                                    <p:anim calcmode="lin" valueType="num">
                                      <p:cBhvr>
                                        <p:cTn id="43" dur="1000" fill="hold"/>
                                        <p:tgtEl>
                                          <p:spTgt spid="7311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311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31138">
                                            <p:txEl>
                                              <p:pRg st="7" end="7"/>
                                            </p:txEl>
                                          </p:spTgt>
                                        </p:tgtEl>
                                        <p:attrNameLst>
                                          <p:attrName>style.visibility</p:attrName>
                                        </p:attrNameLst>
                                      </p:cBhvr>
                                      <p:to>
                                        <p:strVal val="visible"/>
                                      </p:to>
                                    </p:set>
                                    <p:animEffect transition="in" filter="fade">
                                      <p:cBhvr>
                                        <p:cTn id="49" dur="1000"/>
                                        <p:tgtEl>
                                          <p:spTgt spid="731138">
                                            <p:txEl>
                                              <p:pRg st="7" end="7"/>
                                            </p:txEl>
                                          </p:spTgt>
                                        </p:tgtEl>
                                      </p:cBhvr>
                                    </p:animEffect>
                                    <p:anim calcmode="lin" valueType="num">
                                      <p:cBhvr>
                                        <p:cTn id="50" dur="1000" fill="hold"/>
                                        <p:tgtEl>
                                          <p:spTgt spid="73113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311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31138">
                                            <p:txEl>
                                              <p:pRg st="8" end="8"/>
                                            </p:txEl>
                                          </p:spTgt>
                                        </p:tgtEl>
                                        <p:attrNameLst>
                                          <p:attrName>style.visibility</p:attrName>
                                        </p:attrNameLst>
                                      </p:cBhvr>
                                      <p:to>
                                        <p:strVal val="visible"/>
                                      </p:to>
                                    </p:set>
                                    <p:animEffect transition="in" filter="fade">
                                      <p:cBhvr>
                                        <p:cTn id="56" dur="1000"/>
                                        <p:tgtEl>
                                          <p:spTgt spid="731138">
                                            <p:txEl>
                                              <p:pRg st="8" end="8"/>
                                            </p:txEl>
                                          </p:spTgt>
                                        </p:tgtEl>
                                      </p:cBhvr>
                                    </p:animEffect>
                                    <p:anim calcmode="lin" valueType="num">
                                      <p:cBhvr>
                                        <p:cTn id="57" dur="1000" fill="hold"/>
                                        <p:tgtEl>
                                          <p:spTgt spid="731138">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311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31138">
                                            <p:txEl>
                                              <p:pRg st="9" end="9"/>
                                            </p:txEl>
                                          </p:spTgt>
                                        </p:tgtEl>
                                        <p:attrNameLst>
                                          <p:attrName>style.visibility</p:attrName>
                                        </p:attrNameLst>
                                      </p:cBhvr>
                                      <p:to>
                                        <p:strVal val="visible"/>
                                      </p:to>
                                    </p:set>
                                    <p:animEffect transition="in" filter="fade">
                                      <p:cBhvr>
                                        <p:cTn id="63" dur="1000"/>
                                        <p:tgtEl>
                                          <p:spTgt spid="731138">
                                            <p:txEl>
                                              <p:pRg st="9" end="9"/>
                                            </p:txEl>
                                          </p:spTgt>
                                        </p:tgtEl>
                                      </p:cBhvr>
                                    </p:animEffect>
                                    <p:anim calcmode="lin" valueType="num">
                                      <p:cBhvr>
                                        <p:cTn id="64" dur="1000" fill="hold"/>
                                        <p:tgtEl>
                                          <p:spTgt spid="731138">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3113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31138">
                                            <p:txEl>
                                              <p:pRg st="10" end="10"/>
                                            </p:txEl>
                                          </p:spTgt>
                                        </p:tgtEl>
                                        <p:attrNameLst>
                                          <p:attrName>style.visibility</p:attrName>
                                        </p:attrNameLst>
                                      </p:cBhvr>
                                      <p:to>
                                        <p:strVal val="visible"/>
                                      </p:to>
                                    </p:set>
                                    <p:animEffect transition="in" filter="fade">
                                      <p:cBhvr>
                                        <p:cTn id="70" dur="1000"/>
                                        <p:tgtEl>
                                          <p:spTgt spid="731138">
                                            <p:txEl>
                                              <p:pRg st="10" end="10"/>
                                            </p:txEl>
                                          </p:spTgt>
                                        </p:tgtEl>
                                      </p:cBhvr>
                                    </p:animEffect>
                                    <p:anim calcmode="lin" valueType="num">
                                      <p:cBhvr>
                                        <p:cTn id="71" dur="1000" fill="hold"/>
                                        <p:tgtEl>
                                          <p:spTgt spid="731138">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73113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31138">
                                            <p:txEl>
                                              <p:pRg st="11" end="11"/>
                                            </p:txEl>
                                          </p:spTgt>
                                        </p:tgtEl>
                                        <p:attrNameLst>
                                          <p:attrName>style.visibility</p:attrName>
                                        </p:attrNameLst>
                                      </p:cBhvr>
                                      <p:to>
                                        <p:strVal val="visible"/>
                                      </p:to>
                                    </p:set>
                                    <p:animEffect transition="in" filter="fade">
                                      <p:cBhvr>
                                        <p:cTn id="77" dur="1000"/>
                                        <p:tgtEl>
                                          <p:spTgt spid="731138">
                                            <p:txEl>
                                              <p:pRg st="11" end="11"/>
                                            </p:txEl>
                                          </p:spTgt>
                                        </p:tgtEl>
                                      </p:cBhvr>
                                    </p:animEffect>
                                    <p:anim calcmode="lin" valueType="num">
                                      <p:cBhvr>
                                        <p:cTn id="78" dur="1000" fill="hold"/>
                                        <p:tgtEl>
                                          <p:spTgt spid="731138">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73113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31138">
                                            <p:txEl>
                                              <p:pRg st="12" end="12"/>
                                            </p:txEl>
                                          </p:spTgt>
                                        </p:tgtEl>
                                        <p:attrNameLst>
                                          <p:attrName>style.visibility</p:attrName>
                                        </p:attrNameLst>
                                      </p:cBhvr>
                                      <p:to>
                                        <p:strVal val="visible"/>
                                      </p:to>
                                    </p:set>
                                    <p:animEffect transition="in" filter="fade">
                                      <p:cBhvr>
                                        <p:cTn id="84" dur="1000"/>
                                        <p:tgtEl>
                                          <p:spTgt spid="731138">
                                            <p:txEl>
                                              <p:pRg st="12" end="12"/>
                                            </p:txEl>
                                          </p:spTgt>
                                        </p:tgtEl>
                                      </p:cBhvr>
                                    </p:animEffect>
                                    <p:anim calcmode="lin" valueType="num">
                                      <p:cBhvr>
                                        <p:cTn id="85" dur="1000" fill="hold"/>
                                        <p:tgtEl>
                                          <p:spTgt spid="731138">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73113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71800" y="4653136"/>
            <a:ext cx="8229600" cy="1040979"/>
          </a:xfrm>
        </p:spPr>
        <p:txBody>
          <a:bodyPr>
            <a:normAutofit/>
          </a:bodyPr>
          <a:lstStyle/>
          <a:p>
            <a:pPr>
              <a:buNone/>
            </a:pPr>
            <a:r>
              <a:rPr lang="zh-CN" altLang="en-US" dirty="0" smtClean="0"/>
              <a:t>女子特种兵</a:t>
            </a:r>
            <a:r>
              <a:rPr lang="en-US" altLang="zh-CN" dirty="0" smtClean="0"/>
              <a:t>——</a:t>
            </a:r>
            <a:r>
              <a:rPr lang="zh-CN" altLang="en-US" dirty="0" smtClean="0"/>
              <a:t>薛昀毓</a:t>
            </a:r>
            <a:endParaRPr lang="zh-CN" altLang="en-US" dirty="0"/>
          </a:p>
        </p:txBody>
      </p:sp>
      <p:pic>
        <p:nvPicPr>
          <p:cNvPr id="4" name="图片 3" descr="甘露.jpg"/>
          <p:cNvPicPr>
            <a:picLocks noChangeAspect="1"/>
          </p:cNvPicPr>
          <p:nvPr/>
        </p:nvPicPr>
        <p:blipFill>
          <a:blip r:embed="rId3" cstate="print"/>
          <a:srcRect/>
          <a:stretch>
            <a:fillRect/>
          </a:stretch>
        </p:blipFill>
        <p:spPr bwMode="auto">
          <a:xfrm>
            <a:off x="3059832" y="0"/>
            <a:ext cx="3184525" cy="4608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C:\Documents and Settings\xuxiaoping\桌面\截图00.jpg"/>
          <p:cNvPicPr>
            <a:picLocks noChangeAspect="1" noChangeArrowheads="1"/>
          </p:cNvPicPr>
          <p:nvPr/>
        </p:nvPicPr>
        <p:blipFill>
          <a:blip r:embed="rId4" cstate="print"/>
          <a:srcRect/>
          <a:stretch>
            <a:fillRect/>
          </a:stretch>
        </p:blipFill>
        <p:spPr bwMode="auto">
          <a:xfrm>
            <a:off x="3923928" y="260648"/>
            <a:ext cx="1368152" cy="1423618"/>
          </a:xfrm>
          <a:prstGeom prst="rect">
            <a:avLst/>
          </a:prstGeom>
          <a:noFill/>
        </p:spPr>
      </p:pic>
      <p:sp>
        <p:nvSpPr>
          <p:cNvPr id="8" name="矩形 7"/>
          <p:cNvSpPr/>
          <p:nvPr/>
        </p:nvSpPr>
        <p:spPr>
          <a:xfrm>
            <a:off x="0" y="5373216"/>
            <a:ext cx="9228809" cy="923330"/>
          </a:xfrm>
          <a:prstGeom prst="rect">
            <a:avLst/>
          </a:prstGeom>
          <a:noFill/>
        </p:spPr>
        <p:txBody>
          <a:bodyPr wrap="none" lIns="91440" tIns="45720" rIns="91440" bIns="45720">
            <a:spAutoFit/>
          </a:bodyPr>
          <a:lstStyle/>
          <a:p>
            <a:pPr algn="ctr"/>
            <a:r>
              <a:rPr lang="zh-CN"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我要当一名中国女子特种兵！</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666"/>
    </mc:Choice>
    <mc:Fallback xmlns="">
      <p:transition spd="slow" advTm="12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srcRect/>
          <a:stretch>
            <a:fillRect/>
          </a:stretch>
        </p:blipFill>
        <p:spPr bwMode="auto">
          <a:xfrm>
            <a:off x="1043608" y="1772816"/>
            <a:ext cx="7280275" cy="384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750" y="333375"/>
            <a:ext cx="1800225" cy="9715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719"/>
    </mc:Choice>
    <mc:Fallback xmlns="">
      <p:transition spd="slow" advTm="25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3" descr="背景2.jpg"/>
          <p:cNvPicPr>
            <a:picLocks noChangeAspect="1"/>
          </p:cNvPicPr>
          <p:nvPr/>
        </p:nvPicPr>
        <p:blipFill>
          <a:blip r:embed="rId3" cstate="print"/>
          <a:stretch>
            <a:fillRect/>
          </a:stretch>
        </p:blipFill>
        <p:spPr>
          <a:xfrm>
            <a:off x="0" y="0"/>
            <a:ext cx="9144000" cy="6867633"/>
          </a:xfrm>
          <a:prstGeom prst="rect">
            <a:avLst/>
          </a:prstGeom>
        </p:spPr>
      </p:pic>
      <p:sp>
        <p:nvSpPr>
          <p:cNvPr id="3" name="内容占位符 2"/>
          <p:cNvSpPr>
            <a:spLocks noGrp="1"/>
          </p:cNvSpPr>
          <p:nvPr>
            <p:ph idx="1"/>
          </p:nvPr>
        </p:nvSpPr>
        <p:spPr>
          <a:xfrm>
            <a:off x="457200" y="5301208"/>
            <a:ext cx="8229600" cy="824955"/>
          </a:xfrm>
        </p:spPr>
        <p:txBody>
          <a:bodyPr>
            <a:normAutofit/>
          </a:bodyPr>
          <a:lstStyle/>
          <a:p>
            <a:pPr>
              <a:buNone/>
            </a:pPr>
            <a:r>
              <a:rPr lang="zh-CN" altLang="en-US" dirty="0" smtClean="0"/>
              <a:t>战地医生</a:t>
            </a:r>
            <a:r>
              <a:rPr lang="en-US" altLang="zh-CN" dirty="0" smtClean="0"/>
              <a:t>——</a:t>
            </a:r>
            <a:r>
              <a:rPr lang="zh-CN" altLang="en-US" dirty="0" smtClean="0"/>
              <a:t>闵轲</a:t>
            </a:r>
            <a:endParaRPr lang="zh-CN" altLang="en-US" dirty="0"/>
          </a:p>
        </p:txBody>
      </p:sp>
      <p:pic>
        <p:nvPicPr>
          <p:cNvPr id="4" name="图片 3" descr="医生1.jpg"/>
          <p:cNvPicPr>
            <a:picLocks noChangeAspect="1"/>
          </p:cNvPicPr>
          <p:nvPr/>
        </p:nvPicPr>
        <p:blipFill>
          <a:blip r:embed="rId4" cstate="print"/>
          <a:stretch>
            <a:fillRect/>
          </a:stretch>
        </p:blipFill>
        <p:spPr>
          <a:xfrm rot="20534406">
            <a:off x="521234" y="1719221"/>
            <a:ext cx="3310679" cy="228570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2" descr="C:\Documents and Settings\xuxiaoping\桌面\QQ图片20141109193908.jpg"/>
          <p:cNvPicPr>
            <a:picLocks noChangeAspect="1" noChangeArrowheads="1"/>
          </p:cNvPicPr>
          <p:nvPr/>
        </p:nvPicPr>
        <p:blipFill>
          <a:blip r:embed="rId5" cstate="print"/>
          <a:srcRect/>
          <a:stretch>
            <a:fillRect/>
          </a:stretch>
        </p:blipFill>
        <p:spPr bwMode="auto">
          <a:xfrm rot="20540646">
            <a:off x="1403730" y="1857465"/>
            <a:ext cx="1209770" cy="1138093"/>
          </a:xfrm>
          <a:prstGeom prst="rect">
            <a:avLst/>
          </a:prstGeom>
          <a:noFill/>
        </p:spPr>
      </p:pic>
      <p:sp>
        <p:nvSpPr>
          <p:cNvPr id="6" name="TextBox 5"/>
          <p:cNvSpPr txBox="1"/>
          <p:nvPr/>
        </p:nvSpPr>
        <p:spPr>
          <a:xfrm>
            <a:off x="4355976" y="332656"/>
            <a:ext cx="4499992" cy="6740307"/>
          </a:xfrm>
          <a:prstGeom prst="rect">
            <a:avLst/>
          </a:prstGeom>
          <a:noFill/>
        </p:spPr>
        <p:txBody>
          <a:bodyPr wrap="square" rtlCol="0">
            <a:spAutoFit/>
          </a:bodyPr>
          <a:lstStyle/>
          <a:p>
            <a:pPr>
              <a:lnSpc>
                <a:spcPct val="200000"/>
              </a:lnSpc>
            </a:pPr>
            <a:r>
              <a:rPr lang="zh-CN" altLang="en-US" dirty="0" smtClean="0">
                <a:latin typeface="+mn-ea"/>
              </a:rPr>
              <a:t>医生</a:t>
            </a:r>
            <a:r>
              <a:rPr lang="zh-CN" altLang="en-US" dirty="0" smtClean="0">
                <a:latin typeface="+mn-ea"/>
              </a:rPr>
              <a:t>就是那些无助的人在最后时刻活下去的勇气与精神支柱</a:t>
            </a:r>
            <a:r>
              <a:rPr lang="zh-CN" altLang="en-US" dirty="0" smtClean="0">
                <a:latin typeface="汉仪中黑简" pitchFamily="49" charset="-122"/>
                <a:ea typeface="汉仪中黑简" pitchFamily="49" charset="-122"/>
              </a:rPr>
              <a:t>！</a:t>
            </a:r>
            <a:endParaRPr lang="en-US" altLang="zh-CN" dirty="0" smtClean="0">
              <a:latin typeface="汉仪中黑简" pitchFamily="49" charset="-122"/>
              <a:ea typeface="汉仪中黑简" pitchFamily="49" charset="-122"/>
            </a:endParaRPr>
          </a:p>
          <a:p>
            <a:pPr>
              <a:lnSpc>
                <a:spcPct val="200000"/>
              </a:lnSpc>
            </a:pPr>
            <a:r>
              <a:rPr lang="zh-CN" altLang="en-US" b="1" dirty="0">
                <a:latin typeface="+mn-ea"/>
              </a:rPr>
              <a:t>和平，医生的职责与使命！拿起手术刀，不是为了得到更多的红包和奖赏，是为了让大炮子弹永远的离开中东战场，让中日的矛盾冰消瓦解，不让仇恨遮住我们的眼睛，让希望与和平成为世界的主旋律。</a:t>
            </a:r>
            <a:endParaRPr lang="en-US" altLang="zh-CN" b="1" dirty="0">
              <a:latin typeface="+mn-ea"/>
            </a:endParaRPr>
          </a:p>
          <a:p>
            <a:pPr>
              <a:lnSpc>
                <a:spcPct val="200000"/>
              </a:lnSpc>
            </a:pPr>
            <a:r>
              <a:rPr lang="zh-CN" altLang="en-US" b="1" dirty="0" smtClean="0">
                <a:latin typeface="+mn-ea"/>
              </a:rPr>
              <a:t>这</a:t>
            </a:r>
            <a:r>
              <a:rPr lang="zh-CN" altLang="en-US" b="1" dirty="0">
                <a:latin typeface="+mn-ea"/>
              </a:rPr>
              <a:t>就是诺贝尔和平奖存在的意义！</a:t>
            </a:r>
            <a:endParaRPr lang="en-US" altLang="zh-CN" b="1" dirty="0">
              <a:latin typeface="+mn-ea"/>
            </a:endParaRPr>
          </a:p>
          <a:p>
            <a:pPr>
              <a:lnSpc>
                <a:spcPct val="200000"/>
              </a:lnSpc>
            </a:pPr>
            <a:r>
              <a:rPr lang="zh-CN" altLang="en-US" b="1" dirty="0">
                <a:latin typeface="+mn-ea"/>
              </a:rPr>
              <a:t>这就是医生这个平凡职业的深刻内涵！</a:t>
            </a:r>
            <a:endParaRPr lang="en-US" altLang="zh-CN" b="1" dirty="0">
              <a:latin typeface="+mn-ea"/>
            </a:endParaRPr>
          </a:p>
          <a:p>
            <a:pPr>
              <a:lnSpc>
                <a:spcPct val="200000"/>
              </a:lnSpc>
            </a:pPr>
            <a:r>
              <a:rPr lang="zh-CN" altLang="en-US" dirty="0" smtClean="0">
                <a:latin typeface="汉仪中黑简" pitchFamily="49" charset="-122"/>
                <a:ea typeface="汉仪中黑简" pitchFamily="49" charset="-122"/>
              </a:rPr>
              <a:t>等到</a:t>
            </a:r>
            <a:r>
              <a:rPr lang="zh-CN" altLang="en-US" dirty="0" smtClean="0">
                <a:latin typeface="汉仪中黑简" pitchFamily="49" charset="-122"/>
                <a:ea typeface="汉仪中黑简" pitchFamily="49" charset="-122"/>
              </a:rPr>
              <a:t>年老后，我可以自豪地说：</a:t>
            </a:r>
            <a:r>
              <a:rPr lang="zh-CN" altLang="en-US" dirty="0" smtClean="0"/>
              <a:t>“</a:t>
            </a:r>
            <a:r>
              <a:rPr lang="zh-CN" altLang="en-US" dirty="0" smtClean="0">
                <a:latin typeface="方正剪纸简体" pitchFamily="65" charset="-122"/>
                <a:ea typeface="方正剪纸简体" pitchFamily="65" charset="-122"/>
              </a:rPr>
              <a:t>我为全人类最伟大的而又最平凡的事业奋斗终身而感到骄傲。</a:t>
            </a:r>
            <a:r>
              <a:rPr lang="zh-CN" altLang="en-US" dirty="0" smtClean="0"/>
              <a:t>”</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086"/>
    </mc:Choice>
    <mc:Fallback xmlns="">
      <p:transition spd="slow" advTm="35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down)">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ipe(down)">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wipe(down)">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背景4.jpg"/>
          <p:cNvPicPr>
            <a:picLocks noGrp="1" noChangeAspect="1"/>
          </p:cNvPicPr>
          <p:nvPr>
            <p:ph idx="1"/>
          </p:nvPr>
        </p:nvPicPr>
        <p:blipFill>
          <a:blip r:embed="rId3" cstate="print"/>
          <a:stretch>
            <a:fillRect/>
          </a:stretch>
        </p:blipFill>
        <p:spPr>
          <a:xfrm>
            <a:off x="-36004" y="0"/>
            <a:ext cx="9144000" cy="6858000"/>
          </a:xfrm>
        </p:spPr>
      </p:pic>
      <p:sp>
        <p:nvSpPr>
          <p:cNvPr id="6" name="矩形 5"/>
          <p:cNvSpPr/>
          <p:nvPr/>
        </p:nvSpPr>
        <p:spPr>
          <a:xfrm>
            <a:off x="2147655" y="2636912"/>
            <a:ext cx="5054589" cy="923330"/>
          </a:xfrm>
          <a:prstGeom prst="rect">
            <a:avLst/>
          </a:prstGeom>
          <a:noFill/>
        </p:spPr>
        <p:txBody>
          <a:bodyPr wrap="none" lIns="91440" tIns="45720" rIns="91440" bIns="45720">
            <a:spAutoFit/>
          </a:bodyPr>
          <a:lstStyle/>
          <a:p>
            <a:pPr algn="ct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我要成为医生！</a:t>
            </a:r>
            <a:endPar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3241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柯南.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4788024" y="3212976"/>
            <a:ext cx="3815754" cy="2603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755576" y="404664"/>
            <a:ext cx="78374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理想很丰满，现实很骨感</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23528" y="1772816"/>
            <a:ext cx="7416824" cy="4093428"/>
          </a:xfrm>
          <a:prstGeom prst="rect">
            <a:avLst/>
          </a:prstGeom>
          <a:noFill/>
        </p:spPr>
        <p:txBody>
          <a:bodyPr wrap="square" rtlCol="0">
            <a:spAutoFit/>
          </a:bodyPr>
          <a:lstStyle/>
          <a:p>
            <a:r>
              <a:rPr lang="zh-CN" altLang="en-US" sz="2000" dirty="0" smtClean="0">
                <a:latin typeface="方正粗圆简体" pitchFamily="2" charset="-122"/>
                <a:ea typeface="方正粗圆简体" pitchFamily="2" charset="-122"/>
              </a:rPr>
              <a:t>我的优势：</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1.</a:t>
            </a:r>
            <a:r>
              <a:rPr lang="zh-CN" altLang="en-US" sz="2000" dirty="0" smtClean="0">
                <a:latin typeface="方正粗圆简体" pitchFamily="2" charset="-122"/>
                <a:ea typeface="方正粗圆简体" pitchFamily="2" charset="-122"/>
              </a:rPr>
              <a:t>我有应具备的明锐的直觉与观察力；</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2.</a:t>
            </a:r>
            <a:r>
              <a:rPr lang="zh-CN" altLang="en-US" sz="2000" dirty="0" smtClean="0">
                <a:latin typeface="方正粗圆简体" pitchFamily="2" charset="-122"/>
                <a:ea typeface="方正粗圆简体" pitchFamily="2" charset="-122"/>
              </a:rPr>
              <a:t>我不爱钱，我愿以良心做好这份职业；</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3.</a:t>
            </a:r>
            <a:r>
              <a:rPr lang="zh-CN" altLang="en-US" sz="2000" dirty="0" smtClean="0">
                <a:latin typeface="方正粗圆简体" pitchFamily="2" charset="-122"/>
                <a:ea typeface="方正粗圆简体" pitchFamily="2" charset="-122"/>
              </a:rPr>
              <a:t>我有敏锐的大脑；</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4.</a:t>
            </a:r>
            <a:r>
              <a:rPr lang="zh-CN" altLang="en-US" sz="2000" dirty="0" smtClean="0">
                <a:latin typeface="方正粗圆简体" pitchFamily="2" charset="-122"/>
                <a:ea typeface="方正粗圆简体" pitchFamily="2" charset="-122"/>
              </a:rPr>
              <a:t>我爱这份职业；</a:t>
            </a:r>
            <a:endParaRPr lang="en-US" altLang="zh-CN" sz="2000" dirty="0" smtClean="0">
              <a:latin typeface="方正粗圆简体" pitchFamily="2" charset="-122"/>
              <a:ea typeface="方正粗圆简体" pitchFamily="2" charset="-122"/>
            </a:endParaRPr>
          </a:p>
          <a:p>
            <a:endParaRPr lang="en-US" altLang="zh-CN" sz="2000" dirty="0" smtClean="0">
              <a:latin typeface="方正粗圆简体" pitchFamily="2" charset="-122"/>
              <a:ea typeface="方正粗圆简体" pitchFamily="2" charset="-122"/>
            </a:endParaRPr>
          </a:p>
          <a:p>
            <a:endParaRPr lang="en-US" altLang="zh-CN" sz="2000" dirty="0" smtClean="0">
              <a:latin typeface="方正粗圆简体" pitchFamily="2" charset="-122"/>
              <a:ea typeface="方正粗圆简体" pitchFamily="2" charset="-122"/>
            </a:endParaRPr>
          </a:p>
          <a:p>
            <a:endParaRPr lang="en-US" altLang="zh-CN" sz="2000" dirty="0" smtClean="0">
              <a:latin typeface="方正粗圆简体" pitchFamily="2" charset="-122"/>
              <a:ea typeface="方正粗圆简体" pitchFamily="2" charset="-122"/>
            </a:endParaRPr>
          </a:p>
          <a:p>
            <a:r>
              <a:rPr lang="zh-CN" altLang="en-US" sz="2000" dirty="0" smtClean="0">
                <a:latin typeface="方正粗圆简体" pitchFamily="2" charset="-122"/>
                <a:ea typeface="方正粗圆简体" pitchFamily="2" charset="-122"/>
              </a:rPr>
              <a:t>我和医生的距离：</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1.</a:t>
            </a:r>
            <a:r>
              <a:rPr lang="zh-CN" altLang="en-US" sz="2000" dirty="0" smtClean="0">
                <a:latin typeface="方正粗圆简体" pitchFamily="2" charset="-122"/>
                <a:ea typeface="方正粗圆简体" pitchFamily="2" charset="-122"/>
              </a:rPr>
              <a:t>我常为情感所动，不能冷静的解决问题；</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2.</a:t>
            </a:r>
            <a:r>
              <a:rPr lang="zh-CN" altLang="en-US" sz="2000" dirty="0" smtClean="0">
                <a:latin typeface="方正粗圆简体" pitchFamily="2" charset="-122"/>
                <a:ea typeface="方正粗圆简体" pitchFamily="2" charset="-122"/>
              </a:rPr>
              <a:t>我很胆小；</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3.</a:t>
            </a:r>
            <a:r>
              <a:rPr lang="zh-CN" altLang="en-US" sz="2000" dirty="0" smtClean="0">
                <a:latin typeface="方正粗圆简体" pitchFamily="2" charset="-122"/>
                <a:ea typeface="方正粗圆简体" pitchFamily="2" charset="-122"/>
              </a:rPr>
              <a:t>我的医学知识还远远不够；</a:t>
            </a:r>
            <a:endParaRPr lang="en-US" altLang="zh-CN" sz="2000" dirty="0" smtClean="0">
              <a:latin typeface="方正粗圆简体" pitchFamily="2" charset="-122"/>
              <a:ea typeface="方正粗圆简体" pitchFamily="2" charset="-122"/>
            </a:endParaRPr>
          </a:p>
          <a:p>
            <a:r>
              <a:rPr lang="en-US" altLang="zh-CN" sz="2000" dirty="0" smtClean="0">
                <a:latin typeface="方正粗圆简体" pitchFamily="2" charset="-122"/>
                <a:ea typeface="方正粗圆简体" pitchFamily="2" charset="-122"/>
              </a:rPr>
              <a:t>4.</a:t>
            </a:r>
            <a:r>
              <a:rPr lang="zh-CN" altLang="en-US" sz="2000" dirty="0" smtClean="0">
                <a:latin typeface="方正粗圆简体" pitchFamily="2" charset="-122"/>
                <a:ea typeface="方正粗圆简体" pitchFamily="2" charset="-122"/>
              </a:rPr>
              <a:t>我还要付出很多来补充人生阅历。</a:t>
            </a:r>
            <a:endParaRPr lang="en-US" altLang="zh-CN" sz="2000" dirty="0" smtClean="0">
              <a:latin typeface="方正粗圆简体" pitchFamily="2" charset="-122"/>
              <a:ea typeface="方正粗圆简体" pitchFamily="2" charset="-122"/>
            </a:endParaRPr>
          </a:p>
        </p:txBody>
      </p:sp>
    </p:spTree>
    <p:custDataLst>
      <p:tags r:id="rId1"/>
    </p:custDataLst>
  </p:cSld>
  <p:clrMapOvr>
    <a:masterClrMapping/>
  </p:clrMapOvr>
  <p:transition advTm="1599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bg1"/>
                </a:solidFill>
              </a:rPr>
              <a:t>奥（</a:t>
            </a:r>
            <a:r>
              <a:rPr lang="en-US" altLang="zh-CN" dirty="0" err="1" smtClean="0">
                <a:solidFill>
                  <a:schemeClr val="bg1"/>
                </a:solidFill>
              </a:rPr>
              <a:t>hei</a:t>
            </a:r>
            <a:r>
              <a:rPr lang="zh-CN" altLang="en-US" dirty="0" smtClean="0">
                <a:solidFill>
                  <a:schemeClr val="bg1"/>
                </a:solidFill>
              </a:rPr>
              <a:t>）巴（</a:t>
            </a:r>
            <a:r>
              <a:rPr lang="en-US" altLang="zh-CN" dirty="0" err="1" smtClean="0">
                <a:solidFill>
                  <a:schemeClr val="bg1"/>
                </a:solidFill>
              </a:rPr>
              <a:t>lian</a:t>
            </a:r>
            <a:r>
              <a:rPr lang="zh-CN" altLang="en-US" dirty="0" smtClean="0">
                <a:solidFill>
                  <a:schemeClr val="bg1"/>
                </a:solidFill>
              </a:rPr>
              <a:t>）马（</a:t>
            </a:r>
            <a:r>
              <a:rPr lang="en-US" altLang="zh-CN" dirty="0" err="1" smtClean="0">
                <a:solidFill>
                  <a:schemeClr val="bg1"/>
                </a:solidFill>
              </a:rPr>
              <a:t>shu</a:t>
            </a:r>
            <a:r>
              <a:rPr lang="zh-CN" altLang="en-US" dirty="0" smtClean="0">
                <a:solidFill>
                  <a:schemeClr val="bg1"/>
                </a:solidFill>
              </a:rPr>
              <a:t>）</a:t>
            </a:r>
            <a:endParaRPr lang="zh-CN" altLang="en-US" dirty="0">
              <a:solidFill>
                <a:schemeClr val="bg1"/>
              </a:solidFill>
            </a:endParaRPr>
          </a:p>
        </p:txBody>
      </p:sp>
      <p:pic>
        <p:nvPicPr>
          <p:cNvPr id="1026" name="Picture 2" descr="C:\Documents and Settings\xuxiaoping\桌面\d439b6003af33a879739e92ec55c10385343b5aa.gif"/>
          <p:cNvPicPr>
            <a:picLocks noGrp="1" noChangeAspect="1" noChangeArrowheads="1"/>
          </p:cNvPicPr>
          <p:nvPr>
            <p:ph idx="1"/>
          </p:nvPr>
        </p:nvPicPr>
        <p:blipFill>
          <a:blip r:embed="rId2" cstate="print"/>
          <a:srcRect/>
          <a:stretch>
            <a:fillRect/>
          </a:stretch>
        </p:blipFill>
        <p:spPr bwMode="auto">
          <a:xfrm>
            <a:off x="971600" y="2512889"/>
            <a:ext cx="6696233" cy="43451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474"/>
    </mc:Choice>
    <mc:Fallback xmlns="">
      <p:transition spd="slow" advTm="147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了解一定的医学常识，哪怕是每天了解一点点知识，积涓流成大海</a:t>
            </a:r>
            <a:endParaRPr lang="en-US" altLang="zh-CN" dirty="0" smtClean="0"/>
          </a:p>
          <a:p>
            <a:r>
              <a:rPr lang="zh-CN" altLang="en-US" dirty="0"/>
              <a:t>锻炼自己的</a:t>
            </a:r>
            <a:r>
              <a:rPr lang="zh-CN" altLang="en-US" dirty="0" smtClean="0"/>
              <a:t>胆量</a:t>
            </a:r>
            <a:endParaRPr lang="en-US" altLang="zh-CN" dirty="0" smtClean="0"/>
          </a:p>
          <a:p>
            <a:r>
              <a:rPr lang="zh-CN" altLang="en-US" dirty="0" smtClean="0"/>
              <a:t>跨过罗汉路进入省常中，不断努力考上好的医学专业</a:t>
            </a:r>
            <a:endParaRPr lang="en-US" altLang="zh-CN" dirty="0" smtClean="0"/>
          </a:p>
          <a:p>
            <a:r>
              <a:rPr lang="zh-CN" altLang="en-US" dirty="0" smtClean="0"/>
              <a:t>奉献他人提升自己</a:t>
            </a:r>
            <a:endParaRPr lang="en-US" altLang="zh-CN" dirty="0" smtClean="0"/>
          </a:p>
          <a:p>
            <a:endParaRPr lang="en-US" altLang="zh-CN" dirty="0" smtClean="0"/>
          </a:p>
        </p:txBody>
      </p:sp>
      <p:sp>
        <p:nvSpPr>
          <p:cNvPr id="4" name="矩形 3"/>
          <p:cNvSpPr/>
          <p:nvPr/>
        </p:nvSpPr>
        <p:spPr>
          <a:xfrm>
            <a:off x="1595294" y="404664"/>
            <a:ext cx="505458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CN" altLang="en-US" sz="5400" b="1" cap="none" spc="0" dirty="0" smtClean="0">
                <a:ln/>
                <a:solidFill>
                  <a:schemeClr val="accent3"/>
                </a:solidFill>
                <a:effectLst/>
              </a:rPr>
              <a:t>我还需要努力的</a:t>
            </a:r>
            <a:endParaRPr lang="zh-CN" altLang="en-US" sz="5400" b="1" cap="none" spc="0" dirty="0">
              <a:ln/>
              <a:solidFill>
                <a:schemeClr val="accent3"/>
              </a:solidFill>
              <a:effectLst/>
            </a:endParaRPr>
          </a:p>
        </p:txBody>
      </p:sp>
    </p:spTree>
    <p:extLst>
      <p:ext uri="{BB962C8B-B14F-4D97-AF65-F5344CB8AC3E}">
        <p14:creationId xmlns:p14="http://schemas.microsoft.com/office/powerpoint/2010/main" val="4015659612"/>
      </p:ext>
    </p:extLst>
  </p:cSld>
  <p:clrMapOvr>
    <a:masterClrMapping/>
  </p:clrMapOvr>
  <mc:AlternateContent xmlns:mc="http://schemas.openxmlformats.org/markup-compatibility/2006" xmlns:p14="http://schemas.microsoft.com/office/powerpoint/2010/main">
    <mc:Choice Requires="p14">
      <p:transition spd="slow" p14:dur="2000" advTm="17903"/>
    </mc:Choice>
    <mc:Fallback xmlns="">
      <p:transition spd="slow" advTm="1790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我们现在还只有</a:t>
            </a:r>
            <a:r>
              <a:rPr lang="en-US" altLang="zh-CN" dirty="0" smtClean="0"/>
              <a:t>14</a:t>
            </a:r>
            <a:r>
              <a:rPr lang="zh-CN" altLang="en-US" dirty="0" smtClean="0"/>
              <a:t>岁，这是我们的优势，从某些角度看这也是我们的劣势。</a:t>
            </a:r>
            <a:endParaRPr lang="en-US" altLang="zh-CN" dirty="0" smtClean="0"/>
          </a:p>
          <a:p>
            <a:r>
              <a:rPr lang="zh-CN" altLang="en-US" dirty="0" smtClean="0"/>
              <a:t>我们现在需要的是学习，尤其是语文，跟着</a:t>
            </a:r>
            <a:r>
              <a:rPr lang="zh-CN" altLang="en-US" b="1" i="1" dirty="0" smtClean="0"/>
              <a:t>殷老师</a:t>
            </a:r>
            <a:r>
              <a:rPr lang="zh-CN" altLang="en-US" dirty="0" smtClean="0"/>
              <a:t>学好语文，学会观察与发现，拥有丰富的情感与想象力。</a:t>
            </a:r>
            <a:endParaRPr lang="en-US" altLang="zh-CN" dirty="0" smtClean="0"/>
          </a:p>
          <a:p>
            <a:r>
              <a:rPr lang="zh-CN" altLang="en-US" dirty="0" smtClean="0"/>
              <a:t>我们现在有着爱我们的父母，关心我们的老师，活泼可爱，共同进退的同学们，还有一颗年轻的心，这就是我们最大的优势！</a:t>
            </a:r>
            <a:endParaRPr lang="zh-CN" altLang="en-US" dirty="0"/>
          </a:p>
        </p:txBody>
      </p:sp>
      <p:sp>
        <p:nvSpPr>
          <p:cNvPr id="4" name="矩形 3"/>
          <p:cNvSpPr/>
          <p:nvPr/>
        </p:nvSpPr>
        <p:spPr>
          <a:xfrm>
            <a:off x="1691680" y="476672"/>
            <a:ext cx="5750292"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zh-CN" altLang="en-US" sz="5400" b="1" cap="none" spc="0" dirty="0" smtClean="0">
                <a:ln/>
                <a:solidFill>
                  <a:schemeClr val="accent5">
                    <a:tint val="50000"/>
                    <a:satMod val="180000"/>
                  </a:schemeClr>
                </a:solidFill>
                <a:effectLst/>
              </a:rPr>
              <a:t>达成梦想的优劣势</a:t>
            </a:r>
            <a:endParaRPr lang="zh-CN" altLang="en-US" sz="5400" b="1" cap="none" spc="0" dirty="0">
              <a:ln/>
              <a:solidFill>
                <a:schemeClr val="accent5">
                  <a:tint val="50000"/>
                  <a:satMod val="18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24025"/>
    </mc:Choice>
    <mc:Fallback xmlns="">
      <p:transition spd="slow" advTm="2402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idx="1"/>
          </p:nvPr>
        </p:nvSpPr>
        <p:spPr>
          <a:xfrm>
            <a:off x="533400" y="762000"/>
            <a:ext cx="8229600" cy="4525963"/>
          </a:xfrm>
        </p:spPr>
        <p:txBody>
          <a:bodyPr/>
          <a:lstStyle/>
          <a:p>
            <a:pPr algn="ctr">
              <a:buFontTx/>
              <a:buNone/>
            </a:pPr>
            <a:r>
              <a:rPr lang="zh-CN" altLang="en-US" b="1" dirty="0"/>
              <a:t>尽管如此又能代表什么呢？</a:t>
            </a:r>
          </a:p>
          <a:p>
            <a:pPr algn="ctr">
              <a:buFontTx/>
              <a:buNone/>
            </a:pPr>
            <a:r>
              <a:rPr lang="zh-CN" altLang="en-US" b="1" dirty="0"/>
              <a:t>人生总会有插曲。</a:t>
            </a:r>
          </a:p>
          <a:p>
            <a:pPr algn="ctr">
              <a:buFontTx/>
              <a:buNone/>
            </a:pPr>
            <a:r>
              <a:rPr lang="zh-CN" altLang="en-US" b="1" dirty="0"/>
              <a:t>我依然会努力，</a:t>
            </a:r>
          </a:p>
          <a:p>
            <a:pPr algn="ctr">
              <a:buFontTx/>
              <a:buNone/>
            </a:pPr>
            <a:r>
              <a:rPr lang="zh-CN" altLang="en-US" b="1" dirty="0"/>
              <a:t>向着我的美好的明天，</a:t>
            </a:r>
          </a:p>
          <a:p>
            <a:pPr algn="ctr">
              <a:buFontTx/>
              <a:buNone/>
            </a:pPr>
            <a:r>
              <a:rPr lang="zh-CN" altLang="en-US" b="1" dirty="0"/>
              <a:t>和中国人民的期望，</a:t>
            </a:r>
          </a:p>
          <a:p>
            <a:pPr algn="ctr">
              <a:buFontTx/>
              <a:buNone/>
            </a:pPr>
            <a:r>
              <a:rPr lang="zh-CN" altLang="en-US" b="1" dirty="0"/>
              <a:t>以及家人的心血，</a:t>
            </a:r>
          </a:p>
          <a:p>
            <a:pPr algn="ctr">
              <a:buFontTx/>
              <a:buNone/>
            </a:pPr>
            <a:r>
              <a:rPr lang="zh-CN" altLang="en-US" b="1" dirty="0"/>
              <a:t>让我们看着中国崛起，中华人民崛起吧！</a:t>
            </a:r>
          </a:p>
          <a:p>
            <a:pPr algn="ctr">
              <a:buFontTx/>
              <a:buNone/>
            </a:pPr>
            <a:endParaRPr lang="zh-CN" altLang="en-US" b="1" dirty="0"/>
          </a:p>
          <a:p>
            <a:pPr algn="ctr">
              <a:buFontTx/>
              <a:buNone/>
            </a:pPr>
            <a:endParaRPr lang="zh-CN" altLang="en-US" b="1" dirty="0"/>
          </a:p>
          <a:p>
            <a:pPr algn="ctr">
              <a:buFontTx/>
              <a:buNone/>
            </a:pPr>
            <a:endParaRPr lang="zh-CN" altLang="en-US" b="1" dirty="0"/>
          </a:p>
          <a:p>
            <a:pPr algn="ctr">
              <a:buFontTx/>
              <a:buNone/>
            </a:pPr>
            <a:endParaRPr lang="en-US" altLang="zh-CN" b="1" dirty="0"/>
          </a:p>
        </p:txBody>
      </p:sp>
    </p:spTree>
    <p:custDataLst>
      <p:tags r:id="rId1"/>
    </p:custDataLst>
  </p:cSld>
  <p:clrMapOvr>
    <a:masterClrMapping/>
  </p:clrMapOvr>
  <p:transition advTm="138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3186">
                                            <p:txEl>
                                              <p:pRg st="0" end="0"/>
                                            </p:txEl>
                                          </p:spTgt>
                                        </p:tgtEl>
                                        <p:attrNameLst>
                                          <p:attrName>style.visibility</p:attrName>
                                        </p:attrNameLst>
                                      </p:cBhvr>
                                      <p:to>
                                        <p:strVal val="visible"/>
                                      </p:to>
                                    </p:set>
                                    <p:animEffect transition="in" filter="fade">
                                      <p:cBhvr>
                                        <p:cTn id="7" dur="1000"/>
                                        <p:tgtEl>
                                          <p:spTgt spid="733186">
                                            <p:txEl>
                                              <p:pRg st="0" end="0"/>
                                            </p:txEl>
                                          </p:spTgt>
                                        </p:tgtEl>
                                      </p:cBhvr>
                                    </p:animEffect>
                                    <p:anim calcmode="lin" valueType="num">
                                      <p:cBhvr>
                                        <p:cTn id="8" dur="1000" fill="hold"/>
                                        <p:tgtEl>
                                          <p:spTgt spid="7331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3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3186">
                                            <p:txEl>
                                              <p:pRg st="1" end="1"/>
                                            </p:txEl>
                                          </p:spTgt>
                                        </p:tgtEl>
                                        <p:attrNameLst>
                                          <p:attrName>style.visibility</p:attrName>
                                        </p:attrNameLst>
                                      </p:cBhvr>
                                      <p:to>
                                        <p:strVal val="visible"/>
                                      </p:to>
                                    </p:set>
                                    <p:animEffect transition="in" filter="fade">
                                      <p:cBhvr>
                                        <p:cTn id="14" dur="1000"/>
                                        <p:tgtEl>
                                          <p:spTgt spid="733186">
                                            <p:txEl>
                                              <p:pRg st="1" end="1"/>
                                            </p:txEl>
                                          </p:spTgt>
                                        </p:tgtEl>
                                      </p:cBhvr>
                                    </p:animEffect>
                                    <p:anim calcmode="lin" valueType="num">
                                      <p:cBhvr>
                                        <p:cTn id="15" dur="1000" fill="hold"/>
                                        <p:tgtEl>
                                          <p:spTgt spid="7331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31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3186">
                                            <p:txEl>
                                              <p:pRg st="2" end="2"/>
                                            </p:txEl>
                                          </p:spTgt>
                                        </p:tgtEl>
                                        <p:attrNameLst>
                                          <p:attrName>style.visibility</p:attrName>
                                        </p:attrNameLst>
                                      </p:cBhvr>
                                      <p:to>
                                        <p:strVal val="visible"/>
                                      </p:to>
                                    </p:set>
                                    <p:animEffect transition="in" filter="fade">
                                      <p:cBhvr>
                                        <p:cTn id="21" dur="1000"/>
                                        <p:tgtEl>
                                          <p:spTgt spid="733186">
                                            <p:txEl>
                                              <p:pRg st="2" end="2"/>
                                            </p:txEl>
                                          </p:spTgt>
                                        </p:tgtEl>
                                      </p:cBhvr>
                                    </p:animEffect>
                                    <p:anim calcmode="lin" valueType="num">
                                      <p:cBhvr>
                                        <p:cTn id="22" dur="1000" fill="hold"/>
                                        <p:tgtEl>
                                          <p:spTgt spid="7331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31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3186">
                                            <p:txEl>
                                              <p:pRg st="3" end="3"/>
                                            </p:txEl>
                                          </p:spTgt>
                                        </p:tgtEl>
                                        <p:attrNameLst>
                                          <p:attrName>style.visibility</p:attrName>
                                        </p:attrNameLst>
                                      </p:cBhvr>
                                      <p:to>
                                        <p:strVal val="visible"/>
                                      </p:to>
                                    </p:set>
                                    <p:animEffect transition="in" filter="fade">
                                      <p:cBhvr>
                                        <p:cTn id="28" dur="1000"/>
                                        <p:tgtEl>
                                          <p:spTgt spid="733186">
                                            <p:txEl>
                                              <p:pRg st="3" end="3"/>
                                            </p:txEl>
                                          </p:spTgt>
                                        </p:tgtEl>
                                      </p:cBhvr>
                                    </p:animEffect>
                                    <p:anim calcmode="lin" valueType="num">
                                      <p:cBhvr>
                                        <p:cTn id="29" dur="1000" fill="hold"/>
                                        <p:tgtEl>
                                          <p:spTgt spid="73318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331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3186">
                                            <p:txEl>
                                              <p:pRg st="4" end="4"/>
                                            </p:txEl>
                                          </p:spTgt>
                                        </p:tgtEl>
                                        <p:attrNameLst>
                                          <p:attrName>style.visibility</p:attrName>
                                        </p:attrNameLst>
                                      </p:cBhvr>
                                      <p:to>
                                        <p:strVal val="visible"/>
                                      </p:to>
                                    </p:set>
                                    <p:animEffect transition="in" filter="fade">
                                      <p:cBhvr>
                                        <p:cTn id="35" dur="1000"/>
                                        <p:tgtEl>
                                          <p:spTgt spid="733186">
                                            <p:txEl>
                                              <p:pRg st="4" end="4"/>
                                            </p:txEl>
                                          </p:spTgt>
                                        </p:tgtEl>
                                      </p:cBhvr>
                                    </p:animEffect>
                                    <p:anim calcmode="lin" valueType="num">
                                      <p:cBhvr>
                                        <p:cTn id="36" dur="1000" fill="hold"/>
                                        <p:tgtEl>
                                          <p:spTgt spid="73318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331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33186">
                                            <p:txEl>
                                              <p:pRg st="5" end="5"/>
                                            </p:txEl>
                                          </p:spTgt>
                                        </p:tgtEl>
                                        <p:attrNameLst>
                                          <p:attrName>style.visibility</p:attrName>
                                        </p:attrNameLst>
                                      </p:cBhvr>
                                      <p:to>
                                        <p:strVal val="visible"/>
                                      </p:to>
                                    </p:set>
                                    <p:animEffect transition="in" filter="fade">
                                      <p:cBhvr>
                                        <p:cTn id="42" dur="1000"/>
                                        <p:tgtEl>
                                          <p:spTgt spid="733186">
                                            <p:txEl>
                                              <p:pRg st="5" end="5"/>
                                            </p:txEl>
                                          </p:spTgt>
                                        </p:tgtEl>
                                      </p:cBhvr>
                                    </p:animEffect>
                                    <p:anim calcmode="lin" valueType="num">
                                      <p:cBhvr>
                                        <p:cTn id="43" dur="1000" fill="hold"/>
                                        <p:tgtEl>
                                          <p:spTgt spid="73318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331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33186">
                                            <p:txEl>
                                              <p:pRg st="6" end="6"/>
                                            </p:txEl>
                                          </p:spTgt>
                                        </p:tgtEl>
                                        <p:attrNameLst>
                                          <p:attrName>style.visibility</p:attrName>
                                        </p:attrNameLst>
                                      </p:cBhvr>
                                      <p:to>
                                        <p:strVal val="visible"/>
                                      </p:to>
                                    </p:set>
                                    <p:animEffect transition="in" filter="fade">
                                      <p:cBhvr>
                                        <p:cTn id="49" dur="1000"/>
                                        <p:tgtEl>
                                          <p:spTgt spid="733186">
                                            <p:txEl>
                                              <p:pRg st="6" end="6"/>
                                            </p:txEl>
                                          </p:spTgt>
                                        </p:tgtEl>
                                      </p:cBhvr>
                                    </p:animEffect>
                                    <p:anim calcmode="lin" valueType="num">
                                      <p:cBhvr>
                                        <p:cTn id="50" dur="1000" fill="hold"/>
                                        <p:tgtEl>
                                          <p:spTgt spid="73318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3318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1349000" y="2967335"/>
            <a:ext cx="6445995" cy="923330"/>
          </a:xfrm>
          <a:prstGeom prst="rect">
            <a:avLst/>
          </a:prstGeom>
          <a:noFill/>
        </p:spPr>
        <p:txBody>
          <a:bodyPr wrap="none" lIns="91440" tIns="45720" rIns="91440" bIns="45720">
            <a:spAutoFit/>
          </a:bodyPr>
          <a:lstStyle/>
          <a:p>
            <a:pPr algn="ctr"/>
            <a:r>
              <a:rPr lang="zh-CN"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呵呵安倍你们弱爆了</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矩形 4"/>
          <p:cNvSpPr/>
          <p:nvPr/>
        </p:nvSpPr>
        <p:spPr>
          <a:xfrm>
            <a:off x="755576" y="4293096"/>
            <a:ext cx="7768153" cy="923330"/>
          </a:xfrm>
          <a:prstGeom prst="rect">
            <a:avLst/>
          </a:prstGeom>
          <a:noFill/>
        </p:spPr>
        <p:txBody>
          <a:bodyPr wrap="none" lIns="91440" tIns="45720" rIns="91440" bIns="45720">
            <a:spAutoFit/>
          </a:bodyPr>
          <a:lstStyle/>
          <a:p>
            <a:pPr algn="ctr"/>
            <a:r>
              <a:rPr lang="en-US" altLang="zh-CN"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HEHE,an</a:t>
            </a: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altLang="zh-CN"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bei</a:t>
            </a: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you are worst</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57641661"/>
      </p:ext>
    </p:extLst>
  </p:cSld>
  <p:clrMapOvr>
    <a:masterClrMapping/>
  </p:clrMapOvr>
  <mc:AlternateContent xmlns:mc="http://schemas.openxmlformats.org/markup-compatibility/2006" xmlns:p14="http://schemas.microsoft.com/office/powerpoint/2010/main">
    <mc:Choice Requires="p14">
      <p:transition spd="slow" p14:dur="2000" advTm="5853"/>
    </mc:Choice>
    <mc:Fallback xmlns="">
      <p:transition spd="slow" advTm="585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475656" y="1412776"/>
            <a:ext cx="6573416" cy="2880320"/>
          </a:xfrm>
        </p:spPr>
        <p:txBody>
          <a:bodyPr>
            <a:noAutofit/>
          </a:bodyPr>
          <a:lstStyle/>
          <a:p>
            <a:pPr algn="ctr">
              <a:buNone/>
            </a:pPr>
            <a:r>
              <a:rPr lang="zh-CN" altLang="en-US" sz="8800" dirty="0" smtClean="0"/>
              <a:t>                     谢谢！</a:t>
            </a:r>
            <a:endParaRPr lang="zh-CN" altLang="en-US" sz="8800" dirty="0"/>
          </a:p>
        </p:txBody>
      </p:sp>
    </p:spTree>
  </p:cSld>
  <p:clrMapOvr>
    <a:masterClrMapping/>
  </p:clrMapOvr>
  <mc:AlternateContent xmlns:mc="http://schemas.openxmlformats.org/markup-compatibility/2006" xmlns:p14="http://schemas.microsoft.com/office/powerpoint/2010/main">
    <mc:Choice Requires="p14">
      <p:transition spd="slow" p14:dur="2000" advTm="852"/>
    </mc:Choice>
    <mc:Fallback xmlns="">
      <p:transition spd="slow" advTm="85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2050" name="Picture 2" descr="C:\Documents and Settings\xuxiaoping\桌面\20131205163638-1385193378.png"/>
          <p:cNvPicPr>
            <a:picLocks noGrp="1" noChangeAspect="1" noChangeArrowheads="1"/>
          </p:cNvPicPr>
          <p:nvPr>
            <p:ph idx="1"/>
          </p:nvPr>
        </p:nvPicPr>
        <p:blipFill>
          <a:blip r:embed="rId2" cstate="print"/>
          <a:srcRect/>
          <a:stretch>
            <a:fillRect/>
          </a:stretch>
        </p:blipFill>
        <p:spPr bwMode="auto">
          <a:xfrm>
            <a:off x="0" y="-22937"/>
            <a:ext cx="4355976" cy="6880937"/>
          </a:xfrm>
          <a:prstGeom prst="rect">
            <a:avLst/>
          </a:prstGeom>
          <a:noFill/>
        </p:spPr>
      </p:pic>
      <p:sp>
        <p:nvSpPr>
          <p:cNvPr id="6" name="TextBox 5"/>
          <p:cNvSpPr txBox="1"/>
          <p:nvPr/>
        </p:nvSpPr>
        <p:spPr>
          <a:xfrm>
            <a:off x="4499992" y="3068960"/>
            <a:ext cx="5076056" cy="861774"/>
          </a:xfrm>
          <a:prstGeom prst="rect">
            <a:avLst/>
          </a:prstGeom>
          <a:noFill/>
        </p:spPr>
        <p:txBody>
          <a:bodyPr wrap="square" rtlCol="0">
            <a:spAutoFit/>
          </a:bodyPr>
          <a:lstStyle/>
          <a:p>
            <a:r>
              <a:rPr lang="zh-CN" altLang="en-US" sz="3200" dirty="0" smtClean="0">
                <a:solidFill>
                  <a:schemeClr val="bg1"/>
                </a:solidFill>
              </a:rPr>
              <a:t>普（</a:t>
            </a:r>
            <a:r>
              <a:rPr lang="en-US" altLang="zh-CN" sz="3200" dirty="0" err="1" smtClean="0">
                <a:solidFill>
                  <a:schemeClr val="bg1"/>
                </a:solidFill>
              </a:rPr>
              <a:t>hao</a:t>
            </a:r>
            <a:r>
              <a:rPr lang="zh-CN" altLang="en-US" sz="3200" dirty="0" smtClean="0">
                <a:solidFill>
                  <a:schemeClr val="bg1"/>
                </a:solidFill>
              </a:rPr>
              <a:t>）京（</a:t>
            </a:r>
            <a:r>
              <a:rPr lang="en-US" altLang="zh-CN" sz="3200" dirty="0" err="1" smtClean="0">
                <a:solidFill>
                  <a:schemeClr val="bg1"/>
                </a:solidFill>
              </a:rPr>
              <a:t>shengyin</a:t>
            </a:r>
            <a:r>
              <a:rPr lang="zh-CN" altLang="en-US" sz="3200" dirty="0" smtClean="0">
                <a:solidFill>
                  <a:schemeClr val="bg1"/>
                </a:solidFill>
              </a:rPr>
              <a:t>）</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841"/>
    </mc:Choice>
    <mc:Fallback xmlns="">
      <p:transition spd="slow" advTm="184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3783963" y="2967335"/>
            <a:ext cx="1576072" cy="1754326"/>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如果</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If</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p:transition advTm="37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3065449" y="2996952"/>
            <a:ext cx="2980624" cy="1754326"/>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有一天</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Some day</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Tm="110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矩形 3"/>
          <p:cNvSpPr/>
          <p:nvPr/>
        </p:nvSpPr>
        <p:spPr>
          <a:xfrm>
            <a:off x="1064502" y="2967335"/>
            <a:ext cx="7014997" cy="1754326"/>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他们按耐不住了</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They are unable to bear</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10"/>
    </mc:Choice>
    <mc:Fallback xmlns="">
      <p:transition spd="slow" advTm="3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1810121" y="2852936"/>
            <a:ext cx="5562164" cy="1754326"/>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要对中国下手</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start with China</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1460"/>
    </mc:Choice>
    <mc:Fallback xmlns="">
      <p:transition spd="slow" advTm="146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5" name="矩形 4"/>
          <p:cNvSpPr/>
          <p:nvPr/>
        </p:nvSpPr>
        <p:spPr>
          <a:xfrm>
            <a:off x="2032587" y="2136338"/>
            <a:ext cx="5078826" cy="3416320"/>
          </a:xfrm>
          <a:prstGeom prst="rect">
            <a:avLst/>
          </a:prstGeom>
          <a:noFill/>
        </p:spPr>
        <p:txBody>
          <a:bodyPr wrap="none" lIns="91440" tIns="45720" rIns="91440" bIns="45720">
            <a:spAutoFit/>
          </a:bodyPr>
          <a:lstStyle/>
          <a:p>
            <a:pPr algn="ctr">
              <a:buNone/>
            </a:pP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中   华   民   族</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到</a:t>
            </a: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了</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最危险</a:t>
            </a: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的时候</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 are in danger</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5310"/>
    </mc:Choice>
    <mc:Fallback xmlns="">
      <p:transition spd="slow" advTm="53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611560" y="1844824"/>
            <a:ext cx="7796750" cy="3416320"/>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不用担心，</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我们有着那传说中的</a:t>
            </a:r>
            <a:endPar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 not worry, we have the</a:t>
            </a:r>
          </a:p>
          <a:p>
            <a:pPr algn="ctr"/>
            <a:r>
              <a:rPr lang="en-US" altLang="zh-C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
            </a: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egend of the</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Tm="2737"/>
    </mc:Choice>
    <mc:Fallback xmlns="">
      <p:transition spd="slow" advTm="27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ags/tag10.xml><?xml version="1.0" encoding="utf-8"?>
<p:tagLst xmlns:a="http://schemas.openxmlformats.org/drawingml/2006/main" xmlns:r="http://schemas.openxmlformats.org/officeDocument/2006/relationships" xmlns:p="http://schemas.openxmlformats.org/presentationml/2006/main">
  <p:tag name="TIMING" val="|1.4|7.3|2.3|1.6|3.4|6|4.1"/>
</p:tagLst>
</file>

<file path=ppt/tags/tag11.xml><?xml version="1.0" encoding="utf-8"?>
<p:tagLst xmlns:a="http://schemas.openxmlformats.org/drawingml/2006/main" xmlns:r="http://schemas.openxmlformats.org/officeDocument/2006/relationships" xmlns:p="http://schemas.openxmlformats.org/presentationml/2006/main">
  <p:tag name="TIMING" val="|1|26.9|1.9"/>
</p:tagLst>
</file>

<file path=ppt/tags/tag12.xml><?xml version="1.0" encoding="utf-8"?>
<p:tagLst xmlns:a="http://schemas.openxmlformats.org/drawingml/2006/main" xmlns:r="http://schemas.openxmlformats.org/officeDocument/2006/relationships" xmlns:p="http://schemas.openxmlformats.org/presentationml/2006/main">
  <p:tag name="TIMING" val="|2.7"/>
</p:tagLst>
</file>

<file path=ppt/tags/tag13.xml><?xml version="1.0" encoding="utf-8"?>
<p:tagLst xmlns:a="http://schemas.openxmlformats.org/drawingml/2006/main" xmlns:r="http://schemas.openxmlformats.org/officeDocument/2006/relationships" xmlns:p="http://schemas.openxmlformats.org/presentationml/2006/main">
  <p:tag name="TIMING" val="|1.3|1.8|1.3|1.6|1.6|1.8|1.4"/>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7|1.1|0.9|0.9|0.3"/>
</p:tagLst>
</file>

<file path=ppt/tags/tag5.xml><?xml version="1.0" encoding="utf-8"?>
<p:tagLst xmlns:a="http://schemas.openxmlformats.org/drawingml/2006/main" xmlns:r="http://schemas.openxmlformats.org/officeDocument/2006/relationships" xmlns:p="http://schemas.openxmlformats.org/presentationml/2006/main">
  <p:tag name="TIMING" val="|0.5|2.8|1|1|7.9|24.6"/>
</p:tagLst>
</file>

<file path=ppt/tags/tag6.xml><?xml version="1.0" encoding="utf-8"?>
<p:tagLst xmlns:a="http://schemas.openxmlformats.org/drawingml/2006/main" xmlns:r="http://schemas.openxmlformats.org/officeDocument/2006/relationships" xmlns:p="http://schemas.openxmlformats.org/presentationml/2006/main">
  <p:tag name="TIMING" val="|1|1.4|0.9|9.5"/>
</p:tagLst>
</file>

<file path=ppt/tags/tag7.xml><?xml version="1.0" encoding="utf-8"?>
<p:tagLst xmlns:a="http://schemas.openxmlformats.org/drawingml/2006/main" xmlns:r="http://schemas.openxmlformats.org/officeDocument/2006/relationships" xmlns:p="http://schemas.openxmlformats.org/presentationml/2006/main">
  <p:tag name="TIMING" val="|1.3|1.7|1|1.2|1|1.1|1|1|0.9|1.1|1|1.2"/>
</p:tagLst>
</file>

<file path=ppt/tags/tag8.xml><?xml version="1.0" encoding="utf-8"?>
<p:tagLst xmlns:a="http://schemas.openxmlformats.org/drawingml/2006/main" xmlns:r="http://schemas.openxmlformats.org/officeDocument/2006/relationships" xmlns:p="http://schemas.openxmlformats.org/presentationml/2006/main">
  <p:tag name="TIMING" val="|0.6|6.2|1.1|1.5"/>
</p:tagLst>
</file>

<file path=ppt/tags/tag9.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782</Words>
  <Application>Microsoft Office PowerPoint</Application>
  <PresentationFormat>全屏显示(4:3)</PresentationFormat>
  <Paragraphs>86</Paragraphs>
  <Slides>24</Slides>
  <Notes>0</Notes>
  <HiddenSlides>0</HiddenSlides>
  <MMClips>1</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安倍晋（wan）三（ren）</vt:lpstr>
      <vt:lpstr>奥（hei）巴（lian）马（shu）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xingyu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xuxiaoping</dc:creator>
  <cp:lastModifiedBy>Daisy Zhang</cp:lastModifiedBy>
  <cp:revision>15</cp:revision>
  <dcterms:created xsi:type="dcterms:W3CDTF">2014-11-09T05:17:26Z</dcterms:created>
  <dcterms:modified xsi:type="dcterms:W3CDTF">2014-11-11T00:20:45Z</dcterms:modified>
</cp:coreProperties>
</file>